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64" r:id="rId5"/>
    <p:sldId id="271" r:id="rId6"/>
    <p:sldId id="273" r:id="rId7"/>
    <p:sldId id="292" r:id="rId8"/>
    <p:sldId id="286" r:id="rId9"/>
    <p:sldId id="287" r:id="rId10"/>
    <p:sldId id="288" r:id="rId11"/>
    <p:sldId id="293" r:id="rId12"/>
    <p:sldId id="274" r:id="rId13"/>
    <p:sldId id="276" r:id="rId14"/>
    <p:sldId id="278" r:id="rId15"/>
    <p:sldId id="283" r:id="rId16"/>
    <p:sldId id="279" r:id="rId17"/>
    <p:sldId id="284" r:id="rId18"/>
    <p:sldId id="281" r:id="rId19"/>
    <p:sldId id="282" r:id="rId20"/>
    <p:sldId id="290" r:id="rId21"/>
    <p:sldId id="294" r:id="rId22"/>
    <p:sldId id="266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358"/>
    <a:srgbClr val="27272A"/>
    <a:srgbClr val="AFDECC"/>
    <a:srgbClr val="237948"/>
    <a:srgbClr val="308F57"/>
    <a:srgbClr val="E3C4A7"/>
    <a:srgbClr val="905F50"/>
    <a:srgbClr val="884D40"/>
    <a:srgbClr val="0047BA"/>
    <a:srgbClr val="46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95"/>
  </p:normalViewPr>
  <p:slideViewPr>
    <p:cSldViewPr snapToGrid="0" snapToObjects="1">
      <p:cViewPr varScale="1">
        <p:scale>
          <a:sx n="101" d="100"/>
          <a:sy n="101" d="100"/>
        </p:scale>
        <p:origin x="9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 flip="none" rotWithShape="1">
            <a:gsLst>
              <a:gs pos="38000">
                <a:srgbClr val="237948"/>
              </a:gs>
              <a:gs pos="0">
                <a:srgbClr val="575358"/>
              </a:gs>
              <a:gs pos="100000">
                <a:srgbClr val="AFDECC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BC4860-5A90-5D4E-A42D-7056487939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215" y="219074"/>
            <a:ext cx="5119569" cy="25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rgbClr val="AFDECC"/>
            </a:gs>
            <a:gs pos="100000">
              <a:srgbClr val="575358"/>
            </a:gs>
            <a:gs pos="58000">
              <a:srgbClr val="23794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AFDECC"/>
              </a:gs>
              <a:gs pos="58000">
                <a:srgbClr val="237948"/>
              </a:gs>
              <a:gs pos="100000">
                <a:srgbClr val="575358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6B1CD-743E-BB4D-8074-57FD6A8B64A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#IUG2022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73007-D7E7-5B4E-A6E8-EBC5AA5E3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456" y="6468692"/>
            <a:ext cx="262891" cy="210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C3FCA-E263-9943-9E9A-5D38357D8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2798" y="6190281"/>
            <a:ext cx="948776" cy="4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61FE68-CA8A-7644-B1D1-10628DC7BC61}"/>
              </a:ext>
            </a:extLst>
          </p:cNvPr>
          <p:cNvSpPr/>
          <p:nvPr userDrawn="1"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237948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F358CB-7638-C044-A6D1-5F6DAA0DD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24" y="287116"/>
            <a:ext cx="4561952" cy="2266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50E31C-F9CF-834D-94CA-50E82FA2103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#IUG2022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F1F54-45F9-A346-803F-7BB5A609D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56" y="6468692"/>
            <a:ext cx="262891" cy="2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 flip="none" rotWithShape="1">
            <a:gsLst>
              <a:gs pos="38000">
                <a:srgbClr val="237948"/>
              </a:gs>
              <a:gs pos="0">
                <a:srgbClr val="575358"/>
              </a:gs>
              <a:gs pos="100000">
                <a:srgbClr val="AFDECC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BA002E-50EB-DB4D-A0A8-2E63A71478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5939270"/>
            <a:ext cx="1849120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79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F57353-A807-A146-9C64-92F905839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800" y="5939270"/>
            <a:ext cx="1849120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097BC1-F0CF-714F-8BC3-D710F8194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800" y="5939270"/>
            <a:ext cx="1849120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379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695672-04AF-BC4D-8070-BD4C8243B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800" y="5939270"/>
            <a:ext cx="1849120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379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1A269A-C8BA-A54C-A4EF-80739EC6B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800" y="5939270"/>
            <a:ext cx="1849120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237777-7CB8-A24F-8E8A-4A63F8B7F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800" y="5939270"/>
            <a:ext cx="1849120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AFDECC"/>
              </a:gs>
              <a:gs pos="100000">
                <a:srgbClr val="575358"/>
              </a:gs>
              <a:gs pos="58000">
                <a:srgbClr val="237948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CB0F5-C883-4244-A2C8-E70894486D4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#IUG2022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0C61BF-2010-6D44-8972-559F03ED8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456" y="6468692"/>
            <a:ext cx="262891" cy="2103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163093-5AB8-744E-95BF-E8851287F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2798" y="6190281"/>
            <a:ext cx="948776" cy="4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75358"/>
                </a:solidFill>
              </a:rPr>
              <a:t>#IUG2022</a:t>
            </a:r>
            <a:endParaRPr lang="en-US" sz="1600" baseline="30000" dirty="0">
              <a:solidFill>
                <a:srgbClr val="57535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5D5F9-0D17-FA4F-8CF7-137F5177DD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47" y="6468693"/>
            <a:ext cx="279846" cy="2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379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Summon/Product_Documentation/Configuring_The_Summon_Service/020Configurations_within_the_Summon_Administration_Console/Summon%3A_Sierra_via_Summon_Integration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ent.Cook@exlibrisgroup.com" TargetMode="External"/><Relationship Id="rId2" Type="http://schemas.openxmlformats.org/officeDocument/2006/relationships/hyperlink" Target="mailto:sjohnssmith@pittstate.ed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2"/>
            <a:ext cx="6932393" cy="2038836"/>
          </a:xfrm>
        </p:spPr>
        <p:txBody>
          <a:bodyPr>
            <a:noAutofit/>
          </a:bodyPr>
          <a:lstStyle/>
          <a:p>
            <a:r>
              <a:rPr lang="en-US" sz="4400" dirty="0"/>
              <a:t>What is </a:t>
            </a:r>
            <a:r>
              <a:rPr lang="en-US" sz="4400" dirty="0" err="1"/>
              <a:t>SvS</a:t>
            </a:r>
            <a:r>
              <a:rPr lang="en-US" sz="4400" dirty="0"/>
              <a:t>? </a:t>
            </a:r>
            <a:br>
              <a:rPr lang="en-US" sz="4400" dirty="0"/>
            </a:br>
            <a:r>
              <a:rPr lang="en-US" sz="4400" dirty="0"/>
              <a:t>Sierra via Summon, </a:t>
            </a:r>
            <a:br>
              <a:rPr lang="en-US" sz="4400" dirty="0"/>
            </a:br>
            <a:r>
              <a:rPr lang="en-US" sz="4400" dirty="0"/>
              <a:t>of course!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31C7-1CAC-054C-A46F-A6B34A99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2828582"/>
            <a:ext cx="9929813" cy="218633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6" y="5146367"/>
            <a:ext cx="9929812" cy="148303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Johns-Smith &amp; Brent D. Cook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400" dirty="0"/>
              <a:t>Missing Reserve Book Room Functionality</a:t>
            </a:r>
          </a:p>
          <a:p>
            <a:pPr lvl="1"/>
            <a:r>
              <a:rPr lang="en-US" sz="3400" dirty="0"/>
              <a:t>Course / Instructor –</a:t>
            </a:r>
          </a:p>
          <a:p>
            <a:pPr lvl="2"/>
            <a:r>
              <a:rPr lang="en-US" sz="3200" dirty="0"/>
              <a:t>Item Call Number displays but searching among courses or instructors, or using facet / function on “course material” &gt; not so great</a:t>
            </a:r>
          </a:p>
          <a:p>
            <a:pPr lvl="2"/>
            <a:r>
              <a:rPr lang="en-US" sz="3200" dirty="0"/>
              <a:t>Need to stay within Summon to do end-user searching of  course and instructor</a:t>
            </a:r>
          </a:p>
          <a:p>
            <a:pPr marL="457200" lvl="1" indent="0">
              <a:buNone/>
            </a:pPr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– Future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18334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pPr lvl="1"/>
            <a:r>
              <a:rPr lang="en-US" sz="3700" dirty="0"/>
              <a:t>Data Management – </a:t>
            </a:r>
          </a:p>
          <a:p>
            <a:pPr lvl="2"/>
            <a:r>
              <a:rPr lang="en-US" sz="3500" dirty="0"/>
              <a:t>Catalog updates need to synch quickly to Summon</a:t>
            </a:r>
          </a:p>
          <a:p>
            <a:pPr lvl="2"/>
            <a:r>
              <a:rPr lang="en-US" sz="3500" dirty="0"/>
              <a:t>Scheduler seems inadequate for the task</a:t>
            </a:r>
          </a:p>
          <a:p>
            <a:pPr lvl="2"/>
            <a:r>
              <a:rPr lang="en-US" sz="3500" dirty="0"/>
              <a:t>Is not just a matter of outputting the database </a:t>
            </a:r>
          </a:p>
          <a:p>
            <a:pPr lvl="2"/>
            <a:r>
              <a:rPr lang="en-US" sz="3500" dirty="0"/>
              <a:t>Needs to honor the suppressed statuses and non-display statuses</a:t>
            </a:r>
          </a:p>
          <a:p>
            <a:pPr lvl="2"/>
            <a:r>
              <a:rPr lang="en-US" sz="3500" dirty="0"/>
              <a:t>Needs to be able to quickly update patron changes 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– Future Considerations  </a:t>
            </a:r>
          </a:p>
        </p:txBody>
      </p:sp>
    </p:spTree>
    <p:extLst>
      <p:ext uri="{BB962C8B-B14F-4D97-AF65-F5344CB8AC3E}">
        <p14:creationId xmlns:p14="http://schemas.microsoft.com/office/powerpoint/2010/main" val="19269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sz="3800" dirty="0"/>
              <a:t> </a:t>
            </a:r>
          </a:p>
          <a:p>
            <a:pPr lvl="1"/>
            <a:r>
              <a:rPr lang="en-US" sz="3400" dirty="0"/>
              <a:t>Expectation of seamless synchronization </a:t>
            </a:r>
          </a:p>
          <a:p>
            <a:pPr marL="457200" lvl="1" indent="0" algn="ctr">
              <a:buNone/>
            </a:pPr>
            <a:r>
              <a:rPr lang="en-US" sz="3400" dirty="0"/>
              <a:t>&gt; not yet achieved</a:t>
            </a:r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– Future Considerations  </a:t>
            </a:r>
          </a:p>
        </p:txBody>
      </p:sp>
    </p:spTree>
    <p:extLst>
      <p:ext uri="{BB962C8B-B14F-4D97-AF65-F5344CB8AC3E}">
        <p14:creationId xmlns:p14="http://schemas.microsoft.com/office/powerpoint/2010/main" val="5212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0647621" cy="4414665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400" dirty="0"/>
              <a:t>Grateful for where we are </a:t>
            </a:r>
          </a:p>
          <a:p>
            <a:pPr lvl="1"/>
            <a:r>
              <a:rPr lang="en-US" sz="3400" dirty="0"/>
              <a:t>Development, and working with developers has been both rewarding and productive</a:t>
            </a:r>
          </a:p>
          <a:p>
            <a:pPr lvl="1"/>
            <a:r>
              <a:rPr lang="en-US" sz="3400" dirty="0"/>
              <a:t>Customers and developers have gotten off to a great start </a:t>
            </a:r>
          </a:p>
          <a:p>
            <a:pPr marL="457200" lvl="1" indent="0">
              <a:buNone/>
            </a:pPr>
            <a:endParaRPr lang="en-US" sz="38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571500"/>
            <a:ext cx="11083555" cy="876300"/>
          </a:xfrm>
        </p:spPr>
        <p:txBody>
          <a:bodyPr>
            <a:normAutofit/>
          </a:bodyPr>
          <a:lstStyle/>
          <a:p>
            <a:r>
              <a:rPr lang="en-US" sz="3200" dirty="0"/>
              <a:t>Sierra via Summon – Kudos </a:t>
            </a:r>
          </a:p>
        </p:txBody>
      </p:sp>
    </p:spTree>
    <p:extLst>
      <p:ext uri="{BB962C8B-B14F-4D97-AF65-F5344CB8AC3E}">
        <p14:creationId xmlns:p14="http://schemas.microsoft.com/office/powerpoint/2010/main" val="2337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400" dirty="0"/>
              <a:t>Additional Work Needs to Continue</a:t>
            </a:r>
          </a:p>
          <a:p>
            <a:pPr lvl="1"/>
            <a:r>
              <a:rPr lang="en-US" sz="3400" dirty="0"/>
              <a:t>We need to push to a complete “package”</a:t>
            </a:r>
          </a:p>
          <a:p>
            <a:pPr lvl="1"/>
            <a:r>
              <a:rPr lang="en-US" sz="3400" dirty="0"/>
              <a:t>Patron “empowerment” is only one piece of the puzzle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– How to Make it Zing!? </a:t>
            </a:r>
          </a:p>
        </p:txBody>
      </p:sp>
    </p:spTree>
    <p:extLst>
      <p:ext uri="{BB962C8B-B14F-4D97-AF65-F5344CB8AC3E}">
        <p14:creationId xmlns:p14="http://schemas.microsoft.com/office/powerpoint/2010/main" val="42320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4" y="2249356"/>
            <a:ext cx="11083555" cy="4414665"/>
          </a:xfrm>
        </p:spPr>
        <p:txBody>
          <a:bodyPr>
            <a:normAutofit/>
          </a:bodyPr>
          <a:lstStyle/>
          <a:p>
            <a:pPr lvl="1"/>
            <a:r>
              <a:rPr lang="en-US" sz="3400" dirty="0"/>
              <a:t>Scope Independence (display, patron features)</a:t>
            </a:r>
          </a:p>
          <a:p>
            <a:pPr lvl="1"/>
            <a:r>
              <a:rPr lang="en-US" sz="3400" dirty="0"/>
              <a:t>Develop Side Panels for ILS navigation</a:t>
            </a:r>
          </a:p>
          <a:p>
            <a:pPr lvl="1"/>
            <a:r>
              <a:rPr lang="en-US" sz="3400" dirty="0"/>
              <a:t>Minimize reliance on Encore or </a:t>
            </a:r>
            <a:r>
              <a:rPr lang="en-US" sz="3400" dirty="0" err="1"/>
              <a:t>Webopac</a:t>
            </a:r>
            <a:r>
              <a:rPr lang="en-US" sz="3400" dirty="0"/>
              <a:t> for more information (bib display, patron info)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– How to Make it Zing?! </a:t>
            </a:r>
          </a:p>
        </p:txBody>
      </p:sp>
    </p:spTree>
    <p:extLst>
      <p:ext uri="{BB962C8B-B14F-4D97-AF65-F5344CB8AC3E}">
        <p14:creationId xmlns:p14="http://schemas.microsoft.com/office/powerpoint/2010/main" val="39706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400" dirty="0"/>
          </a:p>
          <a:p>
            <a:pPr lvl="1"/>
            <a:r>
              <a:rPr lang="en-US" sz="3400" dirty="0"/>
              <a:t>All said, we’ve made remarkable progress</a:t>
            </a:r>
          </a:p>
          <a:p>
            <a:pPr lvl="1"/>
            <a:r>
              <a:rPr lang="en-US" sz="3400" dirty="0"/>
              <a:t>Are we having FUN YET?  </a:t>
            </a:r>
          </a:p>
          <a:p>
            <a:pPr lvl="1"/>
            <a:r>
              <a:rPr lang="en-US" sz="3400" dirty="0"/>
              <a:t>Of Course! </a:t>
            </a:r>
          </a:p>
          <a:p>
            <a:pPr marL="457200" lvl="1" indent="0">
              <a:buNone/>
            </a:pPr>
            <a:endParaRPr lang="en-US" sz="38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</a:t>
            </a:r>
          </a:p>
        </p:txBody>
      </p:sp>
    </p:spTree>
    <p:extLst>
      <p:ext uri="{BB962C8B-B14F-4D97-AF65-F5344CB8AC3E}">
        <p14:creationId xmlns:p14="http://schemas.microsoft.com/office/powerpoint/2010/main" val="3733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400" dirty="0"/>
              <a:t>Summon Working Group (SWG, or SPWG) </a:t>
            </a:r>
          </a:p>
          <a:p>
            <a:pPr lvl="1"/>
            <a:r>
              <a:rPr lang="en-US" sz="3400" dirty="0"/>
              <a:t>Advocating for all products using Summon </a:t>
            </a:r>
          </a:p>
          <a:p>
            <a:pPr lvl="1"/>
            <a:r>
              <a:rPr lang="en-US" sz="3400" dirty="0"/>
              <a:t>Representation listens, as well as Product Management</a:t>
            </a:r>
          </a:p>
          <a:p>
            <a:pPr lvl="1"/>
            <a:r>
              <a:rPr lang="en-US" sz="3400" dirty="0"/>
              <a:t>https://el-una.org/working-groups/summon360-link-working-group/</a:t>
            </a:r>
          </a:p>
          <a:p>
            <a:pPr marL="457200" lvl="1" indent="0">
              <a:buNone/>
            </a:pPr>
            <a:endParaRPr lang="en-US" sz="38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- Kudos </a:t>
            </a:r>
          </a:p>
        </p:txBody>
      </p:sp>
    </p:spTree>
    <p:extLst>
      <p:ext uri="{BB962C8B-B14F-4D97-AF65-F5344CB8AC3E}">
        <p14:creationId xmlns:p14="http://schemas.microsoft.com/office/powerpoint/2010/main" val="14245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An overview and specifics on getting your instance of </a:t>
            </a:r>
            <a:r>
              <a:rPr lang="en-US" sz="32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SvS</a:t>
            </a:r>
            <a:r>
              <a:rPr lang="en-US" sz="32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set up can be found on the Ex Libris Knowledge Center under:</a:t>
            </a:r>
          </a:p>
          <a:p>
            <a:pPr marL="457200" marR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2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Summon Product Documentation &gt;&gt; Configuring The Summon Service &gt;&gt; Summon: Sierra via </a:t>
            </a:r>
            <a:r>
              <a:rPr lang="en-US" sz="32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Summon Integration</a:t>
            </a:r>
          </a:p>
          <a:p>
            <a:pPr marL="457200" marR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2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200" dirty="0">
                <a:hlinkClick r:id="rId2"/>
              </a:rPr>
              <a:t>https://knowledge.exlibrisgroup.com/Summon/Product_Documentation/Configuring_The_Summon_Service/020Configurations_within_the_Summon_Administration_Console/Summon%3A_Sierra_via_Summon_Integration</a:t>
            </a:r>
            <a:endParaRPr lang="en-US" sz="2200" dirty="0"/>
          </a:p>
          <a:p>
            <a:pPr lvl="1"/>
            <a:endParaRPr lang="en-US" sz="3400" dirty="0"/>
          </a:p>
          <a:p>
            <a:pPr lvl="1"/>
            <a:endParaRPr lang="en-US" sz="2600" dirty="0">
              <a:hlinkClick r:id="rId2"/>
            </a:endParaRPr>
          </a:p>
          <a:p>
            <a:pPr lvl="1"/>
            <a:endParaRPr lang="en-US" sz="38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– Setup for </a:t>
            </a:r>
            <a:r>
              <a:rPr lang="en-US" sz="3200"/>
              <a:t>More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42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30" y="1770011"/>
            <a:ext cx="11083555" cy="4414665"/>
          </a:xfrm>
        </p:spPr>
        <p:txBody>
          <a:bodyPr/>
          <a:lstStyle/>
          <a:p>
            <a:endParaRPr lang="en-US" dirty="0"/>
          </a:p>
          <a:p>
            <a:r>
              <a:rPr lang="en-US" sz="3400" dirty="0"/>
              <a:t>Where are We Now? </a:t>
            </a:r>
          </a:p>
          <a:p>
            <a:r>
              <a:rPr lang="en-US" sz="3400" dirty="0"/>
              <a:t>Currently Planned</a:t>
            </a:r>
          </a:p>
          <a:p>
            <a:r>
              <a:rPr lang="en-US" sz="3400" dirty="0"/>
              <a:t>Future Considerations </a:t>
            </a:r>
          </a:p>
          <a:p>
            <a:r>
              <a:rPr lang="en-US" sz="3400" dirty="0"/>
              <a:t>How to Make it * Really * Zing! ? 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Sierra via Summon </a:t>
            </a:r>
          </a:p>
        </p:txBody>
      </p:sp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7275" y="3886201"/>
            <a:ext cx="10072687" cy="2171700"/>
          </a:xfrm>
        </p:spPr>
        <p:txBody>
          <a:bodyPr>
            <a:normAutofit/>
          </a:bodyPr>
          <a:lstStyle/>
          <a:p>
            <a:r>
              <a:rPr lang="en-US" dirty="0"/>
              <a:t>Susan Johns-Smith, </a:t>
            </a:r>
          </a:p>
          <a:p>
            <a:r>
              <a:rPr lang="en-US" dirty="0">
                <a:hlinkClick r:id="rId2"/>
              </a:rPr>
              <a:t>sjohnssmith@pittstate.edu</a:t>
            </a:r>
            <a:endParaRPr lang="en-US" dirty="0"/>
          </a:p>
          <a:p>
            <a:r>
              <a:rPr lang="en-US" dirty="0"/>
              <a:t>Brent Cook, </a:t>
            </a:r>
          </a:p>
          <a:p>
            <a:r>
              <a:rPr lang="en-US" dirty="0">
                <a:hlinkClick r:id="rId3"/>
              </a:rPr>
              <a:t>Brent.Cook@exlibrisgroup.com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400" dirty="0"/>
              <a:t>Functioning With CAS  </a:t>
            </a:r>
          </a:p>
          <a:p>
            <a:pPr lvl="1"/>
            <a:r>
              <a:rPr lang="en-US" sz="3400" dirty="0"/>
              <a:t>Using both barcode/PIN and Active Directory Authentication</a:t>
            </a:r>
          </a:p>
          <a:p>
            <a:pPr lvl="1"/>
            <a:r>
              <a:rPr lang="en-US" sz="3400" dirty="0"/>
              <a:t>Placing Holds</a:t>
            </a:r>
          </a:p>
          <a:p>
            <a:pPr lvl="1"/>
            <a:r>
              <a:rPr lang="en-US" sz="3400" dirty="0"/>
              <a:t>Reviewing Patron Record</a:t>
            </a:r>
          </a:p>
          <a:p>
            <a:pPr lvl="1"/>
            <a:r>
              <a:rPr lang="en-US" sz="3400" dirty="0"/>
              <a:t>Observing Fines / Messages </a:t>
            </a:r>
          </a:p>
          <a:p>
            <a:pPr lvl="1"/>
            <a:r>
              <a:rPr lang="en-US" sz="3400" dirty="0"/>
              <a:t>Real Time Availability of Items</a:t>
            </a:r>
          </a:p>
          <a:p>
            <a:pPr lvl="1"/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5" y="571500"/>
            <a:ext cx="11083555" cy="895350"/>
          </a:xfrm>
        </p:spPr>
        <p:txBody>
          <a:bodyPr>
            <a:normAutofit/>
          </a:bodyPr>
          <a:lstStyle/>
          <a:p>
            <a:r>
              <a:rPr lang="en-US" sz="3200" dirty="0"/>
              <a:t>Sierra via Summon  - 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6873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F043-A4A8-4C2A-8E6F-5DC44215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Planned Development</a:t>
            </a:r>
          </a:p>
        </p:txBody>
      </p:sp>
    </p:spTree>
    <p:extLst>
      <p:ext uri="{BB962C8B-B14F-4D97-AF65-F5344CB8AC3E}">
        <p14:creationId xmlns:p14="http://schemas.microsoft.com/office/powerpoint/2010/main" val="47072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F18F-2AE4-4FF4-AC22-FEA174C4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via Summon – Currently Planned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8F4A-5AB8-435C-BEA8-688627AA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Ability to log into Sierra via Summon using SAML authentication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E637F-EC97-43C7-9F66-ABC938DA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29" y="2333240"/>
            <a:ext cx="7013642" cy="4196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19BBC7-DFF3-4A25-B2E2-14DE5C3DDFF2}"/>
              </a:ext>
            </a:extLst>
          </p:cNvPr>
          <p:cNvSpPr/>
          <p:nvPr/>
        </p:nvSpPr>
        <p:spPr>
          <a:xfrm>
            <a:off x="761740" y="3406496"/>
            <a:ext cx="3985357" cy="277817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Add SAML integration to the current Sierra via Summon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Will support both CAS and SAML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First step in additional improvements for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37345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717B-EDBF-4351-AD02-28A5566F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via Summon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62300-2B6A-406C-A9AE-F9732A6E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Provide Ability to Configure elements displayed in the My Library Card page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82AFA-7877-4ECC-886E-BAA087390975}"/>
              </a:ext>
            </a:extLst>
          </p:cNvPr>
          <p:cNvSpPr/>
          <p:nvPr/>
        </p:nvSpPr>
        <p:spPr>
          <a:xfrm>
            <a:off x="758013" y="2988231"/>
            <a:ext cx="3397442" cy="139423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Ability to turn sections on or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Ability to set order of displayed sections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ECF1F-583D-4A2A-85C8-C192CB24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902" y="2458262"/>
            <a:ext cx="6254583" cy="35675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8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F2DA-4C3C-4CE2-86A5-420C0DA6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Sierra via Summon – Potential Additional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BF1E6-F4B9-40DB-BB79-3A6C82614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+mj-lt"/>
              </a:rPr>
              <a:t>Saved Searches via Sierra login</a:t>
            </a:r>
          </a:p>
          <a:p>
            <a:r>
              <a:rPr lang="en-US" sz="3000" dirty="0">
                <a:latin typeface="+mj-lt"/>
              </a:rPr>
              <a:t>Multi-type Authentication Support (CAS and SAML for the same institution)</a:t>
            </a:r>
          </a:p>
          <a:p>
            <a:r>
              <a:rPr lang="en-US" sz="3000" b="0" i="0" dirty="0">
                <a:solidFill>
                  <a:srgbClr val="242424"/>
                </a:solidFill>
                <a:effectLst/>
                <a:latin typeface="+mj-lt"/>
              </a:rPr>
              <a:t>The ability to freeze a request (via the /patrons/holds endpoint)</a:t>
            </a:r>
          </a:p>
          <a:p>
            <a:r>
              <a:rPr lang="en-US" sz="3000" b="0" i="0" dirty="0">
                <a:solidFill>
                  <a:srgbClr val="242424"/>
                </a:solidFill>
                <a:effectLst/>
                <a:latin typeface="+mj-lt"/>
              </a:rPr>
              <a:t>A link to view library events</a:t>
            </a:r>
          </a:p>
          <a:p>
            <a:r>
              <a:rPr lang="en-US" sz="3000" b="0" i="0" dirty="0">
                <a:solidFill>
                  <a:srgbClr val="242424"/>
                </a:solidFill>
                <a:effectLst/>
                <a:latin typeface="+mj-lt"/>
              </a:rPr>
              <a:t>Ability to </a:t>
            </a:r>
            <a:r>
              <a:rPr lang="en-US" sz="3000" dirty="0">
                <a:solidFill>
                  <a:srgbClr val="242424"/>
                </a:solidFill>
                <a:latin typeface="+mj-lt"/>
              </a:rPr>
              <a:t>d</a:t>
            </a:r>
            <a:r>
              <a:rPr lang="en-US" sz="3000" b="0" i="0" dirty="0">
                <a:solidFill>
                  <a:srgbClr val="242424"/>
                </a:solidFill>
                <a:effectLst/>
                <a:latin typeface="+mj-lt"/>
              </a:rPr>
              <a:t>isplay the patron's library card expiration date</a:t>
            </a:r>
          </a:p>
          <a:p>
            <a:r>
              <a:rPr lang="en-US" sz="3000" b="0" i="0" dirty="0">
                <a:solidFill>
                  <a:srgbClr val="242424"/>
                </a:solidFill>
                <a:effectLst/>
                <a:latin typeface="+mj-lt"/>
              </a:rPr>
              <a:t>Seamles</a:t>
            </a:r>
            <a:r>
              <a:rPr lang="en-US" sz="3000" dirty="0">
                <a:solidFill>
                  <a:srgbClr val="242424"/>
                </a:solidFill>
                <a:latin typeface="+mj-lt"/>
              </a:rPr>
              <a:t>s Synchronization</a:t>
            </a:r>
          </a:p>
          <a:p>
            <a:r>
              <a:rPr lang="en-US" sz="3000" b="0" i="0" dirty="0">
                <a:solidFill>
                  <a:srgbClr val="242424"/>
                </a:solidFill>
                <a:effectLst/>
                <a:latin typeface="+mj-lt"/>
              </a:rPr>
              <a:t>Continued improvements based on customer feedback</a:t>
            </a:r>
          </a:p>
          <a:p>
            <a:pPr marL="0" indent="0">
              <a:buNone/>
            </a:pPr>
            <a:endParaRPr lang="en-US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2200" b="0" i="0" dirty="0">
                <a:solidFill>
                  <a:srgbClr val="242424"/>
                </a:solidFill>
                <a:effectLst/>
                <a:latin typeface="+mn-lt"/>
              </a:rPr>
              <a:t>This development will be completed after the first phase of requirements are done and as capacity and time allows.</a:t>
            </a:r>
          </a:p>
        </p:txBody>
      </p:sp>
    </p:spTree>
    <p:extLst>
      <p:ext uri="{BB962C8B-B14F-4D97-AF65-F5344CB8AC3E}">
        <p14:creationId xmlns:p14="http://schemas.microsoft.com/office/powerpoint/2010/main" val="21270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3AD8-89A6-49DD-A2DB-B72D02C3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Work On</a:t>
            </a:r>
          </a:p>
        </p:txBody>
      </p:sp>
    </p:spTree>
    <p:extLst>
      <p:ext uri="{BB962C8B-B14F-4D97-AF65-F5344CB8AC3E}">
        <p14:creationId xmlns:p14="http://schemas.microsoft.com/office/powerpoint/2010/main" val="92468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3400" dirty="0"/>
              <a:t>Holds appear to be “copy returned soonest”</a:t>
            </a:r>
          </a:p>
          <a:p>
            <a:pPr lvl="1"/>
            <a:r>
              <a:rPr lang="en-US" sz="3400" dirty="0"/>
              <a:t>Do not appear to be item-level, but bib-level only – not reading institutional preferences</a:t>
            </a:r>
          </a:p>
          <a:p>
            <a:pPr lvl="1"/>
            <a:r>
              <a:rPr lang="en-US" sz="3400" dirty="0"/>
              <a:t>Public Notes ? OPAC messages </a:t>
            </a:r>
          </a:p>
          <a:p>
            <a:pPr lvl="1"/>
            <a:r>
              <a:rPr lang="en-US" sz="3400" dirty="0"/>
              <a:t>Other Patron Messages &gt; Blocks &gt; Notifications </a:t>
            </a:r>
          </a:p>
          <a:p>
            <a:pPr lvl="1"/>
            <a:r>
              <a:rPr lang="en-US" sz="3400" dirty="0"/>
              <a:t>Still Room for Improvement and Accuracy</a:t>
            </a:r>
          </a:p>
          <a:p>
            <a:pPr marL="457200" lvl="1" indent="0">
              <a:buNone/>
            </a:pPr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81038"/>
            <a:ext cx="11083555" cy="736060"/>
          </a:xfrm>
        </p:spPr>
        <p:txBody>
          <a:bodyPr>
            <a:normAutofit/>
          </a:bodyPr>
          <a:lstStyle/>
          <a:p>
            <a:r>
              <a:rPr lang="en-US" sz="3200" dirty="0"/>
              <a:t>Sierra via Summon – Things to Work On</a:t>
            </a:r>
          </a:p>
        </p:txBody>
      </p:sp>
    </p:spTree>
    <p:extLst>
      <p:ext uri="{BB962C8B-B14F-4D97-AF65-F5344CB8AC3E}">
        <p14:creationId xmlns:p14="http://schemas.microsoft.com/office/powerpoint/2010/main" val="34276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D5A40CE586A4D8387071A5642CAB7" ma:contentTypeVersion="6" ma:contentTypeDescription="Create a new document." ma:contentTypeScope="" ma:versionID="59613d690f84b7ced1b99e346f39b87f">
  <xsd:schema xmlns:xsd="http://www.w3.org/2001/XMLSchema" xmlns:xs="http://www.w3.org/2001/XMLSchema" xmlns:p="http://schemas.microsoft.com/office/2006/metadata/properties" xmlns:ns2="c5759170-33fa-468e-a995-c74d31a8dbd3" targetNamespace="http://schemas.microsoft.com/office/2006/metadata/properties" ma:root="true" ma:fieldsID="e1ba37644128967e05fa5470b1354068" ns2:_="">
    <xsd:import namespace="c5759170-33fa-468e-a995-c74d31a8d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59170-33fa-468e-a995-c74d31a8d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9FE75-19FB-46FF-B3B3-CE997BC22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759170-33fa-468e-a995-c74d31a8d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F9655-2023-4CDE-8CF6-16CB6DC1D549}">
  <ds:schemaRefs>
    <ds:schemaRef ds:uri="http://schemas.microsoft.com/office/2006/metadata/properties"/>
    <ds:schemaRef ds:uri="http://schemas.microsoft.com/office/infopath/2007/PartnerControls"/>
    <ds:schemaRef ds:uri="15b4db40-66c5-4774-a7a4-592c47258125"/>
    <ds:schemaRef ds:uri="1ee16b87-d06b-4acc-bab3-ebea1d9e5ffa"/>
    <ds:schemaRef ds:uri="a82fdb6e-c179-430d-8182-68f5a58a7fb4"/>
  </ds:schemaRefs>
</ds:datastoreItem>
</file>

<file path=customXml/itemProps3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683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Roboto</vt:lpstr>
      <vt:lpstr>Roboto Medium</vt:lpstr>
      <vt:lpstr>Segoe UI</vt:lpstr>
      <vt:lpstr>Segoe UI Historic</vt:lpstr>
      <vt:lpstr>Wingdings</vt:lpstr>
      <vt:lpstr>Office Theme</vt:lpstr>
      <vt:lpstr>What is SvS?  Sierra via Summon,  of course! </vt:lpstr>
      <vt:lpstr>Sierra via Summon </vt:lpstr>
      <vt:lpstr>Sierra via Summon  - Where are We Now?</vt:lpstr>
      <vt:lpstr>Currently Planned Development</vt:lpstr>
      <vt:lpstr>Sierra via Summon – Currently Planned</vt:lpstr>
      <vt:lpstr>Sierra via Summon </vt:lpstr>
      <vt:lpstr>Sierra via Summon – Potential Additional Functionality</vt:lpstr>
      <vt:lpstr>Things to Work On</vt:lpstr>
      <vt:lpstr>Sierra via Summon – Things to Work On</vt:lpstr>
      <vt:lpstr>Sierra via Summon – Future Considerations </vt:lpstr>
      <vt:lpstr>Sierra via Summon – Future Considerations  </vt:lpstr>
      <vt:lpstr>Sierra via Summon – Future Considerations  </vt:lpstr>
      <vt:lpstr>Sierra via Summon – Kudos </vt:lpstr>
      <vt:lpstr>Sierra via Summon – How to Make it Zing!? </vt:lpstr>
      <vt:lpstr>Sierra via Summon – How to Make it Zing?! </vt:lpstr>
      <vt:lpstr>Sierra via Summon </vt:lpstr>
      <vt:lpstr>Sierra via Summon - Kudos </vt:lpstr>
      <vt:lpstr>Sierra via Summon – Setup for More Information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susan.johns.smith@outlook.com</cp:lastModifiedBy>
  <cp:revision>86</cp:revision>
  <dcterms:created xsi:type="dcterms:W3CDTF">2019-12-02T15:33:25Z</dcterms:created>
  <dcterms:modified xsi:type="dcterms:W3CDTF">2022-03-22T01:51:53Z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0x010100F30D5A40CE586A4D8387071A5642CAB7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Order">
    <vt:r8>8378700</vt:r8>
  </property>
  <property fmtid="{D5CDD505-2E9C-101B-9397-08002B2CF9AE}" pid="12" name="SharedWithUsers">
    <vt:lpwstr>18;#Tom  Jacobson;#58;#Stephanie Smith;#39;#Ellen Wallace</vt:lpwstr>
  </property>
  <property fmtid="{D5CDD505-2E9C-101B-9397-08002B2CF9AE}" pid="13" name="TriggerFlowInfo">
    <vt:lpwstr/>
  </property>
</Properties>
</file>