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6858000" cx="12192000"/>
  <p:notesSz cx="6858000" cy="9144000"/>
  <p:embeddedFontLst>
    <p:embeddedFont>
      <p:font typeface="Roboto"/>
      <p:regular r:id="rId43"/>
      <p:bold r:id="rId44"/>
      <p:italic r:id="rId45"/>
      <p:boldItalic r:id="rId46"/>
    </p:embeddedFont>
    <p:embeddedFont>
      <p:font typeface="Roboto Medium"/>
      <p:regular r:id="rId47"/>
      <p:bold r:id="rId48"/>
      <p:italic r:id="rId49"/>
      <p:boldItalic r:id="rId50"/>
    </p:embeddedFont>
    <p:embeddedFont>
      <p:font typeface="Quattrocento Sans"/>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5" roundtripDataSignature="AMtx7mhE8D6OpSWlBqVVsJOx767ini5cU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6DBE498-C12D-461A-A593-F675C3285D1D}">
  <a:tblStyle styleId="{16DBE498-C12D-461A-A593-F675C3285D1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Roboto-bold.fntdata"/><Relationship Id="rId43" Type="http://schemas.openxmlformats.org/officeDocument/2006/relationships/font" Target="fonts/Roboto-regular.fntdata"/><Relationship Id="rId46" Type="http://schemas.openxmlformats.org/officeDocument/2006/relationships/font" Target="fonts/Roboto-boldItalic.fntdata"/><Relationship Id="rId45" Type="http://schemas.openxmlformats.org/officeDocument/2006/relationships/font" Target="fonts/Roboto-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Medium-bold.fntdata"/><Relationship Id="rId47" Type="http://schemas.openxmlformats.org/officeDocument/2006/relationships/font" Target="fonts/RobotoMedium-regular.fntdata"/><Relationship Id="rId49" Type="http://schemas.openxmlformats.org/officeDocument/2006/relationships/font" Target="fonts/RobotoMedium-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QuattrocentoSans-regular.fntdata"/><Relationship Id="rId50" Type="http://schemas.openxmlformats.org/officeDocument/2006/relationships/font" Target="fonts/RobotoMedium-boldItalic.fntdata"/><Relationship Id="rId53" Type="http://schemas.openxmlformats.org/officeDocument/2006/relationships/font" Target="fonts/QuattrocentoSans-italic.fntdata"/><Relationship Id="rId52" Type="http://schemas.openxmlformats.org/officeDocument/2006/relationships/font" Target="fonts/QuattrocentoSans-bold.fntdata"/><Relationship Id="rId11" Type="http://schemas.openxmlformats.org/officeDocument/2006/relationships/slide" Target="slides/slide6.xml"/><Relationship Id="rId55" Type="http://customschemas.google.com/relationships/presentationmetadata" Target="metadata"/><Relationship Id="rId10" Type="http://schemas.openxmlformats.org/officeDocument/2006/relationships/slide" Target="slides/slide5.xml"/><Relationship Id="rId54" Type="http://schemas.openxmlformats.org/officeDocument/2006/relationships/font" Target="fonts/QuattrocentoSans-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 name="Google Shape;8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336c514033_1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5" name="Google Shape;155;g3336c514033_1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3a20789573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3a20789573_0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g33a20789573_0_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349461a603_1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349461a603_1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g3349461a603_1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397c5cdf2f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3397c5cdf2f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g3397c5cdf2f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397c5cdf2f_1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397c5cdf2f_1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g3397c5cdf2f_1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31f0d079d0_1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31f0d079d0_1_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g331f0d079d0_1_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31f0d079d0_1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31f0d079d0_1_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g331f0d079d0_1_7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31f0d079d0_1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331f0d079d0_1_7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g331f0d079d0_1_7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349461a603_1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3349461a603_1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g3349461a603_1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31f0d079d0_1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31f0d079d0_1_10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g331f0d079d0_1_10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 name="Google Shape;9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331f0d079d0_1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331f0d079d0_1_9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g331f0d079d0_1_9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31f0d079d0_1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331f0d079d0_1_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g331f0d079d0_1_9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336c514033_1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1" name="Google Shape;251;g3336c514033_1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3a33d458e3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3a33d458e3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Prior to re-doing the consortium </a:t>
            </a:r>
            <a:r>
              <a:rPr lang="en-US"/>
              <a:t>agreement</a:t>
            </a:r>
            <a:r>
              <a:rPr lang="en-US"/>
              <a:t> and hiring a consortium administrator, cataloging was handled via committee with no clear leader. This meant that duplicate bibs, volume number problems, and other cataloging issues that caused problems on a consortium level were handled by whoever found the problem and were not always fixed by the library that may have </a:t>
            </a:r>
            <a:r>
              <a:rPr lang="en-US"/>
              <a:t>caused</a:t>
            </a:r>
            <a:r>
              <a:rPr lang="en-US"/>
              <a:t> the problem. We also didn’t have access to a uniform way to find items or bibs causing problems for our customers–it was more of a ‘as they are run across’ system, which was not effective.</a:t>
            </a:r>
            <a:endParaRPr/>
          </a:p>
        </p:txBody>
      </p:sp>
      <p:sp>
        <p:nvSpPr>
          <p:cNvPr id="257" name="Google Shape;257;g33a33d458e3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3a33d458e3_1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33a33d458e3_1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Duplicate bibs had long been a problem in the consortium, and even prior to migrating to Polaris in 2016 the directors had wanted us to use the same record for paperbacks and hardcovers, and to merge records whenever possible. To that end, we created a bibliographic matching guide that was attached to our consortium cataloging agreement, but by 2024 when the new consortium agreement was created, it was outdated and duplicate bibs were once again a large issue. To combat that, Brad Smith, our Lynx administrator, worked on a report to identify bibliographic records that were possible duplicates. It took some revisions, but eventually we worked out match points and Brad wrote a SQL query that would produce a report for each library based on if that library has holdings under one of the possible duplicates. Each library is expected to run the report on a regular basis and mark bibs they’ve checked by adding a 905 tag, a subfield a, a value of ‘checked’, and a subfield 5 with the library code. </a:t>
            </a:r>
            <a:endParaRPr/>
          </a:p>
        </p:txBody>
      </p:sp>
      <p:sp>
        <p:nvSpPr>
          <p:cNvPr id="264" name="Google Shape;264;g33a33d458e3_1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As with all database maintenance work, if it’s not causing immediate </a:t>
            </a:r>
            <a:r>
              <a:rPr lang="en-US"/>
              <a:t>noticeable</a:t>
            </a:r>
            <a:r>
              <a:rPr lang="en-US"/>
              <a:t> problems, it’s pushed to the back burner. However, this is the </a:t>
            </a:r>
            <a:r>
              <a:rPr lang="en-US"/>
              <a:t>first</a:t>
            </a:r>
            <a:r>
              <a:rPr lang="en-US"/>
              <a:t> time any of our libraries have been able to find duplicate bibs in any meaningful and standardized way, and I’m excited for all of us to incorporate this report into our regular workflow.</a:t>
            </a:r>
            <a:endParaRPr/>
          </a:p>
        </p:txBody>
      </p:sp>
      <p:sp>
        <p:nvSpPr>
          <p:cNvPr id="272" name="Google Shape;27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3a33d458e3_1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3a33d458e3_1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Arial"/>
                <a:ea typeface="Arial"/>
                <a:cs typeface="Arial"/>
                <a:sym typeface="Arial"/>
              </a:rPr>
              <a:t>When we set up Polaris our consortium chose to only allow item specific holds on items that have volumes. So when</a:t>
            </a:r>
            <a:r>
              <a:rPr lang="en-US">
                <a:latin typeface="Arial"/>
                <a:ea typeface="Arial"/>
                <a:cs typeface="Arial"/>
                <a:sym typeface="Arial"/>
              </a:rPr>
              <a:t> Polaris sees any item attached to a bib with volume field information, it changes to a specific item hold. If the volume information is entered on an item that shouldn’t be treated as a serial and is attached to a monograph record, only that item will fill holds. We knew this was a problem but weren’t sure how widespread it was, because we didn’t have a standardized method to find these items and fix the holds queues. This was another problem we were fixing using the whack-a-mole method. </a:t>
            </a:r>
            <a:endParaRPr/>
          </a:p>
        </p:txBody>
      </p:sp>
      <p:sp>
        <p:nvSpPr>
          <p:cNvPr id="280" name="Google Shape;280;g33a33d458e3_1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3a915ae8e0_3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33a915ae8e0_3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latin typeface="Arial"/>
                <a:ea typeface="Arial"/>
                <a:cs typeface="Arial"/>
                <a:sym typeface="Arial"/>
              </a:rPr>
              <a:t>Once again, </a:t>
            </a:r>
            <a:r>
              <a:rPr lang="en-US">
                <a:latin typeface="Arial"/>
                <a:ea typeface="Arial"/>
                <a:cs typeface="Arial"/>
                <a:sym typeface="Arial"/>
              </a:rPr>
              <a:t>Brad created a report that can be run by each library, so now they are responsible for their own items as well as fixing the holds queues and making sure customers will get the items they want more quickly. He also wrote two additional reports to look for items that might incorrectly have or be missing volume information to prevent any holds issues in the future.</a:t>
            </a:r>
            <a:endParaRPr/>
          </a:p>
          <a:p>
            <a:pPr indent="0" lvl="0" marL="0" rtl="0" algn="l">
              <a:spcBef>
                <a:spcPts val="0"/>
              </a:spcBef>
              <a:spcAft>
                <a:spcPts val="0"/>
              </a:spcAft>
              <a:buNone/>
            </a:pPr>
            <a:r>
              <a:t/>
            </a:r>
            <a:endParaRPr/>
          </a:p>
        </p:txBody>
      </p:sp>
      <p:sp>
        <p:nvSpPr>
          <p:cNvPr id="289" name="Google Shape;289;g33a915ae8e0_3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3a33d458e3_1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3a33d458e3_1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In addition to the duplicate bibs report and the volume fields blocking holds reports, Brad has created other helpful item and bib reports that any cataloger in the consortium can access–either through reporting services or directly through the improved Lynx Staff Hub. Enabling each library to run their own reports has removed the idea that one person is ‘responsible’ or ‘in charge,’ and will hopefully empower all the consortium catalogers to know where they can look to fix problems and find issues in their portion of the catalog.</a:t>
            </a:r>
            <a:endParaRPr/>
          </a:p>
          <a:p>
            <a:pPr indent="0" lvl="0" marL="0" rtl="0" algn="l">
              <a:spcBef>
                <a:spcPts val="0"/>
              </a:spcBef>
              <a:spcAft>
                <a:spcPts val="0"/>
              </a:spcAft>
              <a:buClr>
                <a:schemeClr val="dk1"/>
              </a:buClr>
              <a:buSzPts val="1100"/>
              <a:buFont typeface="Arial"/>
              <a:buNone/>
            </a:pPr>
            <a:r>
              <a:rPr lang="en-US"/>
              <a:t>Note: If anyone is interested in the SQL for any of these reports, we are happy to share it with you.</a:t>
            </a:r>
            <a:endParaRPr/>
          </a:p>
        </p:txBody>
      </p:sp>
      <p:sp>
        <p:nvSpPr>
          <p:cNvPr id="298" name="Google Shape;298;g33a33d458e3_1_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336c514033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4" name="Google Shape;304;g3336c514033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37b85cfcdf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337b85cfcdf_0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g337b85cfcdf_0_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9" name="Google Shape;30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377584b1ca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5" name="Google Shape;315;g3377584b1ca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3a33d458e3_1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33a33d458e3_1_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g33a33d458e3_1_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33a915ae8e0_1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8" name="Google Shape;328;g33a915ae8e0_1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3a915ae8e0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5" name="Google Shape;335;g33a915ae8e0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377584b1ca_1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1" name="Google Shape;341;g3377584b1ca_1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3a915ae8e0_1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8" name="Google Shape;348;g33a915ae8e0_1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4" name="Google Shape;35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3c57a7197c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33c57a7197c_0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g33c57a7197c_0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37b85cfcdf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337b85cfcdf_0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g337b85cfcdf_0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39f6434b0e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339f6434b0e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g339f6434b0e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39f6434b0e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39f6434b0e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g339f6434b0e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37b85cfcdf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337b85cfcdf_0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g337b85cfcdf_0_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39f6434b0e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339f6434b0e_0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g339f6434b0e_0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sp>
        <p:nvSpPr>
          <p:cNvPr id="14" name="Google Shape;14;p15"/>
          <p:cNvSpPr txBox="1"/>
          <p:nvPr>
            <p:ph type="title"/>
          </p:nvPr>
        </p:nvSpPr>
        <p:spPr>
          <a:xfrm>
            <a:off x="516565" y="659877"/>
            <a:ext cx="11083555" cy="73606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2800"/>
              <a:buFont typeface="Arial"/>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15"/>
          <p:cNvSpPr txBox="1"/>
          <p:nvPr>
            <p:ph idx="1" type="body"/>
          </p:nvPr>
        </p:nvSpPr>
        <p:spPr>
          <a:xfrm>
            <a:off x="516565" y="1545996"/>
            <a:ext cx="11083555" cy="4630967"/>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575358"/>
              </a:buClr>
              <a:buSzPts val="2000"/>
              <a:buChar char="▪"/>
              <a:defRPr>
                <a:solidFill>
                  <a:srgbClr val="575358"/>
                </a:solidFill>
              </a:defRPr>
            </a:lvl1pPr>
            <a:lvl2pPr indent="-342900" lvl="1" marL="914400" algn="l">
              <a:lnSpc>
                <a:spcPct val="90000"/>
              </a:lnSpc>
              <a:spcBef>
                <a:spcPts val="500"/>
              </a:spcBef>
              <a:spcAft>
                <a:spcPts val="0"/>
              </a:spcAft>
              <a:buClr>
                <a:srgbClr val="575358"/>
              </a:buClr>
              <a:buSzPts val="1800"/>
              <a:buChar char="▪"/>
              <a:defRPr/>
            </a:lvl2pPr>
            <a:lvl3pPr indent="-342900" lvl="2" marL="1371600" algn="l">
              <a:lnSpc>
                <a:spcPct val="90000"/>
              </a:lnSpc>
              <a:spcBef>
                <a:spcPts val="500"/>
              </a:spcBef>
              <a:spcAft>
                <a:spcPts val="0"/>
              </a:spcAft>
              <a:buClr>
                <a:srgbClr val="575358"/>
              </a:buClr>
              <a:buSzPts val="1800"/>
              <a:buChar char="▪"/>
              <a:defRPr/>
            </a:lvl3pPr>
            <a:lvl4pPr indent="-342900" lvl="3" marL="1828800" algn="l">
              <a:lnSpc>
                <a:spcPct val="90000"/>
              </a:lnSpc>
              <a:spcBef>
                <a:spcPts val="500"/>
              </a:spcBef>
              <a:spcAft>
                <a:spcPts val="0"/>
              </a:spcAft>
              <a:buClr>
                <a:srgbClr val="575358"/>
              </a:buClr>
              <a:buSzPts val="1800"/>
              <a:buChar char="▪"/>
              <a:defRPr/>
            </a:lvl4pPr>
            <a:lvl5pPr indent="-342900" lvl="4" marL="2286000" algn="l">
              <a:lnSpc>
                <a:spcPct val="90000"/>
              </a:lnSpc>
              <a:spcBef>
                <a:spcPts val="500"/>
              </a:spcBef>
              <a:spcAft>
                <a:spcPts val="0"/>
              </a:spcAft>
              <a:buClr>
                <a:srgbClr val="57535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 name="Google Shape;16;p15"/>
          <p:cNvSpPr txBox="1"/>
          <p:nvPr>
            <p:ph idx="12" type="sldNum"/>
          </p:nvPr>
        </p:nvSpPr>
        <p:spPr>
          <a:xfrm>
            <a:off x="4724400" y="6351202"/>
            <a:ext cx="2743200"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pic>
        <p:nvPicPr>
          <p:cNvPr id="17" name="Google Shape;17;p15"/>
          <p:cNvPicPr preferRelativeResize="0"/>
          <p:nvPr/>
        </p:nvPicPr>
        <p:blipFill rotWithShape="1">
          <a:blip r:embed="rId2">
            <a:alphaModFix/>
          </a:blip>
          <a:srcRect b="0" l="0" r="0" t="0"/>
          <a:stretch/>
        </p:blipFill>
        <p:spPr>
          <a:xfrm>
            <a:off x="9497115" y="5947276"/>
            <a:ext cx="2605986" cy="1001589"/>
          </a:xfrm>
          <a:prstGeom prst="rect">
            <a:avLst/>
          </a:prstGeom>
          <a:noFill/>
          <a:ln>
            <a:noFill/>
          </a:ln>
        </p:spPr>
      </p:pic>
      <p:sp>
        <p:nvSpPr>
          <p:cNvPr id="18" name="Google Shape;18;p15"/>
          <p:cNvSpPr txBox="1"/>
          <p:nvPr/>
        </p:nvSpPr>
        <p:spPr>
          <a:xfrm>
            <a:off x="399393" y="6394075"/>
            <a:ext cx="166063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575358"/>
                </a:solidFill>
                <a:latin typeface="Arial"/>
                <a:ea typeface="Arial"/>
                <a:cs typeface="Arial"/>
                <a:sym typeface="Arial"/>
              </a:rPr>
              <a:t>#IUG2025</a:t>
            </a:r>
            <a:endParaRPr b="0" i="0" sz="1600" u="none" cap="none" strike="noStrike">
              <a:solidFill>
                <a:srgbClr val="575358"/>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plain">
  <p:cSld name="1. Title Slide plain">
    <p:spTree>
      <p:nvGrpSpPr>
        <p:cNvPr id="69" name="Shape 69"/>
        <p:cNvGrpSpPr/>
        <p:nvPr/>
      </p:nvGrpSpPr>
      <p:grpSpPr>
        <a:xfrm>
          <a:off x="0" y="0"/>
          <a:ext cx="0" cy="0"/>
          <a:chOff x="0" y="0"/>
          <a:chExt cx="0" cy="0"/>
        </a:xfrm>
      </p:grpSpPr>
      <p:sp>
        <p:nvSpPr>
          <p:cNvPr id="70" name="Google Shape;70;p24"/>
          <p:cNvSpPr/>
          <p:nvPr/>
        </p:nvSpPr>
        <p:spPr>
          <a:xfrm>
            <a:off x="-2" y="976544"/>
            <a:ext cx="12192002" cy="4243526"/>
          </a:xfrm>
          <a:prstGeom prst="rect">
            <a:avLst/>
          </a:prstGeom>
          <a:gradFill>
            <a:gsLst>
              <a:gs pos="0">
                <a:srgbClr val="25424C"/>
              </a:gs>
              <a:gs pos="58000">
                <a:srgbClr val="25424C"/>
              </a:gs>
              <a:gs pos="100000">
                <a:srgbClr val="6DA48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1" name="Google Shape;71;p24"/>
          <p:cNvSpPr txBox="1"/>
          <p:nvPr>
            <p:ph type="ctrTitle"/>
          </p:nvPr>
        </p:nvSpPr>
        <p:spPr>
          <a:xfrm>
            <a:off x="2629804" y="1901230"/>
            <a:ext cx="6932393" cy="78056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lt1"/>
              </a:buClr>
              <a:buSzPts val="3600"/>
              <a:buFont typeface="Arial"/>
              <a:buNone/>
              <a:defRPr b="1" i="0" sz="36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4"/>
          <p:cNvSpPr txBox="1"/>
          <p:nvPr>
            <p:ph idx="1" type="subTitle"/>
          </p:nvPr>
        </p:nvSpPr>
        <p:spPr>
          <a:xfrm>
            <a:off x="2622806" y="2869390"/>
            <a:ext cx="6946388" cy="36933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i="1" sz="2400">
                <a:solidFill>
                  <a:schemeClr val="lt1"/>
                </a:solidFill>
              </a:defRPr>
            </a:lvl1pPr>
            <a:lvl2pPr lvl="1" algn="ctr">
              <a:lnSpc>
                <a:spcPct val="90000"/>
              </a:lnSpc>
              <a:spcBef>
                <a:spcPts val="500"/>
              </a:spcBef>
              <a:spcAft>
                <a:spcPts val="0"/>
              </a:spcAft>
              <a:buClr>
                <a:srgbClr val="575358"/>
              </a:buClr>
              <a:buSzPts val="2000"/>
              <a:buNone/>
              <a:defRPr sz="2000"/>
            </a:lvl2pPr>
            <a:lvl3pPr lvl="2" algn="ctr">
              <a:lnSpc>
                <a:spcPct val="90000"/>
              </a:lnSpc>
              <a:spcBef>
                <a:spcPts val="500"/>
              </a:spcBef>
              <a:spcAft>
                <a:spcPts val="0"/>
              </a:spcAft>
              <a:buClr>
                <a:srgbClr val="575358"/>
              </a:buClr>
              <a:buSzPts val="1800"/>
              <a:buNone/>
              <a:defRPr sz="1800"/>
            </a:lvl3pPr>
            <a:lvl4pPr lvl="3" algn="ctr">
              <a:lnSpc>
                <a:spcPct val="90000"/>
              </a:lnSpc>
              <a:spcBef>
                <a:spcPts val="500"/>
              </a:spcBef>
              <a:spcAft>
                <a:spcPts val="0"/>
              </a:spcAft>
              <a:buClr>
                <a:srgbClr val="575358"/>
              </a:buClr>
              <a:buSzPts val="1600"/>
              <a:buNone/>
              <a:defRPr sz="1600"/>
            </a:lvl4pPr>
            <a:lvl5pPr lvl="4" algn="ctr">
              <a:lnSpc>
                <a:spcPct val="90000"/>
              </a:lnSpc>
              <a:spcBef>
                <a:spcPts val="500"/>
              </a:spcBef>
              <a:spcAft>
                <a:spcPts val="0"/>
              </a:spcAft>
              <a:buClr>
                <a:srgbClr val="57535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3" name="Google Shape;73;p24"/>
          <p:cNvSpPr txBox="1"/>
          <p:nvPr>
            <p:ph idx="2" type="body"/>
          </p:nvPr>
        </p:nvSpPr>
        <p:spPr>
          <a:xfrm>
            <a:off x="2624931" y="3864151"/>
            <a:ext cx="6942138" cy="55403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sz="2400">
                <a:solidFill>
                  <a:schemeClr val="lt1"/>
                </a:solidFill>
              </a:defRPr>
            </a:lvl1pPr>
            <a:lvl2pPr indent="-342900" lvl="1" marL="914400" algn="l">
              <a:lnSpc>
                <a:spcPct val="90000"/>
              </a:lnSpc>
              <a:spcBef>
                <a:spcPts val="500"/>
              </a:spcBef>
              <a:spcAft>
                <a:spcPts val="0"/>
              </a:spcAft>
              <a:buClr>
                <a:srgbClr val="575358"/>
              </a:buClr>
              <a:buSzPts val="1800"/>
              <a:buChar char="▪"/>
              <a:defRPr/>
            </a:lvl2pPr>
            <a:lvl3pPr indent="-342900" lvl="2" marL="1371600" algn="l">
              <a:lnSpc>
                <a:spcPct val="90000"/>
              </a:lnSpc>
              <a:spcBef>
                <a:spcPts val="500"/>
              </a:spcBef>
              <a:spcAft>
                <a:spcPts val="0"/>
              </a:spcAft>
              <a:buClr>
                <a:srgbClr val="575358"/>
              </a:buClr>
              <a:buSzPts val="1800"/>
              <a:buChar char="▪"/>
              <a:defRPr/>
            </a:lvl3pPr>
            <a:lvl4pPr indent="-342900" lvl="3" marL="1828800" algn="l">
              <a:lnSpc>
                <a:spcPct val="90000"/>
              </a:lnSpc>
              <a:spcBef>
                <a:spcPts val="500"/>
              </a:spcBef>
              <a:spcAft>
                <a:spcPts val="0"/>
              </a:spcAft>
              <a:buClr>
                <a:srgbClr val="575358"/>
              </a:buClr>
              <a:buSzPts val="1800"/>
              <a:buChar char="▪"/>
              <a:defRPr/>
            </a:lvl4pPr>
            <a:lvl5pPr indent="-342900" lvl="4" marL="2286000" algn="l">
              <a:lnSpc>
                <a:spcPct val="90000"/>
              </a:lnSpc>
              <a:spcBef>
                <a:spcPts val="500"/>
              </a:spcBef>
              <a:spcAft>
                <a:spcPts val="0"/>
              </a:spcAft>
              <a:buClr>
                <a:srgbClr val="57535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24"/>
          <p:cNvSpPr txBox="1"/>
          <p:nvPr/>
        </p:nvSpPr>
        <p:spPr>
          <a:xfrm>
            <a:off x="0" y="6402773"/>
            <a:ext cx="2202427"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#IUG2021</a:t>
            </a:r>
            <a:endParaRPr b="0" baseline="30000" i="0" sz="1600" u="none" cap="none" strike="noStrike">
              <a:solidFill>
                <a:schemeClr val="lt1"/>
              </a:solidFill>
              <a:latin typeface="Arial"/>
              <a:ea typeface="Arial"/>
              <a:cs typeface="Arial"/>
              <a:sym typeface="Arial"/>
            </a:endParaRPr>
          </a:p>
        </p:txBody>
      </p:sp>
      <p:pic>
        <p:nvPicPr>
          <p:cNvPr id="75" name="Google Shape;75;p24"/>
          <p:cNvPicPr preferRelativeResize="0"/>
          <p:nvPr/>
        </p:nvPicPr>
        <p:blipFill rotWithShape="1">
          <a:blip r:embed="rId2">
            <a:alphaModFix/>
          </a:blip>
          <a:srcRect b="0" l="0" r="0" t="0"/>
          <a:stretch/>
        </p:blipFill>
        <p:spPr>
          <a:xfrm>
            <a:off x="258456" y="6468693"/>
            <a:ext cx="258110" cy="210312"/>
          </a:xfrm>
          <a:prstGeom prst="rect">
            <a:avLst/>
          </a:prstGeom>
          <a:noFill/>
          <a:ln>
            <a:noFill/>
          </a:ln>
        </p:spPr>
      </p:pic>
      <p:pic>
        <p:nvPicPr>
          <p:cNvPr id="76" name="Google Shape;76;p24"/>
          <p:cNvPicPr preferRelativeResize="0"/>
          <p:nvPr/>
        </p:nvPicPr>
        <p:blipFill rotWithShape="1">
          <a:blip r:embed="rId3">
            <a:alphaModFix/>
          </a:blip>
          <a:srcRect b="0" l="0" r="0" t="0"/>
          <a:stretch/>
        </p:blipFill>
        <p:spPr>
          <a:xfrm>
            <a:off x="9497115" y="5947276"/>
            <a:ext cx="2605986" cy="1001589"/>
          </a:xfrm>
          <a:prstGeom prst="rect">
            <a:avLst/>
          </a:prstGeom>
          <a:noFill/>
          <a:ln>
            <a:noFill/>
          </a:ln>
        </p:spPr>
      </p:pic>
    </p:spTree>
  </p:cSld>
  <p:clrMapOvr>
    <a:masterClrMapping/>
  </p:clrMapOvr>
  <p:extLst>
    <p:ext uri="{DCECCB84-F9BA-43D5-87BE-67443E8EF086}">
      <p15:sldGuideLst>
        <p15:guide id="1" orient="horz" pos="4176">
          <p15:clr>
            <a:srgbClr val="FBAE40"/>
          </p15:clr>
        </p15:guide>
        <p15:guide id="2" pos="74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Two Bullets">
  <p:cSld name="Title, Subtitle and Two Bullets">
    <p:spTree>
      <p:nvGrpSpPr>
        <p:cNvPr id="77" name="Shape 77"/>
        <p:cNvGrpSpPr/>
        <p:nvPr/>
      </p:nvGrpSpPr>
      <p:grpSpPr>
        <a:xfrm>
          <a:off x="0" y="0"/>
          <a:ext cx="0" cy="0"/>
          <a:chOff x="0" y="0"/>
          <a:chExt cx="0" cy="0"/>
        </a:xfrm>
      </p:grpSpPr>
      <p:sp>
        <p:nvSpPr>
          <p:cNvPr id="78" name="Google Shape;78;p25"/>
          <p:cNvSpPr txBox="1"/>
          <p:nvPr>
            <p:ph type="title"/>
          </p:nvPr>
        </p:nvSpPr>
        <p:spPr>
          <a:xfrm>
            <a:off x="519310" y="716623"/>
            <a:ext cx="10515600" cy="589788"/>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2800"/>
              <a:buFont typeface="Arial"/>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5"/>
          <p:cNvSpPr txBox="1"/>
          <p:nvPr>
            <p:ph idx="1" type="body"/>
          </p:nvPr>
        </p:nvSpPr>
        <p:spPr>
          <a:xfrm>
            <a:off x="519311" y="1588532"/>
            <a:ext cx="10515599" cy="589788"/>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rgbClr val="575358"/>
              </a:buClr>
              <a:buSzPts val="1800"/>
              <a:buNone/>
              <a:defRPr b="1" i="0" sz="1800">
                <a:solidFill>
                  <a:srgbClr val="575358"/>
                </a:solidFill>
                <a:latin typeface="Quattrocento Sans"/>
                <a:ea typeface="Quattrocento Sans"/>
                <a:cs typeface="Quattrocento Sans"/>
                <a:sym typeface="Quattrocento Sans"/>
              </a:defRPr>
            </a:lvl1pPr>
            <a:lvl2pPr indent="-228600" lvl="1" marL="914400" algn="l">
              <a:lnSpc>
                <a:spcPct val="90000"/>
              </a:lnSpc>
              <a:spcBef>
                <a:spcPts val="500"/>
              </a:spcBef>
              <a:spcAft>
                <a:spcPts val="0"/>
              </a:spcAft>
              <a:buClr>
                <a:srgbClr val="575358"/>
              </a:buClr>
              <a:buSzPts val="1800"/>
              <a:buNone/>
              <a:defRPr b="0" i="0" sz="1800">
                <a:latin typeface="Roboto"/>
                <a:ea typeface="Roboto"/>
                <a:cs typeface="Roboto"/>
                <a:sym typeface="Roboto"/>
              </a:defRPr>
            </a:lvl2pPr>
            <a:lvl3pPr indent="-342900" lvl="2" marL="1371600" algn="l">
              <a:lnSpc>
                <a:spcPct val="90000"/>
              </a:lnSpc>
              <a:spcBef>
                <a:spcPts val="500"/>
              </a:spcBef>
              <a:spcAft>
                <a:spcPts val="0"/>
              </a:spcAft>
              <a:buClr>
                <a:srgbClr val="575358"/>
              </a:buClr>
              <a:buSzPts val="1800"/>
              <a:buChar char="▪"/>
              <a:defRPr/>
            </a:lvl3pPr>
            <a:lvl4pPr indent="-342900" lvl="3" marL="1828800" algn="l">
              <a:lnSpc>
                <a:spcPct val="90000"/>
              </a:lnSpc>
              <a:spcBef>
                <a:spcPts val="500"/>
              </a:spcBef>
              <a:spcAft>
                <a:spcPts val="0"/>
              </a:spcAft>
              <a:buClr>
                <a:srgbClr val="575358"/>
              </a:buClr>
              <a:buSzPts val="1800"/>
              <a:buChar char="▪"/>
              <a:defRPr/>
            </a:lvl4pPr>
            <a:lvl5pPr indent="-342900" lvl="4" marL="2286000" algn="l">
              <a:lnSpc>
                <a:spcPct val="90000"/>
              </a:lnSpc>
              <a:spcBef>
                <a:spcPts val="500"/>
              </a:spcBef>
              <a:spcAft>
                <a:spcPts val="0"/>
              </a:spcAft>
              <a:buClr>
                <a:srgbClr val="57535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25"/>
          <p:cNvSpPr txBox="1"/>
          <p:nvPr>
            <p:ph idx="2" type="body"/>
          </p:nvPr>
        </p:nvSpPr>
        <p:spPr>
          <a:xfrm>
            <a:off x="519312" y="2178320"/>
            <a:ext cx="6795888" cy="387958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2"/>
              </a:buClr>
              <a:buSzPts val="1800"/>
              <a:buFont typeface="Noto Sans Symbols"/>
              <a:buChar char="▪"/>
              <a:defRPr b="0" i="0" sz="1800">
                <a:solidFill>
                  <a:srgbClr val="575358"/>
                </a:solidFill>
                <a:latin typeface="Quattrocento Sans"/>
                <a:ea typeface="Quattrocento Sans"/>
                <a:cs typeface="Quattrocento Sans"/>
                <a:sym typeface="Quattrocento Sans"/>
              </a:defRPr>
            </a:lvl1pPr>
            <a:lvl2pPr indent="-342900" lvl="1" marL="914400" algn="l">
              <a:lnSpc>
                <a:spcPct val="100000"/>
              </a:lnSpc>
              <a:spcBef>
                <a:spcPts val="500"/>
              </a:spcBef>
              <a:spcAft>
                <a:spcPts val="0"/>
              </a:spcAft>
              <a:buClr>
                <a:schemeClr val="dk2"/>
              </a:buClr>
              <a:buSzPts val="1800"/>
              <a:buFont typeface="Noto Sans Symbols"/>
              <a:buChar char="▪"/>
              <a:defRPr b="0" i="0" sz="1800">
                <a:solidFill>
                  <a:srgbClr val="575358"/>
                </a:solidFill>
                <a:latin typeface="Quattrocento Sans"/>
                <a:ea typeface="Quattrocento Sans"/>
                <a:cs typeface="Quattrocento Sans"/>
                <a:sym typeface="Quattrocento Sans"/>
              </a:defRPr>
            </a:lvl2pPr>
            <a:lvl3pPr indent="-342900" lvl="2" marL="1371600" algn="l">
              <a:lnSpc>
                <a:spcPct val="90000"/>
              </a:lnSpc>
              <a:spcBef>
                <a:spcPts val="500"/>
              </a:spcBef>
              <a:spcAft>
                <a:spcPts val="0"/>
              </a:spcAft>
              <a:buClr>
                <a:schemeClr val="dk2"/>
              </a:buClr>
              <a:buSzPts val="1800"/>
              <a:buFont typeface="Noto Sans Symbols"/>
              <a:buChar char="▪"/>
              <a:defRPr b="0" i="0" sz="1800">
                <a:solidFill>
                  <a:srgbClr val="575358"/>
                </a:solidFill>
                <a:latin typeface="Quattrocento Sans"/>
                <a:ea typeface="Quattrocento Sans"/>
                <a:cs typeface="Quattrocento Sans"/>
                <a:sym typeface="Quattrocento Sans"/>
              </a:defRPr>
            </a:lvl3pPr>
            <a:lvl4pPr indent="-342900" lvl="3" marL="1828800" algn="l">
              <a:lnSpc>
                <a:spcPct val="100000"/>
              </a:lnSpc>
              <a:spcBef>
                <a:spcPts val="500"/>
              </a:spcBef>
              <a:spcAft>
                <a:spcPts val="0"/>
              </a:spcAft>
              <a:buClr>
                <a:schemeClr val="dk2"/>
              </a:buClr>
              <a:buSzPts val="1800"/>
              <a:buFont typeface="Noto Sans Symbols"/>
              <a:buChar char="▪"/>
              <a:defRPr b="0" i="0" sz="1800">
                <a:solidFill>
                  <a:srgbClr val="575358"/>
                </a:solidFill>
                <a:latin typeface="Quattrocento Sans"/>
                <a:ea typeface="Quattrocento Sans"/>
                <a:cs typeface="Quattrocento Sans"/>
                <a:sym typeface="Quattrocento Sans"/>
              </a:defRPr>
            </a:lvl4pPr>
            <a:lvl5pPr indent="-342900" lvl="4" marL="2286000" algn="l">
              <a:lnSpc>
                <a:spcPct val="100000"/>
              </a:lnSpc>
              <a:spcBef>
                <a:spcPts val="500"/>
              </a:spcBef>
              <a:spcAft>
                <a:spcPts val="0"/>
              </a:spcAft>
              <a:buClr>
                <a:srgbClr val="575358"/>
              </a:buClr>
              <a:buSzPts val="1800"/>
              <a:buFont typeface="Noto Sans Symbols"/>
              <a:buChar char="▪"/>
              <a:defRPr b="0" i="0" sz="1800">
                <a:solidFill>
                  <a:srgbClr val="575358"/>
                </a:solidFill>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5"/>
          <p:cNvSpPr txBox="1"/>
          <p:nvPr>
            <p:ph idx="3" type="body"/>
          </p:nvPr>
        </p:nvSpPr>
        <p:spPr>
          <a:xfrm>
            <a:off x="7518400" y="2178320"/>
            <a:ext cx="3516510" cy="387958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2"/>
              </a:buClr>
              <a:buSzPts val="1800"/>
              <a:buFont typeface="Noto Sans Symbols"/>
              <a:buChar char="▪"/>
              <a:defRPr b="0" i="0" sz="1800">
                <a:solidFill>
                  <a:srgbClr val="575358"/>
                </a:solidFill>
                <a:latin typeface="Quattrocento Sans"/>
                <a:ea typeface="Quattrocento Sans"/>
                <a:cs typeface="Quattrocento Sans"/>
                <a:sym typeface="Quattrocento Sans"/>
              </a:defRPr>
            </a:lvl1pPr>
            <a:lvl2pPr indent="-342900" lvl="1" marL="914400" algn="l">
              <a:lnSpc>
                <a:spcPct val="100000"/>
              </a:lnSpc>
              <a:spcBef>
                <a:spcPts val="500"/>
              </a:spcBef>
              <a:spcAft>
                <a:spcPts val="0"/>
              </a:spcAft>
              <a:buClr>
                <a:schemeClr val="dk2"/>
              </a:buClr>
              <a:buSzPts val="1800"/>
              <a:buFont typeface="Noto Sans Symbols"/>
              <a:buChar char="▪"/>
              <a:defRPr b="0" i="0" sz="1800">
                <a:solidFill>
                  <a:srgbClr val="575358"/>
                </a:solidFill>
                <a:latin typeface="Quattrocento Sans"/>
                <a:ea typeface="Quattrocento Sans"/>
                <a:cs typeface="Quattrocento Sans"/>
                <a:sym typeface="Quattrocento Sans"/>
              </a:defRPr>
            </a:lvl2pPr>
            <a:lvl3pPr indent="-342900" lvl="2" marL="1371600" algn="l">
              <a:lnSpc>
                <a:spcPct val="90000"/>
              </a:lnSpc>
              <a:spcBef>
                <a:spcPts val="500"/>
              </a:spcBef>
              <a:spcAft>
                <a:spcPts val="0"/>
              </a:spcAft>
              <a:buClr>
                <a:schemeClr val="dk2"/>
              </a:buClr>
              <a:buSzPts val="1800"/>
              <a:buFont typeface="Noto Sans Symbols"/>
              <a:buChar char="▪"/>
              <a:defRPr b="0" i="0" sz="1800">
                <a:solidFill>
                  <a:srgbClr val="575358"/>
                </a:solidFill>
                <a:latin typeface="Quattrocento Sans"/>
                <a:ea typeface="Quattrocento Sans"/>
                <a:cs typeface="Quattrocento Sans"/>
                <a:sym typeface="Quattrocento Sans"/>
              </a:defRPr>
            </a:lvl3pPr>
            <a:lvl4pPr indent="-342900" lvl="3" marL="1828800" algn="l">
              <a:lnSpc>
                <a:spcPct val="100000"/>
              </a:lnSpc>
              <a:spcBef>
                <a:spcPts val="500"/>
              </a:spcBef>
              <a:spcAft>
                <a:spcPts val="0"/>
              </a:spcAft>
              <a:buClr>
                <a:schemeClr val="dk2"/>
              </a:buClr>
              <a:buSzPts val="1800"/>
              <a:buFont typeface="Noto Sans Symbols"/>
              <a:buChar char="▪"/>
              <a:defRPr b="0" i="0" sz="1800">
                <a:solidFill>
                  <a:srgbClr val="575358"/>
                </a:solidFill>
                <a:latin typeface="Quattrocento Sans"/>
                <a:ea typeface="Quattrocento Sans"/>
                <a:cs typeface="Quattrocento Sans"/>
                <a:sym typeface="Quattrocento Sans"/>
              </a:defRPr>
            </a:lvl4pPr>
            <a:lvl5pPr indent="-342900" lvl="4" marL="2286000" algn="l">
              <a:lnSpc>
                <a:spcPct val="100000"/>
              </a:lnSpc>
              <a:spcBef>
                <a:spcPts val="500"/>
              </a:spcBef>
              <a:spcAft>
                <a:spcPts val="0"/>
              </a:spcAft>
              <a:buClr>
                <a:srgbClr val="575358"/>
              </a:buClr>
              <a:buSzPts val="1800"/>
              <a:buFont typeface="Noto Sans Symbols"/>
              <a:buChar char="▪"/>
              <a:defRPr b="0" i="0" sz="1800">
                <a:solidFill>
                  <a:srgbClr val="575358"/>
                </a:solidFill>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25"/>
          <p:cNvSpPr txBox="1"/>
          <p:nvPr>
            <p:ph idx="12" type="sldNum"/>
          </p:nvPr>
        </p:nvSpPr>
        <p:spPr>
          <a:xfrm>
            <a:off x="4724400" y="6351202"/>
            <a:ext cx="2743200"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pic>
        <p:nvPicPr>
          <p:cNvPr id="83" name="Google Shape;83;p25"/>
          <p:cNvPicPr preferRelativeResize="0"/>
          <p:nvPr/>
        </p:nvPicPr>
        <p:blipFill rotWithShape="1">
          <a:blip r:embed="rId2">
            <a:alphaModFix/>
          </a:blip>
          <a:srcRect b="0" l="0" r="0" t="0"/>
          <a:stretch/>
        </p:blipFill>
        <p:spPr>
          <a:xfrm>
            <a:off x="9497115" y="5947276"/>
            <a:ext cx="2605986" cy="1001589"/>
          </a:xfrm>
          <a:prstGeom prst="rect">
            <a:avLst/>
          </a:prstGeom>
          <a:noFill/>
          <a:ln>
            <a:noFill/>
          </a:ln>
        </p:spPr>
      </p:pic>
      <p:sp>
        <p:nvSpPr>
          <p:cNvPr id="84" name="Google Shape;84;p25"/>
          <p:cNvSpPr txBox="1"/>
          <p:nvPr/>
        </p:nvSpPr>
        <p:spPr>
          <a:xfrm>
            <a:off x="399393" y="6394075"/>
            <a:ext cx="166063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575358"/>
                </a:solidFill>
                <a:latin typeface="Arial"/>
                <a:ea typeface="Arial"/>
                <a:cs typeface="Arial"/>
                <a:sym typeface="Arial"/>
              </a:rPr>
              <a:t>#IUG2025</a:t>
            </a:r>
            <a:endParaRPr b="0" i="0" sz="1600" u="none" cap="none" strike="noStrike">
              <a:solidFill>
                <a:srgbClr val="575358"/>
              </a:solidFill>
              <a:latin typeface="Arial"/>
              <a:ea typeface="Arial"/>
              <a:cs typeface="Arial"/>
              <a:sym typeface="Arial"/>
            </a:endParaRPr>
          </a:p>
        </p:txBody>
      </p:sp>
    </p:spTree>
  </p:cSld>
  <p:clrMapOvr>
    <a:masterClrMapping/>
  </p:clrMapOvr>
  <p:extLst>
    <p:ext uri="{DCECCB84-F9BA-43D5-87BE-67443E8EF086}">
      <p15:sldGuideLst>
        <p15:guide id="1" pos="189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bg>
      <p:bgPr>
        <a:solidFill>
          <a:schemeClr val="lt1"/>
        </a:solidFill>
      </p:bgPr>
    </p:bg>
    <p:spTree>
      <p:nvGrpSpPr>
        <p:cNvPr id="85" name="Shape 85"/>
        <p:cNvGrpSpPr/>
        <p:nvPr/>
      </p:nvGrpSpPr>
      <p:grpSpPr>
        <a:xfrm>
          <a:off x="0" y="0"/>
          <a:ext cx="0" cy="0"/>
          <a:chOff x="0" y="0"/>
          <a:chExt cx="0" cy="0"/>
        </a:xfrm>
      </p:grpSpPr>
      <p:sp>
        <p:nvSpPr>
          <p:cNvPr id="86" name="Google Shape;86;p26"/>
          <p:cNvSpPr/>
          <p:nvPr/>
        </p:nvSpPr>
        <p:spPr>
          <a:xfrm>
            <a:off x="182880" y="6360160"/>
            <a:ext cx="1574800" cy="49784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ubtitle and Two Bullets">
  <p:cSld name="1_Title, Subtitle and Two Bullets">
    <p:spTree>
      <p:nvGrpSpPr>
        <p:cNvPr id="19" name="Shape 19"/>
        <p:cNvGrpSpPr/>
        <p:nvPr/>
      </p:nvGrpSpPr>
      <p:grpSpPr>
        <a:xfrm>
          <a:off x="0" y="0"/>
          <a:ext cx="0" cy="0"/>
          <a:chOff x="0" y="0"/>
          <a:chExt cx="0" cy="0"/>
        </a:xfrm>
      </p:grpSpPr>
      <p:sp>
        <p:nvSpPr>
          <p:cNvPr id="20" name="Google Shape;20;p16"/>
          <p:cNvSpPr txBox="1"/>
          <p:nvPr>
            <p:ph type="title"/>
          </p:nvPr>
        </p:nvSpPr>
        <p:spPr>
          <a:xfrm>
            <a:off x="519310" y="716623"/>
            <a:ext cx="10515600" cy="589788"/>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2800"/>
              <a:buFont typeface="Arial"/>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6"/>
          <p:cNvSpPr txBox="1"/>
          <p:nvPr>
            <p:ph idx="1" type="body"/>
          </p:nvPr>
        </p:nvSpPr>
        <p:spPr>
          <a:xfrm>
            <a:off x="519311" y="1588532"/>
            <a:ext cx="10515599" cy="589788"/>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rgbClr val="53575A"/>
              </a:buClr>
              <a:buSzPts val="1800"/>
              <a:buNone/>
              <a:defRPr b="1" i="0" sz="1800">
                <a:solidFill>
                  <a:srgbClr val="53575A"/>
                </a:solidFill>
                <a:latin typeface="Quattrocento Sans"/>
                <a:ea typeface="Quattrocento Sans"/>
                <a:cs typeface="Quattrocento Sans"/>
                <a:sym typeface="Quattrocento Sans"/>
              </a:defRPr>
            </a:lvl1pPr>
            <a:lvl2pPr indent="-228600" lvl="1" marL="914400" algn="l">
              <a:lnSpc>
                <a:spcPct val="90000"/>
              </a:lnSpc>
              <a:spcBef>
                <a:spcPts val="500"/>
              </a:spcBef>
              <a:spcAft>
                <a:spcPts val="0"/>
              </a:spcAft>
              <a:buClr>
                <a:srgbClr val="575358"/>
              </a:buClr>
              <a:buSzPts val="1800"/>
              <a:buNone/>
              <a:defRPr b="0" i="0" sz="1800">
                <a:latin typeface="Roboto"/>
                <a:ea typeface="Roboto"/>
                <a:cs typeface="Roboto"/>
                <a:sym typeface="Roboto"/>
              </a:defRPr>
            </a:lvl2pPr>
            <a:lvl3pPr indent="-342900" lvl="2" marL="1371600" algn="l">
              <a:lnSpc>
                <a:spcPct val="90000"/>
              </a:lnSpc>
              <a:spcBef>
                <a:spcPts val="500"/>
              </a:spcBef>
              <a:spcAft>
                <a:spcPts val="0"/>
              </a:spcAft>
              <a:buClr>
                <a:srgbClr val="575358"/>
              </a:buClr>
              <a:buSzPts val="1800"/>
              <a:buChar char="▪"/>
              <a:defRPr/>
            </a:lvl3pPr>
            <a:lvl4pPr indent="-342900" lvl="3" marL="1828800" algn="l">
              <a:lnSpc>
                <a:spcPct val="90000"/>
              </a:lnSpc>
              <a:spcBef>
                <a:spcPts val="500"/>
              </a:spcBef>
              <a:spcAft>
                <a:spcPts val="0"/>
              </a:spcAft>
              <a:buClr>
                <a:srgbClr val="575358"/>
              </a:buClr>
              <a:buSzPts val="1800"/>
              <a:buChar char="▪"/>
              <a:defRPr/>
            </a:lvl4pPr>
            <a:lvl5pPr indent="-342900" lvl="4" marL="2286000" algn="l">
              <a:lnSpc>
                <a:spcPct val="90000"/>
              </a:lnSpc>
              <a:spcBef>
                <a:spcPts val="500"/>
              </a:spcBef>
              <a:spcAft>
                <a:spcPts val="0"/>
              </a:spcAft>
              <a:buClr>
                <a:srgbClr val="57535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16"/>
          <p:cNvSpPr txBox="1"/>
          <p:nvPr>
            <p:ph idx="2" type="body"/>
          </p:nvPr>
        </p:nvSpPr>
        <p:spPr>
          <a:xfrm>
            <a:off x="519312" y="2178320"/>
            <a:ext cx="5135879" cy="387958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2"/>
              </a:buClr>
              <a:buSzPts val="1800"/>
              <a:buFont typeface="Noto Sans Symbols"/>
              <a:buChar char="▪"/>
              <a:defRPr b="0" i="0" sz="1800">
                <a:solidFill>
                  <a:srgbClr val="53575A"/>
                </a:solidFill>
                <a:latin typeface="Quattrocento Sans"/>
                <a:ea typeface="Quattrocento Sans"/>
                <a:cs typeface="Quattrocento Sans"/>
                <a:sym typeface="Quattrocento Sans"/>
              </a:defRPr>
            </a:lvl1pPr>
            <a:lvl2pPr indent="-342900" lvl="1" marL="914400" algn="l">
              <a:lnSpc>
                <a:spcPct val="100000"/>
              </a:lnSpc>
              <a:spcBef>
                <a:spcPts val="500"/>
              </a:spcBef>
              <a:spcAft>
                <a:spcPts val="0"/>
              </a:spcAft>
              <a:buClr>
                <a:schemeClr val="dk2"/>
              </a:buClr>
              <a:buSzPts val="1800"/>
              <a:buFont typeface="Noto Sans Symbols"/>
              <a:buChar char="▪"/>
              <a:defRPr b="0" i="0" sz="1800">
                <a:solidFill>
                  <a:srgbClr val="53575A"/>
                </a:solidFill>
                <a:latin typeface="Quattrocento Sans"/>
                <a:ea typeface="Quattrocento Sans"/>
                <a:cs typeface="Quattrocento Sans"/>
                <a:sym typeface="Quattrocento Sans"/>
              </a:defRPr>
            </a:lvl2pPr>
            <a:lvl3pPr indent="-342900" lvl="2" marL="1371600" algn="l">
              <a:lnSpc>
                <a:spcPct val="90000"/>
              </a:lnSpc>
              <a:spcBef>
                <a:spcPts val="500"/>
              </a:spcBef>
              <a:spcAft>
                <a:spcPts val="0"/>
              </a:spcAft>
              <a:buClr>
                <a:schemeClr val="dk2"/>
              </a:buClr>
              <a:buSzPts val="1800"/>
              <a:buFont typeface="Noto Sans Symbols"/>
              <a:buChar char="▪"/>
              <a:defRPr b="0" i="0" sz="1800">
                <a:solidFill>
                  <a:srgbClr val="53575A"/>
                </a:solidFill>
                <a:latin typeface="Quattrocento Sans"/>
                <a:ea typeface="Quattrocento Sans"/>
                <a:cs typeface="Quattrocento Sans"/>
                <a:sym typeface="Quattrocento Sans"/>
              </a:defRPr>
            </a:lvl3pPr>
            <a:lvl4pPr indent="-342900" lvl="3" marL="1828800" algn="l">
              <a:lnSpc>
                <a:spcPct val="100000"/>
              </a:lnSpc>
              <a:spcBef>
                <a:spcPts val="500"/>
              </a:spcBef>
              <a:spcAft>
                <a:spcPts val="0"/>
              </a:spcAft>
              <a:buClr>
                <a:schemeClr val="dk2"/>
              </a:buClr>
              <a:buSzPts val="1800"/>
              <a:buFont typeface="Noto Sans Symbols"/>
              <a:buChar char="▪"/>
              <a:defRPr b="0" i="0" sz="1800">
                <a:solidFill>
                  <a:srgbClr val="53575A"/>
                </a:solidFill>
                <a:latin typeface="Quattrocento Sans"/>
                <a:ea typeface="Quattrocento Sans"/>
                <a:cs typeface="Quattrocento Sans"/>
                <a:sym typeface="Quattrocento Sans"/>
              </a:defRPr>
            </a:lvl4pPr>
            <a:lvl5pPr indent="-342900" lvl="4" marL="2286000" algn="l">
              <a:lnSpc>
                <a:spcPct val="100000"/>
              </a:lnSpc>
              <a:spcBef>
                <a:spcPts val="500"/>
              </a:spcBef>
              <a:spcAft>
                <a:spcPts val="0"/>
              </a:spcAft>
              <a:buClr>
                <a:srgbClr val="53575A"/>
              </a:buClr>
              <a:buSzPts val="1800"/>
              <a:buFont typeface="Noto Sans Symbols"/>
              <a:buChar char="▪"/>
              <a:defRPr b="0" i="0" sz="1800">
                <a:solidFill>
                  <a:srgbClr val="53575A"/>
                </a:solidFill>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 name="Google Shape;23;p16"/>
          <p:cNvSpPr txBox="1"/>
          <p:nvPr>
            <p:ph idx="3" type="body"/>
          </p:nvPr>
        </p:nvSpPr>
        <p:spPr>
          <a:xfrm>
            <a:off x="5899031" y="2178320"/>
            <a:ext cx="5135879" cy="387958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2"/>
              </a:buClr>
              <a:buSzPts val="1800"/>
              <a:buFont typeface="Noto Sans Symbols"/>
              <a:buChar char="▪"/>
              <a:defRPr b="0" i="0" sz="1800">
                <a:solidFill>
                  <a:srgbClr val="53575A"/>
                </a:solidFill>
                <a:latin typeface="Quattrocento Sans"/>
                <a:ea typeface="Quattrocento Sans"/>
                <a:cs typeface="Quattrocento Sans"/>
                <a:sym typeface="Quattrocento Sans"/>
              </a:defRPr>
            </a:lvl1pPr>
            <a:lvl2pPr indent="-342900" lvl="1" marL="914400" algn="l">
              <a:lnSpc>
                <a:spcPct val="100000"/>
              </a:lnSpc>
              <a:spcBef>
                <a:spcPts val="500"/>
              </a:spcBef>
              <a:spcAft>
                <a:spcPts val="0"/>
              </a:spcAft>
              <a:buClr>
                <a:schemeClr val="dk2"/>
              </a:buClr>
              <a:buSzPts val="1800"/>
              <a:buFont typeface="Noto Sans Symbols"/>
              <a:buChar char="▪"/>
              <a:defRPr b="0" i="0" sz="1800">
                <a:solidFill>
                  <a:srgbClr val="53575A"/>
                </a:solidFill>
                <a:latin typeface="Quattrocento Sans"/>
                <a:ea typeface="Quattrocento Sans"/>
                <a:cs typeface="Quattrocento Sans"/>
                <a:sym typeface="Quattrocento Sans"/>
              </a:defRPr>
            </a:lvl2pPr>
            <a:lvl3pPr indent="-342900" lvl="2" marL="1371600" algn="l">
              <a:lnSpc>
                <a:spcPct val="90000"/>
              </a:lnSpc>
              <a:spcBef>
                <a:spcPts val="500"/>
              </a:spcBef>
              <a:spcAft>
                <a:spcPts val="0"/>
              </a:spcAft>
              <a:buClr>
                <a:schemeClr val="dk2"/>
              </a:buClr>
              <a:buSzPts val="1800"/>
              <a:buFont typeface="Noto Sans Symbols"/>
              <a:buChar char="▪"/>
              <a:defRPr b="0" i="0" sz="1800">
                <a:solidFill>
                  <a:srgbClr val="53575A"/>
                </a:solidFill>
                <a:latin typeface="Quattrocento Sans"/>
                <a:ea typeface="Quattrocento Sans"/>
                <a:cs typeface="Quattrocento Sans"/>
                <a:sym typeface="Quattrocento Sans"/>
              </a:defRPr>
            </a:lvl3pPr>
            <a:lvl4pPr indent="-342900" lvl="3" marL="1828800" algn="l">
              <a:lnSpc>
                <a:spcPct val="100000"/>
              </a:lnSpc>
              <a:spcBef>
                <a:spcPts val="500"/>
              </a:spcBef>
              <a:spcAft>
                <a:spcPts val="0"/>
              </a:spcAft>
              <a:buClr>
                <a:schemeClr val="dk2"/>
              </a:buClr>
              <a:buSzPts val="1800"/>
              <a:buFont typeface="Noto Sans Symbols"/>
              <a:buChar char="▪"/>
              <a:defRPr b="0" i="0" sz="1800">
                <a:solidFill>
                  <a:srgbClr val="53575A"/>
                </a:solidFill>
                <a:latin typeface="Quattrocento Sans"/>
                <a:ea typeface="Quattrocento Sans"/>
                <a:cs typeface="Quattrocento Sans"/>
                <a:sym typeface="Quattrocento Sans"/>
              </a:defRPr>
            </a:lvl4pPr>
            <a:lvl5pPr indent="-342900" lvl="4" marL="2286000" algn="l">
              <a:lnSpc>
                <a:spcPct val="100000"/>
              </a:lnSpc>
              <a:spcBef>
                <a:spcPts val="500"/>
              </a:spcBef>
              <a:spcAft>
                <a:spcPts val="0"/>
              </a:spcAft>
              <a:buClr>
                <a:srgbClr val="53575A"/>
              </a:buClr>
              <a:buSzPts val="1800"/>
              <a:buFont typeface="Noto Sans Symbols"/>
              <a:buChar char="▪"/>
              <a:defRPr b="0" i="0" sz="1800">
                <a:solidFill>
                  <a:srgbClr val="53575A"/>
                </a:solidFill>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4" name="Google Shape;24;p16"/>
          <p:cNvPicPr preferRelativeResize="0"/>
          <p:nvPr/>
        </p:nvPicPr>
        <p:blipFill rotWithShape="1">
          <a:blip r:embed="rId2">
            <a:alphaModFix/>
          </a:blip>
          <a:srcRect b="0" l="0" r="0" t="0"/>
          <a:stretch/>
        </p:blipFill>
        <p:spPr>
          <a:xfrm>
            <a:off x="9497115" y="5947276"/>
            <a:ext cx="2605986" cy="1001589"/>
          </a:xfrm>
          <a:prstGeom prst="rect">
            <a:avLst/>
          </a:prstGeom>
          <a:noFill/>
          <a:ln>
            <a:noFill/>
          </a:ln>
        </p:spPr>
      </p:pic>
      <p:sp>
        <p:nvSpPr>
          <p:cNvPr id="25" name="Google Shape;25;p16"/>
          <p:cNvSpPr txBox="1"/>
          <p:nvPr/>
        </p:nvSpPr>
        <p:spPr>
          <a:xfrm>
            <a:off x="399393" y="6394075"/>
            <a:ext cx="166063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575358"/>
                </a:solidFill>
                <a:latin typeface="Arial"/>
                <a:ea typeface="Arial"/>
                <a:cs typeface="Arial"/>
                <a:sym typeface="Arial"/>
              </a:rPr>
              <a:t>#IUG2025</a:t>
            </a:r>
            <a:endParaRPr b="0" i="0" sz="1600" u="none" cap="none" strike="noStrike">
              <a:solidFill>
                <a:srgbClr val="575358"/>
              </a:solidFill>
              <a:latin typeface="Arial"/>
              <a:ea typeface="Arial"/>
              <a:cs typeface="Arial"/>
              <a:sym typeface="Arial"/>
            </a:endParaRPr>
          </a:p>
        </p:txBody>
      </p:sp>
    </p:spTree>
  </p:cSld>
  <p:clrMapOvr>
    <a:masterClrMapping/>
  </p:clrMapOvr>
  <p:extLst>
    <p:ext uri="{DCECCB84-F9BA-43D5-87BE-67443E8EF086}">
      <p15:sldGuideLst>
        <p15:guide id="1" pos="187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with Logo">
  <p:cSld name="1_Title Slide with Logo">
    <p:spTree>
      <p:nvGrpSpPr>
        <p:cNvPr id="26" name="Shape 26"/>
        <p:cNvGrpSpPr/>
        <p:nvPr/>
      </p:nvGrpSpPr>
      <p:grpSpPr>
        <a:xfrm>
          <a:off x="0" y="0"/>
          <a:ext cx="0" cy="0"/>
          <a:chOff x="0" y="0"/>
          <a:chExt cx="0" cy="0"/>
        </a:xfrm>
      </p:grpSpPr>
      <p:sp>
        <p:nvSpPr>
          <p:cNvPr id="27" name="Google Shape;27;p17"/>
          <p:cNvSpPr/>
          <p:nvPr/>
        </p:nvSpPr>
        <p:spPr>
          <a:xfrm>
            <a:off x="-1" y="3038559"/>
            <a:ext cx="12192002" cy="3395316"/>
          </a:xfrm>
          <a:prstGeom prst="rect">
            <a:avLst/>
          </a:prstGeom>
          <a:gradFill>
            <a:gsLst>
              <a:gs pos="0">
                <a:srgbClr val="25424C"/>
              </a:gs>
              <a:gs pos="58000">
                <a:srgbClr val="25424C"/>
              </a:gs>
              <a:gs pos="100000">
                <a:srgbClr val="6DA48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 name="Google Shape;28;p17"/>
          <p:cNvSpPr txBox="1"/>
          <p:nvPr>
            <p:ph type="ctrTitle"/>
          </p:nvPr>
        </p:nvSpPr>
        <p:spPr>
          <a:xfrm>
            <a:off x="2629804" y="3349577"/>
            <a:ext cx="6932393" cy="750087"/>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lt1"/>
              </a:buClr>
              <a:buSzPts val="3600"/>
              <a:buFont typeface="Arial"/>
              <a:buNone/>
              <a:defRPr b="1" i="0" sz="36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7"/>
          <p:cNvSpPr txBox="1"/>
          <p:nvPr>
            <p:ph idx="1" type="subTitle"/>
          </p:nvPr>
        </p:nvSpPr>
        <p:spPr>
          <a:xfrm>
            <a:off x="2622806" y="4184329"/>
            <a:ext cx="6946388" cy="36933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i="1" sz="2400">
                <a:solidFill>
                  <a:schemeClr val="lt1"/>
                </a:solidFill>
              </a:defRPr>
            </a:lvl1pPr>
            <a:lvl2pPr lvl="1" algn="ctr">
              <a:lnSpc>
                <a:spcPct val="90000"/>
              </a:lnSpc>
              <a:spcBef>
                <a:spcPts val="500"/>
              </a:spcBef>
              <a:spcAft>
                <a:spcPts val="0"/>
              </a:spcAft>
              <a:buClr>
                <a:srgbClr val="575358"/>
              </a:buClr>
              <a:buSzPts val="2000"/>
              <a:buNone/>
              <a:defRPr sz="2000"/>
            </a:lvl2pPr>
            <a:lvl3pPr lvl="2" algn="ctr">
              <a:lnSpc>
                <a:spcPct val="90000"/>
              </a:lnSpc>
              <a:spcBef>
                <a:spcPts val="500"/>
              </a:spcBef>
              <a:spcAft>
                <a:spcPts val="0"/>
              </a:spcAft>
              <a:buClr>
                <a:srgbClr val="575358"/>
              </a:buClr>
              <a:buSzPts val="1800"/>
              <a:buNone/>
              <a:defRPr sz="1800"/>
            </a:lvl3pPr>
            <a:lvl4pPr lvl="3" algn="ctr">
              <a:lnSpc>
                <a:spcPct val="90000"/>
              </a:lnSpc>
              <a:spcBef>
                <a:spcPts val="500"/>
              </a:spcBef>
              <a:spcAft>
                <a:spcPts val="0"/>
              </a:spcAft>
              <a:buClr>
                <a:srgbClr val="575358"/>
              </a:buClr>
              <a:buSzPts val="1600"/>
              <a:buNone/>
              <a:defRPr sz="1600"/>
            </a:lvl4pPr>
            <a:lvl5pPr lvl="4" algn="ctr">
              <a:lnSpc>
                <a:spcPct val="90000"/>
              </a:lnSpc>
              <a:spcBef>
                <a:spcPts val="500"/>
              </a:spcBef>
              <a:spcAft>
                <a:spcPts val="0"/>
              </a:spcAft>
              <a:buClr>
                <a:srgbClr val="57535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0" name="Google Shape;30;p17"/>
          <p:cNvSpPr txBox="1"/>
          <p:nvPr>
            <p:ph idx="2" type="body"/>
          </p:nvPr>
        </p:nvSpPr>
        <p:spPr>
          <a:xfrm>
            <a:off x="2624931" y="5311016"/>
            <a:ext cx="6942138" cy="55403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sz="2400">
                <a:solidFill>
                  <a:schemeClr val="lt1"/>
                </a:solidFill>
              </a:defRPr>
            </a:lvl1pPr>
            <a:lvl2pPr indent="-342900" lvl="1" marL="914400" algn="l">
              <a:lnSpc>
                <a:spcPct val="90000"/>
              </a:lnSpc>
              <a:spcBef>
                <a:spcPts val="500"/>
              </a:spcBef>
              <a:spcAft>
                <a:spcPts val="0"/>
              </a:spcAft>
              <a:buClr>
                <a:srgbClr val="575358"/>
              </a:buClr>
              <a:buSzPts val="1800"/>
              <a:buChar char="▪"/>
              <a:defRPr/>
            </a:lvl2pPr>
            <a:lvl3pPr indent="-342900" lvl="2" marL="1371600" algn="l">
              <a:lnSpc>
                <a:spcPct val="90000"/>
              </a:lnSpc>
              <a:spcBef>
                <a:spcPts val="500"/>
              </a:spcBef>
              <a:spcAft>
                <a:spcPts val="0"/>
              </a:spcAft>
              <a:buClr>
                <a:srgbClr val="575358"/>
              </a:buClr>
              <a:buSzPts val="1800"/>
              <a:buChar char="▪"/>
              <a:defRPr/>
            </a:lvl3pPr>
            <a:lvl4pPr indent="-342900" lvl="3" marL="1828800" algn="l">
              <a:lnSpc>
                <a:spcPct val="90000"/>
              </a:lnSpc>
              <a:spcBef>
                <a:spcPts val="500"/>
              </a:spcBef>
              <a:spcAft>
                <a:spcPts val="0"/>
              </a:spcAft>
              <a:buClr>
                <a:srgbClr val="575358"/>
              </a:buClr>
              <a:buSzPts val="1800"/>
              <a:buChar char="▪"/>
              <a:defRPr/>
            </a:lvl4pPr>
            <a:lvl5pPr indent="-342900" lvl="4" marL="2286000" algn="l">
              <a:lnSpc>
                <a:spcPct val="90000"/>
              </a:lnSpc>
              <a:spcBef>
                <a:spcPts val="500"/>
              </a:spcBef>
              <a:spcAft>
                <a:spcPts val="0"/>
              </a:spcAft>
              <a:buClr>
                <a:srgbClr val="57535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1" name="Google Shape;31;p17"/>
          <p:cNvPicPr preferRelativeResize="0"/>
          <p:nvPr/>
        </p:nvPicPr>
        <p:blipFill rotWithShape="1">
          <a:blip r:embed="rId2">
            <a:alphaModFix/>
          </a:blip>
          <a:srcRect b="0" l="0" r="0" t="0"/>
          <a:stretch/>
        </p:blipFill>
        <p:spPr>
          <a:xfrm>
            <a:off x="4568190" y="39444"/>
            <a:ext cx="3072130" cy="307213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32" name="Shape 32"/>
        <p:cNvGrpSpPr/>
        <p:nvPr/>
      </p:nvGrpSpPr>
      <p:grpSpPr>
        <a:xfrm>
          <a:off x="0" y="0"/>
          <a:ext cx="0" cy="0"/>
          <a:chOff x="0" y="0"/>
          <a:chExt cx="0" cy="0"/>
        </a:xfrm>
      </p:grpSpPr>
      <p:sp>
        <p:nvSpPr>
          <p:cNvPr id="33" name="Google Shape;33;p18"/>
          <p:cNvSpPr/>
          <p:nvPr/>
        </p:nvSpPr>
        <p:spPr>
          <a:xfrm>
            <a:off x="0" y="541585"/>
            <a:ext cx="12192002" cy="940985"/>
          </a:xfrm>
          <a:prstGeom prst="rect">
            <a:avLst/>
          </a:prstGeom>
          <a:gradFill>
            <a:gsLst>
              <a:gs pos="0">
                <a:srgbClr val="25424C"/>
              </a:gs>
              <a:gs pos="58000">
                <a:srgbClr val="25424C"/>
              </a:gs>
              <a:gs pos="100000">
                <a:srgbClr val="6DA48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 name="Google Shape;34;p18"/>
          <p:cNvSpPr txBox="1"/>
          <p:nvPr>
            <p:ph type="title"/>
          </p:nvPr>
        </p:nvSpPr>
        <p:spPr>
          <a:xfrm>
            <a:off x="516565" y="673324"/>
            <a:ext cx="11083555" cy="73606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8"/>
          <p:cNvSpPr txBox="1"/>
          <p:nvPr>
            <p:ph idx="1" type="body"/>
          </p:nvPr>
        </p:nvSpPr>
        <p:spPr>
          <a:xfrm>
            <a:off x="516565" y="1762297"/>
            <a:ext cx="11083555" cy="4414665"/>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575358"/>
              </a:buClr>
              <a:buSzPts val="2000"/>
              <a:buChar char="▪"/>
              <a:defRPr>
                <a:solidFill>
                  <a:srgbClr val="575358"/>
                </a:solidFill>
              </a:defRPr>
            </a:lvl1pPr>
            <a:lvl2pPr indent="-342900" lvl="1" marL="914400" algn="l">
              <a:lnSpc>
                <a:spcPct val="90000"/>
              </a:lnSpc>
              <a:spcBef>
                <a:spcPts val="500"/>
              </a:spcBef>
              <a:spcAft>
                <a:spcPts val="0"/>
              </a:spcAft>
              <a:buClr>
                <a:srgbClr val="575358"/>
              </a:buClr>
              <a:buSzPts val="1800"/>
              <a:buChar char="▪"/>
              <a:defRPr>
                <a:solidFill>
                  <a:srgbClr val="575358"/>
                </a:solidFill>
              </a:defRPr>
            </a:lvl2pPr>
            <a:lvl3pPr indent="-330200" lvl="2" marL="1371600" algn="l">
              <a:lnSpc>
                <a:spcPct val="90000"/>
              </a:lnSpc>
              <a:spcBef>
                <a:spcPts val="500"/>
              </a:spcBef>
              <a:spcAft>
                <a:spcPts val="0"/>
              </a:spcAft>
              <a:buClr>
                <a:srgbClr val="575358"/>
              </a:buClr>
              <a:buSzPts val="1600"/>
              <a:buChar char="▪"/>
              <a:defRPr>
                <a:solidFill>
                  <a:srgbClr val="575358"/>
                </a:solidFill>
              </a:defRPr>
            </a:lvl3pPr>
            <a:lvl4pPr indent="-317500" lvl="3" marL="1828800" algn="l">
              <a:lnSpc>
                <a:spcPct val="90000"/>
              </a:lnSpc>
              <a:spcBef>
                <a:spcPts val="500"/>
              </a:spcBef>
              <a:spcAft>
                <a:spcPts val="0"/>
              </a:spcAft>
              <a:buClr>
                <a:srgbClr val="575358"/>
              </a:buClr>
              <a:buSzPts val="1400"/>
              <a:buChar char="▪"/>
              <a:defRPr>
                <a:solidFill>
                  <a:srgbClr val="575358"/>
                </a:solidFill>
              </a:defRPr>
            </a:lvl4pPr>
            <a:lvl5pPr indent="-317500" lvl="4" marL="2286000" algn="l">
              <a:lnSpc>
                <a:spcPct val="90000"/>
              </a:lnSpc>
              <a:spcBef>
                <a:spcPts val="500"/>
              </a:spcBef>
              <a:spcAft>
                <a:spcPts val="0"/>
              </a:spcAft>
              <a:buClr>
                <a:srgbClr val="575358"/>
              </a:buClr>
              <a:buSzPts val="1400"/>
              <a:buChar char="▪"/>
              <a:defRPr>
                <a:solidFill>
                  <a:srgbClr val="57535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8"/>
          <p:cNvSpPr txBox="1"/>
          <p:nvPr>
            <p:ph idx="12" type="sldNum"/>
          </p:nvPr>
        </p:nvSpPr>
        <p:spPr>
          <a:xfrm>
            <a:off x="4724400" y="6351202"/>
            <a:ext cx="2743200"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pic>
        <p:nvPicPr>
          <p:cNvPr id="37" name="Google Shape;37;p18"/>
          <p:cNvPicPr preferRelativeResize="0"/>
          <p:nvPr/>
        </p:nvPicPr>
        <p:blipFill rotWithShape="1">
          <a:blip r:embed="rId2">
            <a:alphaModFix/>
          </a:blip>
          <a:srcRect b="0" l="0" r="0" t="0"/>
          <a:stretch/>
        </p:blipFill>
        <p:spPr>
          <a:xfrm>
            <a:off x="9497115" y="5947276"/>
            <a:ext cx="2605986" cy="1001589"/>
          </a:xfrm>
          <a:prstGeom prst="rect">
            <a:avLst/>
          </a:prstGeom>
          <a:noFill/>
          <a:ln>
            <a:noFill/>
          </a:ln>
        </p:spPr>
      </p:pic>
      <p:sp>
        <p:nvSpPr>
          <p:cNvPr id="38" name="Google Shape;38;p18"/>
          <p:cNvSpPr txBox="1"/>
          <p:nvPr/>
        </p:nvSpPr>
        <p:spPr>
          <a:xfrm>
            <a:off x="399393" y="6394075"/>
            <a:ext cx="166063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575358"/>
                </a:solidFill>
                <a:latin typeface="Arial"/>
                <a:ea typeface="Arial"/>
                <a:cs typeface="Arial"/>
                <a:sym typeface="Arial"/>
              </a:rPr>
              <a:t>#IUG2025</a:t>
            </a:r>
            <a:endParaRPr b="0" i="0" sz="1600" u="none" cap="none" strike="noStrike">
              <a:solidFill>
                <a:srgbClr val="575358"/>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9" name="Shape 39"/>
        <p:cNvGrpSpPr/>
        <p:nvPr/>
      </p:nvGrpSpPr>
      <p:grpSpPr>
        <a:xfrm>
          <a:off x="0" y="0"/>
          <a:ext cx="0" cy="0"/>
          <a:chOff x="0" y="0"/>
          <a:chExt cx="0" cy="0"/>
        </a:xfrm>
      </p:grpSpPr>
      <p:sp>
        <p:nvSpPr>
          <p:cNvPr id="40" name="Google Shape;40;p19"/>
          <p:cNvSpPr txBox="1"/>
          <p:nvPr>
            <p:ph type="title"/>
          </p:nvPr>
        </p:nvSpPr>
        <p:spPr>
          <a:xfrm>
            <a:off x="516565" y="659877"/>
            <a:ext cx="11083555" cy="73606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2800"/>
              <a:buFont typeface="Arial"/>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19"/>
          <p:cNvSpPr txBox="1"/>
          <p:nvPr>
            <p:ph idx="1" type="body"/>
          </p:nvPr>
        </p:nvSpPr>
        <p:spPr>
          <a:xfrm>
            <a:off x="516565" y="1552354"/>
            <a:ext cx="5440680" cy="4352544"/>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575358"/>
              </a:buClr>
              <a:buSzPts val="2000"/>
              <a:buChar char="▪"/>
              <a:defRPr>
                <a:solidFill>
                  <a:srgbClr val="575358"/>
                </a:solidFill>
              </a:defRPr>
            </a:lvl1pPr>
            <a:lvl2pPr indent="-342900" lvl="1" marL="914400" algn="l">
              <a:lnSpc>
                <a:spcPct val="90000"/>
              </a:lnSpc>
              <a:spcBef>
                <a:spcPts val="500"/>
              </a:spcBef>
              <a:spcAft>
                <a:spcPts val="0"/>
              </a:spcAft>
              <a:buClr>
                <a:srgbClr val="575358"/>
              </a:buClr>
              <a:buSzPts val="1800"/>
              <a:buChar char="▪"/>
              <a:defRPr>
                <a:solidFill>
                  <a:srgbClr val="575358"/>
                </a:solidFill>
              </a:defRPr>
            </a:lvl2pPr>
            <a:lvl3pPr indent="-330200" lvl="2" marL="1371600" algn="l">
              <a:lnSpc>
                <a:spcPct val="90000"/>
              </a:lnSpc>
              <a:spcBef>
                <a:spcPts val="500"/>
              </a:spcBef>
              <a:spcAft>
                <a:spcPts val="0"/>
              </a:spcAft>
              <a:buClr>
                <a:srgbClr val="575358"/>
              </a:buClr>
              <a:buSzPts val="1600"/>
              <a:buChar char="▪"/>
              <a:defRPr>
                <a:solidFill>
                  <a:srgbClr val="575358"/>
                </a:solidFill>
              </a:defRPr>
            </a:lvl3pPr>
            <a:lvl4pPr indent="-317500" lvl="3" marL="1828800" algn="l">
              <a:lnSpc>
                <a:spcPct val="90000"/>
              </a:lnSpc>
              <a:spcBef>
                <a:spcPts val="500"/>
              </a:spcBef>
              <a:spcAft>
                <a:spcPts val="0"/>
              </a:spcAft>
              <a:buClr>
                <a:srgbClr val="575358"/>
              </a:buClr>
              <a:buSzPts val="1400"/>
              <a:buChar char="▪"/>
              <a:defRPr>
                <a:solidFill>
                  <a:srgbClr val="575358"/>
                </a:solidFill>
              </a:defRPr>
            </a:lvl4pPr>
            <a:lvl5pPr indent="-317500" lvl="4" marL="2286000" algn="l">
              <a:lnSpc>
                <a:spcPct val="90000"/>
              </a:lnSpc>
              <a:spcBef>
                <a:spcPts val="500"/>
              </a:spcBef>
              <a:spcAft>
                <a:spcPts val="0"/>
              </a:spcAft>
              <a:buClr>
                <a:srgbClr val="575358"/>
              </a:buClr>
              <a:buSzPts val="1400"/>
              <a:buChar char="▪"/>
              <a:defRPr>
                <a:solidFill>
                  <a:srgbClr val="575358"/>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9"/>
          <p:cNvSpPr txBox="1"/>
          <p:nvPr>
            <p:ph idx="2" type="body"/>
          </p:nvPr>
        </p:nvSpPr>
        <p:spPr>
          <a:xfrm>
            <a:off x="6159440" y="1552354"/>
            <a:ext cx="5440680" cy="307631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75358"/>
              </a:buClr>
              <a:buSzPts val="2000"/>
              <a:buNone/>
              <a:defRPr>
                <a:solidFill>
                  <a:srgbClr val="575358"/>
                </a:solidFill>
              </a:defRPr>
            </a:lvl1pPr>
            <a:lvl2pPr indent="-342900" lvl="1" marL="914400" algn="l">
              <a:lnSpc>
                <a:spcPct val="90000"/>
              </a:lnSpc>
              <a:spcBef>
                <a:spcPts val="500"/>
              </a:spcBef>
              <a:spcAft>
                <a:spcPts val="0"/>
              </a:spcAft>
              <a:buClr>
                <a:srgbClr val="575358"/>
              </a:buClr>
              <a:buSzPts val="1800"/>
              <a:buChar char="▪"/>
              <a:defRPr/>
            </a:lvl2pPr>
            <a:lvl3pPr indent="-342900" lvl="2" marL="1371600" algn="l">
              <a:lnSpc>
                <a:spcPct val="90000"/>
              </a:lnSpc>
              <a:spcBef>
                <a:spcPts val="500"/>
              </a:spcBef>
              <a:spcAft>
                <a:spcPts val="0"/>
              </a:spcAft>
              <a:buClr>
                <a:srgbClr val="575358"/>
              </a:buClr>
              <a:buSzPts val="1800"/>
              <a:buChar char="▪"/>
              <a:defRPr/>
            </a:lvl3pPr>
            <a:lvl4pPr indent="-342900" lvl="3" marL="1828800" algn="l">
              <a:lnSpc>
                <a:spcPct val="90000"/>
              </a:lnSpc>
              <a:spcBef>
                <a:spcPts val="500"/>
              </a:spcBef>
              <a:spcAft>
                <a:spcPts val="0"/>
              </a:spcAft>
              <a:buClr>
                <a:srgbClr val="575358"/>
              </a:buClr>
              <a:buSzPts val="1800"/>
              <a:buChar char="▪"/>
              <a:defRPr/>
            </a:lvl4pPr>
            <a:lvl5pPr indent="-342900" lvl="4" marL="2286000" algn="l">
              <a:lnSpc>
                <a:spcPct val="90000"/>
              </a:lnSpc>
              <a:spcBef>
                <a:spcPts val="500"/>
              </a:spcBef>
              <a:spcAft>
                <a:spcPts val="0"/>
              </a:spcAft>
              <a:buClr>
                <a:srgbClr val="57535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19"/>
          <p:cNvSpPr txBox="1"/>
          <p:nvPr>
            <p:ph idx="3" type="body"/>
          </p:nvPr>
        </p:nvSpPr>
        <p:spPr>
          <a:xfrm>
            <a:off x="6159440" y="4628667"/>
            <a:ext cx="3362385" cy="9892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75358"/>
              </a:buClr>
              <a:buSzPts val="1800"/>
              <a:buNone/>
              <a:defRPr i="1" sz="1800">
                <a:solidFill>
                  <a:srgbClr val="575358"/>
                </a:solidFill>
              </a:defRPr>
            </a:lvl1pPr>
            <a:lvl2pPr indent="-342900" lvl="1" marL="914400" algn="l">
              <a:lnSpc>
                <a:spcPct val="90000"/>
              </a:lnSpc>
              <a:spcBef>
                <a:spcPts val="500"/>
              </a:spcBef>
              <a:spcAft>
                <a:spcPts val="0"/>
              </a:spcAft>
              <a:buClr>
                <a:srgbClr val="575358"/>
              </a:buClr>
              <a:buSzPts val="1800"/>
              <a:buChar char="▪"/>
              <a:defRPr/>
            </a:lvl2pPr>
            <a:lvl3pPr indent="-342900" lvl="2" marL="1371600" algn="l">
              <a:lnSpc>
                <a:spcPct val="90000"/>
              </a:lnSpc>
              <a:spcBef>
                <a:spcPts val="500"/>
              </a:spcBef>
              <a:spcAft>
                <a:spcPts val="0"/>
              </a:spcAft>
              <a:buClr>
                <a:srgbClr val="575358"/>
              </a:buClr>
              <a:buSzPts val="1800"/>
              <a:buChar char="▪"/>
              <a:defRPr/>
            </a:lvl3pPr>
            <a:lvl4pPr indent="-342900" lvl="3" marL="1828800" algn="l">
              <a:lnSpc>
                <a:spcPct val="90000"/>
              </a:lnSpc>
              <a:spcBef>
                <a:spcPts val="500"/>
              </a:spcBef>
              <a:spcAft>
                <a:spcPts val="0"/>
              </a:spcAft>
              <a:buClr>
                <a:srgbClr val="575358"/>
              </a:buClr>
              <a:buSzPts val="1800"/>
              <a:buChar char="▪"/>
              <a:defRPr/>
            </a:lvl4pPr>
            <a:lvl5pPr indent="-342900" lvl="4" marL="2286000" algn="l">
              <a:lnSpc>
                <a:spcPct val="90000"/>
              </a:lnSpc>
              <a:spcBef>
                <a:spcPts val="500"/>
              </a:spcBef>
              <a:spcAft>
                <a:spcPts val="0"/>
              </a:spcAft>
              <a:buClr>
                <a:srgbClr val="57535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9"/>
          <p:cNvSpPr txBox="1"/>
          <p:nvPr>
            <p:ph idx="12" type="sldNum"/>
          </p:nvPr>
        </p:nvSpPr>
        <p:spPr>
          <a:xfrm>
            <a:off x="4724400" y="6351202"/>
            <a:ext cx="2743200"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pic>
        <p:nvPicPr>
          <p:cNvPr id="45" name="Google Shape;45;p19"/>
          <p:cNvPicPr preferRelativeResize="0"/>
          <p:nvPr/>
        </p:nvPicPr>
        <p:blipFill rotWithShape="1">
          <a:blip r:embed="rId2">
            <a:alphaModFix/>
          </a:blip>
          <a:srcRect b="0" l="0" r="0" t="0"/>
          <a:stretch/>
        </p:blipFill>
        <p:spPr>
          <a:xfrm>
            <a:off x="9497115" y="5947276"/>
            <a:ext cx="2605986" cy="1001589"/>
          </a:xfrm>
          <a:prstGeom prst="rect">
            <a:avLst/>
          </a:prstGeom>
          <a:noFill/>
          <a:ln>
            <a:noFill/>
          </a:ln>
        </p:spPr>
      </p:pic>
      <p:sp>
        <p:nvSpPr>
          <p:cNvPr id="46" name="Google Shape;46;p19"/>
          <p:cNvSpPr txBox="1"/>
          <p:nvPr/>
        </p:nvSpPr>
        <p:spPr>
          <a:xfrm>
            <a:off x="399393" y="6394075"/>
            <a:ext cx="166063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575358"/>
                </a:solidFill>
                <a:latin typeface="Arial"/>
                <a:ea typeface="Arial"/>
                <a:cs typeface="Arial"/>
                <a:sym typeface="Arial"/>
              </a:rPr>
              <a:t>#IUG2025</a:t>
            </a:r>
            <a:endParaRPr b="0" i="0" sz="1600" u="none" cap="none" strike="noStrike">
              <a:solidFill>
                <a:srgbClr val="575358"/>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ation - Dark">
  <p:cSld name="Quotation - Dark">
    <p:spTree>
      <p:nvGrpSpPr>
        <p:cNvPr id="47" name="Shape 47"/>
        <p:cNvGrpSpPr/>
        <p:nvPr/>
      </p:nvGrpSpPr>
      <p:grpSpPr>
        <a:xfrm>
          <a:off x="0" y="0"/>
          <a:ext cx="0" cy="0"/>
          <a:chOff x="0" y="0"/>
          <a:chExt cx="0" cy="0"/>
        </a:xfrm>
      </p:grpSpPr>
      <p:sp>
        <p:nvSpPr>
          <p:cNvPr id="48" name="Google Shape;48;p20"/>
          <p:cNvSpPr/>
          <p:nvPr/>
        </p:nvSpPr>
        <p:spPr>
          <a:xfrm>
            <a:off x="0" y="0"/>
            <a:ext cx="12192002" cy="6858000"/>
          </a:xfrm>
          <a:prstGeom prst="rect">
            <a:avLst/>
          </a:prstGeom>
          <a:gradFill>
            <a:gsLst>
              <a:gs pos="0">
                <a:srgbClr val="25424C"/>
              </a:gs>
              <a:gs pos="58000">
                <a:srgbClr val="25424C"/>
              </a:gs>
              <a:gs pos="100000">
                <a:srgbClr val="6DA48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9" name="Google Shape;49;p20"/>
          <p:cNvSpPr txBox="1"/>
          <p:nvPr>
            <p:ph idx="1" type="body"/>
          </p:nvPr>
        </p:nvSpPr>
        <p:spPr>
          <a:xfrm>
            <a:off x="1572767" y="1971040"/>
            <a:ext cx="9043416" cy="2627326"/>
          </a:xfrm>
          <a:prstGeom prst="rect">
            <a:avLst/>
          </a:prstGeom>
          <a:noFill/>
          <a:ln>
            <a:noFill/>
          </a:ln>
        </p:spPr>
        <p:txBody>
          <a:bodyPr anchorCtr="0" anchor="ctr" bIns="45700" lIns="91425" spcFirstLastPara="1" rIns="0" wrap="square" tIns="45700">
            <a:normAutofit/>
          </a:bodyPr>
          <a:lstStyle>
            <a:lvl1pPr indent="-228600" lvl="0" marL="457200" algn="ctr">
              <a:lnSpc>
                <a:spcPct val="120000"/>
              </a:lnSpc>
              <a:spcBef>
                <a:spcPts val="1000"/>
              </a:spcBef>
              <a:spcAft>
                <a:spcPts val="0"/>
              </a:spcAft>
              <a:buClr>
                <a:schemeClr val="lt1"/>
              </a:buClr>
              <a:buSzPts val="3600"/>
              <a:buFont typeface="Georgia"/>
              <a:buNone/>
              <a:defRPr b="0" i="1" sz="3600">
                <a:solidFill>
                  <a:schemeClr val="lt1"/>
                </a:solidFill>
                <a:latin typeface="Georgia"/>
                <a:ea typeface="Georgia"/>
                <a:cs typeface="Georgia"/>
                <a:sym typeface="Georgia"/>
              </a:defRPr>
            </a:lvl1pPr>
            <a:lvl2pPr indent="-228600" lvl="1" marL="914400" algn="ctr">
              <a:lnSpc>
                <a:spcPct val="90000"/>
              </a:lnSpc>
              <a:spcBef>
                <a:spcPts val="3500"/>
              </a:spcBef>
              <a:spcAft>
                <a:spcPts val="0"/>
              </a:spcAft>
              <a:buClr>
                <a:schemeClr val="lt1"/>
              </a:buClr>
              <a:buSzPts val="1600"/>
              <a:buFont typeface="Roboto Medium"/>
              <a:buNone/>
              <a:defRPr b="0" i="0" sz="1600">
                <a:solidFill>
                  <a:schemeClr val="lt1"/>
                </a:solidFill>
                <a:latin typeface="Roboto Medium"/>
                <a:ea typeface="Roboto Medium"/>
                <a:cs typeface="Roboto Medium"/>
                <a:sym typeface="Roboto Medium"/>
              </a:defRPr>
            </a:lvl2pPr>
            <a:lvl3pPr indent="-228600" lvl="2" marL="1371600" algn="l">
              <a:lnSpc>
                <a:spcPct val="90000"/>
              </a:lnSpc>
              <a:spcBef>
                <a:spcPts val="500"/>
              </a:spcBef>
              <a:spcAft>
                <a:spcPts val="0"/>
              </a:spcAft>
              <a:buClr>
                <a:schemeClr val="lt1"/>
              </a:buClr>
              <a:buSzPts val="1600"/>
              <a:buFont typeface="Arial"/>
              <a:buNone/>
              <a:defRPr>
                <a:solidFill>
                  <a:schemeClr val="lt1"/>
                </a:solidFill>
              </a:defRPr>
            </a:lvl3pPr>
            <a:lvl4pPr indent="-228600" lvl="3" marL="1828800" algn="l">
              <a:lnSpc>
                <a:spcPct val="90000"/>
              </a:lnSpc>
              <a:spcBef>
                <a:spcPts val="500"/>
              </a:spcBef>
              <a:spcAft>
                <a:spcPts val="0"/>
              </a:spcAft>
              <a:buClr>
                <a:schemeClr val="lt1"/>
              </a:buClr>
              <a:buSzPts val="1400"/>
              <a:buFont typeface="Arial"/>
              <a:buNone/>
              <a:defRPr>
                <a:solidFill>
                  <a:schemeClr val="lt1"/>
                </a:solidFill>
              </a:defRPr>
            </a:lvl4pPr>
            <a:lvl5pPr indent="-228600" lvl="4" marL="2286000" algn="l">
              <a:lnSpc>
                <a:spcPct val="90000"/>
              </a:lnSpc>
              <a:spcBef>
                <a:spcPts val="500"/>
              </a:spcBef>
              <a:spcAft>
                <a:spcPts val="0"/>
              </a:spcAft>
              <a:buClr>
                <a:schemeClr val="lt1"/>
              </a:buClr>
              <a:buSzPts val="1400"/>
              <a:buFont typeface="Arial"/>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20"/>
          <p:cNvSpPr txBox="1"/>
          <p:nvPr>
            <p:ph idx="2" type="body"/>
          </p:nvPr>
        </p:nvSpPr>
        <p:spPr>
          <a:xfrm>
            <a:off x="1572767" y="4598366"/>
            <a:ext cx="9043416" cy="772160"/>
          </a:xfrm>
          <a:prstGeom prst="rect">
            <a:avLst/>
          </a:prstGeom>
          <a:noFill/>
          <a:ln>
            <a:noFill/>
          </a:ln>
        </p:spPr>
        <p:txBody>
          <a:bodyPr anchorCtr="0" anchor="ctr" bIns="45700" lIns="91425" spcFirstLastPara="1" rIns="0" wrap="square" tIns="45700">
            <a:normAutofit/>
          </a:bodyPr>
          <a:lstStyle>
            <a:lvl1pPr indent="-228600" lvl="0" marL="457200" algn="ctr">
              <a:lnSpc>
                <a:spcPct val="120000"/>
              </a:lnSpc>
              <a:spcBef>
                <a:spcPts val="1000"/>
              </a:spcBef>
              <a:spcAft>
                <a:spcPts val="0"/>
              </a:spcAft>
              <a:buClr>
                <a:schemeClr val="lt1"/>
              </a:buClr>
              <a:buSzPts val="1400"/>
              <a:buFont typeface="Quattrocento Sans"/>
              <a:buNone/>
              <a:defRPr b="0" i="0" sz="1400">
                <a:solidFill>
                  <a:schemeClr val="lt1"/>
                </a:solidFill>
                <a:latin typeface="Quattrocento Sans"/>
                <a:ea typeface="Quattrocento Sans"/>
                <a:cs typeface="Quattrocento Sans"/>
                <a:sym typeface="Quattrocento Sans"/>
              </a:defRPr>
            </a:lvl1pPr>
            <a:lvl2pPr indent="-228600" lvl="1" marL="914400" algn="ctr">
              <a:lnSpc>
                <a:spcPct val="90000"/>
              </a:lnSpc>
              <a:spcBef>
                <a:spcPts val="3500"/>
              </a:spcBef>
              <a:spcAft>
                <a:spcPts val="0"/>
              </a:spcAft>
              <a:buClr>
                <a:schemeClr val="lt1"/>
              </a:buClr>
              <a:buSzPts val="1600"/>
              <a:buFont typeface="Roboto Medium"/>
              <a:buNone/>
              <a:defRPr b="0" i="0" sz="1600">
                <a:solidFill>
                  <a:schemeClr val="lt1"/>
                </a:solidFill>
                <a:latin typeface="Roboto Medium"/>
                <a:ea typeface="Roboto Medium"/>
                <a:cs typeface="Roboto Medium"/>
                <a:sym typeface="Roboto Medium"/>
              </a:defRPr>
            </a:lvl2pPr>
            <a:lvl3pPr indent="-228600" lvl="2" marL="1371600" algn="l">
              <a:lnSpc>
                <a:spcPct val="90000"/>
              </a:lnSpc>
              <a:spcBef>
                <a:spcPts val="500"/>
              </a:spcBef>
              <a:spcAft>
                <a:spcPts val="0"/>
              </a:spcAft>
              <a:buClr>
                <a:schemeClr val="lt1"/>
              </a:buClr>
              <a:buSzPts val="1600"/>
              <a:buFont typeface="Arial"/>
              <a:buNone/>
              <a:defRPr>
                <a:solidFill>
                  <a:schemeClr val="lt1"/>
                </a:solidFill>
              </a:defRPr>
            </a:lvl3pPr>
            <a:lvl4pPr indent="-228600" lvl="3" marL="1828800" algn="l">
              <a:lnSpc>
                <a:spcPct val="90000"/>
              </a:lnSpc>
              <a:spcBef>
                <a:spcPts val="500"/>
              </a:spcBef>
              <a:spcAft>
                <a:spcPts val="0"/>
              </a:spcAft>
              <a:buClr>
                <a:schemeClr val="lt1"/>
              </a:buClr>
              <a:buSzPts val="1400"/>
              <a:buFont typeface="Arial"/>
              <a:buNone/>
              <a:defRPr>
                <a:solidFill>
                  <a:schemeClr val="lt1"/>
                </a:solidFill>
              </a:defRPr>
            </a:lvl4pPr>
            <a:lvl5pPr indent="-228600" lvl="4" marL="2286000" algn="l">
              <a:lnSpc>
                <a:spcPct val="90000"/>
              </a:lnSpc>
              <a:spcBef>
                <a:spcPts val="500"/>
              </a:spcBef>
              <a:spcAft>
                <a:spcPts val="0"/>
              </a:spcAft>
              <a:buClr>
                <a:schemeClr val="lt1"/>
              </a:buClr>
              <a:buSzPts val="1400"/>
              <a:buFont typeface="Arial"/>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20"/>
          <p:cNvSpPr txBox="1"/>
          <p:nvPr>
            <p:ph idx="12" type="sldNum"/>
          </p:nvPr>
        </p:nvSpPr>
        <p:spPr>
          <a:xfrm>
            <a:off x="4724400" y="6351202"/>
            <a:ext cx="2743200"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pic>
        <p:nvPicPr>
          <p:cNvPr id="52" name="Google Shape;52;p20"/>
          <p:cNvPicPr preferRelativeResize="0"/>
          <p:nvPr/>
        </p:nvPicPr>
        <p:blipFill rotWithShape="1">
          <a:blip r:embed="rId2">
            <a:alphaModFix/>
          </a:blip>
          <a:srcRect b="0" l="0" r="0" t="0"/>
          <a:stretch/>
        </p:blipFill>
        <p:spPr>
          <a:xfrm>
            <a:off x="9507415" y="5953583"/>
            <a:ext cx="2596568" cy="997970"/>
          </a:xfrm>
          <a:prstGeom prst="rect">
            <a:avLst/>
          </a:prstGeom>
          <a:noFill/>
          <a:ln>
            <a:noFill/>
          </a:ln>
        </p:spPr>
      </p:pic>
      <p:sp>
        <p:nvSpPr>
          <p:cNvPr id="53" name="Google Shape;53;p20"/>
          <p:cNvSpPr txBox="1"/>
          <p:nvPr/>
        </p:nvSpPr>
        <p:spPr>
          <a:xfrm>
            <a:off x="399393" y="6394075"/>
            <a:ext cx="166063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#IUG2025</a:t>
            </a:r>
            <a:endParaRPr b="0" i="0" sz="1600"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set Photo Content Left">
  <p:cSld name="Inset Photo Content Left">
    <p:bg>
      <p:bgPr>
        <a:solidFill>
          <a:schemeClr val="lt1"/>
        </a:solidFill>
      </p:bgPr>
    </p:bg>
    <p:spTree>
      <p:nvGrpSpPr>
        <p:cNvPr id="54" name="Shape 54"/>
        <p:cNvGrpSpPr/>
        <p:nvPr/>
      </p:nvGrpSpPr>
      <p:grpSpPr>
        <a:xfrm>
          <a:off x="0" y="0"/>
          <a:ext cx="0" cy="0"/>
          <a:chOff x="0" y="0"/>
          <a:chExt cx="0" cy="0"/>
        </a:xfrm>
      </p:grpSpPr>
      <p:sp>
        <p:nvSpPr>
          <p:cNvPr id="55" name="Google Shape;55;p21"/>
          <p:cNvSpPr/>
          <p:nvPr>
            <p:ph idx="2" type="pic"/>
          </p:nvPr>
        </p:nvSpPr>
        <p:spPr>
          <a:xfrm>
            <a:off x="1598386" y="754804"/>
            <a:ext cx="9033328" cy="5119792"/>
          </a:xfrm>
          <a:prstGeom prst="rect">
            <a:avLst/>
          </a:prstGeom>
          <a:solidFill>
            <a:srgbClr val="B5B8AF">
              <a:alpha val="20000"/>
            </a:srgbClr>
          </a:solidFill>
          <a:ln>
            <a:noFill/>
          </a:ln>
        </p:spPr>
      </p:sp>
      <p:sp>
        <p:nvSpPr>
          <p:cNvPr id="56" name="Google Shape;56;p21"/>
          <p:cNvSpPr txBox="1"/>
          <p:nvPr>
            <p:ph idx="1" type="body"/>
          </p:nvPr>
        </p:nvSpPr>
        <p:spPr>
          <a:xfrm>
            <a:off x="1598386" y="5962439"/>
            <a:ext cx="7770341" cy="308343"/>
          </a:xfrm>
          <a:prstGeom prst="rect">
            <a:avLst/>
          </a:prstGeom>
          <a:noFill/>
          <a:ln>
            <a:noFill/>
          </a:ln>
        </p:spPr>
        <p:txBody>
          <a:bodyPr anchorCtr="0" anchor="ctr" bIns="91425" lIns="91425" spcFirstLastPara="1" rIns="91425" wrap="square" tIns="91425">
            <a:noAutofit/>
          </a:bodyPr>
          <a:lstStyle>
            <a:lvl1pPr indent="-228600" lvl="0" marL="457200" algn="l">
              <a:lnSpc>
                <a:spcPct val="90000"/>
              </a:lnSpc>
              <a:spcBef>
                <a:spcPts val="1000"/>
              </a:spcBef>
              <a:spcAft>
                <a:spcPts val="0"/>
              </a:spcAft>
              <a:buClr>
                <a:srgbClr val="7F7F7F"/>
              </a:buClr>
              <a:buSzPts val="900"/>
              <a:buNone/>
              <a:defRPr b="0" i="0" sz="900">
                <a:solidFill>
                  <a:srgbClr val="7F7F7F"/>
                </a:solidFill>
                <a:latin typeface="Quattrocento Sans"/>
                <a:ea typeface="Quattrocento Sans"/>
                <a:cs typeface="Quattrocento Sans"/>
                <a:sym typeface="Quattrocento Sans"/>
              </a:defRPr>
            </a:lvl1pPr>
            <a:lvl2pPr indent="-342900" lvl="1" marL="914400" algn="l">
              <a:lnSpc>
                <a:spcPct val="90000"/>
              </a:lnSpc>
              <a:spcBef>
                <a:spcPts val="500"/>
              </a:spcBef>
              <a:spcAft>
                <a:spcPts val="0"/>
              </a:spcAft>
              <a:buClr>
                <a:srgbClr val="575358"/>
              </a:buClr>
              <a:buSzPts val="1800"/>
              <a:buChar char="▪"/>
              <a:defRPr/>
            </a:lvl2pPr>
            <a:lvl3pPr indent="-342900" lvl="2" marL="1371600" algn="l">
              <a:lnSpc>
                <a:spcPct val="90000"/>
              </a:lnSpc>
              <a:spcBef>
                <a:spcPts val="500"/>
              </a:spcBef>
              <a:spcAft>
                <a:spcPts val="0"/>
              </a:spcAft>
              <a:buClr>
                <a:srgbClr val="575358"/>
              </a:buClr>
              <a:buSzPts val="1800"/>
              <a:buChar char="▪"/>
              <a:defRPr/>
            </a:lvl3pPr>
            <a:lvl4pPr indent="-342900" lvl="3" marL="1828800" algn="l">
              <a:lnSpc>
                <a:spcPct val="90000"/>
              </a:lnSpc>
              <a:spcBef>
                <a:spcPts val="500"/>
              </a:spcBef>
              <a:spcAft>
                <a:spcPts val="0"/>
              </a:spcAft>
              <a:buClr>
                <a:srgbClr val="575358"/>
              </a:buClr>
              <a:buSzPts val="1800"/>
              <a:buChar char="▪"/>
              <a:defRPr/>
            </a:lvl4pPr>
            <a:lvl5pPr indent="-342900" lvl="4" marL="2286000" algn="l">
              <a:lnSpc>
                <a:spcPct val="90000"/>
              </a:lnSpc>
              <a:spcBef>
                <a:spcPts val="500"/>
              </a:spcBef>
              <a:spcAft>
                <a:spcPts val="0"/>
              </a:spcAft>
              <a:buClr>
                <a:srgbClr val="57535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21"/>
          <p:cNvSpPr txBox="1"/>
          <p:nvPr>
            <p:ph idx="12" type="sldNum"/>
          </p:nvPr>
        </p:nvSpPr>
        <p:spPr>
          <a:xfrm>
            <a:off x="4724400" y="6351202"/>
            <a:ext cx="2743200"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58" name="Google Shape;58;p21"/>
          <p:cNvSpPr txBox="1"/>
          <p:nvPr/>
        </p:nvSpPr>
        <p:spPr>
          <a:xfrm>
            <a:off x="399393" y="6394075"/>
            <a:ext cx="166063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575358"/>
                </a:solidFill>
                <a:latin typeface="Arial"/>
                <a:ea typeface="Arial"/>
                <a:cs typeface="Arial"/>
                <a:sym typeface="Arial"/>
              </a:rPr>
              <a:t>#IUG2025</a:t>
            </a:r>
            <a:endParaRPr b="0" i="0" sz="1600" u="none" cap="none" strike="noStrike">
              <a:solidFill>
                <a:srgbClr val="575358"/>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bg>
      <p:bgPr>
        <a:gradFill>
          <a:gsLst>
            <a:gs pos="0">
              <a:srgbClr val="25424C"/>
            </a:gs>
            <a:gs pos="58000">
              <a:srgbClr val="25424C"/>
            </a:gs>
            <a:gs pos="100000">
              <a:srgbClr val="6DA48F"/>
            </a:gs>
          </a:gsLst>
          <a:lin ang="5400000" scaled="0"/>
        </a:gradFill>
      </p:bgPr>
    </p:bg>
    <p:spTree>
      <p:nvGrpSpPr>
        <p:cNvPr id="59" name="Shape 59"/>
        <p:cNvGrpSpPr/>
        <p:nvPr/>
      </p:nvGrpSpPr>
      <p:grpSpPr>
        <a:xfrm>
          <a:off x="0" y="0"/>
          <a:ext cx="0" cy="0"/>
          <a:chOff x="0" y="0"/>
          <a:chExt cx="0" cy="0"/>
        </a:xfrm>
      </p:grpSpPr>
      <p:sp>
        <p:nvSpPr>
          <p:cNvPr id="60" name="Google Shape;60;p22"/>
          <p:cNvSpPr txBox="1"/>
          <p:nvPr>
            <p:ph type="title"/>
          </p:nvPr>
        </p:nvSpPr>
        <p:spPr>
          <a:xfrm>
            <a:off x="831850" y="2508660"/>
            <a:ext cx="10515600" cy="92034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lt1"/>
              </a:buClr>
              <a:buSzPts val="4800"/>
              <a:buFont typeface="Arial"/>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61" name="Google Shape;61;p22"/>
          <p:cNvPicPr preferRelativeResize="0"/>
          <p:nvPr/>
        </p:nvPicPr>
        <p:blipFill rotWithShape="1">
          <a:blip r:embed="rId2">
            <a:alphaModFix/>
          </a:blip>
          <a:srcRect b="0" l="0" r="0" t="0"/>
          <a:stretch/>
        </p:blipFill>
        <p:spPr>
          <a:xfrm>
            <a:off x="9507415" y="5953583"/>
            <a:ext cx="2596568" cy="997970"/>
          </a:xfrm>
          <a:prstGeom prst="rect">
            <a:avLst/>
          </a:prstGeom>
          <a:noFill/>
          <a:ln>
            <a:noFill/>
          </a:ln>
        </p:spPr>
      </p:pic>
      <p:sp>
        <p:nvSpPr>
          <p:cNvPr id="62" name="Google Shape;62;p22"/>
          <p:cNvSpPr txBox="1"/>
          <p:nvPr/>
        </p:nvSpPr>
        <p:spPr>
          <a:xfrm>
            <a:off x="399393" y="6394075"/>
            <a:ext cx="166063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#IUG2025</a:t>
            </a:r>
            <a:endParaRPr b="0" i="0" sz="16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Thank You slide">
    <p:spTree>
      <p:nvGrpSpPr>
        <p:cNvPr id="63" name="Shape 63"/>
        <p:cNvGrpSpPr/>
        <p:nvPr/>
      </p:nvGrpSpPr>
      <p:grpSpPr>
        <a:xfrm>
          <a:off x="0" y="0"/>
          <a:ext cx="0" cy="0"/>
          <a:chOff x="0" y="0"/>
          <a:chExt cx="0" cy="0"/>
        </a:xfrm>
      </p:grpSpPr>
      <p:sp>
        <p:nvSpPr>
          <p:cNvPr id="64" name="Google Shape;64;p23"/>
          <p:cNvSpPr/>
          <p:nvPr/>
        </p:nvSpPr>
        <p:spPr>
          <a:xfrm>
            <a:off x="-2" y="5917015"/>
            <a:ext cx="12192002" cy="940985"/>
          </a:xfrm>
          <a:prstGeom prst="rect">
            <a:avLst/>
          </a:prstGeom>
          <a:gradFill>
            <a:gsLst>
              <a:gs pos="0">
                <a:srgbClr val="6DA48F"/>
              </a:gs>
              <a:gs pos="65000">
                <a:srgbClr val="25424C"/>
              </a:gs>
              <a:gs pos="100000">
                <a:srgbClr val="25424C"/>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5" name="Google Shape;65;p23"/>
          <p:cNvSpPr txBox="1"/>
          <p:nvPr>
            <p:ph idx="1" type="body"/>
          </p:nvPr>
        </p:nvSpPr>
        <p:spPr>
          <a:xfrm>
            <a:off x="3352800" y="2963809"/>
            <a:ext cx="5486400" cy="79802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accent1"/>
              </a:buClr>
              <a:buSzPts val="6000"/>
              <a:buNone/>
              <a:defRPr b="1" sz="6000">
                <a:solidFill>
                  <a:schemeClr val="accent1"/>
                </a:solidFill>
              </a:defRPr>
            </a:lvl1pPr>
            <a:lvl2pPr indent="-342900" lvl="1" marL="914400" algn="l">
              <a:lnSpc>
                <a:spcPct val="90000"/>
              </a:lnSpc>
              <a:spcBef>
                <a:spcPts val="500"/>
              </a:spcBef>
              <a:spcAft>
                <a:spcPts val="0"/>
              </a:spcAft>
              <a:buClr>
                <a:srgbClr val="575358"/>
              </a:buClr>
              <a:buSzPts val="1800"/>
              <a:buChar char="▪"/>
              <a:defRPr/>
            </a:lvl2pPr>
            <a:lvl3pPr indent="-342900" lvl="2" marL="1371600" algn="l">
              <a:lnSpc>
                <a:spcPct val="90000"/>
              </a:lnSpc>
              <a:spcBef>
                <a:spcPts val="500"/>
              </a:spcBef>
              <a:spcAft>
                <a:spcPts val="0"/>
              </a:spcAft>
              <a:buClr>
                <a:srgbClr val="575358"/>
              </a:buClr>
              <a:buSzPts val="1800"/>
              <a:buChar char="▪"/>
              <a:defRPr/>
            </a:lvl3pPr>
            <a:lvl4pPr indent="-342900" lvl="3" marL="1828800" algn="l">
              <a:lnSpc>
                <a:spcPct val="90000"/>
              </a:lnSpc>
              <a:spcBef>
                <a:spcPts val="500"/>
              </a:spcBef>
              <a:spcAft>
                <a:spcPts val="0"/>
              </a:spcAft>
              <a:buClr>
                <a:srgbClr val="575358"/>
              </a:buClr>
              <a:buSzPts val="1800"/>
              <a:buChar char="▪"/>
              <a:defRPr/>
            </a:lvl4pPr>
            <a:lvl5pPr indent="-342900" lvl="4" marL="2286000" algn="l">
              <a:lnSpc>
                <a:spcPct val="90000"/>
              </a:lnSpc>
              <a:spcBef>
                <a:spcPts val="500"/>
              </a:spcBef>
              <a:spcAft>
                <a:spcPts val="0"/>
              </a:spcAft>
              <a:buClr>
                <a:srgbClr val="57535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23"/>
          <p:cNvSpPr txBox="1"/>
          <p:nvPr>
            <p:ph idx="2" type="body"/>
          </p:nvPr>
        </p:nvSpPr>
        <p:spPr>
          <a:xfrm>
            <a:off x="3983832" y="4023207"/>
            <a:ext cx="4224337" cy="95567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75358"/>
              </a:buClr>
              <a:buSzPts val="2800"/>
              <a:buNone/>
              <a:defRPr sz="2800">
                <a:solidFill>
                  <a:srgbClr val="575358"/>
                </a:solidFill>
              </a:defRPr>
            </a:lvl1pPr>
            <a:lvl2pPr indent="-342900" lvl="1" marL="914400" algn="l">
              <a:lnSpc>
                <a:spcPct val="90000"/>
              </a:lnSpc>
              <a:spcBef>
                <a:spcPts val="500"/>
              </a:spcBef>
              <a:spcAft>
                <a:spcPts val="0"/>
              </a:spcAft>
              <a:buClr>
                <a:srgbClr val="575358"/>
              </a:buClr>
              <a:buSzPts val="1800"/>
              <a:buChar char="▪"/>
              <a:defRPr/>
            </a:lvl2pPr>
            <a:lvl3pPr indent="-342900" lvl="2" marL="1371600" algn="l">
              <a:lnSpc>
                <a:spcPct val="90000"/>
              </a:lnSpc>
              <a:spcBef>
                <a:spcPts val="500"/>
              </a:spcBef>
              <a:spcAft>
                <a:spcPts val="0"/>
              </a:spcAft>
              <a:buClr>
                <a:srgbClr val="575358"/>
              </a:buClr>
              <a:buSzPts val="1800"/>
              <a:buChar char="▪"/>
              <a:defRPr/>
            </a:lvl3pPr>
            <a:lvl4pPr indent="-342900" lvl="3" marL="1828800" algn="l">
              <a:lnSpc>
                <a:spcPct val="90000"/>
              </a:lnSpc>
              <a:spcBef>
                <a:spcPts val="500"/>
              </a:spcBef>
              <a:spcAft>
                <a:spcPts val="0"/>
              </a:spcAft>
              <a:buClr>
                <a:srgbClr val="575358"/>
              </a:buClr>
              <a:buSzPts val="1800"/>
              <a:buChar char="▪"/>
              <a:defRPr/>
            </a:lvl4pPr>
            <a:lvl5pPr indent="-342900" lvl="4" marL="2286000" algn="l">
              <a:lnSpc>
                <a:spcPct val="90000"/>
              </a:lnSpc>
              <a:spcBef>
                <a:spcPts val="500"/>
              </a:spcBef>
              <a:spcAft>
                <a:spcPts val="0"/>
              </a:spcAft>
              <a:buClr>
                <a:srgbClr val="57535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67" name="Google Shape;67;p23"/>
          <p:cNvPicPr preferRelativeResize="0"/>
          <p:nvPr/>
        </p:nvPicPr>
        <p:blipFill rotWithShape="1">
          <a:blip r:embed="rId2">
            <a:alphaModFix/>
          </a:blip>
          <a:srcRect b="0" l="0" r="0" t="0"/>
          <a:stretch/>
        </p:blipFill>
        <p:spPr>
          <a:xfrm>
            <a:off x="4568190" y="0"/>
            <a:ext cx="3072130" cy="3072130"/>
          </a:xfrm>
          <a:prstGeom prst="rect">
            <a:avLst/>
          </a:prstGeom>
          <a:noFill/>
          <a:ln>
            <a:noFill/>
          </a:ln>
        </p:spPr>
      </p:pic>
      <p:sp>
        <p:nvSpPr>
          <p:cNvPr id="68" name="Google Shape;68;p23"/>
          <p:cNvSpPr txBox="1"/>
          <p:nvPr/>
        </p:nvSpPr>
        <p:spPr>
          <a:xfrm>
            <a:off x="399393" y="6394075"/>
            <a:ext cx="166063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#IUG2025</a:t>
            </a:r>
            <a:endParaRPr b="0" i="0" sz="1600" u="none" cap="none" strike="noStrik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4"/>
          <p:cNvSpPr txBox="1"/>
          <p:nvPr>
            <p:ph type="title"/>
          </p:nvPr>
        </p:nvSpPr>
        <p:spPr>
          <a:xfrm>
            <a:off x="516565" y="659877"/>
            <a:ext cx="11083555" cy="73606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accent1"/>
              </a:buClr>
              <a:buSzPts val="2800"/>
              <a:buFont typeface="Arial"/>
              <a:buNone/>
              <a:defRPr b="1" i="0" sz="28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4"/>
          <p:cNvSpPr txBox="1"/>
          <p:nvPr>
            <p:ph idx="1" type="body"/>
          </p:nvPr>
        </p:nvSpPr>
        <p:spPr>
          <a:xfrm>
            <a:off x="516565" y="1545996"/>
            <a:ext cx="11083555" cy="4630967"/>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90000"/>
              </a:lnSpc>
              <a:spcBef>
                <a:spcPts val="1000"/>
              </a:spcBef>
              <a:spcAft>
                <a:spcPts val="0"/>
              </a:spcAft>
              <a:buClr>
                <a:srgbClr val="575358"/>
              </a:buClr>
              <a:buSzPts val="2000"/>
              <a:buFont typeface="Noto Sans Symbols"/>
              <a:buChar char="▪"/>
              <a:defRPr b="0" i="0" sz="2000" u="none" cap="none" strike="noStrike">
                <a:solidFill>
                  <a:srgbClr val="575358"/>
                </a:solidFill>
                <a:latin typeface="Arial"/>
                <a:ea typeface="Arial"/>
                <a:cs typeface="Arial"/>
                <a:sym typeface="Arial"/>
              </a:defRPr>
            </a:lvl1pPr>
            <a:lvl2pPr indent="-342900" lvl="1" marL="914400" marR="0" rtl="0" algn="l">
              <a:lnSpc>
                <a:spcPct val="90000"/>
              </a:lnSpc>
              <a:spcBef>
                <a:spcPts val="500"/>
              </a:spcBef>
              <a:spcAft>
                <a:spcPts val="0"/>
              </a:spcAft>
              <a:buClr>
                <a:srgbClr val="575358"/>
              </a:buClr>
              <a:buSzPts val="1800"/>
              <a:buFont typeface="Noto Sans Symbols"/>
              <a:buChar char="▪"/>
              <a:defRPr b="0" i="0" sz="1800" u="none" cap="none" strike="noStrike">
                <a:solidFill>
                  <a:srgbClr val="575358"/>
                </a:solidFill>
                <a:latin typeface="Arial"/>
                <a:ea typeface="Arial"/>
                <a:cs typeface="Arial"/>
                <a:sym typeface="Arial"/>
              </a:defRPr>
            </a:lvl2pPr>
            <a:lvl3pPr indent="-330200" lvl="2" marL="1371600" marR="0" rtl="0" algn="l">
              <a:lnSpc>
                <a:spcPct val="90000"/>
              </a:lnSpc>
              <a:spcBef>
                <a:spcPts val="500"/>
              </a:spcBef>
              <a:spcAft>
                <a:spcPts val="0"/>
              </a:spcAft>
              <a:buClr>
                <a:srgbClr val="575358"/>
              </a:buClr>
              <a:buSzPts val="1600"/>
              <a:buFont typeface="Noto Sans Symbols"/>
              <a:buChar char="▪"/>
              <a:defRPr b="0" i="0" sz="1600" u="none" cap="none" strike="noStrike">
                <a:solidFill>
                  <a:srgbClr val="575358"/>
                </a:solidFill>
                <a:latin typeface="Arial"/>
                <a:ea typeface="Arial"/>
                <a:cs typeface="Arial"/>
                <a:sym typeface="Arial"/>
              </a:defRPr>
            </a:lvl3pPr>
            <a:lvl4pPr indent="-317500" lvl="3" marL="1828800" marR="0" rtl="0" algn="l">
              <a:lnSpc>
                <a:spcPct val="90000"/>
              </a:lnSpc>
              <a:spcBef>
                <a:spcPts val="500"/>
              </a:spcBef>
              <a:spcAft>
                <a:spcPts val="0"/>
              </a:spcAft>
              <a:buClr>
                <a:srgbClr val="575358"/>
              </a:buClr>
              <a:buSzPts val="1400"/>
              <a:buFont typeface="Noto Sans Symbols"/>
              <a:buChar char="▪"/>
              <a:defRPr b="0" i="0" sz="1400" u="none" cap="none" strike="noStrike">
                <a:solidFill>
                  <a:srgbClr val="575358"/>
                </a:solidFill>
                <a:latin typeface="Arial"/>
                <a:ea typeface="Arial"/>
                <a:cs typeface="Arial"/>
                <a:sym typeface="Arial"/>
              </a:defRPr>
            </a:lvl4pPr>
            <a:lvl5pPr indent="-317500" lvl="4" marL="2286000" marR="0" rtl="0" algn="l">
              <a:lnSpc>
                <a:spcPct val="90000"/>
              </a:lnSpc>
              <a:spcBef>
                <a:spcPts val="500"/>
              </a:spcBef>
              <a:spcAft>
                <a:spcPts val="0"/>
              </a:spcAft>
              <a:buClr>
                <a:srgbClr val="575358"/>
              </a:buClr>
              <a:buSzPts val="1400"/>
              <a:buFont typeface="Noto Sans Symbols"/>
              <a:buChar char="▪"/>
              <a:defRPr b="0" i="0" sz="1400" u="none" cap="none" strike="noStrike">
                <a:solidFill>
                  <a:srgbClr val="575358"/>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14"/>
          <p:cNvSpPr txBox="1"/>
          <p:nvPr>
            <p:ph idx="12" type="sldNum"/>
          </p:nvPr>
        </p:nvSpPr>
        <p:spPr>
          <a:xfrm>
            <a:off x="4724400" y="6351202"/>
            <a:ext cx="2743200" cy="365125"/>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hyperlink" Target="mailto:cmulder@cmpl.org" TargetMode="External"/><Relationship Id="rId4" Type="http://schemas.openxmlformats.org/officeDocument/2006/relationships/hyperlink" Target="mailto:crosenthal@pwcgov.org" TargetMode="External"/><Relationship Id="rId5" Type="http://schemas.openxmlformats.org/officeDocument/2006/relationships/hyperlink" Target="mailto:esloan@cityofboise.org" TargetMode="External"/><Relationship Id="rId6" Type="http://schemas.openxmlformats.org/officeDocument/2006/relationships/hyperlink" Target="mailto:ecrumblehulme@sasklibraries.ca"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0.jpg"/><Relationship Id="rId4" Type="http://schemas.openxmlformats.org/officeDocument/2006/relationships/image" Target="../media/image28.jpg"/><Relationship Id="rId5"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5"/>
          <p:cNvSpPr txBox="1"/>
          <p:nvPr>
            <p:ph type="ctrTitle"/>
          </p:nvPr>
        </p:nvSpPr>
        <p:spPr>
          <a:xfrm>
            <a:off x="1990499" y="3370075"/>
            <a:ext cx="8211000" cy="7500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115000"/>
              </a:lnSpc>
              <a:spcBef>
                <a:spcPts val="1200"/>
              </a:spcBef>
              <a:spcAft>
                <a:spcPts val="0"/>
              </a:spcAft>
              <a:buClr>
                <a:schemeClr val="dk1"/>
              </a:buClr>
              <a:buSzPct val="30554"/>
              <a:buFont typeface="Arial"/>
              <a:buNone/>
            </a:pPr>
            <a:r>
              <a:rPr lang="en-US"/>
              <a:t>Messy, Messy Records</a:t>
            </a:r>
            <a:endParaRPr/>
          </a:p>
          <a:p>
            <a:pPr indent="0" lvl="0" marL="0" rtl="0" algn="ctr">
              <a:lnSpc>
                <a:spcPct val="90000"/>
              </a:lnSpc>
              <a:spcBef>
                <a:spcPts val="1200"/>
              </a:spcBef>
              <a:spcAft>
                <a:spcPts val="0"/>
              </a:spcAft>
              <a:buClr>
                <a:schemeClr val="lt1"/>
              </a:buClr>
              <a:buSzPct val="100000"/>
              <a:buFont typeface="Arial"/>
              <a:buNone/>
            </a:pPr>
            <a:r>
              <a:t/>
            </a:r>
            <a:endParaRPr/>
          </a:p>
        </p:txBody>
      </p:sp>
      <p:sp>
        <p:nvSpPr>
          <p:cNvPr id="92" name="Google Shape;92;p5"/>
          <p:cNvSpPr txBox="1"/>
          <p:nvPr>
            <p:ph idx="1" type="subTitle"/>
          </p:nvPr>
        </p:nvSpPr>
        <p:spPr>
          <a:xfrm>
            <a:off x="2620675" y="4053519"/>
            <a:ext cx="6946500" cy="9360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rPr lang="en-US"/>
              <a:t>The Who, How, and When of Polaris Bibliographic Record Clean-up and Maintenance</a:t>
            </a:r>
            <a:endParaRPr/>
          </a:p>
        </p:txBody>
      </p:sp>
      <p:sp>
        <p:nvSpPr>
          <p:cNvPr id="93" name="Google Shape;93;p5"/>
          <p:cNvSpPr txBox="1"/>
          <p:nvPr>
            <p:ph idx="2" type="body"/>
          </p:nvPr>
        </p:nvSpPr>
        <p:spPr>
          <a:xfrm>
            <a:off x="1396950" y="5260450"/>
            <a:ext cx="9398100" cy="9360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rPr lang="en-US" sz="2000"/>
              <a:t>C Mulder, Charlie Rosenthal, Elaine Sloan, Eleanor Crumblehulme</a:t>
            </a:r>
            <a:endParaRPr sz="2000"/>
          </a:p>
          <a:p>
            <a:pPr indent="0" lvl="0" marL="0" rtl="0" algn="ctr">
              <a:lnSpc>
                <a:spcPct val="90000"/>
              </a:lnSpc>
              <a:spcBef>
                <a:spcPts val="0"/>
              </a:spcBef>
              <a:spcAft>
                <a:spcPts val="0"/>
              </a:spcAft>
              <a:buClr>
                <a:schemeClr val="lt1"/>
              </a:buClr>
              <a:buSzPts val="24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g3336c514033_1_8"/>
          <p:cNvSpPr txBox="1"/>
          <p:nvPr>
            <p:ph type="title"/>
          </p:nvPr>
        </p:nvSpPr>
        <p:spPr>
          <a:xfrm>
            <a:off x="831850" y="2508644"/>
            <a:ext cx="10515600" cy="15075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Arial"/>
              <a:buNone/>
            </a:pPr>
            <a:r>
              <a:rPr lang="en-US"/>
              <a:t>DVDs and Graphic Novels in the 700s seemed like a good idea at the time</a:t>
            </a:r>
            <a:endParaRPr/>
          </a:p>
          <a:p>
            <a:pPr indent="0" lvl="0" marL="0" rtl="0" algn="ctr">
              <a:spcBef>
                <a:spcPts val="0"/>
              </a:spcBef>
              <a:spcAft>
                <a:spcPts val="0"/>
              </a:spcAft>
              <a:buClr>
                <a:schemeClr val="lt1"/>
              </a:buClr>
              <a:buSzPct val="164885"/>
              <a:buFont typeface="Arial"/>
              <a:buNone/>
            </a:pPr>
            <a:r>
              <a:t/>
            </a:r>
            <a:endParaRPr b="0" sz="2911"/>
          </a:p>
          <a:p>
            <a:pPr indent="0" lvl="0" marL="0" rtl="0" algn="ctr">
              <a:spcBef>
                <a:spcPts val="0"/>
              </a:spcBef>
              <a:spcAft>
                <a:spcPts val="0"/>
              </a:spcAft>
              <a:buClr>
                <a:schemeClr val="lt1"/>
              </a:buClr>
              <a:buSzPct val="164885"/>
              <a:buFont typeface="Arial"/>
              <a:buNone/>
            </a:pPr>
            <a:r>
              <a:rPr b="0" lang="en-US" sz="2911"/>
              <a:t>Charlie Rosenthal</a:t>
            </a:r>
            <a:endParaRPr b="0" sz="2911"/>
          </a:p>
          <a:p>
            <a:pPr indent="0" lvl="0" marL="0" rtl="0" algn="ctr">
              <a:lnSpc>
                <a:spcPct val="90000"/>
              </a:lnSpc>
              <a:spcBef>
                <a:spcPts val="0"/>
              </a:spcBef>
              <a:spcAft>
                <a:spcPts val="0"/>
              </a:spcAft>
              <a:buClr>
                <a:schemeClr val="lt1"/>
              </a:buClr>
              <a:buSzPct val="100000"/>
              <a:buFont typeface="Arial"/>
              <a:buNone/>
            </a:pPr>
            <a:br>
              <a:rPr lang="en-US"/>
            </a:b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g33a20789573_0_5"/>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lang="en-US"/>
              <a:t>Prince William Public Libraries</a:t>
            </a:r>
            <a:endParaRPr/>
          </a:p>
        </p:txBody>
      </p:sp>
      <p:sp>
        <p:nvSpPr>
          <p:cNvPr id="164" name="Google Shape;164;g33a20789573_0_5"/>
          <p:cNvSpPr txBox="1"/>
          <p:nvPr>
            <p:ph idx="1" type="body"/>
          </p:nvPr>
        </p:nvSpPr>
        <p:spPr>
          <a:xfrm>
            <a:off x="516565" y="1762297"/>
            <a:ext cx="11083500" cy="4414800"/>
          </a:xfrm>
          <a:prstGeom prst="rect">
            <a:avLst/>
          </a:prstGeom>
        </p:spPr>
        <p:txBody>
          <a:bodyPr anchorCtr="0" anchor="t" bIns="45700" lIns="91425" spcFirstLastPara="1" rIns="91425" wrap="square" tIns="45700">
            <a:normAutofit fontScale="25000" lnSpcReduction="20000"/>
          </a:bodyPr>
          <a:lstStyle/>
          <a:p>
            <a:pPr indent="-368300" lvl="0" marL="457200" rtl="0" algn="l">
              <a:lnSpc>
                <a:spcPct val="150000"/>
              </a:lnSpc>
              <a:spcBef>
                <a:spcPts val="1000"/>
              </a:spcBef>
              <a:spcAft>
                <a:spcPts val="0"/>
              </a:spcAft>
              <a:buSzPct val="100000"/>
              <a:buChar char="▪"/>
            </a:pPr>
            <a:r>
              <a:rPr lang="en-US" sz="8800"/>
              <a:t>Suburban library in Northern Virginia (35 miles southwest of Washington DC)</a:t>
            </a:r>
            <a:endParaRPr sz="8800"/>
          </a:p>
          <a:p>
            <a:pPr indent="-368300" lvl="0" marL="457200" rtl="0" algn="l">
              <a:lnSpc>
                <a:spcPct val="150000"/>
              </a:lnSpc>
              <a:spcBef>
                <a:spcPts val="0"/>
              </a:spcBef>
              <a:spcAft>
                <a:spcPts val="0"/>
              </a:spcAft>
              <a:buSzPct val="100000"/>
              <a:buChar char="▪"/>
            </a:pPr>
            <a:r>
              <a:rPr lang="en-US" sz="8800"/>
              <a:t>12 branches and 1 bookmobile</a:t>
            </a:r>
            <a:endParaRPr sz="8800"/>
          </a:p>
          <a:p>
            <a:pPr indent="-368300" lvl="0" marL="457200" rtl="0" algn="l">
              <a:lnSpc>
                <a:spcPct val="150000"/>
              </a:lnSpc>
              <a:spcBef>
                <a:spcPts val="0"/>
              </a:spcBef>
              <a:spcAft>
                <a:spcPts val="0"/>
              </a:spcAft>
              <a:buSzPct val="100000"/>
              <a:buChar char="▪"/>
            </a:pPr>
            <a:r>
              <a:rPr lang="en-US" sz="8800"/>
              <a:t>Service population of 480,000+</a:t>
            </a:r>
            <a:endParaRPr sz="8800"/>
          </a:p>
          <a:p>
            <a:pPr indent="-368300" lvl="0" marL="457200" rtl="0" algn="l">
              <a:lnSpc>
                <a:spcPct val="150000"/>
              </a:lnSpc>
              <a:spcBef>
                <a:spcPts val="0"/>
              </a:spcBef>
              <a:spcAft>
                <a:spcPts val="0"/>
              </a:spcAft>
              <a:buSzPct val="100000"/>
              <a:buChar char="▪"/>
            </a:pPr>
            <a:r>
              <a:rPr lang="en-US" sz="8800"/>
              <a:t>Materials Services Division (27 people total: 20 full-time, 7 part-time)</a:t>
            </a:r>
            <a:endParaRPr sz="8800"/>
          </a:p>
          <a:p>
            <a:pPr indent="-368300" lvl="1" marL="914400" rtl="0" algn="l">
              <a:lnSpc>
                <a:spcPct val="150000"/>
              </a:lnSpc>
              <a:spcBef>
                <a:spcPts val="0"/>
              </a:spcBef>
              <a:spcAft>
                <a:spcPts val="0"/>
              </a:spcAft>
              <a:buSzPct val="100000"/>
              <a:buChar char="▪"/>
            </a:pPr>
            <a:r>
              <a:rPr lang="en-US" sz="8800"/>
              <a:t>Made up of: Couriers, Acquisitions, Selection, Cataloging, and Physical Processing</a:t>
            </a:r>
            <a:endParaRPr sz="8800"/>
          </a:p>
          <a:p>
            <a:pPr indent="-368300" lvl="2" marL="1371600" rtl="0" algn="l">
              <a:lnSpc>
                <a:spcPct val="150000"/>
              </a:lnSpc>
              <a:spcBef>
                <a:spcPts val="0"/>
              </a:spcBef>
              <a:spcAft>
                <a:spcPts val="0"/>
              </a:spcAft>
              <a:buSzPct val="100000"/>
              <a:buChar char="▪"/>
            </a:pPr>
            <a:r>
              <a:rPr lang="en-US" sz="8800"/>
              <a:t>Cataloging unit:  5 full time staff :1 MLS cataloging supervisor, 4 non-MLS library technicians</a:t>
            </a:r>
            <a:endParaRPr sz="8800"/>
          </a:p>
          <a:p>
            <a:pPr indent="-368300" lvl="0" marL="457200" rtl="0" algn="l">
              <a:lnSpc>
                <a:spcPct val="150000"/>
              </a:lnSpc>
              <a:spcBef>
                <a:spcPts val="0"/>
              </a:spcBef>
              <a:spcAft>
                <a:spcPts val="0"/>
              </a:spcAft>
              <a:buSzPct val="100000"/>
              <a:buChar char="▪"/>
            </a:pPr>
            <a:r>
              <a:rPr lang="en-US" sz="8800"/>
              <a:t>Me: Charlie Rosenthal, Senior Librarian in Selection / Cataloging  </a:t>
            </a:r>
            <a:endParaRPr sz="8800"/>
          </a:p>
          <a:p>
            <a:pPr indent="-368300" lvl="1" marL="914400" rtl="0" algn="l">
              <a:lnSpc>
                <a:spcPct val="150000"/>
              </a:lnSpc>
              <a:spcBef>
                <a:spcPts val="0"/>
              </a:spcBef>
              <a:spcAft>
                <a:spcPts val="0"/>
              </a:spcAft>
              <a:buSzPct val="100000"/>
              <a:buChar char="▪"/>
            </a:pPr>
            <a:r>
              <a:rPr lang="en-US" sz="8800"/>
              <a:t>I’m on our org chart in Selection, but I sit with the catalogers (they’re more fun!). I select our Overdrive titles and catalog things</a:t>
            </a:r>
            <a:endParaRPr sz="8800"/>
          </a:p>
          <a:p>
            <a:pPr indent="0" lvl="0" marL="0" rtl="0" algn="l">
              <a:lnSpc>
                <a:spcPct val="150000"/>
              </a:lnSpc>
              <a:spcBef>
                <a:spcPts val="1000"/>
              </a:spcBef>
              <a:spcAft>
                <a:spcPts val="0"/>
              </a:spcAft>
              <a:buNone/>
            </a:pPr>
            <a:r>
              <a:t/>
            </a:r>
            <a:endParaRPr/>
          </a:p>
          <a:p>
            <a:pPr indent="0" lvl="0" marL="0" rtl="0" algn="l">
              <a:lnSpc>
                <a:spcPct val="150000"/>
              </a:lnSpc>
              <a:spcBef>
                <a:spcPts val="1000"/>
              </a:spcBef>
              <a:spcAft>
                <a:spcPts val="0"/>
              </a:spcAft>
              <a:buNone/>
            </a:pPr>
            <a:r>
              <a:t/>
            </a:r>
            <a:endParaRPr sz="1800"/>
          </a:p>
          <a:p>
            <a:pPr indent="0" lvl="0" marL="0" rtl="0" algn="l">
              <a:lnSpc>
                <a:spcPct val="150000"/>
              </a:lnSpc>
              <a:spcBef>
                <a:spcPts val="1000"/>
              </a:spcBef>
              <a:spcAft>
                <a:spcPts val="0"/>
              </a:spcAft>
              <a:buNone/>
            </a:pPr>
            <a:r>
              <a:t/>
            </a:r>
            <a:endParaRPr sz="1800"/>
          </a:p>
          <a:p>
            <a:pPr indent="0" lvl="0" marL="0" rtl="0" algn="l">
              <a:lnSpc>
                <a:spcPct val="150000"/>
              </a:lnSpc>
              <a:spcBef>
                <a:spcPts val="1000"/>
              </a:spcBef>
              <a:spcAft>
                <a:spcPts val="0"/>
              </a:spcAft>
              <a:buNone/>
            </a:pPr>
            <a:r>
              <a:t/>
            </a:r>
            <a:endParaRPr sz="1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g3349461a603_1_6"/>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DVD: Dewey Video Disc?</a:t>
            </a:r>
            <a:endParaRPr/>
          </a:p>
        </p:txBody>
      </p:sp>
      <p:sp>
        <p:nvSpPr>
          <p:cNvPr id="171" name="Google Shape;171;g3349461a603_1_6"/>
          <p:cNvSpPr txBox="1"/>
          <p:nvPr>
            <p:ph idx="1" type="body"/>
          </p:nvPr>
        </p:nvSpPr>
        <p:spPr>
          <a:xfrm>
            <a:off x="516565" y="1762297"/>
            <a:ext cx="11083500" cy="4414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sz="2200">
                <a:solidFill>
                  <a:srgbClr val="595959"/>
                </a:solidFill>
                <a:latin typeface="Arial"/>
                <a:ea typeface="Arial"/>
                <a:cs typeface="Arial"/>
                <a:sym typeface="Arial"/>
              </a:rPr>
              <a:t>Prior to September 2006, we only purcha</a:t>
            </a:r>
            <a:r>
              <a:rPr lang="en-US" sz="2200">
                <a:solidFill>
                  <a:srgbClr val="595959"/>
                </a:solidFill>
              </a:rPr>
              <a:t>sed non-feature </a:t>
            </a:r>
            <a:r>
              <a:rPr lang="en-US" sz="2200">
                <a:solidFill>
                  <a:srgbClr val="595959"/>
                </a:solidFill>
              </a:rPr>
              <a:t>film</a:t>
            </a:r>
            <a:r>
              <a:rPr lang="en-US" sz="2200">
                <a:solidFill>
                  <a:srgbClr val="595959"/>
                </a:solidFill>
              </a:rPr>
              <a:t> DVDs (</a:t>
            </a:r>
            <a:r>
              <a:rPr lang="en-US" sz="2200">
                <a:solidFill>
                  <a:srgbClr val="595959"/>
                </a:solidFill>
              </a:rPr>
              <a:t>non-fiction, documentary type titles)</a:t>
            </a:r>
            <a:r>
              <a:rPr lang="en-US" sz="2200">
                <a:solidFill>
                  <a:srgbClr val="595959"/>
                </a:solidFill>
              </a:rPr>
              <a:t>. </a:t>
            </a:r>
            <a:endParaRPr sz="2200">
              <a:solidFill>
                <a:srgbClr val="595959"/>
              </a:solidFill>
            </a:endParaRPr>
          </a:p>
          <a:p>
            <a:pPr indent="0" lvl="0" marL="0" rtl="0" algn="l">
              <a:spcBef>
                <a:spcPts val="1000"/>
              </a:spcBef>
              <a:spcAft>
                <a:spcPts val="0"/>
              </a:spcAft>
              <a:buNone/>
            </a:pPr>
            <a:r>
              <a:t/>
            </a:r>
            <a:endParaRPr sz="2200">
              <a:solidFill>
                <a:srgbClr val="595959"/>
              </a:solidFill>
            </a:endParaRPr>
          </a:p>
          <a:p>
            <a:pPr indent="0" lvl="0" marL="0" rtl="0" algn="l">
              <a:spcBef>
                <a:spcPts val="1000"/>
              </a:spcBef>
              <a:spcAft>
                <a:spcPts val="0"/>
              </a:spcAft>
              <a:buNone/>
            </a:pPr>
            <a:r>
              <a:rPr lang="en-US" sz="2200">
                <a:solidFill>
                  <a:srgbClr val="595959"/>
                </a:solidFill>
              </a:rPr>
              <a:t>All of these got a DVD Dewey # label on the spine</a:t>
            </a:r>
            <a:endParaRPr sz="2200">
              <a:solidFill>
                <a:srgbClr val="595959"/>
              </a:solidFill>
            </a:endParaRPr>
          </a:p>
          <a:p>
            <a:pPr indent="0" lvl="0" marL="0" rtl="0" algn="l">
              <a:spcBef>
                <a:spcPts val="1000"/>
              </a:spcBef>
              <a:spcAft>
                <a:spcPts val="0"/>
              </a:spcAft>
              <a:buNone/>
            </a:pPr>
            <a:r>
              <a:t/>
            </a:r>
            <a:endParaRPr sz="2200">
              <a:solidFill>
                <a:srgbClr val="595959"/>
              </a:solidFill>
            </a:endParaRPr>
          </a:p>
          <a:p>
            <a:pPr indent="0" lvl="0" marL="0" rtl="0" algn="l">
              <a:spcBef>
                <a:spcPts val="1000"/>
              </a:spcBef>
              <a:spcAft>
                <a:spcPts val="0"/>
              </a:spcAft>
              <a:buNone/>
            </a:pPr>
            <a:r>
              <a:rPr lang="en-US" sz="2200">
                <a:solidFill>
                  <a:srgbClr val="595959"/>
                </a:solidFill>
              </a:rPr>
              <a:t>Ken Burns’ The Civil War: DVD 973.73 Civ</a:t>
            </a:r>
            <a:endParaRPr sz="2200">
              <a:solidFill>
                <a:srgbClr val="595959"/>
              </a:solidFill>
            </a:endParaRPr>
          </a:p>
          <a:p>
            <a:pPr indent="0" lvl="0" marL="0" rtl="0" algn="l">
              <a:spcBef>
                <a:spcPts val="1000"/>
              </a:spcBef>
              <a:spcAft>
                <a:spcPts val="0"/>
              </a:spcAft>
              <a:buNone/>
            </a:pPr>
            <a:r>
              <a:t/>
            </a:r>
            <a:endParaRPr sz="2800">
              <a:solidFill>
                <a:srgbClr val="595959"/>
              </a:solidFill>
            </a:endParaRPr>
          </a:p>
          <a:p>
            <a:pPr indent="0" lvl="0" marL="0" rtl="0" algn="l">
              <a:spcBef>
                <a:spcPts val="1000"/>
              </a:spcBef>
              <a:spcAft>
                <a:spcPts val="0"/>
              </a:spcAft>
              <a:buNone/>
            </a:pPr>
            <a:r>
              <a:t/>
            </a:r>
            <a:endParaRPr sz="2800">
              <a:solidFill>
                <a:srgbClr val="595959"/>
              </a:solidFill>
            </a:endParaRPr>
          </a:p>
        </p:txBody>
      </p:sp>
      <p:pic>
        <p:nvPicPr>
          <p:cNvPr id="172" name="Google Shape;172;g3349461a603_1_6"/>
          <p:cNvPicPr preferRelativeResize="0"/>
          <p:nvPr/>
        </p:nvPicPr>
        <p:blipFill>
          <a:blip r:embed="rId3">
            <a:alphaModFix/>
          </a:blip>
          <a:stretch>
            <a:fillRect/>
          </a:stretch>
        </p:blipFill>
        <p:spPr>
          <a:xfrm>
            <a:off x="7737325" y="2618225"/>
            <a:ext cx="2065350" cy="28915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3397c5cdf2f_1_0"/>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Feature films</a:t>
            </a:r>
            <a:endParaRPr/>
          </a:p>
        </p:txBody>
      </p:sp>
      <p:sp>
        <p:nvSpPr>
          <p:cNvPr id="179" name="Google Shape;179;g3397c5cdf2f_1_0"/>
          <p:cNvSpPr txBox="1"/>
          <p:nvPr>
            <p:ph idx="1" type="body"/>
          </p:nvPr>
        </p:nvSpPr>
        <p:spPr>
          <a:xfrm>
            <a:off x="516565" y="1762297"/>
            <a:ext cx="11083500" cy="4414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sz="2200"/>
              <a:t>When we started adding a few feature films, they all got the same call numbers:</a:t>
            </a:r>
            <a:endParaRPr sz="2200"/>
          </a:p>
          <a:p>
            <a:pPr indent="0" lvl="0" marL="0" rtl="0" algn="l">
              <a:spcBef>
                <a:spcPts val="1000"/>
              </a:spcBef>
              <a:spcAft>
                <a:spcPts val="0"/>
              </a:spcAft>
              <a:buNone/>
            </a:pPr>
            <a:r>
              <a:rPr lang="en-US" sz="2200"/>
              <a:t>Standalone films:</a:t>
            </a:r>
            <a:endParaRPr sz="2200"/>
          </a:p>
          <a:p>
            <a:pPr indent="0" lvl="0" marL="0" rtl="0" algn="l">
              <a:spcBef>
                <a:spcPts val="1000"/>
              </a:spcBef>
              <a:spcAft>
                <a:spcPts val="0"/>
              </a:spcAft>
              <a:buNone/>
            </a:pPr>
            <a:r>
              <a:rPr lang="en-US" sz="2200"/>
              <a:t>DVD 791.4372</a:t>
            </a:r>
            <a:endParaRPr sz="2200"/>
          </a:p>
          <a:p>
            <a:pPr indent="0" lvl="0" marL="0" rtl="0" algn="l">
              <a:spcBef>
                <a:spcPts val="1000"/>
              </a:spcBef>
              <a:spcAft>
                <a:spcPts val="0"/>
              </a:spcAft>
              <a:buNone/>
            </a:pPr>
            <a:r>
              <a:rPr i="1" lang="en-US" sz="2200"/>
              <a:t>Motion Pictures &gt; Films &gt; Single Films</a:t>
            </a:r>
            <a:endParaRPr i="1" sz="2200"/>
          </a:p>
          <a:p>
            <a:pPr indent="0" lvl="0" marL="0" rtl="0" algn="l">
              <a:spcBef>
                <a:spcPts val="1000"/>
              </a:spcBef>
              <a:spcAft>
                <a:spcPts val="0"/>
              </a:spcAft>
              <a:buNone/>
            </a:pPr>
            <a:r>
              <a:t/>
            </a:r>
            <a:endParaRPr sz="2200"/>
          </a:p>
          <a:p>
            <a:pPr indent="0" lvl="0" marL="0" rtl="0" algn="l">
              <a:spcBef>
                <a:spcPts val="1000"/>
              </a:spcBef>
              <a:spcAft>
                <a:spcPts val="0"/>
              </a:spcAft>
              <a:buNone/>
            </a:pPr>
            <a:r>
              <a:rPr lang="en-US" sz="2200"/>
              <a:t>Compilations</a:t>
            </a:r>
            <a:r>
              <a:rPr lang="en-US" sz="2200"/>
              <a:t>:</a:t>
            </a:r>
            <a:endParaRPr sz="2200"/>
          </a:p>
          <a:p>
            <a:pPr indent="0" lvl="0" marL="0" rtl="0" algn="l">
              <a:spcBef>
                <a:spcPts val="1000"/>
              </a:spcBef>
              <a:spcAft>
                <a:spcPts val="0"/>
              </a:spcAft>
              <a:buClr>
                <a:schemeClr val="dk1"/>
              </a:buClr>
              <a:buSzPts val="1100"/>
              <a:buFont typeface="Arial"/>
              <a:buNone/>
            </a:pPr>
            <a:r>
              <a:rPr lang="en-US" sz="2200"/>
              <a:t>DVD 791.4375</a:t>
            </a:r>
            <a:endParaRPr sz="2200"/>
          </a:p>
          <a:p>
            <a:pPr indent="0" lvl="0" marL="0" rtl="0" algn="l">
              <a:spcBef>
                <a:spcPts val="1000"/>
              </a:spcBef>
              <a:spcAft>
                <a:spcPts val="0"/>
              </a:spcAft>
              <a:buClr>
                <a:schemeClr val="dk1"/>
              </a:buClr>
              <a:buSzPts val="1100"/>
              <a:buFont typeface="Arial"/>
              <a:buNone/>
            </a:pPr>
            <a:r>
              <a:rPr i="1" lang="en-US" sz="2200"/>
              <a:t>Motion Pictures &gt; Films &gt; Two or more films</a:t>
            </a:r>
            <a:endParaRPr i="1" sz="22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g3397c5cdf2f_1_6"/>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TV shows</a:t>
            </a:r>
            <a:endParaRPr/>
          </a:p>
        </p:txBody>
      </p:sp>
      <p:sp>
        <p:nvSpPr>
          <p:cNvPr id="186" name="Google Shape;186;g3397c5cdf2f_1_6"/>
          <p:cNvSpPr txBox="1"/>
          <p:nvPr>
            <p:ph idx="1" type="body"/>
          </p:nvPr>
        </p:nvSpPr>
        <p:spPr>
          <a:xfrm>
            <a:off x="516565" y="1762297"/>
            <a:ext cx="11083500" cy="4414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sz="2200"/>
              <a:t>Same with TV shows, they all got the same call numbers:</a:t>
            </a:r>
            <a:endParaRPr sz="2200"/>
          </a:p>
          <a:p>
            <a:pPr indent="0" lvl="0" marL="0" rtl="0" algn="l">
              <a:spcBef>
                <a:spcPts val="1000"/>
              </a:spcBef>
              <a:spcAft>
                <a:spcPts val="0"/>
              </a:spcAft>
              <a:buNone/>
            </a:pPr>
            <a:r>
              <a:rPr lang="en-US" sz="2200"/>
              <a:t>Single TV show:</a:t>
            </a:r>
            <a:endParaRPr sz="2200"/>
          </a:p>
          <a:p>
            <a:pPr indent="0" lvl="0" marL="0" rtl="0" algn="l">
              <a:spcBef>
                <a:spcPts val="1000"/>
              </a:spcBef>
              <a:spcAft>
                <a:spcPts val="0"/>
              </a:spcAft>
              <a:buNone/>
            </a:pPr>
            <a:r>
              <a:rPr lang="en-US" sz="2200"/>
              <a:t>DVD 791.4572</a:t>
            </a:r>
            <a:endParaRPr sz="2200"/>
          </a:p>
          <a:p>
            <a:pPr indent="0" lvl="0" marL="0" rtl="0" algn="l">
              <a:spcBef>
                <a:spcPts val="1000"/>
              </a:spcBef>
              <a:spcAft>
                <a:spcPts val="0"/>
              </a:spcAft>
              <a:buNone/>
            </a:pPr>
            <a:r>
              <a:rPr i="1" lang="en-US" sz="2200"/>
              <a:t>Television Programs  &gt; Single programs</a:t>
            </a:r>
            <a:endParaRPr i="1" sz="2200"/>
          </a:p>
          <a:p>
            <a:pPr indent="0" lvl="0" marL="0" rtl="0" algn="l">
              <a:spcBef>
                <a:spcPts val="1000"/>
              </a:spcBef>
              <a:spcAft>
                <a:spcPts val="0"/>
              </a:spcAft>
              <a:buNone/>
            </a:pPr>
            <a:r>
              <a:t/>
            </a:r>
            <a:endParaRPr sz="2200"/>
          </a:p>
          <a:p>
            <a:pPr indent="0" lvl="0" marL="0" rtl="0" algn="l">
              <a:spcBef>
                <a:spcPts val="1000"/>
              </a:spcBef>
              <a:spcAft>
                <a:spcPts val="0"/>
              </a:spcAft>
              <a:buNone/>
            </a:pPr>
            <a:r>
              <a:rPr lang="en-US" sz="2200"/>
              <a:t>Compilations</a:t>
            </a:r>
            <a:r>
              <a:rPr lang="en-US" sz="2200"/>
              <a:t>:</a:t>
            </a:r>
            <a:endParaRPr sz="2200"/>
          </a:p>
          <a:p>
            <a:pPr indent="0" lvl="0" marL="0" rtl="0" algn="l">
              <a:spcBef>
                <a:spcPts val="1000"/>
              </a:spcBef>
              <a:spcAft>
                <a:spcPts val="0"/>
              </a:spcAft>
              <a:buNone/>
            </a:pPr>
            <a:r>
              <a:rPr lang="en-US" sz="2200"/>
              <a:t>DVD 791.4575</a:t>
            </a:r>
            <a:endParaRPr sz="2200"/>
          </a:p>
          <a:p>
            <a:pPr indent="0" lvl="0" marL="0" rtl="0" algn="l">
              <a:spcBef>
                <a:spcPts val="1000"/>
              </a:spcBef>
              <a:spcAft>
                <a:spcPts val="0"/>
              </a:spcAft>
              <a:buNone/>
            </a:pPr>
            <a:r>
              <a:rPr i="1" lang="en-US" sz="2200"/>
              <a:t>Television Programs  &gt; Two or more programs</a:t>
            </a:r>
            <a:endParaRPr i="1" sz="22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g331f0d079d0_1_45"/>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Old to new</a:t>
            </a:r>
            <a:endParaRPr/>
          </a:p>
        </p:txBody>
      </p:sp>
      <p:graphicFrame>
        <p:nvGraphicFramePr>
          <p:cNvPr id="193" name="Google Shape;193;g331f0d079d0_1_45"/>
          <p:cNvGraphicFramePr/>
          <p:nvPr/>
        </p:nvGraphicFramePr>
        <p:xfrm>
          <a:off x="516575" y="1717425"/>
          <a:ext cx="3000000" cy="3000000"/>
        </p:xfrm>
        <a:graphic>
          <a:graphicData uri="http://schemas.openxmlformats.org/drawingml/2006/table">
            <a:tbl>
              <a:tblPr>
                <a:noFill/>
                <a:tableStyleId>{16DBE498-C12D-461A-A593-F675C3285D1D}</a:tableStyleId>
              </a:tblPr>
              <a:tblGrid>
                <a:gridCol w="2972850"/>
                <a:gridCol w="2972850"/>
              </a:tblGrid>
              <a:tr h="100000">
                <a:tc>
                  <a:txBody>
                    <a:bodyPr/>
                    <a:lstStyle/>
                    <a:p>
                      <a:pPr indent="0" lvl="0" marL="0" rtl="0" algn="l">
                        <a:lnSpc>
                          <a:spcPct val="115000"/>
                        </a:lnSpc>
                        <a:spcBef>
                          <a:spcPts val="1200"/>
                        </a:spcBef>
                        <a:spcAft>
                          <a:spcPts val="1200"/>
                        </a:spcAft>
                        <a:buNone/>
                      </a:pPr>
                      <a:r>
                        <a:rPr b="1" lang="en-US"/>
                        <a:t>Old Call Number</a:t>
                      </a:r>
                      <a:endParaRPr b="1"/>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1200"/>
                        </a:spcAft>
                        <a:buNone/>
                      </a:pPr>
                      <a:r>
                        <a:rPr b="1" lang="en-US"/>
                        <a:t>New Call Number</a:t>
                      </a:r>
                      <a:endParaRPr b="1"/>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B cap="flat" cmpd="sng" w="9525">
                      <a:solidFill>
                        <a:srgbClr val="000000"/>
                      </a:solidFill>
                      <a:prstDash val="solid"/>
                      <a:round/>
                      <a:headEnd len="sm" w="sm" type="none"/>
                      <a:tailEnd len="sm" w="sm" type="none"/>
                    </a:lnB>
                  </a:tcPr>
                </a:tc>
              </a:tr>
              <a:tr h="381000">
                <a:tc>
                  <a:txBody>
                    <a:bodyPr/>
                    <a:lstStyle/>
                    <a:p>
                      <a:pPr indent="0" lvl="0" marL="0" rtl="0" algn="l">
                        <a:lnSpc>
                          <a:spcPct val="115000"/>
                        </a:lnSpc>
                        <a:spcBef>
                          <a:spcPts val="1200"/>
                        </a:spcBef>
                        <a:spcAft>
                          <a:spcPts val="1200"/>
                        </a:spcAft>
                        <a:buNone/>
                      </a:pPr>
                      <a:r>
                        <a:rPr lang="en-US"/>
                        <a:t>DVD 791.4372</a:t>
                      </a:r>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1200"/>
                        </a:spcAft>
                        <a:buNone/>
                      </a:pPr>
                      <a:r>
                        <a:rPr lang="en-US"/>
                        <a:t>DVD Fic</a:t>
                      </a:r>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81000">
                <a:tc>
                  <a:txBody>
                    <a:bodyPr/>
                    <a:lstStyle/>
                    <a:p>
                      <a:pPr indent="0" lvl="0" marL="0" rtl="0" algn="l">
                        <a:lnSpc>
                          <a:spcPct val="115000"/>
                        </a:lnSpc>
                        <a:spcBef>
                          <a:spcPts val="1200"/>
                        </a:spcBef>
                        <a:spcAft>
                          <a:spcPts val="1200"/>
                        </a:spcAft>
                        <a:buNone/>
                      </a:pPr>
                      <a:r>
                        <a:rPr lang="en-US"/>
                        <a:t>DVD 791.4375</a:t>
                      </a:r>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1200"/>
                        </a:spcAft>
                        <a:buNone/>
                      </a:pPr>
                      <a:r>
                        <a:rPr lang="en-US"/>
                        <a:t>DVD Fic</a:t>
                      </a:r>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81000">
                <a:tc>
                  <a:txBody>
                    <a:bodyPr/>
                    <a:lstStyle/>
                    <a:p>
                      <a:pPr indent="0" lvl="0" marL="0" rtl="0" algn="l">
                        <a:lnSpc>
                          <a:spcPct val="115000"/>
                        </a:lnSpc>
                        <a:spcBef>
                          <a:spcPts val="1200"/>
                        </a:spcBef>
                        <a:spcAft>
                          <a:spcPts val="1200"/>
                        </a:spcAft>
                        <a:buNone/>
                      </a:pPr>
                      <a:r>
                        <a:rPr lang="en-US"/>
                        <a:t>DVD 791.4572</a:t>
                      </a:r>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1200"/>
                        </a:spcAft>
                        <a:buNone/>
                      </a:pPr>
                      <a:r>
                        <a:rPr lang="en-US"/>
                        <a:t>DVD TV Fic</a:t>
                      </a:r>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81000">
                <a:tc>
                  <a:txBody>
                    <a:bodyPr/>
                    <a:lstStyle/>
                    <a:p>
                      <a:pPr indent="0" lvl="0" marL="0" rtl="0" algn="l">
                        <a:lnSpc>
                          <a:spcPct val="115000"/>
                        </a:lnSpc>
                        <a:spcBef>
                          <a:spcPts val="1200"/>
                        </a:spcBef>
                        <a:spcAft>
                          <a:spcPts val="1200"/>
                        </a:spcAft>
                        <a:buNone/>
                      </a:pPr>
                      <a:r>
                        <a:rPr lang="en-US"/>
                        <a:t>DVD 791.4575</a:t>
                      </a:r>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1200"/>
                        </a:spcAft>
                        <a:buNone/>
                      </a:pPr>
                      <a:r>
                        <a:rPr lang="en-US"/>
                        <a:t>DVD TV Fic</a:t>
                      </a:r>
                      <a:endParaRPr/>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pic>
        <p:nvPicPr>
          <p:cNvPr id="194" name="Google Shape;194;g331f0d079d0_1_45"/>
          <p:cNvPicPr preferRelativeResize="0"/>
          <p:nvPr/>
        </p:nvPicPr>
        <p:blipFill>
          <a:blip r:embed="rId3">
            <a:alphaModFix/>
          </a:blip>
          <a:stretch>
            <a:fillRect/>
          </a:stretch>
        </p:blipFill>
        <p:spPr>
          <a:xfrm>
            <a:off x="6978900" y="1670774"/>
            <a:ext cx="1943381" cy="2817599"/>
          </a:xfrm>
          <a:prstGeom prst="rect">
            <a:avLst/>
          </a:prstGeom>
          <a:noFill/>
          <a:ln cap="flat" cmpd="sng" w="9525">
            <a:solidFill>
              <a:schemeClr val="dk1"/>
            </a:solidFill>
            <a:prstDash val="solid"/>
            <a:round/>
            <a:headEnd len="sm" w="sm" type="none"/>
            <a:tailEnd len="sm" w="sm" type="none"/>
          </a:ln>
        </p:spPr>
      </p:pic>
      <p:sp>
        <p:nvSpPr>
          <p:cNvPr id="195" name="Google Shape;195;g331f0d079d0_1_45"/>
          <p:cNvSpPr txBox="1"/>
          <p:nvPr/>
        </p:nvSpPr>
        <p:spPr>
          <a:xfrm>
            <a:off x="7081050" y="4568725"/>
            <a:ext cx="1992300" cy="122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DVD 791.4372 For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DVD Fic Forrest</a:t>
            </a:r>
            <a:endParaRPr>
              <a:solidFill>
                <a:schemeClr val="dk1"/>
              </a:solidFill>
            </a:endParaRPr>
          </a:p>
        </p:txBody>
      </p:sp>
      <p:sp>
        <p:nvSpPr>
          <p:cNvPr id="196" name="Google Shape;196;g331f0d079d0_1_45"/>
          <p:cNvSpPr/>
          <p:nvPr/>
        </p:nvSpPr>
        <p:spPr>
          <a:xfrm>
            <a:off x="7379863" y="4972525"/>
            <a:ext cx="891300" cy="4194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97" name="Google Shape;197;g331f0d079d0_1_45"/>
          <p:cNvPicPr preferRelativeResize="0"/>
          <p:nvPr/>
        </p:nvPicPr>
        <p:blipFill>
          <a:blip r:embed="rId4">
            <a:alphaModFix/>
          </a:blip>
          <a:stretch>
            <a:fillRect/>
          </a:stretch>
        </p:blipFill>
        <p:spPr>
          <a:xfrm>
            <a:off x="10240175" y="2113625"/>
            <a:ext cx="1798024" cy="2140500"/>
          </a:xfrm>
          <a:prstGeom prst="rect">
            <a:avLst/>
          </a:prstGeom>
          <a:noFill/>
          <a:ln cap="flat" cmpd="sng" w="9525">
            <a:solidFill>
              <a:schemeClr val="dk1"/>
            </a:solidFill>
            <a:prstDash val="solid"/>
            <a:round/>
            <a:headEnd len="sm" w="sm" type="none"/>
            <a:tailEnd len="sm" w="sm" type="none"/>
          </a:ln>
        </p:spPr>
      </p:pic>
      <p:sp>
        <p:nvSpPr>
          <p:cNvPr id="198" name="Google Shape;198;g331f0d079d0_1_45"/>
          <p:cNvSpPr txBox="1"/>
          <p:nvPr/>
        </p:nvSpPr>
        <p:spPr>
          <a:xfrm>
            <a:off x="10240175" y="4515375"/>
            <a:ext cx="1992300" cy="116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DVD 791.4572 Cas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br>
              <a:rPr lang="en-US">
                <a:solidFill>
                  <a:schemeClr val="dk1"/>
                </a:solidFill>
              </a:rPr>
            </a:br>
            <a:r>
              <a:rPr lang="en-US">
                <a:solidFill>
                  <a:schemeClr val="dk1"/>
                </a:solidFill>
              </a:rPr>
              <a:t>DVD TV Fic Castle</a:t>
            </a:r>
            <a:endParaRPr>
              <a:solidFill>
                <a:schemeClr val="dk1"/>
              </a:solidFill>
            </a:endParaRPr>
          </a:p>
        </p:txBody>
      </p:sp>
      <p:sp>
        <p:nvSpPr>
          <p:cNvPr id="199" name="Google Shape;199;g331f0d079d0_1_45"/>
          <p:cNvSpPr/>
          <p:nvPr/>
        </p:nvSpPr>
        <p:spPr>
          <a:xfrm>
            <a:off x="10486563" y="4889025"/>
            <a:ext cx="891300" cy="4194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g331f0d079d0_1_72"/>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Implementing the change: Spring 2013</a:t>
            </a:r>
            <a:endParaRPr/>
          </a:p>
        </p:txBody>
      </p:sp>
      <p:sp>
        <p:nvSpPr>
          <p:cNvPr id="206" name="Google Shape;206;g331f0d079d0_1_72"/>
          <p:cNvSpPr txBox="1"/>
          <p:nvPr>
            <p:ph idx="1" type="body"/>
          </p:nvPr>
        </p:nvSpPr>
        <p:spPr>
          <a:xfrm>
            <a:off x="516565" y="1762297"/>
            <a:ext cx="11083500" cy="4414800"/>
          </a:xfrm>
          <a:prstGeom prst="rect">
            <a:avLst/>
          </a:prstGeom>
        </p:spPr>
        <p:txBody>
          <a:bodyPr anchorCtr="0" anchor="t" bIns="45700" lIns="91425" spcFirstLastPara="1" rIns="91425" wrap="square" tIns="45700">
            <a:normAutofit lnSpcReduction="10000"/>
          </a:bodyPr>
          <a:lstStyle/>
          <a:p>
            <a:pPr indent="-368300" lvl="0" marL="457200" rtl="0" algn="l">
              <a:spcBef>
                <a:spcPts val="1000"/>
              </a:spcBef>
              <a:spcAft>
                <a:spcPts val="0"/>
              </a:spcAft>
              <a:buSzPts val="2200"/>
              <a:buChar char="▪"/>
            </a:pPr>
            <a:r>
              <a:rPr lang="en-US" sz="2200"/>
              <a:t>We had ~14,000 items to change (7 years of past practice)</a:t>
            </a:r>
            <a:endParaRPr sz="2200"/>
          </a:p>
          <a:p>
            <a:pPr indent="0" lvl="0" marL="457200" rtl="0" algn="l">
              <a:spcBef>
                <a:spcPts val="1000"/>
              </a:spcBef>
              <a:spcAft>
                <a:spcPts val="0"/>
              </a:spcAft>
              <a:buNone/>
            </a:pPr>
            <a:r>
              <a:t/>
            </a:r>
            <a:endParaRPr sz="2200"/>
          </a:p>
          <a:p>
            <a:pPr indent="-368300" lvl="0" marL="457200" rtl="0" algn="l">
              <a:spcBef>
                <a:spcPts val="1000"/>
              </a:spcBef>
              <a:spcAft>
                <a:spcPts val="0"/>
              </a:spcAft>
              <a:buSzPts val="2200"/>
              <a:buChar char="▪"/>
            </a:pPr>
            <a:r>
              <a:rPr lang="en-US" sz="2200"/>
              <a:t>Sent two catalogers to each branch (we had 3 fewer branches in 2013) with a laptop </a:t>
            </a:r>
            <a:r>
              <a:rPr lang="en-US" sz="2200"/>
              <a:t>and</a:t>
            </a:r>
            <a:r>
              <a:rPr lang="en-US" sz="2200"/>
              <a:t> label printer</a:t>
            </a:r>
            <a:endParaRPr sz="2200"/>
          </a:p>
          <a:p>
            <a:pPr indent="0" lvl="0" marL="457200" rtl="0" algn="l">
              <a:spcBef>
                <a:spcPts val="1000"/>
              </a:spcBef>
              <a:spcAft>
                <a:spcPts val="0"/>
              </a:spcAft>
              <a:buNone/>
            </a:pPr>
            <a:r>
              <a:t/>
            </a:r>
            <a:endParaRPr sz="2200"/>
          </a:p>
          <a:p>
            <a:pPr indent="-368300" lvl="0" marL="457200" rtl="0" algn="l">
              <a:spcBef>
                <a:spcPts val="1000"/>
              </a:spcBef>
              <a:spcAft>
                <a:spcPts val="0"/>
              </a:spcAft>
              <a:buSzPts val="2200"/>
              <a:buChar char="▪"/>
            </a:pPr>
            <a:r>
              <a:rPr lang="en-US" sz="2200"/>
              <a:t>Changed all the DVDs on the shelf: updated item records, printed and applied new labels, updated 092 call number in bib records</a:t>
            </a:r>
            <a:endParaRPr sz="2200"/>
          </a:p>
          <a:p>
            <a:pPr indent="0" lvl="0" marL="457200" rtl="0" algn="l">
              <a:spcBef>
                <a:spcPts val="1000"/>
              </a:spcBef>
              <a:spcAft>
                <a:spcPts val="0"/>
              </a:spcAft>
              <a:buNone/>
            </a:pPr>
            <a:r>
              <a:t/>
            </a:r>
            <a:endParaRPr sz="2200"/>
          </a:p>
          <a:p>
            <a:pPr indent="-368300" lvl="0" marL="457200" rtl="0" algn="l">
              <a:spcBef>
                <a:spcPts val="1000"/>
              </a:spcBef>
              <a:spcAft>
                <a:spcPts val="0"/>
              </a:spcAft>
              <a:buSzPts val="2200"/>
              <a:buChar char="▪"/>
            </a:pPr>
            <a:r>
              <a:rPr lang="en-US" sz="2200"/>
              <a:t>Left instructions for staff on how to change DVDs that weren’t on the shelf at time</a:t>
            </a:r>
            <a:endParaRPr sz="2200"/>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g331f0d079d0_1_78"/>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Success? Success! </a:t>
            </a:r>
            <a:endParaRPr/>
          </a:p>
        </p:txBody>
      </p:sp>
      <p:sp>
        <p:nvSpPr>
          <p:cNvPr id="213" name="Google Shape;213;g331f0d079d0_1_78"/>
          <p:cNvSpPr txBox="1"/>
          <p:nvPr>
            <p:ph idx="1" type="body"/>
          </p:nvPr>
        </p:nvSpPr>
        <p:spPr>
          <a:xfrm>
            <a:off x="516565" y="1762297"/>
            <a:ext cx="11083500" cy="4414800"/>
          </a:xfrm>
          <a:prstGeom prst="rect">
            <a:avLst/>
          </a:prstGeom>
        </p:spPr>
        <p:txBody>
          <a:bodyPr anchorCtr="0" anchor="t" bIns="45700" lIns="91425" spcFirstLastPara="1" rIns="91425" wrap="square" tIns="45700">
            <a:normAutofit/>
          </a:bodyPr>
          <a:lstStyle/>
          <a:p>
            <a:pPr indent="-368300" lvl="0" marL="457200" rtl="0" algn="l">
              <a:spcBef>
                <a:spcPts val="1000"/>
              </a:spcBef>
              <a:spcAft>
                <a:spcPts val="0"/>
              </a:spcAft>
              <a:buSzPts val="2200"/>
              <a:buChar char="▪"/>
            </a:pPr>
            <a:r>
              <a:rPr lang="en-US" sz="2200"/>
              <a:t>Every DVD got changed in a few months</a:t>
            </a:r>
            <a:endParaRPr sz="2200"/>
          </a:p>
          <a:p>
            <a:pPr indent="0" lvl="0" marL="0" rtl="0" algn="l">
              <a:spcBef>
                <a:spcPts val="1000"/>
              </a:spcBef>
              <a:spcAft>
                <a:spcPts val="0"/>
              </a:spcAft>
              <a:buNone/>
            </a:pPr>
            <a:r>
              <a:t/>
            </a:r>
            <a:endParaRPr sz="2200"/>
          </a:p>
          <a:p>
            <a:pPr indent="-368300" lvl="0" marL="457200" rtl="0" algn="l">
              <a:spcBef>
                <a:spcPts val="1000"/>
              </a:spcBef>
              <a:spcAft>
                <a:spcPts val="0"/>
              </a:spcAft>
              <a:buSzPts val="2200"/>
              <a:buChar char="▪"/>
            </a:pPr>
            <a:r>
              <a:rPr lang="en-US" sz="2200"/>
              <a:t>Were able start having Midwest do much of our DVD cataloging and processing shortly after with this new simplified classification scheme</a:t>
            </a:r>
            <a:endParaRPr sz="2200"/>
          </a:p>
          <a:p>
            <a:pPr indent="0" lvl="0" marL="457200" rtl="0" algn="l">
              <a:spcBef>
                <a:spcPts val="1000"/>
              </a:spcBef>
              <a:spcAft>
                <a:spcPts val="0"/>
              </a:spcAft>
              <a:buNone/>
            </a:pPr>
            <a:r>
              <a:t/>
            </a:r>
            <a:endParaRPr sz="2200"/>
          </a:p>
          <a:p>
            <a:pPr indent="-368300" lvl="0" marL="457200" rtl="0" algn="l">
              <a:spcBef>
                <a:spcPts val="1000"/>
              </a:spcBef>
              <a:spcAft>
                <a:spcPts val="0"/>
              </a:spcAft>
              <a:buSzPts val="2200"/>
              <a:buChar char="▪"/>
            </a:pPr>
            <a:r>
              <a:rPr lang="en-US" sz="2200"/>
              <a:t>Keys: having a plan, creating and sharing clear documentation and how-tos, encouraging follow up questions afterwards</a:t>
            </a:r>
            <a:endParaRPr sz="22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g3349461a603_1_15"/>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Graphic Novels: Art is Art</a:t>
            </a:r>
            <a:endParaRPr/>
          </a:p>
        </p:txBody>
      </p:sp>
      <p:sp>
        <p:nvSpPr>
          <p:cNvPr id="220" name="Google Shape;220;g3349461a603_1_15"/>
          <p:cNvSpPr txBox="1"/>
          <p:nvPr>
            <p:ph idx="1" type="body"/>
          </p:nvPr>
        </p:nvSpPr>
        <p:spPr>
          <a:xfrm>
            <a:off x="516575" y="1649300"/>
            <a:ext cx="11083500" cy="4576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sz="2200"/>
              <a:t>Graphic novels / manga are in our nonfiction collections with a 741.5 call number</a:t>
            </a:r>
            <a:br>
              <a:rPr lang="en-US" sz="2200"/>
            </a:br>
            <a:r>
              <a:rPr i="1" lang="en-US" sz="2200"/>
              <a:t>Arts &amp; recreation &gt; Design &amp; related arts &gt; Drawing and drawings &gt; Special applications &gt; Comic books, graphic novels, fotonovelas, cartoons, caricatures, comic strips</a:t>
            </a:r>
            <a:endParaRPr i="1" sz="2200"/>
          </a:p>
          <a:p>
            <a:pPr indent="0" lvl="0" marL="0" rtl="0" algn="l">
              <a:spcBef>
                <a:spcPts val="1000"/>
              </a:spcBef>
              <a:spcAft>
                <a:spcPts val="0"/>
              </a:spcAft>
              <a:buNone/>
            </a:pPr>
            <a:r>
              <a:rPr lang="en-US"/>
              <a:t>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p:txBody>
      </p:sp>
      <p:pic>
        <p:nvPicPr>
          <p:cNvPr id="221" name="Google Shape;221;g3349461a603_1_15"/>
          <p:cNvPicPr preferRelativeResize="0"/>
          <p:nvPr/>
        </p:nvPicPr>
        <p:blipFill>
          <a:blip r:embed="rId3">
            <a:alphaModFix/>
          </a:blip>
          <a:stretch>
            <a:fillRect/>
          </a:stretch>
        </p:blipFill>
        <p:spPr>
          <a:xfrm>
            <a:off x="4596577" y="2890475"/>
            <a:ext cx="2062174" cy="3107676"/>
          </a:xfrm>
          <a:prstGeom prst="rect">
            <a:avLst/>
          </a:prstGeom>
          <a:noFill/>
          <a:ln cap="flat" cmpd="sng" w="9525">
            <a:solidFill>
              <a:schemeClr val="dk1"/>
            </a:solidFill>
            <a:prstDash val="solid"/>
            <a:round/>
            <a:headEnd len="sm" w="sm" type="none"/>
            <a:tailEnd len="sm" w="sm" type="none"/>
          </a:ln>
        </p:spPr>
      </p:pic>
      <p:pic>
        <p:nvPicPr>
          <p:cNvPr id="222" name="Google Shape;222;g3349461a603_1_15"/>
          <p:cNvPicPr preferRelativeResize="0"/>
          <p:nvPr/>
        </p:nvPicPr>
        <p:blipFill>
          <a:blip r:embed="rId4">
            <a:alphaModFix/>
          </a:blip>
          <a:stretch>
            <a:fillRect/>
          </a:stretch>
        </p:blipFill>
        <p:spPr>
          <a:xfrm>
            <a:off x="722400" y="2730750"/>
            <a:ext cx="2247992" cy="3267400"/>
          </a:xfrm>
          <a:prstGeom prst="rect">
            <a:avLst/>
          </a:prstGeom>
          <a:noFill/>
          <a:ln cap="flat" cmpd="sng" w="9525">
            <a:solidFill>
              <a:schemeClr val="dk1"/>
            </a:solidFill>
            <a:prstDash val="solid"/>
            <a:round/>
            <a:headEnd len="sm" w="sm" type="none"/>
            <a:tailEnd len="sm" w="sm" type="none"/>
          </a:ln>
        </p:spPr>
      </p:pic>
      <p:sp>
        <p:nvSpPr>
          <p:cNvPr id="223" name="Google Shape;223;g3349461a603_1_15"/>
          <p:cNvSpPr txBox="1"/>
          <p:nvPr/>
        </p:nvSpPr>
        <p:spPr>
          <a:xfrm>
            <a:off x="930875" y="5998150"/>
            <a:ext cx="2212500" cy="54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575358"/>
                </a:solidFill>
              </a:rPr>
              <a:t>J 741.5 Pil</a:t>
            </a:r>
            <a:endParaRPr sz="2000">
              <a:solidFill>
                <a:srgbClr val="575358"/>
              </a:solidFill>
            </a:endParaRPr>
          </a:p>
        </p:txBody>
      </p:sp>
      <p:sp>
        <p:nvSpPr>
          <p:cNvPr id="224" name="Google Shape;224;g3349461a603_1_15"/>
          <p:cNvSpPr txBox="1"/>
          <p:nvPr/>
        </p:nvSpPr>
        <p:spPr>
          <a:xfrm>
            <a:off x="4692925" y="5998150"/>
            <a:ext cx="2212500" cy="54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575358"/>
                </a:solidFill>
              </a:rPr>
              <a:t>YA</a:t>
            </a:r>
            <a:r>
              <a:rPr lang="en-US" sz="2000">
                <a:solidFill>
                  <a:srgbClr val="575358"/>
                </a:solidFill>
              </a:rPr>
              <a:t> 741.5 Kis</a:t>
            </a:r>
            <a:endParaRPr sz="2000">
              <a:solidFill>
                <a:srgbClr val="575358"/>
              </a:solidFill>
            </a:endParaRPr>
          </a:p>
        </p:txBody>
      </p:sp>
      <p:pic>
        <p:nvPicPr>
          <p:cNvPr id="225" name="Google Shape;225;g3349461a603_1_15"/>
          <p:cNvPicPr preferRelativeResize="0"/>
          <p:nvPr/>
        </p:nvPicPr>
        <p:blipFill>
          <a:blip r:embed="rId5">
            <a:alphaModFix/>
          </a:blip>
          <a:stretch>
            <a:fillRect/>
          </a:stretch>
        </p:blipFill>
        <p:spPr>
          <a:xfrm>
            <a:off x="8116325" y="2818600"/>
            <a:ext cx="2062176" cy="3091688"/>
          </a:xfrm>
          <a:prstGeom prst="rect">
            <a:avLst/>
          </a:prstGeom>
          <a:noFill/>
          <a:ln cap="flat" cmpd="sng" w="9525">
            <a:solidFill>
              <a:schemeClr val="dk1"/>
            </a:solidFill>
            <a:prstDash val="solid"/>
            <a:round/>
            <a:headEnd len="sm" w="sm" type="none"/>
            <a:tailEnd len="sm" w="sm" type="none"/>
          </a:ln>
        </p:spPr>
      </p:pic>
      <p:sp>
        <p:nvSpPr>
          <p:cNvPr id="226" name="Google Shape;226;g3349461a603_1_15"/>
          <p:cNvSpPr txBox="1"/>
          <p:nvPr/>
        </p:nvSpPr>
        <p:spPr>
          <a:xfrm>
            <a:off x="8284925" y="5998150"/>
            <a:ext cx="2212500" cy="54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575358"/>
                </a:solidFill>
              </a:rPr>
              <a:t>741.5 Nag</a:t>
            </a:r>
            <a:endParaRPr sz="2000">
              <a:solidFill>
                <a:srgbClr val="575358"/>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g331f0d079d0_1_104"/>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Something</a:t>
            </a:r>
            <a:r>
              <a:rPr lang="en-US"/>
              <a:t> needs to change. But what?</a:t>
            </a:r>
            <a:endParaRPr/>
          </a:p>
        </p:txBody>
      </p:sp>
      <p:sp>
        <p:nvSpPr>
          <p:cNvPr id="233" name="Google Shape;233;g331f0d079d0_1_104"/>
          <p:cNvSpPr txBox="1"/>
          <p:nvPr>
            <p:ph idx="1" type="body"/>
          </p:nvPr>
        </p:nvSpPr>
        <p:spPr>
          <a:xfrm>
            <a:off x="516565" y="1762297"/>
            <a:ext cx="11083500" cy="4414800"/>
          </a:xfrm>
          <a:prstGeom prst="rect">
            <a:avLst/>
          </a:prstGeom>
        </p:spPr>
        <p:txBody>
          <a:bodyPr anchorCtr="0" anchor="t" bIns="45700" lIns="91425" spcFirstLastPara="1" rIns="91425" wrap="square" tIns="45700">
            <a:normAutofit/>
          </a:bodyPr>
          <a:lstStyle/>
          <a:p>
            <a:pPr indent="-368300" lvl="0" marL="457200" rtl="0" algn="l">
              <a:spcBef>
                <a:spcPts val="1000"/>
              </a:spcBef>
              <a:spcAft>
                <a:spcPts val="0"/>
              </a:spcAft>
              <a:buSzPts val="2200"/>
              <a:buChar char="▪"/>
            </a:pPr>
            <a:r>
              <a:rPr lang="en-US" sz="2200"/>
              <a:t>Many branches already shelving graphic novels in their own </a:t>
            </a:r>
            <a:r>
              <a:rPr lang="en-US" sz="2200"/>
              <a:t>separate</a:t>
            </a:r>
            <a:r>
              <a:rPr lang="en-US" sz="2200"/>
              <a:t> shelving section</a:t>
            </a:r>
            <a:endParaRPr sz="2200"/>
          </a:p>
          <a:p>
            <a:pPr indent="0" lvl="0" marL="457200" rtl="0" algn="l">
              <a:spcBef>
                <a:spcPts val="1000"/>
              </a:spcBef>
              <a:spcAft>
                <a:spcPts val="0"/>
              </a:spcAft>
              <a:buNone/>
            </a:pPr>
            <a:r>
              <a:t/>
            </a:r>
            <a:endParaRPr sz="2200"/>
          </a:p>
          <a:p>
            <a:pPr indent="-368300" lvl="0" marL="457200" rtl="0" algn="l">
              <a:spcBef>
                <a:spcPts val="1000"/>
              </a:spcBef>
              <a:spcAft>
                <a:spcPts val="0"/>
              </a:spcAft>
              <a:buSzPts val="2200"/>
              <a:buChar char="▪"/>
            </a:pPr>
            <a:r>
              <a:rPr lang="en-US" sz="2200"/>
              <a:t>Hugely popular: </a:t>
            </a:r>
            <a:r>
              <a:rPr lang="en-US" sz="2200"/>
              <a:t>Makes our non-fic circ look really great</a:t>
            </a:r>
            <a:endParaRPr sz="2200"/>
          </a:p>
          <a:p>
            <a:pPr indent="0" lvl="0" marL="457200" rtl="0" algn="l">
              <a:spcBef>
                <a:spcPts val="1000"/>
              </a:spcBef>
              <a:spcAft>
                <a:spcPts val="0"/>
              </a:spcAft>
              <a:buNone/>
            </a:pPr>
            <a:r>
              <a:t/>
            </a:r>
            <a:endParaRPr sz="2200"/>
          </a:p>
          <a:p>
            <a:pPr indent="-368300" lvl="0" marL="457200" rtl="0" algn="l">
              <a:spcBef>
                <a:spcPts val="1000"/>
              </a:spcBef>
              <a:spcAft>
                <a:spcPts val="0"/>
              </a:spcAft>
              <a:buSzPts val="2200"/>
              <a:buChar char="▪"/>
            </a:pPr>
            <a:r>
              <a:rPr lang="en-US" sz="2200"/>
              <a:t> ~22,000 items to consider, spread over 12 branches and a bookmobile</a:t>
            </a:r>
            <a:endParaRPr sz="22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2"/>
          <p:cNvSpPr txBox="1"/>
          <p:nvPr>
            <p:ph type="title"/>
          </p:nvPr>
        </p:nvSpPr>
        <p:spPr>
          <a:xfrm>
            <a:off x="838200" y="2508660"/>
            <a:ext cx="10515600" cy="9204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Arial"/>
              <a:buNone/>
            </a:pPr>
            <a:r>
              <a:rPr lang="en-US"/>
              <a:t>Enlisting help with metadata projects</a:t>
            </a:r>
            <a:endParaRPr/>
          </a:p>
          <a:p>
            <a:pPr indent="0" lvl="0" marL="0" rtl="0" algn="ctr">
              <a:lnSpc>
                <a:spcPct val="90000"/>
              </a:lnSpc>
              <a:spcBef>
                <a:spcPts val="0"/>
              </a:spcBef>
              <a:spcAft>
                <a:spcPts val="0"/>
              </a:spcAft>
              <a:buClr>
                <a:schemeClr val="lt1"/>
              </a:buClr>
              <a:buSzPct val="100000"/>
              <a:buFont typeface="Arial"/>
              <a:buNone/>
            </a:pPr>
            <a:r>
              <a:t/>
            </a:r>
            <a:endParaRPr/>
          </a:p>
          <a:p>
            <a:pPr indent="0" lvl="0" marL="0" rtl="0" algn="ctr">
              <a:lnSpc>
                <a:spcPct val="90000"/>
              </a:lnSpc>
              <a:spcBef>
                <a:spcPts val="0"/>
              </a:spcBef>
              <a:spcAft>
                <a:spcPts val="0"/>
              </a:spcAft>
              <a:buClr>
                <a:schemeClr val="lt1"/>
              </a:buClr>
              <a:buSzPct val="164885"/>
              <a:buFont typeface="Arial"/>
              <a:buNone/>
            </a:pPr>
            <a:r>
              <a:rPr b="0" lang="en-US" sz="2911"/>
              <a:t>C Mulder</a:t>
            </a:r>
            <a:endParaRPr b="0" sz="2911"/>
          </a:p>
          <a:p>
            <a:pPr indent="0" lvl="0" marL="0" rtl="0" algn="ctr">
              <a:lnSpc>
                <a:spcPct val="90000"/>
              </a:lnSpc>
              <a:spcBef>
                <a:spcPts val="0"/>
              </a:spcBef>
              <a:spcAft>
                <a:spcPts val="0"/>
              </a:spcAft>
              <a:buClr>
                <a:schemeClr val="lt1"/>
              </a:buClr>
              <a:buSzPct val="100000"/>
              <a:buFont typeface="Arial"/>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g331f0d079d0_1_92"/>
          <p:cNvSpPr txBox="1"/>
          <p:nvPr>
            <p:ph type="title"/>
          </p:nvPr>
        </p:nvSpPr>
        <p:spPr>
          <a:xfrm>
            <a:off x="516565" y="673324"/>
            <a:ext cx="11083500" cy="7362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US"/>
              <a:t>Graphic Novels / Manga Advisory Group (GNMAG) </a:t>
            </a:r>
            <a:endParaRPr/>
          </a:p>
          <a:p>
            <a:pPr indent="0" lvl="0" marL="0" rtl="0" algn="l">
              <a:spcBef>
                <a:spcPts val="0"/>
              </a:spcBef>
              <a:spcAft>
                <a:spcPts val="0"/>
              </a:spcAft>
              <a:buNone/>
            </a:pPr>
            <a:r>
              <a:t/>
            </a:r>
            <a:endParaRPr/>
          </a:p>
        </p:txBody>
      </p:sp>
      <p:sp>
        <p:nvSpPr>
          <p:cNvPr id="240" name="Google Shape;240;g331f0d079d0_1_92"/>
          <p:cNvSpPr txBox="1"/>
          <p:nvPr>
            <p:ph idx="1" type="body"/>
          </p:nvPr>
        </p:nvSpPr>
        <p:spPr>
          <a:xfrm>
            <a:off x="516565" y="1762297"/>
            <a:ext cx="11083500" cy="4414800"/>
          </a:xfrm>
          <a:prstGeom prst="rect">
            <a:avLst/>
          </a:prstGeom>
        </p:spPr>
        <p:txBody>
          <a:bodyPr anchorCtr="0" anchor="t" bIns="45700" lIns="91425" spcFirstLastPara="1" rIns="91425" wrap="square" tIns="45700">
            <a:normAutofit fontScale="92500" lnSpcReduction="20000"/>
          </a:bodyPr>
          <a:lstStyle/>
          <a:p>
            <a:pPr indent="0" lvl="0" marL="0" rtl="0" algn="l">
              <a:spcBef>
                <a:spcPts val="1000"/>
              </a:spcBef>
              <a:spcAft>
                <a:spcPts val="0"/>
              </a:spcAft>
              <a:buNone/>
            </a:pPr>
            <a:r>
              <a:rPr lang="en-US" sz="2400"/>
              <a:t>System wide group made up graphic novel / manga reading staff members and Materials Services leaders created to discuss options </a:t>
            </a:r>
            <a:endParaRPr sz="2400"/>
          </a:p>
          <a:p>
            <a:pPr indent="0" lvl="0" marL="0" rtl="0" algn="l">
              <a:spcBef>
                <a:spcPts val="1000"/>
              </a:spcBef>
              <a:spcAft>
                <a:spcPts val="0"/>
              </a:spcAft>
              <a:buNone/>
            </a:pPr>
            <a:r>
              <a:t/>
            </a:r>
            <a:endParaRPr sz="2400"/>
          </a:p>
          <a:p>
            <a:pPr indent="0" lvl="0" marL="0" rtl="0" algn="l">
              <a:spcBef>
                <a:spcPts val="1000"/>
              </a:spcBef>
              <a:spcAft>
                <a:spcPts val="0"/>
              </a:spcAft>
              <a:buNone/>
            </a:pPr>
            <a:r>
              <a:rPr lang="en-US" sz="2400"/>
              <a:t>Lots of ideas, little consensus:</a:t>
            </a:r>
            <a:endParaRPr sz="2400"/>
          </a:p>
          <a:p>
            <a:pPr indent="0" lvl="0" marL="0" rtl="0" algn="l">
              <a:spcBef>
                <a:spcPts val="1000"/>
              </a:spcBef>
              <a:spcAft>
                <a:spcPts val="0"/>
              </a:spcAft>
              <a:buNone/>
            </a:pPr>
            <a:r>
              <a:rPr lang="en-US" sz="2400"/>
              <a:t>Manga </a:t>
            </a:r>
            <a:r>
              <a:rPr lang="en-US" sz="2400"/>
              <a:t>separated</a:t>
            </a:r>
            <a:r>
              <a:rPr lang="en-US" sz="2400"/>
              <a:t> out? </a:t>
            </a:r>
            <a:endParaRPr sz="2400"/>
          </a:p>
          <a:p>
            <a:pPr indent="0" lvl="0" marL="0" rtl="0" algn="l">
              <a:spcBef>
                <a:spcPts val="1000"/>
              </a:spcBef>
              <a:spcAft>
                <a:spcPts val="0"/>
              </a:spcAft>
              <a:buNone/>
            </a:pPr>
            <a:r>
              <a:rPr lang="en-US" sz="2400"/>
              <a:t>Group by/Cutter by? author? Series? creator? c</a:t>
            </a:r>
            <a:r>
              <a:rPr lang="en-US" sz="2400"/>
              <a:t>haracter</a:t>
            </a:r>
            <a:r>
              <a:rPr lang="en-US" sz="2400"/>
              <a:t>? Volume number?</a:t>
            </a:r>
            <a:endParaRPr sz="2400"/>
          </a:p>
          <a:p>
            <a:pPr indent="0" lvl="0" marL="0" rtl="0" algn="l">
              <a:spcBef>
                <a:spcPts val="1000"/>
              </a:spcBef>
              <a:spcAft>
                <a:spcPts val="0"/>
              </a:spcAft>
              <a:buNone/>
            </a:pPr>
            <a:r>
              <a:rPr lang="en-US" sz="2400"/>
              <a:t>Add anything to 245 or 490/8xx to ensure </a:t>
            </a:r>
            <a:r>
              <a:rPr lang="en-US" sz="2400"/>
              <a:t>similar</a:t>
            </a:r>
            <a:r>
              <a:rPr lang="en-US" sz="2400"/>
              <a:t> series and titles are consistent and easy to find? </a:t>
            </a:r>
            <a:endParaRPr sz="2400"/>
          </a:p>
          <a:p>
            <a:pPr indent="0" lvl="0" marL="0" rtl="0" algn="l">
              <a:spcBef>
                <a:spcPts val="1000"/>
              </a:spcBef>
              <a:spcAft>
                <a:spcPts val="0"/>
              </a:spcAft>
              <a:buNone/>
            </a:pPr>
            <a:r>
              <a:rPr lang="en-US" sz="2400"/>
              <a:t>Where does Maus go? How about Garfield? </a:t>
            </a:r>
            <a:endParaRPr sz="2400"/>
          </a:p>
          <a:p>
            <a:pPr indent="0" lvl="0" marL="0" rtl="0" algn="l">
              <a:spcBef>
                <a:spcPts val="1000"/>
              </a:spcBef>
              <a:spcAft>
                <a:spcPts val="0"/>
              </a:spcAft>
              <a:buNone/>
            </a:pPr>
            <a:r>
              <a:rPr lang="en-US" sz="2400"/>
              <a:t>Change the existing collection (~22,000 items)? Start new procedure only for new titles or new series?</a:t>
            </a:r>
            <a:endParaRPr sz="2400"/>
          </a:p>
          <a:p>
            <a:pPr indent="0" lvl="0" marL="0" rtl="0" algn="l">
              <a:spcBef>
                <a:spcPts val="1000"/>
              </a:spcBef>
              <a:spcAft>
                <a:spcPts val="0"/>
              </a:spcAft>
              <a:buNone/>
            </a:pPr>
            <a:r>
              <a:t/>
            </a:r>
            <a:endParaRPr/>
          </a:p>
          <a:p>
            <a:pPr indent="0" lvl="0" marL="0" rtl="0" algn="l">
              <a:spcBef>
                <a:spcPts val="100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g331f0d079d0_1_98"/>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Ongoing: What’s been decided so far</a:t>
            </a:r>
            <a:endParaRPr/>
          </a:p>
        </p:txBody>
      </p:sp>
      <p:sp>
        <p:nvSpPr>
          <p:cNvPr id="247" name="Google Shape;247;g331f0d079d0_1_98"/>
          <p:cNvSpPr txBox="1"/>
          <p:nvPr>
            <p:ph idx="1" type="body"/>
          </p:nvPr>
        </p:nvSpPr>
        <p:spPr>
          <a:xfrm>
            <a:off x="516565" y="1762297"/>
            <a:ext cx="11083500" cy="4414800"/>
          </a:xfrm>
          <a:prstGeom prst="rect">
            <a:avLst/>
          </a:prstGeom>
        </p:spPr>
        <p:txBody>
          <a:bodyPr anchorCtr="0" anchor="t" bIns="45700" lIns="91425" spcFirstLastPara="1" rIns="91425" wrap="square" tIns="45700">
            <a:normAutofit fontScale="70000" lnSpcReduction="20000"/>
          </a:bodyPr>
          <a:lstStyle/>
          <a:p>
            <a:pPr indent="-365145" lvl="0" marL="457200" rtl="0" algn="l">
              <a:spcBef>
                <a:spcPts val="1000"/>
              </a:spcBef>
              <a:spcAft>
                <a:spcPts val="0"/>
              </a:spcAft>
              <a:buSzPct val="100000"/>
              <a:buChar char="▪"/>
            </a:pPr>
            <a:r>
              <a:rPr lang="en-US" sz="3071"/>
              <a:t>Created new collection codes in Polaris: </a:t>
            </a:r>
            <a:endParaRPr sz="3071"/>
          </a:p>
          <a:p>
            <a:pPr indent="-365145" lvl="1" marL="914400" rtl="0" algn="l">
              <a:spcBef>
                <a:spcPts val="0"/>
              </a:spcBef>
              <a:spcAft>
                <a:spcPts val="0"/>
              </a:spcAft>
              <a:buSzPct val="100000"/>
              <a:buChar char="▪"/>
            </a:pPr>
            <a:r>
              <a:rPr lang="en-US" sz="3071"/>
              <a:t>Graphic Novel</a:t>
            </a:r>
            <a:endParaRPr sz="3071"/>
          </a:p>
          <a:p>
            <a:pPr indent="-365145" lvl="1" marL="914400" rtl="0" algn="l">
              <a:spcBef>
                <a:spcPts val="0"/>
              </a:spcBef>
              <a:spcAft>
                <a:spcPts val="0"/>
              </a:spcAft>
              <a:buSzPct val="100000"/>
              <a:buChar char="▪"/>
            </a:pPr>
            <a:r>
              <a:rPr lang="en-US" sz="3071"/>
              <a:t>Juvenile Graphic Novel</a:t>
            </a:r>
            <a:endParaRPr sz="3071"/>
          </a:p>
          <a:p>
            <a:pPr indent="-365145" lvl="1" marL="914400" rtl="0" algn="l">
              <a:spcBef>
                <a:spcPts val="0"/>
              </a:spcBef>
              <a:spcAft>
                <a:spcPts val="0"/>
              </a:spcAft>
              <a:buSzPct val="100000"/>
              <a:buChar char="▪"/>
            </a:pPr>
            <a:r>
              <a:rPr lang="en-US" sz="3071"/>
              <a:t>Young Adult Graphic Novel</a:t>
            </a:r>
            <a:endParaRPr sz="3071"/>
          </a:p>
          <a:p>
            <a:pPr indent="0" lvl="0" marL="0" rtl="0" algn="l">
              <a:spcBef>
                <a:spcPts val="1000"/>
              </a:spcBef>
              <a:spcAft>
                <a:spcPts val="0"/>
              </a:spcAft>
              <a:buNone/>
            </a:pPr>
            <a:r>
              <a:t/>
            </a:r>
            <a:endParaRPr sz="2129"/>
          </a:p>
          <a:p>
            <a:pPr indent="0" lvl="0" marL="0" rtl="0" algn="l">
              <a:spcBef>
                <a:spcPts val="1000"/>
              </a:spcBef>
              <a:spcAft>
                <a:spcPts val="0"/>
              </a:spcAft>
              <a:buNone/>
            </a:pPr>
            <a:r>
              <a:rPr lang="en-US" sz="3179"/>
              <a:t>Replacing 741.5 with GN</a:t>
            </a:r>
            <a:endParaRPr sz="3179"/>
          </a:p>
          <a:p>
            <a:pPr indent="0" lvl="0" marL="0" rtl="0" algn="l">
              <a:spcBef>
                <a:spcPts val="1000"/>
              </a:spcBef>
              <a:spcAft>
                <a:spcPts val="0"/>
              </a:spcAft>
              <a:buNone/>
            </a:pPr>
            <a:r>
              <a:t/>
            </a:r>
            <a:endParaRPr/>
          </a:p>
          <a:p>
            <a:pPr indent="0" lvl="0" marL="0" rtl="0" algn="l">
              <a:spcBef>
                <a:spcPts val="1000"/>
              </a:spcBef>
              <a:spcAft>
                <a:spcPts val="0"/>
              </a:spcAft>
              <a:buNone/>
            </a:pPr>
            <a:r>
              <a:rPr lang="en-US" sz="2645"/>
              <a:t>Sticker:</a:t>
            </a:r>
            <a:endParaRPr sz="2645"/>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sz="2373"/>
          </a:p>
          <a:p>
            <a:pPr indent="0" lvl="0" marL="0" rtl="0" algn="l">
              <a:spcBef>
                <a:spcPts val="1000"/>
              </a:spcBef>
              <a:spcAft>
                <a:spcPts val="0"/>
              </a:spcAft>
              <a:buClr>
                <a:schemeClr val="dk1"/>
              </a:buClr>
              <a:buSzPct val="46349"/>
              <a:buFont typeface="Arial"/>
              <a:buNone/>
            </a:pPr>
            <a:r>
              <a:rPr lang="en-US" sz="2373"/>
              <a:t>We’ll see!</a:t>
            </a:r>
            <a:endParaRPr/>
          </a:p>
        </p:txBody>
      </p:sp>
      <p:pic>
        <p:nvPicPr>
          <p:cNvPr id="248" name="Google Shape;248;g331f0d079d0_1_98"/>
          <p:cNvPicPr preferRelativeResize="0"/>
          <p:nvPr/>
        </p:nvPicPr>
        <p:blipFill>
          <a:blip r:embed="rId3">
            <a:alphaModFix/>
          </a:blip>
          <a:stretch>
            <a:fillRect/>
          </a:stretch>
        </p:blipFill>
        <p:spPr>
          <a:xfrm>
            <a:off x="516566" y="4103541"/>
            <a:ext cx="1219675" cy="143412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3336c514033_1_4"/>
          <p:cNvSpPr txBox="1"/>
          <p:nvPr>
            <p:ph type="title"/>
          </p:nvPr>
        </p:nvSpPr>
        <p:spPr>
          <a:xfrm>
            <a:off x="831850" y="2508645"/>
            <a:ext cx="10515600" cy="14088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Arial"/>
              <a:buNone/>
            </a:pPr>
            <a:r>
              <a:rPr lang="en-US"/>
              <a:t>Who’s in charge here? Wrangling consortium cleanup</a:t>
            </a:r>
            <a:endParaRPr/>
          </a:p>
          <a:p>
            <a:pPr indent="0" lvl="0" marL="0" rtl="0" algn="ctr">
              <a:spcBef>
                <a:spcPts val="0"/>
              </a:spcBef>
              <a:spcAft>
                <a:spcPts val="0"/>
              </a:spcAft>
              <a:buClr>
                <a:schemeClr val="lt1"/>
              </a:buClr>
              <a:buSzPct val="164885"/>
              <a:buFont typeface="Arial"/>
              <a:buNone/>
            </a:pPr>
            <a:r>
              <a:t/>
            </a:r>
            <a:endParaRPr b="0" sz="2911"/>
          </a:p>
          <a:p>
            <a:pPr indent="0" lvl="0" marL="0" rtl="0" algn="ctr">
              <a:spcBef>
                <a:spcPts val="0"/>
              </a:spcBef>
              <a:spcAft>
                <a:spcPts val="0"/>
              </a:spcAft>
              <a:buClr>
                <a:schemeClr val="lt1"/>
              </a:buClr>
              <a:buSzPct val="164885"/>
              <a:buFont typeface="Arial"/>
              <a:buNone/>
            </a:pPr>
            <a:r>
              <a:rPr b="0" lang="en-US" sz="2911"/>
              <a:t>Elaine Sloan</a:t>
            </a:r>
            <a:endParaRPr b="0" sz="2911"/>
          </a:p>
          <a:p>
            <a:pPr indent="0" lvl="0" marL="0" rtl="0" algn="ctr">
              <a:lnSpc>
                <a:spcPct val="90000"/>
              </a:lnSpc>
              <a:spcBef>
                <a:spcPts val="0"/>
              </a:spcBef>
              <a:spcAft>
                <a:spcPts val="0"/>
              </a:spcAft>
              <a:buClr>
                <a:schemeClr val="lt1"/>
              </a:buClr>
              <a:buSzPct val="100000"/>
              <a:buFont typeface="Arial"/>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g33a33d458e3_1_0"/>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Lynx Library Consortium</a:t>
            </a:r>
            <a:endParaRPr/>
          </a:p>
        </p:txBody>
      </p:sp>
      <p:sp>
        <p:nvSpPr>
          <p:cNvPr id="260" name="Google Shape;260;g33a33d458e3_1_0"/>
          <p:cNvSpPr txBox="1"/>
          <p:nvPr>
            <p:ph idx="1" type="body"/>
          </p:nvPr>
        </p:nvSpPr>
        <p:spPr>
          <a:xfrm>
            <a:off x="516575" y="1664650"/>
            <a:ext cx="11083500" cy="4512300"/>
          </a:xfrm>
          <a:prstGeom prst="rect">
            <a:avLst/>
          </a:prstGeom>
        </p:spPr>
        <p:txBody>
          <a:bodyPr anchorCtr="0" anchor="t" bIns="45700" lIns="91425" spcFirstLastPara="1" rIns="91425" wrap="square" tIns="45700">
            <a:normAutofit fontScale="85000" lnSpcReduction="20000"/>
          </a:bodyPr>
          <a:lstStyle/>
          <a:p>
            <a:pPr indent="-364750" lvl="0" marL="457200" rtl="0" algn="l">
              <a:spcBef>
                <a:spcPts val="1000"/>
              </a:spcBef>
              <a:spcAft>
                <a:spcPts val="0"/>
              </a:spcAft>
              <a:buSzPct val="100000"/>
              <a:buChar char="▪"/>
            </a:pPr>
            <a:r>
              <a:rPr lang="en-US" sz="2522"/>
              <a:t>Eleven distinct libraries in Idaho, some with branches and/or bookmobiles</a:t>
            </a:r>
            <a:endParaRPr sz="2522"/>
          </a:p>
          <a:p>
            <a:pPr indent="0" lvl="0" marL="457200" rtl="0" algn="l">
              <a:spcBef>
                <a:spcPts val="1000"/>
              </a:spcBef>
              <a:spcAft>
                <a:spcPts val="0"/>
              </a:spcAft>
              <a:buNone/>
            </a:pPr>
            <a:r>
              <a:t/>
            </a:r>
            <a:endParaRPr sz="2522"/>
          </a:p>
          <a:p>
            <a:pPr indent="-364750" lvl="0" marL="457200" rtl="0" algn="l">
              <a:spcBef>
                <a:spcPts val="500"/>
              </a:spcBef>
              <a:spcAft>
                <a:spcPts val="0"/>
              </a:spcAft>
              <a:buSzPct val="100000"/>
              <a:buChar char="▪"/>
            </a:pPr>
            <a:r>
              <a:rPr lang="en-US" sz="2522"/>
              <a:t>Mix of library districts and cities</a:t>
            </a:r>
            <a:endParaRPr sz="2522"/>
          </a:p>
          <a:p>
            <a:pPr indent="0" lvl="0" marL="457200" rtl="0" algn="l">
              <a:spcBef>
                <a:spcPts val="500"/>
              </a:spcBef>
              <a:spcAft>
                <a:spcPts val="0"/>
              </a:spcAft>
              <a:buNone/>
            </a:pPr>
            <a:r>
              <a:t/>
            </a:r>
            <a:endParaRPr sz="2522"/>
          </a:p>
          <a:p>
            <a:pPr indent="-364750" lvl="0" marL="457200" rtl="0" algn="l">
              <a:spcBef>
                <a:spcPts val="500"/>
              </a:spcBef>
              <a:spcAft>
                <a:spcPts val="0"/>
              </a:spcAft>
              <a:buSzPct val="100000"/>
              <a:buChar char="▪"/>
            </a:pPr>
            <a:r>
              <a:rPr lang="en-US" sz="2522"/>
              <a:t>Noncentralized – we share the catalog but each library selects, catalogs and is responsible for processing their own material</a:t>
            </a:r>
            <a:endParaRPr sz="2522"/>
          </a:p>
          <a:p>
            <a:pPr indent="0" lvl="0" marL="457200" rtl="0" algn="l">
              <a:spcBef>
                <a:spcPts val="500"/>
              </a:spcBef>
              <a:spcAft>
                <a:spcPts val="0"/>
              </a:spcAft>
              <a:buNone/>
            </a:pPr>
            <a:r>
              <a:t/>
            </a:r>
            <a:endParaRPr sz="2522"/>
          </a:p>
          <a:p>
            <a:pPr indent="-364750" lvl="0" marL="457200" rtl="0" algn="l">
              <a:spcBef>
                <a:spcPts val="500"/>
              </a:spcBef>
              <a:spcAft>
                <a:spcPts val="0"/>
              </a:spcAft>
              <a:buSzPct val="100000"/>
              <a:buChar char="▪"/>
            </a:pPr>
            <a:r>
              <a:rPr lang="en-US" sz="2522"/>
              <a:t>Cataloging group was more of an ad hoc organization by committee, with problems being fixed using a ‘whack a mole’ method</a:t>
            </a:r>
            <a:endParaRPr sz="2522"/>
          </a:p>
          <a:p>
            <a:pPr indent="0" lvl="0" marL="457200" rtl="0" algn="l">
              <a:spcBef>
                <a:spcPts val="500"/>
              </a:spcBef>
              <a:spcAft>
                <a:spcPts val="0"/>
              </a:spcAft>
              <a:buNone/>
            </a:pPr>
            <a:r>
              <a:t/>
            </a:r>
            <a:endParaRPr sz="2522"/>
          </a:p>
          <a:p>
            <a:pPr indent="-364750" lvl="0" marL="457200" rtl="0" algn="l">
              <a:spcBef>
                <a:spcPts val="500"/>
              </a:spcBef>
              <a:spcAft>
                <a:spcPts val="0"/>
              </a:spcAft>
              <a:buSzPct val="100000"/>
              <a:buChar char="▪"/>
            </a:pPr>
            <a:r>
              <a:rPr lang="en-US" sz="2522"/>
              <a:t>Consortium has one official employee, and he is not a cataloger (but he’s great at writing reports!)</a:t>
            </a:r>
            <a:endParaRPr sz="2522"/>
          </a:p>
          <a:p>
            <a:pPr indent="0" lvl="0" marL="457200" rtl="0" algn="l">
              <a:spcBef>
                <a:spcPts val="500"/>
              </a:spcBef>
              <a:spcAft>
                <a:spcPts val="0"/>
              </a:spcAft>
              <a:buNone/>
            </a:pPr>
            <a:r>
              <a:t/>
            </a:r>
            <a:endParaRPr sz="2200"/>
          </a:p>
          <a:p>
            <a:pPr indent="-343775" lvl="1" marL="914400" rtl="0" algn="l">
              <a:spcBef>
                <a:spcPts val="500"/>
              </a:spcBef>
              <a:spcAft>
                <a:spcPts val="0"/>
              </a:spcAft>
              <a:buSzPct val="100000"/>
              <a:buChar char="▪"/>
            </a:pPr>
            <a:r>
              <a:rPr lang="en-US" sz="2133"/>
              <a:t>My role: Cataloging Librarian at Boise Public, and chosen to help our administrator with data points for new consortium cataloging reports</a:t>
            </a:r>
            <a:endParaRPr sz="2133"/>
          </a:p>
          <a:p>
            <a:pPr indent="0" lvl="0" marL="0" rtl="0" algn="l">
              <a:spcBef>
                <a:spcPts val="1000"/>
              </a:spcBef>
              <a:spcAft>
                <a:spcPts val="0"/>
              </a:spcAft>
              <a:buNone/>
            </a:pPr>
            <a:r>
              <a:rPr lang="en-US"/>
              <a:t>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g33a33d458e3_1_6"/>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Problem: Duplicate bibs</a:t>
            </a:r>
            <a:endParaRPr/>
          </a:p>
        </p:txBody>
      </p:sp>
      <p:pic>
        <p:nvPicPr>
          <p:cNvPr descr="Screenshot of reporting services ribbon to choose specific consortium library and screenshot of duplicate bib report with columns labelled BibID, Title, Author, Pub Year, Language, Type, and Item number." id="267" name="Google Shape;267;g33a33d458e3_1_6"/>
          <p:cNvPicPr preferRelativeResize="0"/>
          <p:nvPr/>
        </p:nvPicPr>
        <p:blipFill>
          <a:blip r:embed="rId3">
            <a:alphaModFix/>
          </a:blip>
          <a:stretch>
            <a:fillRect/>
          </a:stretch>
        </p:blipFill>
        <p:spPr>
          <a:xfrm>
            <a:off x="516575" y="2699513"/>
            <a:ext cx="6826301" cy="3181575"/>
          </a:xfrm>
          <a:prstGeom prst="rect">
            <a:avLst/>
          </a:prstGeom>
          <a:noFill/>
          <a:ln cap="flat" cmpd="sng" w="9525">
            <a:solidFill>
              <a:schemeClr val="dk1"/>
            </a:solidFill>
            <a:prstDash val="solid"/>
            <a:round/>
            <a:headEnd len="sm" w="sm" type="none"/>
            <a:tailEnd len="sm" w="sm" type="none"/>
          </a:ln>
        </p:spPr>
      </p:pic>
      <p:pic>
        <p:nvPicPr>
          <p:cNvPr id="268" name="Google Shape;268;g33a33d458e3_1_6"/>
          <p:cNvPicPr preferRelativeResize="0"/>
          <p:nvPr/>
        </p:nvPicPr>
        <p:blipFill>
          <a:blip r:embed="rId4">
            <a:alphaModFix/>
          </a:blip>
          <a:stretch>
            <a:fillRect/>
          </a:stretch>
        </p:blipFill>
        <p:spPr>
          <a:xfrm>
            <a:off x="516575" y="1752325"/>
            <a:ext cx="6042375" cy="936450"/>
          </a:xfrm>
          <a:prstGeom prst="rect">
            <a:avLst/>
          </a:prstGeom>
          <a:noFill/>
          <a:ln cap="flat" cmpd="sng" w="9525">
            <a:solidFill>
              <a:schemeClr val="dk1"/>
            </a:solidFill>
            <a:prstDash val="solid"/>
            <a:round/>
            <a:headEnd len="sm" w="sm" type="none"/>
            <a:tailEnd len="sm" w="sm" type="none"/>
          </a:ln>
        </p:spPr>
      </p:pic>
      <p:sp>
        <p:nvSpPr>
          <p:cNvPr id="269" name="Google Shape;269;g33a33d458e3_1_6"/>
          <p:cNvSpPr txBox="1"/>
          <p:nvPr/>
        </p:nvSpPr>
        <p:spPr>
          <a:xfrm>
            <a:off x="7555775" y="1752325"/>
            <a:ext cx="4086900" cy="446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solidFill>
                  <a:srgbClr val="575358"/>
                </a:solidFill>
              </a:rPr>
              <a:t>Match point highlights: </a:t>
            </a:r>
            <a:endParaRPr sz="2200">
              <a:solidFill>
                <a:srgbClr val="575358"/>
              </a:solidFill>
            </a:endParaRPr>
          </a:p>
          <a:p>
            <a:pPr indent="0" lvl="0" marL="0" rtl="0" algn="l">
              <a:spcBef>
                <a:spcPts val="0"/>
              </a:spcBef>
              <a:spcAft>
                <a:spcPts val="0"/>
              </a:spcAft>
              <a:buNone/>
            </a:pPr>
            <a:r>
              <a:t/>
            </a:r>
            <a:endParaRPr sz="2200">
              <a:solidFill>
                <a:srgbClr val="575358"/>
              </a:solidFill>
            </a:endParaRPr>
          </a:p>
          <a:p>
            <a:pPr indent="-355600" lvl="0" marL="457200" rtl="0" algn="l">
              <a:spcBef>
                <a:spcPts val="0"/>
              </a:spcBef>
              <a:spcAft>
                <a:spcPts val="0"/>
              </a:spcAft>
              <a:buClr>
                <a:srgbClr val="575358"/>
              </a:buClr>
              <a:buSzPts val="2000"/>
              <a:buChar char="●"/>
            </a:pPr>
            <a:r>
              <a:rPr lang="en-US" sz="2000">
                <a:solidFill>
                  <a:srgbClr val="575358"/>
                </a:solidFill>
              </a:rPr>
              <a:t>Column names (bibID, title, author, pub year, language, and TOM) as well as publisher</a:t>
            </a:r>
            <a:endParaRPr sz="2000">
              <a:solidFill>
                <a:srgbClr val="575358"/>
              </a:solidFill>
            </a:endParaRPr>
          </a:p>
          <a:p>
            <a:pPr indent="0" lvl="0" marL="914400" rtl="0" algn="l">
              <a:spcBef>
                <a:spcPts val="0"/>
              </a:spcBef>
              <a:spcAft>
                <a:spcPts val="0"/>
              </a:spcAft>
              <a:buNone/>
            </a:pPr>
            <a:r>
              <a:t/>
            </a:r>
            <a:endParaRPr sz="2000">
              <a:solidFill>
                <a:srgbClr val="575358"/>
              </a:solidFill>
            </a:endParaRPr>
          </a:p>
          <a:p>
            <a:pPr indent="-355600" lvl="0" marL="457200" rtl="0" algn="l">
              <a:spcBef>
                <a:spcPts val="0"/>
              </a:spcBef>
              <a:spcAft>
                <a:spcPts val="0"/>
              </a:spcAft>
              <a:buClr>
                <a:srgbClr val="575358"/>
              </a:buClr>
              <a:buSzPts val="2000"/>
              <a:buChar char="●"/>
            </a:pPr>
            <a:r>
              <a:rPr lang="en-US" sz="2000">
                <a:solidFill>
                  <a:srgbClr val="575358"/>
                </a:solidFill>
              </a:rPr>
              <a:t>Abridged items are excluded when listed in the 500 and 250 tags</a:t>
            </a:r>
            <a:endParaRPr sz="2000">
              <a:solidFill>
                <a:srgbClr val="575358"/>
              </a:solidFill>
            </a:endParaRPr>
          </a:p>
          <a:p>
            <a:pPr indent="0" lvl="0" marL="914400" rtl="0" algn="l">
              <a:spcBef>
                <a:spcPts val="0"/>
              </a:spcBef>
              <a:spcAft>
                <a:spcPts val="0"/>
              </a:spcAft>
              <a:buNone/>
            </a:pPr>
            <a:r>
              <a:t/>
            </a:r>
            <a:endParaRPr sz="2000">
              <a:solidFill>
                <a:srgbClr val="575358"/>
              </a:solidFill>
            </a:endParaRPr>
          </a:p>
          <a:p>
            <a:pPr indent="-355600" lvl="0" marL="457200" rtl="0" algn="l">
              <a:spcBef>
                <a:spcPts val="0"/>
              </a:spcBef>
              <a:spcAft>
                <a:spcPts val="0"/>
              </a:spcAft>
              <a:buClr>
                <a:srgbClr val="575358"/>
              </a:buClr>
              <a:buSzPts val="2000"/>
              <a:buChar char="●"/>
            </a:pPr>
            <a:r>
              <a:rPr lang="en-US" sz="2000">
                <a:solidFill>
                  <a:srgbClr val="575358"/>
                </a:solidFill>
              </a:rPr>
              <a:t>Excluded MP3 format when listed in the 500 and 538 tags</a:t>
            </a:r>
            <a:endParaRPr sz="2000">
              <a:solidFill>
                <a:srgbClr val="575358"/>
              </a:solidFill>
            </a:endParaRPr>
          </a:p>
          <a:p>
            <a:pPr indent="0" lvl="0" marL="0" rtl="0" algn="l">
              <a:spcBef>
                <a:spcPts val="0"/>
              </a:spcBef>
              <a:spcAft>
                <a:spcPts val="0"/>
              </a:spcAft>
              <a:buNone/>
            </a:pPr>
            <a:r>
              <a:rPr lang="en-US" sz="2200">
                <a:solidFill>
                  <a:srgbClr val="575358"/>
                </a:solidFill>
              </a:rPr>
              <a:t>	</a:t>
            </a:r>
            <a:endParaRPr sz="2200">
              <a:solidFill>
                <a:srgbClr val="575358"/>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6"/>
          <p:cNvSpPr txBox="1"/>
          <p:nvPr>
            <p:ph type="title"/>
          </p:nvPr>
        </p:nvSpPr>
        <p:spPr>
          <a:xfrm>
            <a:off x="516565" y="659877"/>
            <a:ext cx="11083555" cy="73606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2800"/>
              <a:buFont typeface="Arial"/>
              <a:buNone/>
            </a:pPr>
            <a:r>
              <a:rPr lang="en-US"/>
              <a:t>Results–slow but steady</a:t>
            </a:r>
            <a:endParaRPr/>
          </a:p>
        </p:txBody>
      </p:sp>
      <p:sp>
        <p:nvSpPr>
          <p:cNvPr id="275" name="Google Shape;275;p6"/>
          <p:cNvSpPr txBox="1"/>
          <p:nvPr>
            <p:ph idx="1" type="body"/>
          </p:nvPr>
        </p:nvSpPr>
        <p:spPr>
          <a:xfrm>
            <a:off x="516565" y="1545996"/>
            <a:ext cx="11083555" cy="4630967"/>
          </a:xfrm>
          <a:prstGeom prst="rect">
            <a:avLst/>
          </a:prstGeom>
          <a:noFill/>
          <a:ln>
            <a:noFill/>
          </a:ln>
        </p:spPr>
        <p:txBody>
          <a:bodyPr anchorCtr="0" anchor="t" bIns="45700" lIns="91425" spcFirstLastPara="1" rIns="91425" wrap="square" tIns="45700">
            <a:normAutofit/>
          </a:bodyPr>
          <a:lstStyle/>
          <a:p>
            <a:pPr indent="-368300" lvl="0" marL="457200" rtl="0" algn="l">
              <a:lnSpc>
                <a:spcPct val="90000"/>
              </a:lnSpc>
              <a:spcBef>
                <a:spcPts val="0"/>
              </a:spcBef>
              <a:spcAft>
                <a:spcPts val="0"/>
              </a:spcAft>
              <a:buSzPts val="2200"/>
              <a:buChar char="▪"/>
            </a:pPr>
            <a:r>
              <a:rPr lang="en-US" sz="2200"/>
              <a:t>Reports have only been available for about two months in their final format, but each library is working on fixing their lists. </a:t>
            </a:r>
            <a:endParaRPr sz="2200"/>
          </a:p>
          <a:p>
            <a:pPr indent="0" lvl="0" marL="457200" rtl="0" algn="l">
              <a:lnSpc>
                <a:spcPct val="90000"/>
              </a:lnSpc>
              <a:spcBef>
                <a:spcPts val="0"/>
              </a:spcBef>
              <a:spcAft>
                <a:spcPts val="0"/>
              </a:spcAft>
              <a:buNone/>
            </a:pPr>
            <a:r>
              <a:t/>
            </a:r>
            <a:endParaRPr sz="2200"/>
          </a:p>
          <a:p>
            <a:pPr indent="-368300" lvl="0" marL="457200" rtl="0" algn="l">
              <a:lnSpc>
                <a:spcPct val="90000"/>
              </a:lnSpc>
              <a:spcBef>
                <a:spcPts val="0"/>
              </a:spcBef>
              <a:spcAft>
                <a:spcPts val="0"/>
              </a:spcAft>
              <a:buSzPts val="2200"/>
              <a:buChar char="▪"/>
            </a:pPr>
            <a:r>
              <a:rPr lang="en-US" sz="2200"/>
              <a:t>When a bib has been checked, a 905 tag is added with a subfield a of ‘checked’ and a subfield 5 of the library who checked it.</a:t>
            </a:r>
            <a:endParaRPr sz="2200"/>
          </a:p>
          <a:p>
            <a:pPr indent="0" lvl="0" marL="457200" rtl="0" algn="l">
              <a:lnSpc>
                <a:spcPct val="90000"/>
              </a:lnSpc>
              <a:spcBef>
                <a:spcPts val="0"/>
              </a:spcBef>
              <a:spcAft>
                <a:spcPts val="0"/>
              </a:spcAft>
              <a:buNone/>
            </a:pPr>
            <a:r>
              <a:t/>
            </a:r>
            <a:endParaRPr sz="2200"/>
          </a:p>
          <a:p>
            <a:pPr indent="-368300" lvl="0" marL="457200" rtl="0" algn="l">
              <a:lnSpc>
                <a:spcPct val="90000"/>
              </a:lnSpc>
              <a:spcBef>
                <a:spcPts val="0"/>
              </a:spcBef>
              <a:spcAft>
                <a:spcPts val="0"/>
              </a:spcAft>
              <a:buSzPts val="2200"/>
              <a:buChar char="▪"/>
            </a:pPr>
            <a:r>
              <a:rPr lang="en-US" sz="2200"/>
              <a:t>The query will exclude any bib with a 905 tag the next time it is run, regardless of which library runs the report.</a:t>
            </a:r>
            <a:endParaRPr sz="2200"/>
          </a:p>
          <a:p>
            <a:pPr indent="-101600" lvl="0" marL="228600" rtl="0" algn="l">
              <a:lnSpc>
                <a:spcPct val="90000"/>
              </a:lnSpc>
              <a:spcBef>
                <a:spcPts val="0"/>
              </a:spcBef>
              <a:spcAft>
                <a:spcPts val="0"/>
              </a:spcAft>
              <a:buClr>
                <a:srgbClr val="575358"/>
              </a:buClr>
              <a:buSzPts val="2000"/>
              <a:buNone/>
            </a:pPr>
            <a:r>
              <a:t/>
            </a:r>
            <a:endParaRPr sz="2200"/>
          </a:p>
          <a:p>
            <a:pPr indent="-101600" lvl="0" marL="228600" rtl="0" algn="l">
              <a:lnSpc>
                <a:spcPct val="90000"/>
              </a:lnSpc>
              <a:spcBef>
                <a:spcPts val="0"/>
              </a:spcBef>
              <a:spcAft>
                <a:spcPts val="0"/>
              </a:spcAft>
              <a:buClr>
                <a:srgbClr val="575358"/>
              </a:buClr>
              <a:buSzPts val="2000"/>
              <a:buNone/>
            </a:pPr>
            <a:r>
              <a:rPr lang="en-US" sz="2200"/>
              <a:t>Example: </a:t>
            </a:r>
            <a:endParaRPr sz="2200"/>
          </a:p>
          <a:p>
            <a:pPr indent="-101600" lvl="0" marL="228600" rtl="0" algn="l">
              <a:lnSpc>
                <a:spcPct val="90000"/>
              </a:lnSpc>
              <a:spcBef>
                <a:spcPts val="0"/>
              </a:spcBef>
              <a:spcAft>
                <a:spcPts val="0"/>
              </a:spcAft>
              <a:buClr>
                <a:srgbClr val="575358"/>
              </a:buClr>
              <a:buSzPts val="2000"/>
              <a:buNone/>
            </a:pPr>
            <a:r>
              <a:t/>
            </a:r>
            <a:endParaRPr sz="2200"/>
          </a:p>
        </p:txBody>
      </p:sp>
      <p:pic>
        <p:nvPicPr>
          <p:cNvPr id="276" name="Google Shape;276;p6"/>
          <p:cNvPicPr preferRelativeResize="0"/>
          <p:nvPr/>
        </p:nvPicPr>
        <p:blipFill>
          <a:blip r:embed="rId3">
            <a:alphaModFix/>
          </a:blip>
          <a:stretch>
            <a:fillRect/>
          </a:stretch>
        </p:blipFill>
        <p:spPr>
          <a:xfrm>
            <a:off x="680700" y="4824251"/>
            <a:ext cx="7448826" cy="7360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33a33d458e3_1_15"/>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Problem: Volume fields in items creating separate holds queues</a:t>
            </a:r>
            <a:endParaRPr/>
          </a:p>
        </p:txBody>
      </p:sp>
      <p:sp>
        <p:nvSpPr>
          <p:cNvPr id="283" name="Google Shape;283;g33a33d458e3_1_15"/>
          <p:cNvSpPr txBox="1"/>
          <p:nvPr>
            <p:ph idx="1" type="body"/>
          </p:nvPr>
        </p:nvSpPr>
        <p:spPr>
          <a:xfrm>
            <a:off x="516565" y="1742347"/>
            <a:ext cx="11083500" cy="4414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sz="2400"/>
          </a:p>
          <a:p>
            <a:pPr indent="0" lvl="0" marL="0" rtl="0" algn="l">
              <a:spcBef>
                <a:spcPts val="1000"/>
              </a:spcBef>
              <a:spcAft>
                <a:spcPts val="0"/>
              </a:spcAft>
              <a:buNone/>
            </a:pPr>
            <a:r>
              <a:t/>
            </a:r>
            <a:endParaRPr sz="2400"/>
          </a:p>
        </p:txBody>
      </p:sp>
      <p:sp>
        <p:nvSpPr>
          <p:cNvPr id="284" name="Google Shape;284;g33a33d458e3_1_15"/>
          <p:cNvSpPr txBox="1"/>
          <p:nvPr/>
        </p:nvSpPr>
        <p:spPr>
          <a:xfrm>
            <a:off x="9070900" y="1742350"/>
            <a:ext cx="2791200" cy="38598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575358"/>
              </a:buClr>
              <a:buSzPts val="2000"/>
              <a:buChar char="●"/>
            </a:pPr>
            <a:r>
              <a:rPr lang="en-US" sz="2000">
                <a:solidFill>
                  <a:srgbClr val="575358"/>
                </a:solidFill>
              </a:rPr>
              <a:t>While there are 7 items on this bib, only the one with volume information will fill holds</a:t>
            </a:r>
            <a:endParaRPr sz="2000">
              <a:solidFill>
                <a:srgbClr val="575358"/>
              </a:solidFill>
            </a:endParaRPr>
          </a:p>
          <a:p>
            <a:pPr indent="0" lvl="0" marL="457200" rtl="0" algn="l">
              <a:spcBef>
                <a:spcPts val="0"/>
              </a:spcBef>
              <a:spcAft>
                <a:spcPts val="0"/>
              </a:spcAft>
              <a:buNone/>
            </a:pPr>
            <a:r>
              <a:t/>
            </a:r>
            <a:endParaRPr sz="2000">
              <a:solidFill>
                <a:srgbClr val="575358"/>
              </a:solidFill>
            </a:endParaRPr>
          </a:p>
          <a:p>
            <a:pPr indent="-355600" lvl="0" marL="457200" rtl="0" algn="l">
              <a:spcBef>
                <a:spcPts val="0"/>
              </a:spcBef>
              <a:spcAft>
                <a:spcPts val="0"/>
              </a:spcAft>
              <a:buClr>
                <a:srgbClr val="575358"/>
              </a:buClr>
              <a:buSzPts val="2000"/>
              <a:buChar char="●"/>
            </a:pPr>
            <a:r>
              <a:rPr lang="en-US" sz="2000">
                <a:solidFill>
                  <a:srgbClr val="575358"/>
                </a:solidFill>
              </a:rPr>
              <a:t>Fixing the item doesn’t fix the holds queue; holds must be deleted and replaced manually</a:t>
            </a:r>
            <a:endParaRPr sz="2000">
              <a:solidFill>
                <a:srgbClr val="575358"/>
              </a:solidFill>
            </a:endParaRPr>
          </a:p>
        </p:txBody>
      </p:sp>
      <p:pic>
        <p:nvPicPr>
          <p:cNvPr descr="Screenshot of bib with seven items attached, only one item has volume information" id="285" name="Google Shape;285;g33a33d458e3_1_15"/>
          <p:cNvPicPr preferRelativeResize="0"/>
          <p:nvPr/>
        </p:nvPicPr>
        <p:blipFill>
          <a:blip r:embed="rId3">
            <a:alphaModFix/>
          </a:blip>
          <a:stretch>
            <a:fillRect/>
          </a:stretch>
        </p:blipFill>
        <p:spPr>
          <a:xfrm>
            <a:off x="516575" y="1742350"/>
            <a:ext cx="8424726" cy="3662077"/>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g33a915ae8e0_3_14"/>
          <p:cNvSpPr txBox="1"/>
          <p:nvPr>
            <p:ph type="title"/>
          </p:nvPr>
        </p:nvSpPr>
        <p:spPr>
          <a:xfrm>
            <a:off x="516565" y="659877"/>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Finding those pesky volume numbers</a:t>
            </a:r>
            <a:endParaRPr/>
          </a:p>
        </p:txBody>
      </p:sp>
      <p:sp>
        <p:nvSpPr>
          <p:cNvPr id="292" name="Google Shape;292;g33a915ae8e0_3_14"/>
          <p:cNvSpPr txBox="1"/>
          <p:nvPr>
            <p:ph idx="1" type="body"/>
          </p:nvPr>
        </p:nvSpPr>
        <p:spPr>
          <a:xfrm>
            <a:off x="516575" y="1546000"/>
            <a:ext cx="8033400" cy="46311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293" name="Google Shape;293;g33a915ae8e0_3_14"/>
          <p:cNvPicPr preferRelativeResize="0"/>
          <p:nvPr/>
        </p:nvPicPr>
        <p:blipFill>
          <a:blip r:embed="rId3">
            <a:alphaModFix/>
          </a:blip>
          <a:stretch>
            <a:fillRect/>
          </a:stretch>
        </p:blipFill>
        <p:spPr>
          <a:xfrm>
            <a:off x="516575" y="1546002"/>
            <a:ext cx="8033309" cy="4631100"/>
          </a:xfrm>
          <a:prstGeom prst="rect">
            <a:avLst/>
          </a:prstGeom>
          <a:noFill/>
          <a:ln cap="flat" cmpd="sng" w="9525">
            <a:solidFill>
              <a:schemeClr val="dk1"/>
            </a:solidFill>
            <a:prstDash val="solid"/>
            <a:round/>
            <a:headEnd len="sm" w="sm" type="none"/>
            <a:tailEnd len="sm" w="sm" type="none"/>
          </a:ln>
        </p:spPr>
      </p:pic>
      <p:sp>
        <p:nvSpPr>
          <p:cNvPr id="294" name="Google Shape;294;g33a915ae8e0_3_14"/>
          <p:cNvSpPr txBox="1"/>
          <p:nvPr/>
        </p:nvSpPr>
        <p:spPr>
          <a:xfrm>
            <a:off x="8881500" y="2038950"/>
            <a:ext cx="2841000" cy="27801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575358"/>
              </a:buClr>
              <a:buSzPts val="2000"/>
              <a:buChar char="●"/>
            </a:pPr>
            <a:r>
              <a:rPr lang="en-US" sz="2000">
                <a:solidFill>
                  <a:srgbClr val="575358"/>
                </a:solidFill>
              </a:rPr>
              <a:t>Volume report is designed to be filtered by library</a:t>
            </a:r>
            <a:endParaRPr sz="2000">
              <a:solidFill>
                <a:srgbClr val="575358"/>
              </a:solidFill>
            </a:endParaRPr>
          </a:p>
          <a:p>
            <a:pPr indent="0" lvl="0" marL="0" rtl="0" algn="l">
              <a:spcBef>
                <a:spcPts val="0"/>
              </a:spcBef>
              <a:spcAft>
                <a:spcPts val="0"/>
              </a:spcAft>
              <a:buNone/>
            </a:pPr>
            <a:r>
              <a:t/>
            </a:r>
            <a:endParaRPr sz="2000">
              <a:solidFill>
                <a:srgbClr val="575358"/>
              </a:solidFill>
            </a:endParaRPr>
          </a:p>
          <a:p>
            <a:pPr indent="-355600" lvl="0" marL="457200" rtl="0" algn="l">
              <a:spcBef>
                <a:spcPts val="0"/>
              </a:spcBef>
              <a:spcAft>
                <a:spcPts val="0"/>
              </a:spcAft>
              <a:buClr>
                <a:srgbClr val="575358"/>
              </a:buClr>
              <a:buSzPts val="2000"/>
              <a:buChar char="●"/>
            </a:pPr>
            <a:r>
              <a:rPr lang="en-US" sz="2000">
                <a:solidFill>
                  <a:srgbClr val="575358"/>
                </a:solidFill>
              </a:rPr>
              <a:t>Contains Bib ID, Item Record ID, Barcode, and Library</a:t>
            </a:r>
            <a:endParaRPr sz="2000">
              <a:solidFill>
                <a:srgbClr val="575358"/>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g33a33d458e3_1_21"/>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Reports to the Rescue!</a:t>
            </a:r>
            <a:endParaRPr/>
          </a:p>
        </p:txBody>
      </p:sp>
      <p:pic>
        <p:nvPicPr>
          <p:cNvPr id="301" name="Google Shape;301;g33a33d458e3_1_21"/>
          <p:cNvPicPr preferRelativeResize="0"/>
          <p:nvPr/>
        </p:nvPicPr>
        <p:blipFill>
          <a:blip r:embed="rId3">
            <a:alphaModFix/>
          </a:blip>
          <a:stretch>
            <a:fillRect/>
          </a:stretch>
        </p:blipFill>
        <p:spPr>
          <a:xfrm>
            <a:off x="457300" y="1762300"/>
            <a:ext cx="11437199" cy="406025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g3336c514033_1_0"/>
          <p:cNvSpPr txBox="1"/>
          <p:nvPr>
            <p:ph type="title"/>
          </p:nvPr>
        </p:nvSpPr>
        <p:spPr>
          <a:xfrm>
            <a:off x="831850" y="2153100"/>
            <a:ext cx="10515600" cy="3168600"/>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chemeClr val="lt1"/>
              </a:buClr>
              <a:buSzPct val="68108"/>
              <a:buFont typeface="Arial"/>
              <a:buNone/>
            </a:pPr>
            <a:r>
              <a:rPr lang="en-US" sz="4111"/>
              <a:t>Identifying full bibs in a consortial catalogue:</a:t>
            </a:r>
            <a:endParaRPr sz="4111"/>
          </a:p>
          <a:p>
            <a:pPr indent="0" lvl="0" marL="0" rtl="0" algn="ctr">
              <a:spcBef>
                <a:spcPts val="0"/>
              </a:spcBef>
              <a:spcAft>
                <a:spcPts val="0"/>
              </a:spcAft>
              <a:buClr>
                <a:schemeClr val="lt1"/>
              </a:buClr>
              <a:buSzPct val="68108"/>
              <a:buFont typeface="Arial"/>
              <a:buNone/>
            </a:pPr>
            <a:r>
              <a:rPr lang="en-US" sz="4111"/>
              <a:t>Systems support of cataloguing workflows</a:t>
            </a:r>
            <a:endParaRPr sz="4111"/>
          </a:p>
          <a:p>
            <a:pPr indent="0" lvl="0" marL="0" rtl="0" algn="ctr">
              <a:spcBef>
                <a:spcPts val="0"/>
              </a:spcBef>
              <a:spcAft>
                <a:spcPts val="0"/>
              </a:spcAft>
              <a:buClr>
                <a:schemeClr val="lt1"/>
              </a:buClr>
              <a:buSzPct val="78749"/>
              <a:buFont typeface="Arial"/>
              <a:buNone/>
            </a:pPr>
            <a:r>
              <a:t/>
            </a:r>
            <a:endParaRPr sz="3555"/>
          </a:p>
          <a:p>
            <a:pPr indent="0" lvl="0" marL="0" rtl="0" algn="ctr">
              <a:spcBef>
                <a:spcPts val="0"/>
              </a:spcBef>
              <a:spcAft>
                <a:spcPts val="0"/>
              </a:spcAft>
              <a:buClr>
                <a:schemeClr val="lt1"/>
              </a:buClr>
              <a:buSzPct val="83443"/>
              <a:buFont typeface="Arial"/>
              <a:buNone/>
            </a:pPr>
            <a:r>
              <a:t/>
            </a:r>
            <a:endParaRPr sz="3355"/>
          </a:p>
          <a:p>
            <a:pPr indent="0" lvl="0" marL="0" rtl="0" algn="ctr">
              <a:spcBef>
                <a:spcPts val="0"/>
              </a:spcBef>
              <a:spcAft>
                <a:spcPts val="0"/>
              </a:spcAft>
              <a:buClr>
                <a:schemeClr val="lt1"/>
              </a:buClr>
              <a:buSzPct val="111504"/>
              <a:buFont typeface="Arial"/>
              <a:buNone/>
            </a:pPr>
            <a:r>
              <a:rPr b="0" lang="en-US" sz="2511"/>
              <a:t>Eleanor Crumblehulme</a:t>
            </a:r>
            <a:endParaRPr b="0" sz="2511"/>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g337b85cfcdf_0_5"/>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Clinton-Macomb Public Library	</a:t>
            </a:r>
            <a:endParaRPr/>
          </a:p>
        </p:txBody>
      </p:sp>
      <p:sp>
        <p:nvSpPr>
          <p:cNvPr id="105" name="Google Shape;105;g337b85cfcdf_0_5"/>
          <p:cNvSpPr txBox="1"/>
          <p:nvPr>
            <p:ph idx="1" type="body"/>
          </p:nvPr>
        </p:nvSpPr>
        <p:spPr>
          <a:xfrm>
            <a:off x="516565" y="1762297"/>
            <a:ext cx="11083500" cy="4414800"/>
          </a:xfrm>
          <a:prstGeom prst="rect">
            <a:avLst/>
          </a:prstGeom>
        </p:spPr>
        <p:txBody>
          <a:bodyPr anchorCtr="0" anchor="t" bIns="45700" lIns="91425" spcFirstLastPara="1" rIns="91425" wrap="square" tIns="45700">
            <a:normAutofit/>
          </a:bodyPr>
          <a:lstStyle/>
          <a:p>
            <a:pPr indent="-368300" lvl="0" marL="457200" rtl="0" algn="l">
              <a:lnSpc>
                <a:spcPct val="150000"/>
              </a:lnSpc>
              <a:spcBef>
                <a:spcPts val="1000"/>
              </a:spcBef>
              <a:spcAft>
                <a:spcPts val="0"/>
              </a:spcAft>
              <a:buSzPts val="2200"/>
              <a:buChar char="▪"/>
            </a:pPr>
            <a:r>
              <a:rPr lang="en-US" sz="2200"/>
              <a:t>Suburban library with 3 locations, serving a population of 185,000+</a:t>
            </a:r>
            <a:endParaRPr sz="2200"/>
          </a:p>
          <a:p>
            <a:pPr indent="-368300" lvl="0" marL="457200" rtl="0" algn="l">
              <a:lnSpc>
                <a:spcPct val="150000"/>
              </a:lnSpc>
              <a:spcBef>
                <a:spcPts val="0"/>
              </a:spcBef>
              <a:spcAft>
                <a:spcPts val="0"/>
              </a:spcAft>
              <a:buSzPts val="2200"/>
              <a:buChar char="▪"/>
            </a:pPr>
            <a:r>
              <a:rPr lang="en-US" sz="2200"/>
              <a:t>Collection Management Department</a:t>
            </a:r>
            <a:endParaRPr sz="2200"/>
          </a:p>
          <a:p>
            <a:pPr indent="-355600" lvl="1" marL="914400" rtl="0" algn="l">
              <a:lnSpc>
                <a:spcPct val="150000"/>
              </a:lnSpc>
              <a:spcBef>
                <a:spcPts val="0"/>
              </a:spcBef>
              <a:spcAft>
                <a:spcPts val="0"/>
              </a:spcAft>
              <a:buSzPts val="2000"/>
              <a:buChar char="▪"/>
            </a:pPr>
            <a:r>
              <a:rPr lang="en-US" sz="2000"/>
              <a:t>1 librarian manager </a:t>
            </a:r>
            <a:endParaRPr sz="2000"/>
          </a:p>
          <a:p>
            <a:pPr indent="-355600" lvl="1" marL="914400" rtl="0" algn="l">
              <a:lnSpc>
                <a:spcPct val="150000"/>
              </a:lnSpc>
              <a:spcBef>
                <a:spcPts val="0"/>
              </a:spcBef>
              <a:spcAft>
                <a:spcPts val="0"/>
              </a:spcAft>
              <a:buSzPts val="2000"/>
              <a:buChar char="▪"/>
            </a:pPr>
            <a:r>
              <a:rPr lang="en-US" sz="2000"/>
              <a:t>3 paraprofessional copy catalogers</a:t>
            </a:r>
            <a:endParaRPr sz="2000"/>
          </a:p>
          <a:p>
            <a:pPr indent="-355600" lvl="1" marL="914400" rtl="0" algn="l">
              <a:lnSpc>
                <a:spcPct val="150000"/>
              </a:lnSpc>
              <a:spcBef>
                <a:spcPts val="0"/>
              </a:spcBef>
              <a:spcAft>
                <a:spcPts val="0"/>
              </a:spcAft>
              <a:buSzPts val="2000"/>
              <a:buChar char="▪"/>
            </a:pPr>
            <a:r>
              <a:rPr lang="en-US" sz="2000"/>
              <a:t>10-14 part time pages </a:t>
            </a:r>
            <a:endParaRPr sz="2000"/>
          </a:p>
          <a:p>
            <a:pPr indent="-368300" lvl="0" marL="457200" rtl="0" algn="l">
              <a:spcBef>
                <a:spcPts val="0"/>
              </a:spcBef>
              <a:spcAft>
                <a:spcPts val="0"/>
              </a:spcAft>
              <a:buSzPts val="2200"/>
              <a:buChar char="▪"/>
            </a:pPr>
            <a:r>
              <a:rPr lang="en-US" sz="2200"/>
              <a:t>Hours available for bib clean-up: never enough</a:t>
            </a:r>
            <a:endParaRPr sz="2200"/>
          </a:p>
          <a:p>
            <a:pPr indent="0" lvl="0" marL="0" rtl="0" algn="l">
              <a:spcBef>
                <a:spcPts val="100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7"/>
          <p:cNvSpPr txBox="1"/>
          <p:nvPr>
            <p:ph type="title"/>
          </p:nvPr>
        </p:nvSpPr>
        <p:spPr>
          <a:xfrm>
            <a:off x="516565" y="673324"/>
            <a:ext cx="11083555" cy="73606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800"/>
              <a:buFont typeface="Arial"/>
              <a:buNone/>
            </a:pPr>
            <a:r>
              <a:rPr lang="en-US"/>
              <a:t>SILS Consortium</a:t>
            </a:r>
            <a:endParaRPr/>
          </a:p>
        </p:txBody>
      </p:sp>
      <p:sp>
        <p:nvSpPr>
          <p:cNvPr id="312" name="Google Shape;312;p7"/>
          <p:cNvSpPr txBox="1"/>
          <p:nvPr>
            <p:ph idx="1" type="body"/>
          </p:nvPr>
        </p:nvSpPr>
        <p:spPr>
          <a:xfrm>
            <a:off x="516565" y="1762297"/>
            <a:ext cx="11083555" cy="4414665"/>
          </a:xfrm>
          <a:prstGeom prst="rect">
            <a:avLst/>
          </a:prstGeom>
          <a:noFill/>
          <a:ln>
            <a:noFill/>
          </a:ln>
        </p:spPr>
        <p:txBody>
          <a:bodyPr anchorCtr="0" anchor="t" bIns="45700" lIns="91425" spcFirstLastPara="1" rIns="91425" wrap="square" tIns="45700">
            <a:noAutofit/>
          </a:bodyPr>
          <a:lstStyle/>
          <a:p>
            <a:pPr indent="-368300" lvl="0" marL="457200" rtl="0" algn="l">
              <a:lnSpc>
                <a:spcPct val="90000"/>
              </a:lnSpc>
              <a:spcBef>
                <a:spcPts val="0"/>
              </a:spcBef>
              <a:spcAft>
                <a:spcPts val="0"/>
              </a:spcAft>
              <a:buSzPts val="2200"/>
              <a:buChar char="▪"/>
            </a:pPr>
            <a:r>
              <a:rPr lang="en-US" sz="2200"/>
              <a:t>12 public (multi-branch) member libraries, plus provincial office (PLLO).</a:t>
            </a:r>
            <a:endParaRPr sz="2200"/>
          </a:p>
          <a:p>
            <a:pPr indent="-355600" lvl="1" marL="914400" rtl="0" algn="l">
              <a:lnSpc>
                <a:spcPct val="90000"/>
              </a:lnSpc>
              <a:spcBef>
                <a:spcPts val="1000"/>
              </a:spcBef>
              <a:spcAft>
                <a:spcPts val="0"/>
              </a:spcAft>
              <a:buSzPts val="2000"/>
              <a:buChar char="▪"/>
            </a:pPr>
            <a:r>
              <a:rPr lang="en-US" sz="2000"/>
              <a:t>Some urban, municipal libraries, some regional libraries.</a:t>
            </a:r>
            <a:endParaRPr sz="2000"/>
          </a:p>
          <a:p>
            <a:pPr indent="-368300" lvl="0" marL="457200" rtl="0" algn="l">
              <a:lnSpc>
                <a:spcPct val="90000"/>
              </a:lnSpc>
              <a:spcBef>
                <a:spcPts val="1000"/>
              </a:spcBef>
              <a:spcAft>
                <a:spcPts val="0"/>
              </a:spcAft>
              <a:buSzPts val="2200"/>
              <a:buChar char="▪"/>
            </a:pPr>
            <a:r>
              <a:rPr lang="en-US" sz="2200"/>
              <a:t>Polaris instance is shared, and bibs are owned at the system level (by the consortium).</a:t>
            </a:r>
            <a:endParaRPr sz="2200"/>
          </a:p>
          <a:p>
            <a:pPr indent="-368300" lvl="0" marL="457200" rtl="0" algn="l">
              <a:lnSpc>
                <a:spcPct val="90000"/>
              </a:lnSpc>
              <a:spcBef>
                <a:spcPts val="1000"/>
              </a:spcBef>
              <a:spcAft>
                <a:spcPts val="0"/>
              </a:spcAft>
              <a:buSzPts val="2200"/>
              <a:buChar char="▪"/>
            </a:pPr>
            <a:r>
              <a:rPr lang="en-US" sz="2200"/>
              <a:t>Each library does their own selection and purchasing; cataloguing (bib editing) is restricted.</a:t>
            </a:r>
            <a:endParaRPr sz="2200"/>
          </a:p>
          <a:p>
            <a:pPr indent="-368300" lvl="0" marL="457200" rtl="0" algn="l">
              <a:lnSpc>
                <a:spcPct val="90000"/>
              </a:lnSpc>
              <a:spcBef>
                <a:spcPts val="1000"/>
              </a:spcBef>
              <a:spcAft>
                <a:spcPts val="0"/>
              </a:spcAft>
              <a:buSzPts val="2200"/>
              <a:buChar char="▪"/>
            </a:pPr>
            <a:r>
              <a:rPr lang="en-US" sz="2200"/>
              <a:t>Most bibs are imported (or created manually) as brief. These bibs are identified by PLLO staff and replaced.</a:t>
            </a:r>
            <a:endParaRPr sz="2200"/>
          </a:p>
          <a:p>
            <a:pPr indent="-368300" lvl="0" marL="457200" rtl="0" algn="l">
              <a:lnSpc>
                <a:spcPct val="90000"/>
              </a:lnSpc>
              <a:spcBef>
                <a:spcPts val="1000"/>
              </a:spcBef>
              <a:spcAft>
                <a:spcPts val="0"/>
              </a:spcAft>
              <a:buSzPts val="2200"/>
              <a:buChar char="▪"/>
            </a:pPr>
            <a:r>
              <a:rPr lang="en-US" sz="2200"/>
              <a:t>3 of the member libraries import some full bibs; 2 of those also have staff with bib editing permissions.</a:t>
            </a:r>
            <a:endParaRPr sz="2200"/>
          </a:p>
          <a:p>
            <a:pPr indent="-368300" lvl="0" marL="457200" rtl="0" algn="l">
              <a:lnSpc>
                <a:spcPct val="90000"/>
              </a:lnSpc>
              <a:spcBef>
                <a:spcPts val="1000"/>
              </a:spcBef>
              <a:spcAft>
                <a:spcPts val="1000"/>
              </a:spcAft>
              <a:buSzPts val="2200"/>
              <a:buChar char="▪"/>
            </a:pPr>
            <a:r>
              <a:rPr lang="en-US" sz="2200"/>
              <a:t>New full bibs are sent to Backstage Library Works (previously Marcive) for additional processing and authorities maintenance.</a:t>
            </a:r>
            <a:endParaRPr sz="22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g3377584b1ca_1_0"/>
          <p:cNvSpPr txBox="1"/>
          <p:nvPr>
            <p:ph type="title"/>
          </p:nvPr>
        </p:nvSpPr>
        <p:spPr>
          <a:xfrm>
            <a:off x="516565" y="673324"/>
            <a:ext cx="11083500" cy="736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800"/>
              <a:buFont typeface="Arial"/>
              <a:buNone/>
            </a:pPr>
            <a:r>
              <a:rPr lang="en-US"/>
              <a:t>Systems Administration and the Catalogue</a:t>
            </a:r>
            <a:endParaRPr/>
          </a:p>
        </p:txBody>
      </p:sp>
      <p:sp>
        <p:nvSpPr>
          <p:cNvPr id="318" name="Google Shape;318;g3377584b1ca_1_0"/>
          <p:cNvSpPr txBox="1"/>
          <p:nvPr>
            <p:ph idx="1" type="body"/>
          </p:nvPr>
        </p:nvSpPr>
        <p:spPr>
          <a:xfrm>
            <a:off x="516565" y="1762297"/>
            <a:ext cx="11083500" cy="4414800"/>
          </a:xfrm>
          <a:prstGeom prst="rect">
            <a:avLst/>
          </a:prstGeom>
          <a:noFill/>
          <a:ln>
            <a:noFill/>
          </a:ln>
        </p:spPr>
        <p:txBody>
          <a:bodyPr anchorCtr="0" anchor="t" bIns="45700" lIns="91425" spcFirstLastPara="1" rIns="91425" wrap="square" tIns="45700">
            <a:normAutofit/>
          </a:bodyPr>
          <a:lstStyle/>
          <a:p>
            <a:pPr indent="-368300" lvl="0" marL="457200" rtl="0" algn="l">
              <a:spcBef>
                <a:spcPts val="0"/>
              </a:spcBef>
              <a:spcAft>
                <a:spcPts val="0"/>
              </a:spcAft>
              <a:buSzPts val="2200"/>
              <a:buChar char="▪"/>
            </a:pPr>
            <a:r>
              <a:rPr lang="en-US" sz="2200"/>
              <a:t>I am one of two Systems Librarians for the consortium.</a:t>
            </a:r>
            <a:endParaRPr sz="2200"/>
          </a:p>
          <a:p>
            <a:pPr indent="-368300" lvl="0" marL="457200" rtl="0" algn="l">
              <a:spcBef>
                <a:spcPts val="1000"/>
              </a:spcBef>
              <a:spcAft>
                <a:spcPts val="0"/>
              </a:spcAft>
              <a:buSzPts val="2200"/>
              <a:buChar char="▪"/>
            </a:pPr>
            <a:r>
              <a:rPr lang="en-US" sz="2200"/>
              <a:t>We don’t do cataloguing, but we work with cataloguers individually and through committees to help support their work through system settings, reports, and customized processes.</a:t>
            </a:r>
            <a:endParaRPr sz="2200"/>
          </a:p>
          <a:p>
            <a:pPr indent="-368300" lvl="0" marL="457200" rtl="0" algn="l">
              <a:spcBef>
                <a:spcPts val="1000"/>
              </a:spcBef>
              <a:spcAft>
                <a:spcPts val="0"/>
              </a:spcAft>
              <a:buSzPts val="2200"/>
              <a:buChar char="▪"/>
            </a:pPr>
            <a:r>
              <a:rPr lang="en-US" sz="2200"/>
              <a:t>We maintain a custom process for identifying brief bibs and sending them to PLLO cataloguers through report subscriptions.</a:t>
            </a:r>
            <a:endParaRPr sz="2200"/>
          </a:p>
          <a:p>
            <a:pPr indent="-368300" lvl="0" marL="457200" rtl="0" algn="l">
              <a:spcBef>
                <a:spcPts val="1000"/>
              </a:spcBef>
              <a:spcAft>
                <a:spcPts val="0"/>
              </a:spcAft>
              <a:buSzPts val="2200"/>
              <a:buChar char="▪"/>
            </a:pPr>
            <a:r>
              <a:rPr lang="en-US" sz="2200"/>
              <a:t>We work with Backstage.</a:t>
            </a:r>
            <a:endParaRPr sz="2200"/>
          </a:p>
          <a:p>
            <a:pPr indent="-368300" lvl="0" marL="457200" rtl="0" algn="l">
              <a:spcBef>
                <a:spcPts val="1000"/>
              </a:spcBef>
              <a:spcAft>
                <a:spcPts val="1000"/>
              </a:spcAft>
              <a:buSzPts val="2200"/>
              <a:buChar char="▪"/>
            </a:pPr>
            <a:r>
              <a:rPr lang="en-US" sz="2200"/>
              <a:t>We work with our web developer to make sure that the bib data and the search features are aligned.</a:t>
            </a:r>
            <a:endParaRPr sz="22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g33a33d458e3_1_35"/>
          <p:cNvSpPr txBox="1"/>
          <p:nvPr>
            <p:ph type="title"/>
          </p:nvPr>
        </p:nvSpPr>
        <p:spPr>
          <a:xfrm>
            <a:off x="516565" y="659877"/>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Example brief bib report</a:t>
            </a:r>
            <a:endParaRPr/>
          </a:p>
        </p:txBody>
      </p:sp>
      <p:pic>
        <p:nvPicPr>
          <p:cNvPr id="325" name="Google Shape;325;g33a33d458e3_1_35"/>
          <p:cNvPicPr preferRelativeResize="0"/>
          <p:nvPr/>
        </p:nvPicPr>
        <p:blipFill>
          <a:blip r:embed="rId3">
            <a:alphaModFix/>
          </a:blip>
          <a:stretch>
            <a:fillRect/>
          </a:stretch>
        </p:blipFill>
        <p:spPr>
          <a:xfrm>
            <a:off x="516575" y="1546000"/>
            <a:ext cx="7903724" cy="46311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g33a915ae8e0_1_5"/>
          <p:cNvSpPr txBox="1"/>
          <p:nvPr>
            <p:ph type="title"/>
          </p:nvPr>
        </p:nvSpPr>
        <p:spPr>
          <a:xfrm>
            <a:off x="516565" y="673324"/>
            <a:ext cx="11083500" cy="736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800"/>
              <a:buFont typeface="Arial"/>
              <a:buNone/>
            </a:pPr>
            <a:r>
              <a:rPr lang="en-US"/>
              <a:t>How we used to do it</a:t>
            </a:r>
            <a:endParaRPr/>
          </a:p>
        </p:txBody>
      </p:sp>
      <p:sp>
        <p:nvSpPr>
          <p:cNvPr id="331" name="Google Shape;331;g33a915ae8e0_1_5"/>
          <p:cNvSpPr txBox="1"/>
          <p:nvPr>
            <p:ph idx="1" type="body"/>
          </p:nvPr>
        </p:nvSpPr>
        <p:spPr>
          <a:xfrm>
            <a:off x="516570" y="1762300"/>
            <a:ext cx="5509200" cy="4414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None/>
            </a:pPr>
            <a:r>
              <a:rPr lang="en-US" sz="2200"/>
              <a:t>Identifying brief bibs by adding a 961 tag:</a:t>
            </a:r>
            <a:endParaRPr sz="2200"/>
          </a:p>
          <a:p>
            <a:pPr indent="-368300" lvl="0" marL="457200" rtl="0" algn="l">
              <a:spcBef>
                <a:spcPts val="1000"/>
              </a:spcBef>
              <a:spcAft>
                <a:spcPts val="0"/>
              </a:spcAft>
              <a:buSzPts val="2200"/>
              <a:buChar char="▪"/>
            </a:pPr>
            <a:r>
              <a:rPr lang="en-US" sz="2200"/>
              <a:t>Tag applied by vendors for imported brief bibs and by library staff for manually created bibs.</a:t>
            </a:r>
            <a:endParaRPr sz="2200"/>
          </a:p>
          <a:p>
            <a:pPr indent="-368300" lvl="0" marL="457200" rtl="0" algn="l">
              <a:spcBef>
                <a:spcPts val="1000"/>
              </a:spcBef>
              <a:spcAft>
                <a:spcPts val="0"/>
              </a:spcAft>
              <a:buSzPts val="2200"/>
              <a:buChar char="▪"/>
            </a:pPr>
            <a:r>
              <a:rPr lang="en-US" sz="2200"/>
              <a:t>Tag content varied and contains no meaningful metadata.</a:t>
            </a:r>
            <a:endParaRPr sz="2200"/>
          </a:p>
          <a:p>
            <a:pPr indent="-368300" lvl="0" marL="457200" rtl="0" algn="l">
              <a:spcBef>
                <a:spcPts val="1000"/>
              </a:spcBef>
              <a:spcAft>
                <a:spcPts val="0"/>
              </a:spcAft>
              <a:buSzPts val="2200"/>
              <a:buChar char="▪"/>
            </a:pPr>
            <a:r>
              <a:rPr lang="en-US" sz="2200"/>
              <a:t>Tag not added to all brief bibs.</a:t>
            </a:r>
            <a:endParaRPr sz="2200"/>
          </a:p>
          <a:p>
            <a:pPr indent="-368300" lvl="0" marL="457200" rtl="0" algn="l">
              <a:spcBef>
                <a:spcPts val="1000"/>
              </a:spcBef>
              <a:spcAft>
                <a:spcPts val="1000"/>
              </a:spcAft>
              <a:buSzPts val="2200"/>
              <a:buChar char="▪"/>
            </a:pPr>
            <a:r>
              <a:rPr lang="en-US" sz="2200"/>
              <a:t>Tag not always removed when bibs are overlaid with full bibs. </a:t>
            </a:r>
            <a:endParaRPr sz="2200"/>
          </a:p>
        </p:txBody>
      </p:sp>
      <p:pic>
        <p:nvPicPr>
          <p:cNvPr id="332" name="Google Shape;332;g33a915ae8e0_1_5"/>
          <p:cNvPicPr preferRelativeResize="0"/>
          <p:nvPr/>
        </p:nvPicPr>
        <p:blipFill>
          <a:blip r:embed="rId3">
            <a:alphaModFix/>
          </a:blip>
          <a:stretch>
            <a:fillRect/>
          </a:stretch>
        </p:blipFill>
        <p:spPr>
          <a:xfrm>
            <a:off x="6739950" y="1561925"/>
            <a:ext cx="4402838" cy="4615173"/>
          </a:xfrm>
          <a:prstGeom prst="rect">
            <a:avLst/>
          </a:prstGeom>
          <a:noFill/>
          <a:ln cap="flat" cmpd="sng" w="9525">
            <a:solidFill>
              <a:schemeClr val="accent4"/>
            </a:solidFill>
            <a:prstDash val="solid"/>
            <a:round/>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g33a915ae8e0_1_0"/>
          <p:cNvSpPr txBox="1"/>
          <p:nvPr>
            <p:ph type="title"/>
          </p:nvPr>
        </p:nvSpPr>
        <p:spPr>
          <a:xfrm>
            <a:off x="516565" y="673324"/>
            <a:ext cx="11083500" cy="736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800"/>
              <a:buFont typeface="Arial"/>
              <a:buNone/>
            </a:pPr>
            <a:r>
              <a:rPr lang="en-US"/>
              <a:t>What is a full bibliographic record?</a:t>
            </a:r>
            <a:endParaRPr/>
          </a:p>
        </p:txBody>
      </p:sp>
      <p:sp>
        <p:nvSpPr>
          <p:cNvPr id="338" name="Google Shape;338;g33a915ae8e0_1_0"/>
          <p:cNvSpPr txBox="1"/>
          <p:nvPr>
            <p:ph idx="1" type="body"/>
          </p:nvPr>
        </p:nvSpPr>
        <p:spPr>
          <a:xfrm>
            <a:off x="516565" y="1762297"/>
            <a:ext cx="11083500" cy="4414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None/>
            </a:pPr>
            <a:r>
              <a:rPr lang="en-US" sz="2200"/>
              <a:t>Criteria:</a:t>
            </a:r>
            <a:endParaRPr sz="2200"/>
          </a:p>
          <a:p>
            <a:pPr indent="-368300" lvl="0" marL="457200" rtl="0" algn="l">
              <a:lnSpc>
                <a:spcPct val="90000"/>
              </a:lnSpc>
              <a:spcBef>
                <a:spcPts val="1000"/>
              </a:spcBef>
              <a:spcAft>
                <a:spcPts val="0"/>
              </a:spcAft>
              <a:buSzPts val="2200"/>
              <a:buChar char="▪"/>
            </a:pPr>
            <a:r>
              <a:rPr lang="en-US" sz="2200"/>
              <a:t>Total tag count</a:t>
            </a:r>
            <a:endParaRPr sz="2200"/>
          </a:p>
          <a:p>
            <a:pPr indent="-368300" lvl="0" marL="457200" rtl="0" algn="l">
              <a:lnSpc>
                <a:spcPct val="90000"/>
              </a:lnSpc>
              <a:spcBef>
                <a:spcPts val="1000"/>
              </a:spcBef>
              <a:spcAft>
                <a:spcPts val="0"/>
              </a:spcAft>
              <a:buSzPts val="2200"/>
              <a:buChar char="▪"/>
            </a:pPr>
            <a:r>
              <a:rPr lang="en-US" sz="2200"/>
              <a:t>650 tag count (and indicators)</a:t>
            </a:r>
            <a:endParaRPr sz="2200"/>
          </a:p>
          <a:p>
            <a:pPr indent="-368300" lvl="0" marL="457200" rtl="0" algn="l">
              <a:lnSpc>
                <a:spcPct val="90000"/>
              </a:lnSpc>
              <a:spcBef>
                <a:spcPts val="1000"/>
              </a:spcBef>
              <a:spcAft>
                <a:spcPts val="0"/>
              </a:spcAft>
              <a:buSzPts val="2200"/>
              <a:buChar char="▪"/>
            </a:pPr>
            <a:r>
              <a:rPr lang="en-US" sz="2200"/>
              <a:t>Absence</a:t>
            </a:r>
            <a:r>
              <a:rPr lang="en-US" sz="2200"/>
              <a:t> of on-order tags</a:t>
            </a:r>
            <a:endParaRPr sz="2200"/>
          </a:p>
          <a:p>
            <a:pPr indent="0" lvl="0" marL="0" rtl="0" algn="l">
              <a:lnSpc>
                <a:spcPct val="90000"/>
              </a:lnSpc>
              <a:spcBef>
                <a:spcPts val="1000"/>
              </a:spcBef>
              <a:spcAft>
                <a:spcPts val="0"/>
              </a:spcAft>
              <a:buNone/>
            </a:pPr>
            <a:r>
              <a:rPr lang="en-US" sz="2200"/>
              <a:t>Querying on various combinations of these criteria, we discovered:</a:t>
            </a:r>
            <a:endParaRPr sz="2200"/>
          </a:p>
          <a:p>
            <a:pPr indent="-368300" lvl="0" marL="457200" rtl="0" algn="l">
              <a:lnSpc>
                <a:spcPct val="90000"/>
              </a:lnSpc>
              <a:spcBef>
                <a:spcPts val="1000"/>
              </a:spcBef>
              <a:spcAft>
                <a:spcPts val="0"/>
              </a:spcAft>
              <a:buSzPts val="2200"/>
              <a:buChar char="▪"/>
            </a:pPr>
            <a:r>
              <a:rPr lang="en-US" sz="2200"/>
              <a:t>Some bibs that met full criteria still had 961 tag</a:t>
            </a:r>
            <a:endParaRPr sz="2200"/>
          </a:p>
          <a:p>
            <a:pPr indent="-368300" lvl="0" marL="457200" rtl="0" algn="l">
              <a:lnSpc>
                <a:spcPct val="90000"/>
              </a:lnSpc>
              <a:spcBef>
                <a:spcPts val="1000"/>
              </a:spcBef>
              <a:spcAft>
                <a:spcPts val="1000"/>
              </a:spcAft>
              <a:buSzPts val="2200"/>
              <a:buChar char="▪"/>
            </a:pPr>
            <a:r>
              <a:rPr lang="en-US" sz="2200"/>
              <a:t>Some bibs that were still brief lacked a 961 tag</a:t>
            </a:r>
            <a:endParaRPr sz="22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g3377584b1ca_1_10"/>
          <p:cNvSpPr txBox="1"/>
          <p:nvPr>
            <p:ph type="title"/>
          </p:nvPr>
        </p:nvSpPr>
        <p:spPr>
          <a:xfrm>
            <a:off x="516565" y="673324"/>
            <a:ext cx="11083500" cy="736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800"/>
              <a:buFont typeface="Arial"/>
              <a:buNone/>
            </a:pPr>
            <a:r>
              <a:rPr lang="en-US"/>
              <a:t>How we do it now</a:t>
            </a:r>
            <a:endParaRPr/>
          </a:p>
        </p:txBody>
      </p:sp>
      <p:sp>
        <p:nvSpPr>
          <p:cNvPr id="344" name="Google Shape;344;g3377584b1ca_1_10"/>
          <p:cNvSpPr txBox="1"/>
          <p:nvPr>
            <p:ph idx="1" type="body"/>
          </p:nvPr>
        </p:nvSpPr>
        <p:spPr>
          <a:xfrm>
            <a:off x="516570" y="1762300"/>
            <a:ext cx="5527500" cy="4414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None/>
            </a:pPr>
            <a:r>
              <a:rPr lang="en-US" sz="2200"/>
              <a:t>Shift focus from tagging brief bibs to tagging full bibs.</a:t>
            </a:r>
            <a:endParaRPr sz="2200"/>
          </a:p>
          <a:p>
            <a:pPr indent="-368300" lvl="0" marL="457200" rtl="0" algn="l">
              <a:lnSpc>
                <a:spcPct val="90000"/>
              </a:lnSpc>
              <a:spcBef>
                <a:spcPts val="1000"/>
              </a:spcBef>
              <a:spcAft>
                <a:spcPts val="0"/>
              </a:spcAft>
              <a:buSzPts val="2200"/>
              <a:buChar char="▪"/>
            </a:pPr>
            <a:r>
              <a:rPr lang="en-US" sz="2200"/>
              <a:t>965 tag on full bibs</a:t>
            </a:r>
            <a:endParaRPr sz="2200"/>
          </a:p>
          <a:p>
            <a:pPr indent="-368300" lvl="0" marL="457200" rtl="0" algn="l">
              <a:lnSpc>
                <a:spcPct val="90000"/>
              </a:lnSpc>
              <a:spcBef>
                <a:spcPts val="1000"/>
              </a:spcBef>
              <a:spcAft>
                <a:spcPts val="0"/>
              </a:spcAft>
              <a:buSzPts val="2200"/>
              <a:buChar char="▪"/>
            </a:pPr>
            <a:r>
              <a:rPr lang="en-US" sz="2200"/>
              <a:t>Meaningful metadata that we can report on</a:t>
            </a:r>
            <a:endParaRPr sz="2200"/>
          </a:p>
          <a:p>
            <a:pPr indent="0" lvl="0" marL="0" rtl="0" algn="l">
              <a:lnSpc>
                <a:spcPct val="90000"/>
              </a:lnSpc>
              <a:spcBef>
                <a:spcPts val="1000"/>
              </a:spcBef>
              <a:spcAft>
                <a:spcPts val="0"/>
              </a:spcAft>
              <a:buNone/>
            </a:pPr>
            <a:r>
              <a:t/>
            </a:r>
            <a:endParaRPr sz="2200"/>
          </a:p>
          <a:p>
            <a:pPr indent="0" lvl="0" marL="0" rtl="0" algn="l">
              <a:lnSpc>
                <a:spcPct val="90000"/>
              </a:lnSpc>
              <a:spcBef>
                <a:spcPts val="0"/>
              </a:spcBef>
              <a:spcAft>
                <a:spcPts val="0"/>
              </a:spcAft>
              <a:buNone/>
            </a:pPr>
            <a:r>
              <a:rPr lang="en-US" sz="2200"/>
              <a:t>Update brief bib report:</a:t>
            </a:r>
            <a:endParaRPr sz="2200"/>
          </a:p>
          <a:p>
            <a:pPr indent="-368300" lvl="0" marL="457200" rtl="0" algn="l">
              <a:lnSpc>
                <a:spcPct val="90000"/>
              </a:lnSpc>
              <a:spcBef>
                <a:spcPts val="1000"/>
              </a:spcBef>
              <a:spcAft>
                <a:spcPts val="0"/>
              </a:spcAft>
              <a:buSzPts val="2200"/>
              <a:buChar char="▪"/>
            </a:pPr>
            <a:r>
              <a:rPr lang="en-US" sz="2200"/>
              <a:t>Uses tag count criteria</a:t>
            </a:r>
            <a:endParaRPr sz="2200"/>
          </a:p>
          <a:p>
            <a:pPr indent="-368300" lvl="0" marL="457200" rtl="0" algn="l">
              <a:lnSpc>
                <a:spcPct val="90000"/>
              </a:lnSpc>
              <a:spcBef>
                <a:spcPts val="1000"/>
              </a:spcBef>
              <a:spcAft>
                <a:spcPts val="1000"/>
              </a:spcAft>
              <a:buSzPts val="2200"/>
              <a:buChar char="▪"/>
            </a:pPr>
            <a:r>
              <a:rPr lang="en-US" sz="2200"/>
              <a:t>Excludes bibs with 965</a:t>
            </a:r>
            <a:endParaRPr sz="2200"/>
          </a:p>
        </p:txBody>
      </p:sp>
      <p:pic>
        <p:nvPicPr>
          <p:cNvPr id="345" name="Google Shape;345;g3377584b1ca_1_10"/>
          <p:cNvPicPr preferRelativeResize="0"/>
          <p:nvPr/>
        </p:nvPicPr>
        <p:blipFill>
          <a:blip r:embed="rId3">
            <a:alphaModFix/>
          </a:blip>
          <a:stretch>
            <a:fillRect/>
          </a:stretch>
        </p:blipFill>
        <p:spPr>
          <a:xfrm>
            <a:off x="5925045" y="2103587"/>
            <a:ext cx="5843131" cy="2650825"/>
          </a:xfrm>
          <a:prstGeom prst="rect">
            <a:avLst/>
          </a:prstGeom>
          <a:noFill/>
          <a:ln cap="flat" cmpd="sng" w="9525">
            <a:solidFill>
              <a:schemeClr val="accent4"/>
            </a:solidFill>
            <a:prstDash val="solid"/>
            <a:round/>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g33a915ae8e0_1_10"/>
          <p:cNvSpPr txBox="1"/>
          <p:nvPr>
            <p:ph type="title"/>
          </p:nvPr>
        </p:nvSpPr>
        <p:spPr>
          <a:xfrm>
            <a:off x="516565" y="673324"/>
            <a:ext cx="11083500" cy="736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800"/>
              <a:buFont typeface="Arial"/>
              <a:buNone/>
            </a:pPr>
            <a:r>
              <a:rPr lang="en-US"/>
              <a:t>Result and remaining work</a:t>
            </a:r>
            <a:endParaRPr/>
          </a:p>
        </p:txBody>
      </p:sp>
      <p:sp>
        <p:nvSpPr>
          <p:cNvPr id="351" name="Google Shape;351;g33a915ae8e0_1_10"/>
          <p:cNvSpPr txBox="1"/>
          <p:nvPr>
            <p:ph idx="1" type="body"/>
          </p:nvPr>
        </p:nvSpPr>
        <p:spPr>
          <a:xfrm>
            <a:off x="516565" y="1762297"/>
            <a:ext cx="11083500" cy="4414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None/>
            </a:pPr>
            <a:r>
              <a:rPr lang="en-US" sz="2200"/>
              <a:t>Results:</a:t>
            </a:r>
            <a:endParaRPr sz="2200"/>
          </a:p>
          <a:p>
            <a:pPr indent="-368300" lvl="0" marL="457200" rtl="0" algn="l">
              <a:lnSpc>
                <a:spcPct val="90000"/>
              </a:lnSpc>
              <a:spcBef>
                <a:spcPts val="1000"/>
              </a:spcBef>
              <a:spcAft>
                <a:spcPts val="0"/>
              </a:spcAft>
              <a:buSzPts val="2200"/>
              <a:buChar char="▪"/>
            </a:pPr>
            <a:r>
              <a:rPr lang="en-US" sz="2200"/>
              <a:t>Much more accurate reports of brief bibs sent to PLLO cataloguers</a:t>
            </a:r>
            <a:endParaRPr sz="2200"/>
          </a:p>
          <a:p>
            <a:pPr indent="-368300" lvl="0" marL="457200" rtl="0" algn="l">
              <a:lnSpc>
                <a:spcPct val="90000"/>
              </a:lnSpc>
              <a:spcBef>
                <a:spcPts val="1000"/>
              </a:spcBef>
              <a:spcAft>
                <a:spcPts val="0"/>
              </a:spcAft>
              <a:buSzPts val="2200"/>
              <a:buChar char="▪"/>
            </a:pPr>
            <a:r>
              <a:rPr lang="en-US" sz="2200"/>
              <a:t>Ability to report on metrics related to the source of full bibs, which site provided them, and the overlay rate of full bibs</a:t>
            </a:r>
            <a:endParaRPr sz="2200"/>
          </a:p>
          <a:p>
            <a:pPr indent="-368300" lvl="0" marL="457200" rtl="0" algn="l">
              <a:lnSpc>
                <a:spcPct val="90000"/>
              </a:lnSpc>
              <a:spcBef>
                <a:spcPts val="1000"/>
              </a:spcBef>
              <a:spcAft>
                <a:spcPts val="0"/>
              </a:spcAft>
              <a:buSzPts val="2200"/>
              <a:buChar char="▪"/>
            </a:pPr>
            <a:r>
              <a:rPr lang="en-US" sz="2200"/>
              <a:t>We’ve added an additional 966 tag with metadata to mark bibs that have been processed by Backstage</a:t>
            </a:r>
            <a:endParaRPr sz="2200"/>
          </a:p>
          <a:p>
            <a:pPr indent="0" lvl="0" marL="0" rtl="0" algn="l">
              <a:lnSpc>
                <a:spcPct val="90000"/>
              </a:lnSpc>
              <a:spcBef>
                <a:spcPts val="1000"/>
              </a:spcBef>
              <a:spcAft>
                <a:spcPts val="0"/>
              </a:spcAft>
              <a:buNone/>
            </a:pPr>
            <a:r>
              <a:t/>
            </a:r>
            <a:endParaRPr sz="2200"/>
          </a:p>
          <a:p>
            <a:pPr indent="0" lvl="0" marL="0" rtl="0" algn="l">
              <a:lnSpc>
                <a:spcPct val="90000"/>
              </a:lnSpc>
              <a:spcBef>
                <a:spcPts val="0"/>
              </a:spcBef>
              <a:spcAft>
                <a:spcPts val="0"/>
              </a:spcAft>
              <a:buNone/>
            </a:pPr>
            <a:r>
              <a:rPr lang="en-US" sz="2200"/>
              <a:t>To-Do:</a:t>
            </a:r>
            <a:endParaRPr sz="2200"/>
          </a:p>
          <a:p>
            <a:pPr indent="-368300" lvl="0" marL="457200" rtl="0" algn="l">
              <a:lnSpc>
                <a:spcPct val="90000"/>
              </a:lnSpc>
              <a:spcBef>
                <a:spcPts val="1000"/>
              </a:spcBef>
              <a:spcAft>
                <a:spcPts val="0"/>
              </a:spcAft>
              <a:buSzPts val="2200"/>
              <a:buChar char="▪"/>
            </a:pPr>
            <a:r>
              <a:rPr lang="en-US" sz="2200"/>
              <a:t>Assess accuracy of 965 coverage; when can we stop relying on complex criteria?</a:t>
            </a:r>
            <a:endParaRPr sz="2200"/>
          </a:p>
          <a:p>
            <a:pPr indent="-368300" lvl="0" marL="457200" rtl="0" algn="l">
              <a:lnSpc>
                <a:spcPct val="90000"/>
              </a:lnSpc>
              <a:spcBef>
                <a:spcPts val="1000"/>
              </a:spcBef>
              <a:spcAft>
                <a:spcPts val="0"/>
              </a:spcAft>
              <a:buSzPts val="2200"/>
              <a:buChar char="▪"/>
            </a:pPr>
            <a:r>
              <a:rPr lang="en-US" sz="2200"/>
              <a:t>When can we remove existing 961 tags?</a:t>
            </a:r>
            <a:endParaRPr sz="2200"/>
          </a:p>
          <a:p>
            <a:pPr indent="-368300" lvl="0" marL="457200" rtl="0" algn="l">
              <a:lnSpc>
                <a:spcPct val="90000"/>
              </a:lnSpc>
              <a:spcBef>
                <a:spcPts val="1000"/>
              </a:spcBef>
              <a:spcAft>
                <a:spcPts val="1000"/>
              </a:spcAft>
              <a:buSzPts val="2200"/>
              <a:buChar char="▪"/>
            </a:pPr>
            <a:r>
              <a:rPr lang="en-US" sz="2200"/>
              <a:t>Clean-up the small number of bibs with both 961 and 965 tags</a:t>
            </a:r>
            <a:endParaRPr sz="22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13"/>
          <p:cNvSpPr txBox="1"/>
          <p:nvPr>
            <p:ph idx="1" type="body"/>
          </p:nvPr>
        </p:nvSpPr>
        <p:spPr>
          <a:xfrm>
            <a:off x="3352800" y="2963809"/>
            <a:ext cx="5486400" cy="79802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90000"/>
              </a:lnSpc>
              <a:spcBef>
                <a:spcPts val="0"/>
              </a:spcBef>
              <a:spcAft>
                <a:spcPts val="0"/>
              </a:spcAft>
              <a:buClr>
                <a:schemeClr val="accent1"/>
              </a:buClr>
              <a:buSzPct val="100000"/>
              <a:buNone/>
            </a:pPr>
            <a:r>
              <a:rPr lang="en-US"/>
              <a:t>THANK YOU</a:t>
            </a:r>
            <a:endParaRPr/>
          </a:p>
        </p:txBody>
      </p:sp>
      <p:sp>
        <p:nvSpPr>
          <p:cNvPr id="357" name="Google Shape;357;p13"/>
          <p:cNvSpPr txBox="1"/>
          <p:nvPr>
            <p:ph idx="2" type="body"/>
          </p:nvPr>
        </p:nvSpPr>
        <p:spPr>
          <a:xfrm>
            <a:off x="3983832" y="4023207"/>
            <a:ext cx="4224337" cy="955675"/>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575358"/>
              </a:buClr>
              <a:buSzPts val="2800"/>
              <a:buNone/>
            </a:pPr>
            <a:r>
              <a:rPr lang="en-US"/>
              <a:t>Questions?</a:t>
            </a:r>
            <a:endParaRPr/>
          </a:p>
        </p:txBody>
      </p:sp>
      <p:sp>
        <p:nvSpPr>
          <p:cNvPr id="358" name="Google Shape;358;p13"/>
          <p:cNvSpPr txBox="1"/>
          <p:nvPr/>
        </p:nvSpPr>
        <p:spPr>
          <a:xfrm>
            <a:off x="67750" y="4409475"/>
            <a:ext cx="7403400" cy="199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solidFill>
                  <a:srgbClr val="575358"/>
                </a:solidFill>
              </a:rPr>
              <a:t>C Mulder, </a:t>
            </a:r>
            <a:r>
              <a:rPr lang="en-US" sz="2200" u="sng">
                <a:solidFill>
                  <a:schemeClr val="hlink"/>
                </a:solidFill>
                <a:hlinkClick r:id="rId3"/>
              </a:rPr>
              <a:t>cmulder@cmpl.org</a:t>
            </a:r>
            <a:endParaRPr sz="2200">
              <a:solidFill>
                <a:srgbClr val="575358"/>
              </a:solidFill>
            </a:endParaRPr>
          </a:p>
          <a:p>
            <a:pPr indent="0" lvl="0" marL="0" rtl="0" algn="l">
              <a:spcBef>
                <a:spcPts val="0"/>
              </a:spcBef>
              <a:spcAft>
                <a:spcPts val="0"/>
              </a:spcAft>
              <a:buNone/>
            </a:pPr>
            <a:r>
              <a:rPr lang="en-US" sz="2200">
                <a:solidFill>
                  <a:srgbClr val="575358"/>
                </a:solidFill>
              </a:rPr>
              <a:t>Charlie Rosenthal, </a:t>
            </a:r>
            <a:r>
              <a:rPr lang="en-US" sz="2200" u="sng">
                <a:solidFill>
                  <a:schemeClr val="hlink"/>
                </a:solidFill>
                <a:hlinkClick r:id="rId4"/>
              </a:rPr>
              <a:t>crosenthal@pwcgov.org</a:t>
            </a:r>
            <a:endParaRPr sz="2200">
              <a:solidFill>
                <a:srgbClr val="575358"/>
              </a:solidFill>
            </a:endParaRPr>
          </a:p>
          <a:p>
            <a:pPr indent="0" lvl="0" marL="0" rtl="0" algn="l">
              <a:spcBef>
                <a:spcPts val="0"/>
              </a:spcBef>
              <a:spcAft>
                <a:spcPts val="0"/>
              </a:spcAft>
              <a:buNone/>
            </a:pPr>
            <a:r>
              <a:rPr lang="en-US" sz="2200">
                <a:solidFill>
                  <a:srgbClr val="575358"/>
                </a:solidFill>
              </a:rPr>
              <a:t>Elaine Sloan, </a:t>
            </a:r>
            <a:r>
              <a:rPr lang="en-US" sz="2200" u="sng">
                <a:solidFill>
                  <a:schemeClr val="hlink"/>
                </a:solidFill>
                <a:hlinkClick r:id="rId5"/>
              </a:rPr>
              <a:t>esloan@cityofboise.org</a:t>
            </a:r>
            <a:endParaRPr sz="2200">
              <a:solidFill>
                <a:srgbClr val="575358"/>
              </a:solidFill>
            </a:endParaRPr>
          </a:p>
          <a:p>
            <a:pPr indent="0" lvl="0" marL="0" rtl="0" algn="l">
              <a:spcBef>
                <a:spcPts val="0"/>
              </a:spcBef>
              <a:spcAft>
                <a:spcPts val="0"/>
              </a:spcAft>
              <a:buNone/>
            </a:pPr>
            <a:r>
              <a:rPr lang="en-US" sz="2200">
                <a:solidFill>
                  <a:srgbClr val="575358"/>
                </a:solidFill>
              </a:rPr>
              <a:t>Eleanor Crumblehulme, </a:t>
            </a:r>
            <a:r>
              <a:rPr lang="en-US" sz="2200" u="sng">
                <a:solidFill>
                  <a:schemeClr val="hlink"/>
                </a:solidFill>
                <a:hlinkClick r:id="rId6"/>
              </a:rPr>
              <a:t>ecrumblehulme@sasklibraries.ca</a:t>
            </a:r>
            <a:endParaRPr sz="2200">
              <a:solidFill>
                <a:srgbClr val="575358"/>
              </a:solidFill>
            </a:endParaRPr>
          </a:p>
          <a:p>
            <a:pPr indent="0" lvl="0" marL="0" rtl="0" algn="l">
              <a:spcBef>
                <a:spcPts val="0"/>
              </a:spcBef>
              <a:spcAft>
                <a:spcPts val="0"/>
              </a:spcAft>
              <a:buNone/>
            </a:pPr>
            <a:r>
              <a:t/>
            </a:r>
            <a:endParaRPr sz="2000">
              <a:solidFill>
                <a:srgbClr val="575358"/>
              </a:solidFill>
            </a:endParaRPr>
          </a:p>
          <a:p>
            <a:pPr indent="0" lvl="0" marL="0" rtl="0" algn="l">
              <a:spcBef>
                <a:spcPts val="0"/>
              </a:spcBef>
              <a:spcAft>
                <a:spcPts val="0"/>
              </a:spcAft>
              <a:buNone/>
            </a:pPr>
            <a:r>
              <a:t/>
            </a:r>
            <a:endParaRPr sz="2000">
              <a:solidFill>
                <a:srgbClr val="575358"/>
              </a:solidFill>
            </a:endParaRPr>
          </a:p>
          <a:p>
            <a:pPr indent="0" lvl="0" marL="0" rtl="0" algn="l">
              <a:spcBef>
                <a:spcPts val="0"/>
              </a:spcBef>
              <a:spcAft>
                <a:spcPts val="0"/>
              </a:spcAft>
              <a:buNone/>
            </a:pPr>
            <a:r>
              <a:t/>
            </a:r>
            <a:endParaRPr sz="2000">
              <a:solidFill>
                <a:srgbClr val="575358"/>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g33c57a7197c_0_2"/>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Monthly SQL Clean-ups</a:t>
            </a:r>
            <a:endParaRPr/>
          </a:p>
        </p:txBody>
      </p:sp>
      <p:sp>
        <p:nvSpPr>
          <p:cNvPr id="112" name="Google Shape;112;g33c57a7197c_0_2"/>
          <p:cNvSpPr txBox="1"/>
          <p:nvPr>
            <p:ph idx="1" type="body"/>
          </p:nvPr>
        </p:nvSpPr>
        <p:spPr>
          <a:xfrm>
            <a:off x="516565" y="1762297"/>
            <a:ext cx="11083500" cy="4414800"/>
          </a:xfrm>
          <a:prstGeom prst="rect">
            <a:avLst/>
          </a:prstGeom>
        </p:spPr>
        <p:txBody>
          <a:bodyPr anchorCtr="0" anchor="t" bIns="45700" lIns="91425" spcFirstLastPara="1" rIns="91425" wrap="square" tIns="45700">
            <a:normAutofit/>
          </a:bodyPr>
          <a:lstStyle/>
          <a:p>
            <a:pPr indent="-368300" lvl="0" marL="457200" rtl="0" algn="l">
              <a:lnSpc>
                <a:spcPct val="150000"/>
              </a:lnSpc>
              <a:spcBef>
                <a:spcPts val="1000"/>
              </a:spcBef>
              <a:spcAft>
                <a:spcPts val="0"/>
              </a:spcAft>
              <a:buSzPts val="2200"/>
              <a:buChar char="▪"/>
            </a:pPr>
            <a:r>
              <a:rPr lang="en-US" sz="2200"/>
              <a:t>Missing call number</a:t>
            </a:r>
            <a:endParaRPr sz="2200"/>
          </a:p>
          <a:p>
            <a:pPr indent="-368300" lvl="0" marL="457200" rtl="0" algn="l">
              <a:lnSpc>
                <a:spcPct val="150000"/>
              </a:lnSpc>
              <a:spcBef>
                <a:spcPts val="0"/>
              </a:spcBef>
              <a:spcAft>
                <a:spcPts val="0"/>
              </a:spcAft>
              <a:buSzPts val="2200"/>
              <a:buChar char="▪"/>
            </a:pPr>
            <a:r>
              <a:rPr lang="en-US" sz="2200"/>
              <a:t>Alpha characters in item record class field</a:t>
            </a:r>
            <a:endParaRPr sz="2200"/>
          </a:p>
          <a:p>
            <a:pPr indent="-368300" lvl="0" marL="457200" rtl="0" algn="l">
              <a:lnSpc>
                <a:spcPct val="150000"/>
              </a:lnSpc>
              <a:spcBef>
                <a:spcPts val="0"/>
              </a:spcBef>
              <a:spcAft>
                <a:spcPts val="0"/>
              </a:spcAft>
              <a:buSzPts val="2200"/>
              <a:buChar char="▪"/>
            </a:pPr>
            <a:r>
              <a:rPr lang="en-US" sz="2200"/>
              <a:t>Audiobooks without number of discs</a:t>
            </a:r>
            <a:endParaRPr sz="2200"/>
          </a:p>
          <a:p>
            <a:pPr indent="-368300" lvl="0" marL="457200" rtl="0" algn="l">
              <a:lnSpc>
                <a:spcPct val="150000"/>
              </a:lnSpc>
              <a:spcBef>
                <a:spcPts val="0"/>
              </a:spcBef>
              <a:spcAft>
                <a:spcPts val="0"/>
              </a:spcAft>
              <a:buSzPts val="2200"/>
              <a:buChar char="▪"/>
            </a:pPr>
            <a:r>
              <a:rPr lang="en-US" sz="2200"/>
              <a:t>EDI orders not released/sent</a:t>
            </a:r>
            <a:endParaRPr sz="2200"/>
          </a:p>
          <a:p>
            <a:pPr indent="-368300" lvl="0" marL="457200" rtl="0" algn="l">
              <a:lnSpc>
                <a:spcPct val="150000"/>
              </a:lnSpc>
              <a:spcBef>
                <a:spcPts val="0"/>
              </a:spcBef>
              <a:spcAft>
                <a:spcPts val="0"/>
              </a:spcAft>
              <a:buSzPts val="2200"/>
              <a:buChar char="▪"/>
            </a:pPr>
            <a:r>
              <a:rPr lang="en-US" sz="2200"/>
              <a:t>On-order for 6+ months</a:t>
            </a:r>
            <a:endParaRPr sz="2200"/>
          </a:p>
          <a:p>
            <a:pPr indent="-368300" lvl="0" marL="457200" rtl="0" algn="l">
              <a:lnSpc>
                <a:spcPct val="150000"/>
              </a:lnSpc>
              <a:spcBef>
                <a:spcPts val="0"/>
              </a:spcBef>
              <a:spcAft>
                <a:spcPts val="0"/>
              </a:spcAft>
              <a:buSzPts val="2200"/>
              <a:buChar char="▪"/>
            </a:pPr>
            <a:r>
              <a:rPr lang="en-US" sz="2200"/>
              <a:t>Items weeded not deleted &amp; deleted not weeded</a:t>
            </a:r>
            <a:endParaRPr sz="2200"/>
          </a:p>
          <a:p>
            <a:pPr indent="-368300" lvl="0" marL="457200" rtl="0" algn="l">
              <a:lnSpc>
                <a:spcPct val="150000"/>
              </a:lnSpc>
              <a:spcBef>
                <a:spcPts val="0"/>
              </a:spcBef>
              <a:spcAft>
                <a:spcPts val="0"/>
              </a:spcAft>
              <a:buSzPts val="2200"/>
              <a:buChar char="▪"/>
            </a:pPr>
            <a:r>
              <a:rPr lang="en-US" sz="2200"/>
              <a:t>Etc.</a:t>
            </a:r>
            <a:endParaRPr sz="22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g337b85cfcdf_0_16"/>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Book Series Project - The Problem</a:t>
            </a:r>
            <a:endParaRPr/>
          </a:p>
        </p:txBody>
      </p:sp>
      <p:sp>
        <p:nvSpPr>
          <p:cNvPr id="119" name="Google Shape;119;g337b85cfcdf_0_16"/>
          <p:cNvSpPr txBox="1"/>
          <p:nvPr>
            <p:ph idx="1" type="body"/>
          </p:nvPr>
        </p:nvSpPr>
        <p:spPr>
          <a:xfrm>
            <a:off x="2700575" y="1674000"/>
            <a:ext cx="6715500" cy="834900"/>
          </a:xfrm>
          <a:prstGeom prst="rect">
            <a:avLst/>
          </a:prstGeom>
        </p:spPr>
        <p:txBody>
          <a:bodyPr anchorCtr="0" anchor="t" bIns="45700" lIns="91425" spcFirstLastPara="1" rIns="91425" wrap="square" tIns="45700">
            <a:normAutofit fontScale="25000" lnSpcReduction="20000"/>
          </a:bodyPr>
          <a:lstStyle/>
          <a:p>
            <a:pPr indent="0" lvl="0" marL="0" rtl="0" algn="ctr">
              <a:spcBef>
                <a:spcPts val="1000"/>
              </a:spcBef>
              <a:spcAft>
                <a:spcPts val="0"/>
              </a:spcAft>
              <a:buNone/>
            </a:pPr>
            <a:r>
              <a:t/>
            </a:r>
            <a:endParaRPr sz="2300"/>
          </a:p>
          <a:p>
            <a:pPr indent="0" lvl="0" marL="0" rtl="0" algn="ctr">
              <a:spcBef>
                <a:spcPts val="1000"/>
              </a:spcBef>
              <a:spcAft>
                <a:spcPts val="0"/>
              </a:spcAft>
              <a:buNone/>
            </a:pPr>
            <a:r>
              <a:t/>
            </a:r>
            <a:endParaRPr sz="2300"/>
          </a:p>
          <a:p>
            <a:pPr indent="0" lvl="0" marL="0" rtl="0" algn="ctr">
              <a:spcBef>
                <a:spcPts val="1000"/>
              </a:spcBef>
              <a:spcAft>
                <a:spcPts val="0"/>
              </a:spcAft>
              <a:buNone/>
            </a:pPr>
            <a:r>
              <a:t/>
            </a:r>
            <a:endParaRPr sz="2300"/>
          </a:p>
          <a:p>
            <a:pPr indent="0" lvl="0" marL="0" rtl="0" algn="ctr">
              <a:spcBef>
                <a:spcPts val="1000"/>
              </a:spcBef>
              <a:spcAft>
                <a:spcPts val="0"/>
              </a:spcAft>
              <a:buNone/>
            </a:pPr>
            <a:r>
              <a:rPr lang="en-US" sz="9038"/>
              <a:t>But how do I know what order to read them in? </a:t>
            </a:r>
            <a:endParaRPr sz="9038"/>
          </a:p>
        </p:txBody>
      </p:sp>
      <p:pic>
        <p:nvPicPr>
          <p:cNvPr id="120" name="Google Shape;120;g337b85cfcdf_0_16"/>
          <p:cNvPicPr preferRelativeResize="0"/>
          <p:nvPr/>
        </p:nvPicPr>
        <p:blipFill>
          <a:blip r:embed="rId3">
            <a:alphaModFix/>
          </a:blip>
          <a:stretch>
            <a:fillRect/>
          </a:stretch>
        </p:blipFill>
        <p:spPr>
          <a:xfrm>
            <a:off x="1592347" y="2773375"/>
            <a:ext cx="8931965" cy="320992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g339f6434b0e_0_1"/>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Book Series Project - The Solution</a:t>
            </a:r>
            <a:endParaRPr/>
          </a:p>
        </p:txBody>
      </p:sp>
      <p:sp>
        <p:nvSpPr>
          <p:cNvPr id="127" name="Google Shape;127;g339f6434b0e_0_1"/>
          <p:cNvSpPr txBox="1"/>
          <p:nvPr>
            <p:ph idx="1" type="body"/>
          </p:nvPr>
        </p:nvSpPr>
        <p:spPr>
          <a:xfrm>
            <a:off x="516565" y="1762297"/>
            <a:ext cx="11083500" cy="4414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sz="2200"/>
              <a:t>245 Field Edits</a:t>
            </a:r>
            <a:endParaRPr sz="2200"/>
          </a:p>
          <a:p>
            <a:pPr indent="-368300" lvl="0" marL="457200" rtl="0" algn="l">
              <a:spcBef>
                <a:spcPts val="1000"/>
              </a:spcBef>
              <a:spcAft>
                <a:spcPts val="0"/>
              </a:spcAft>
              <a:buSzPts val="2200"/>
              <a:buChar char="▪"/>
            </a:pPr>
            <a:r>
              <a:rPr lang="en-US" sz="2200"/>
              <a:t>Update cataloging workflow</a:t>
            </a:r>
            <a:endParaRPr sz="2200"/>
          </a:p>
          <a:p>
            <a:pPr indent="-368300" lvl="0" marL="457200" rtl="0" algn="l">
              <a:spcBef>
                <a:spcPts val="0"/>
              </a:spcBef>
              <a:spcAft>
                <a:spcPts val="0"/>
              </a:spcAft>
              <a:buSzPts val="2200"/>
              <a:buChar char="▪"/>
            </a:pPr>
            <a:r>
              <a:rPr lang="en-US" sz="2200"/>
              <a:t>Tackle the backlog</a:t>
            </a:r>
            <a:endParaRPr sz="2200"/>
          </a:p>
          <a:p>
            <a:pPr indent="-368300" lvl="1" marL="914400" rtl="0" algn="l">
              <a:spcBef>
                <a:spcPts val="0"/>
              </a:spcBef>
              <a:spcAft>
                <a:spcPts val="0"/>
              </a:spcAft>
              <a:buSzPts val="2200"/>
              <a:buChar char="▪"/>
            </a:pPr>
            <a:r>
              <a:rPr lang="en-US" sz="2200"/>
              <a:t>Enlist help!</a:t>
            </a:r>
            <a:endParaRPr sz="2200"/>
          </a:p>
          <a:p>
            <a:pPr indent="-368300" lvl="1" marL="914400" rtl="0" algn="l">
              <a:spcBef>
                <a:spcPts val="0"/>
              </a:spcBef>
              <a:spcAft>
                <a:spcPts val="0"/>
              </a:spcAft>
              <a:buSzPts val="2200"/>
              <a:buChar char="▪"/>
            </a:pPr>
            <a:r>
              <a:rPr lang="en-US" sz="2200"/>
              <a:t>Write very specific instructions</a:t>
            </a:r>
            <a:endParaRPr sz="2200"/>
          </a:p>
          <a:p>
            <a:pPr indent="0" lvl="0" marL="0" rtl="0" algn="l">
              <a:spcBef>
                <a:spcPts val="1000"/>
              </a:spcBef>
              <a:spcAft>
                <a:spcPts val="0"/>
              </a:spcAft>
              <a:buNone/>
            </a:pPr>
            <a:r>
              <a:t/>
            </a:r>
            <a:endParaRPr sz="2200"/>
          </a:p>
          <a:p>
            <a:pPr indent="0" lvl="0" marL="0" rtl="0" algn="l">
              <a:spcBef>
                <a:spcPts val="1000"/>
              </a:spcBef>
              <a:spcAft>
                <a:spcPts val="0"/>
              </a:spcAft>
              <a:buNone/>
            </a:pPr>
            <a:r>
              <a:rPr lang="en-US" sz="2200"/>
              <a:t>Old 245: </a:t>
            </a:r>
            <a:endParaRPr sz="2200"/>
          </a:p>
          <a:p>
            <a:pPr indent="0" lvl="0" marL="0" rtl="0" algn="l">
              <a:spcBef>
                <a:spcPts val="1000"/>
              </a:spcBef>
              <a:spcAft>
                <a:spcPts val="0"/>
              </a:spcAft>
              <a:buNone/>
            </a:pPr>
            <a:r>
              <a:t/>
            </a:r>
            <a:endParaRPr sz="2200"/>
          </a:p>
          <a:p>
            <a:pPr indent="0" lvl="0" marL="0" rtl="0" algn="l">
              <a:spcBef>
                <a:spcPts val="1000"/>
              </a:spcBef>
              <a:spcAft>
                <a:spcPts val="0"/>
              </a:spcAft>
              <a:buNone/>
            </a:pPr>
            <a:r>
              <a:t/>
            </a:r>
            <a:endParaRPr sz="2200"/>
          </a:p>
          <a:p>
            <a:pPr indent="0" lvl="0" marL="0" rtl="0" algn="l">
              <a:spcBef>
                <a:spcPts val="1000"/>
              </a:spcBef>
              <a:spcAft>
                <a:spcPts val="0"/>
              </a:spcAft>
              <a:buNone/>
            </a:pPr>
            <a:r>
              <a:rPr lang="en-US" sz="2200"/>
              <a:t>New 245: </a:t>
            </a:r>
            <a:endParaRPr sz="2200"/>
          </a:p>
        </p:txBody>
      </p:sp>
      <p:pic>
        <p:nvPicPr>
          <p:cNvPr id="128" name="Google Shape;128;g339f6434b0e_0_1"/>
          <p:cNvPicPr preferRelativeResize="0"/>
          <p:nvPr/>
        </p:nvPicPr>
        <p:blipFill>
          <a:blip r:embed="rId3">
            <a:alphaModFix/>
          </a:blip>
          <a:stretch>
            <a:fillRect/>
          </a:stretch>
        </p:blipFill>
        <p:spPr>
          <a:xfrm>
            <a:off x="1914525" y="3601602"/>
            <a:ext cx="8111412" cy="736200"/>
          </a:xfrm>
          <a:prstGeom prst="rect">
            <a:avLst/>
          </a:prstGeom>
          <a:noFill/>
          <a:ln>
            <a:noFill/>
          </a:ln>
        </p:spPr>
      </p:pic>
      <p:pic>
        <p:nvPicPr>
          <p:cNvPr id="129" name="Google Shape;129;g339f6434b0e_0_1"/>
          <p:cNvPicPr preferRelativeResize="0"/>
          <p:nvPr/>
        </p:nvPicPr>
        <p:blipFill>
          <a:blip r:embed="rId4">
            <a:alphaModFix/>
          </a:blip>
          <a:stretch>
            <a:fillRect/>
          </a:stretch>
        </p:blipFill>
        <p:spPr>
          <a:xfrm>
            <a:off x="1914525" y="5315850"/>
            <a:ext cx="10204974" cy="4416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g339f6434b0e_0_8"/>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Book Series Project - The Result</a:t>
            </a:r>
            <a:endParaRPr/>
          </a:p>
        </p:txBody>
      </p:sp>
      <p:pic>
        <p:nvPicPr>
          <p:cNvPr id="136" name="Google Shape;136;g339f6434b0e_0_8"/>
          <p:cNvPicPr preferRelativeResize="0"/>
          <p:nvPr/>
        </p:nvPicPr>
        <p:blipFill>
          <a:blip r:embed="rId3">
            <a:alphaModFix/>
          </a:blip>
          <a:stretch>
            <a:fillRect/>
          </a:stretch>
        </p:blipFill>
        <p:spPr>
          <a:xfrm>
            <a:off x="1625275" y="1575574"/>
            <a:ext cx="8023187" cy="514367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g337b85cfcdf_0_22"/>
          <p:cNvSpPr txBox="1"/>
          <p:nvPr>
            <p:ph type="title"/>
          </p:nvPr>
        </p:nvSpPr>
        <p:spPr>
          <a:xfrm>
            <a:off x="516565" y="673324"/>
            <a:ext cx="11083500" cy="73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Nonfiction Classification </a:t>
            </a:r>
            <a:endParaRPr/>
          </a:p>
        </p:txBody>
      </p:sp>
      <p:pic>
        <p:nvPicPr>
          <p:cNvPr id="143" name="Google Shape;143;g337b85cfcdf_0_22"/>
          <p:cNvPicPr preferRelativeResize="0"/>
          <p:nvPr/>
        </p:nvPicPr>
        <p:blipFill>
          <a:blip r:embed="rId3">
            <a:alphaModFix/>
          </a:blip>
          <a:stretch>
            <a:fillRect/>
          </a:stretch>
        </p:blipFill>
        <p:spPr>
          <a:xfrm>
            <a:off x="4848263" y="1645163"/>
            <a:ext cx="6581775" cy="4486275"/>
          </a:xfrm>
          <a:prstGeom prst="rect">
            <a:avLst/>
          </a:prstGeom>
          <a:noFill/>
          <a:ln cap="flat" cmpd="sng" w="9525">
            <a:solidFill>
              <a:schemeClr val="dk1"/>
            </a:solidFill>
            <a:prstDash val="solid"/>
            <a:round/>
            <a:headEnd len="sm" w="sm" type="none"/>
            <a:tailEnd len="sm" w="sm" type="none"/>
          </a:ln>
        </p:spPr>
      </p:pic>
      <p:sp>
        <p:nvSpPr>
          <p:cNvPr id="144" name="Google Shape;144;g337b85cfcdf_0_22"/>
          <p:cNvSpPr txBox="1"/>
          <p:nvPr/>
        </p:nvSpPr>
        <p:spPr>
          <a:xfrm>
            <a:off x="668375" y="2825550"/>
            <a:ext cx="3563700" cy="17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200">
                <a:solidFill>
                  <a:srgbClr val="575358"/>
                </a:solidFill>
              </a:rPr>
              <a:t>Record sets &amp; more record sets!</a:t>
            </a:r>
            <a:endParaRPr sz="2200">
              <a:solidFill>
                <a:srgbClr val="575358"/>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descr="Shelves of books with blue sign that reads Crafts &amp; Hobbies" id="150" name="Google Shape;150;g339f6434b0e_0_16"/>
          <p:cNvPicPr preferRelativeResize="0"/>
          <p:nvPr/>
        </p:nvPicPr>
        <p:blipFill>
          <a:blip r:embed="rId3">
            <a:alphaModFix/>
          </a:blip>
          <a:stretch>
            <a:fillRect/>
          </a:stretch>
        </p:blipFill>
        <p:spPr>
          <a:xfrm>
            <a:off x="589175" y="304775"/>
            <a:ext cx="3498551" cy="4664750"/>
          </a:xfrm>
          <a:prstGeom prst="rect">
            <a:avLst/>
          </a:prstGeom>
          <a:noFill/>
          <a:ln cap="flat" cmpd="sng" w="9525">
            <a:solidFill>
              <a:schemeClr val="dk1"/>
            </a:solidFill>
            <a:prstDash val="solid"/>
            <a:round/>
            <a:headEnd len="sm" w="sm" type="none"/>
            <a:tailEnd len="sm" w="sm" type="none"/>
          </a:ln>
        </p:spPr>
      </p:pic>
      <p:pic>
        <p:nvPicPr>
          <p:cNvPr id="151" name="Google Shape;151;g339f6434b0e_0_16"/>
          <p:cNvPicPr preferRelativeResize="0"/>
          <p:nvPr/>
        </p:nvPicPr>
        <p:blipFill>
          <a:blip r:embed="rId4">
            <a:alphaModFix/>
          </a:blip>
          <a:stretch>
            <a:fillRect/>
          </a:stretch>
        </p:blipFill>
        <p:spPr>
          <a:xfrm>
            <a:off x="4590802" y="1093700"/>
            <a:ext cx="3312476" cy="4969948"/>
          </a:xfrm>
          <a:prstGeom prst="rect">
            <a:avLst/>
          </a:prstGeom>
          <a:noFill/>
          <a:ln cap="flat" cmpd="sng" w="9525">
            <a:solidFill>
              <a:schemeClr val="dk1"/>
            </a:solidFill>
            <a:prstDash val="solid"/>
            <a:round/>
            <a:headEnd len="sm" w="sm" type="none"/>
            <a:tailEnd len="sm" w="sm" type="none"/>
          </a:ln>
        </p:spPr>
      </p:pic>
      <p:pic>
        <p:nvPicPr>
          <p:cNvPr id="152" name="Google Shape;152;g339f6434b0e_0_16"/>
          <p:cNvPicPr preferRelativeResize="0"/>
          <p:nvPr/>
        </p:nvPicPr>
        <p:blipFill>
          <a:blip r:embed="rId5">
            <a:alphaModFix/>
          </a:blip>
          <a:stretch>
            <a:fillRect/>
          </a:stretch>
        </p:blipFill>
        <p:spPr>
          <a:xfrm>
            <a:off x="8311190" y="152175"/>
            <a:ext cx="3728410" cy="4969949"/>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IUG 2025">
      <a:dk1>
        <a:srgbClr val="000000"/>
      </a:dk1>
      <a:lt1>
        <a:srgbClr val="FFFFFF"/>
      </a:lt1>
      <a:dk2>
        <a:srgbClr val="44546A"/>
      </a:dk2>
      <a:lt2>
        <a:srgbClr val="E7E6E6"/>
      </a:lt2>
      <a:accent1>
        <a:srgbClr val="6DA38F"/>
      </a:accent1>
      <a:accent2>
        <a:srgbClr val="E56E38"/>
      </a:accent2>
      <a:accent3>
        <a:srgbClr val="AFB6BC"/>
      </a:accent3>
      <a:accent4>
        <a:srgbClr val="24414C"/>
      </a:accent4>
      <a:accent5>
        <a:srgbClr val="FFF0C2"/>
      </a:accent5>
      <a:accent6>
        <a:srgbClr val="071D3A"/>
      </a:accent6>
      <a:hlink>
        <a:srgbClr val="6DA38F"/>
      </a:hlink>
      <a:folHlink>
        <a:srgbClr val="E56E3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2019-12-02T15:33:25Z</dcterms:created>
  <dc:creator>Kristine Menkins</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0x0101005B8D2AD3E9273E41BC42A9C7E29C5745</vt:lpwstr>
  </property>
  <property fmtid="{D5CDD505-2E9C-101B-9397-08002B2CF9AE}" pid="3" name="GUID">
    <vt:lpwstr>2d7a31a0-7a97-4f76-b0fc-f8b4c67b2840</vt:lpwstr>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ComplianceAssetId">
    <vt:lpwstr/>
  </property>
  <property fmtid="{D5CDD505-2E9C-101B-9397-08002B2CF9AE}" pid="8" name="TemplateUrl">
    <vt:lpwstr/>
  </property>
  <property fmtid="{D5CDD505-2E9C-101B-9397-08002B2CF9AE}" pid="9" name="MediaServiceImageTags">
    <vt:lpwstr/>
  </property>
</Properties>
</file>