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76" autoAdjust="0"/>
  </p:normalViewPr>
  <p:slideViewPr>
    <p:cSldViewPr>
      <p:cViewPr varScale="1">
        <p:scale>
          <a:sx n="69" d="100"/>
          <a:sy n="69" d="100"/>
        </p:scale>
        <p:origin x="122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A5533-28CF-4B75-B475-9FDE9BCCEDD5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B1B6C-70DF-4E94-B49D-1A62778D9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79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3000" dirty="0" err="1" smtClean="0"/>
              <a:t>WinSQL</a:t>
            </a:r>
            <a:r>
              <a:rPr lang="en-US" sz="3000" dirty="0" smtClean="0"/>
              <a:t> Lite is free</a:t>
            </a:r>
          </a:p>
          <a:p>
            <a:pPr marL="457200" lvl="1" indent="0">
              <a:buNone/>
            </a:pPr>
            <a:r>
              <a:rPr lang="en-US" sz="3000" dirty="0" smtClean="0"/>
              <a:t>Exports to Excel with a right click</a:t>
            </a:r>
          </a:p>
          <a:p>
            <a:pPr marL="457200" lvl="1" indent="0">
              <a:buNone/>
            </a:pPr>
            <a:r>
              <a:rPr lang="en-US" sz="3000" dirty="0" smtClean="0"/>
              <a:t>You can also import from Excel (Access</a:t>
            </a:r>
            <a:r>
              <a:rPr lang="en-US" sz="3000" baseline="0" dirty="0" smtClean="0"/>
              <a:t> </a:t>
            </a:r>
            <a:r>
              <a:rPr lang="en-US" sz="3000" baseline="0" dirty="0" err="1" smtClean="0"/>
              <a:t>etc</a:t>
            </a:r>
            <a:r>
              <a:rPr lang="en-US" sz="3000" baseline="0" dirty="0" smtClean="0"/>
              <a:t>) into a user created table</a:t>
            </a:r>
            <a:endParaRPr lang="en-US" sz="3000" dirty="0" smtClean="0"/>
          </a:p>
          <a:p>
            <a:pPr marL="457200" lvl="1" indent="0">
              <a:buNone/>
            </a:pPr>
            <a:r>
              <a:rPr lang="en-US" sz="3000" dirty="0" smtClean="0"/>
              <a:t>Works with</a:t>
            </a:r>
            <a:r>
              <a:rPr lang="en-US" sz="3000" baseline="0" dirty="0" smtClean="0"/>
              <a:t> all types of DBs (Sybase, MySQL) </a:t>
            </a:r>
            <a:r>
              <a:rPr lang="en-US" sz="3000" baseline="0" dirty="0" err="1" smtClean="0"/>
              <a:t>etc</a:t>
            </a:r>
            <a:endParaRPr lang="en-US" sz="3000" baseline="0" dirty="0" smtClean="0"/>
          </a:p>
          <a:p>
            <a:pPr marL="457200" lvl="1" indent="0">
              <a:buNone/>
            </a:pPr>
            <a:r>
              <a:rPr lang="en-US" sz="3000" baseline="0" dirty="0" smtClean="0"/>
              <a:t>Can click back and forth on primary and foreign keys</a:t>
            </a:r>
          </a:p>
          <a:p>
            <a:pPr marL="457200" lvl="1" indent="0">
              <a:buNone/>
            </a:pPr>
            <a:r>
              <a:rPr lang="en-US" sz="3000" baseline="0" dirty="0" smtClean="0"/>
              <a:t>Exposes Stored Procedures</a:t>
            </a:r>
          </a:p>
          <a:p>
            <a:pPr marL="457200" lvl="1" indent="0">
              <a:buNone/>
            </a:pPr>
            <a:r>
              <a:rPr lang="en-US" sz="3000" baseline="0" dirty="0" smtClean="0"/>
              <a:t>Can look at History of the SQL you’ve run</a:t>
            </a:r>
          </a:p>
          <a:p>
            <a:pPr marL="457200" lvl="1" indent="0">
              <a:buNone/>
            </a:pPr>
            <a:r>
              <a:rPr lang="en-US" sz="3000" baseline="0" dirty="0" smtClean="0"/>
              <a:t>I personally think it works faster with SQL Server than Visual Studio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B1B6C-70DF-4E94-B49D-1A62778D93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70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Separate</a:t>
            </a:r>
            <a:r>
              <a:rPr lang="en-US" baseline="0" dirty="0" smtClean="0"/>
              <a:t> server or at least a separate database on the same</a:t>
            </a:r>
          </a:p>
          <a:p>
            <a:r>
              <a:rPr lang="en-US" baseline="0" dirty="0" smtClean="0"/>
              <a:t>server.  </a:t>
            </a:r>
          </a:p>
          <a:p>
            <a:r>
              <a:rPr lang="en-US" baseline="0" dirty="0" smtClean="0"/>
              <a:t>Columns – </a:t>
            </a:r>
          </a:p>
          <a:p>
            <a:r>
              <a:rPr lang="en-US" baseline="0" dirty="0" smtClean="0"/>
              <a:t>	</a:t>
            </a:r>
            <a:r>
              <a:rPr lang="en-US" baseline="0" dirty="0" err="1" smtClean="0"/>
              <a:t>Autonumber</a:t>
            </a:r>
            <a:r>
              <a:rPr lang="en-US" baseline="0" dirty="0" smtClean="0"/>
              <a:t> for primary key</a:t>
            </a:r>
          </a:p>
          <a:p>
            <a:r>
              <a:rPr lang="en-US" baseline="0" dirty="0" smtClean="0"/>
              <a:t>	Location</a:t>
            </a:r>
          </a:p>
          <a:p>
            <a:r>
              <a:rPr lang="en-US" baseline="0" dirty="0" smtClean="0"/>
              <a:t>	Patron Code	</a:t>
            </a:r>
          </a:p>
          <a:p>
            <a:r>
              <a:rPr lang="en-US" baseline="0" dirty="0" smtClean="0"/>
              <a:t>	Description</a:t>
            </a:r>
          </a:p>
          <a:p>
            <a:r>
              <a:rPr lang="en-US" baseline="0" dirty="0" smtClean="0"/>
              <a:t>	Day</a:t>
            </a:r>
          </a:p>
          <a:p>
            <a:r>
              <a:rPr lang="en-US" baseline="0" dirty="0" smtClean="0"/>
              <a:t>	Month</a:t>
            </a:r>
          </a:p>
          <a:p>
            <a:r>
              <a:rPr lang="en-US" baseline="0" dirty="0" smtClean="0"/>
              <a:t>	Year</a:t>
            </a:r>
          </a:p>
          <a:p>
            <a:r>
              <a:rPr lang="en-US" baseline="0" dirty="0" smtClean="0"/>
              <a:t>	Circulation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B1B6C-70DF-4E94-B49D-1A62778D93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31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Separate</a:t>
            </a:r>
            <a:r>
              <a:rPr lang="en-US" baseline="0" dirty="0" smtClean="0"/>
              <a:t> server or at least a separate database on the same</a:t>
            </a:r>
          </a:p>
          <a:p>
            <a:r>
              <a:rPr lang="en-US" baseline="0" dirty="0" smtClean="0"/>
              <a:t>server.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B1B6C-70DF-4E94-B49D-1A62778D93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12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9"/>
          <p:cNvSpPr>
            <a:spLocks/>
          </p:cNvSpPr>
          <p:nvPr userDrawn="1"/>
        </p:nvSpPr>
        <p:spPr bwMode="auto">
          <a:xfrm flipH="1">
            <a:off x="1143000" y="-762000"/>
            <a:ext cx="8001000" cy="25908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 flipH="1">
            <a:off x="1600200" y="-762000"/>
            <a:ext cx="7543800" cy="24384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0" y="5943600"/>
            <a:ext cx="9154274" cy="10668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9"/>
          <p:cNvSpPr>
            <a:spLocks/>
          </p:cNvSpPr>
          <p:nvPr userDrawn="1"/>
        </p:nvSpPr>
        <p:spPr bwMode="auto">
          <a:xfrm flipV="1">
            <a:off x="0" y="3048000"/>
            <a:ext cx="8839200" cy="34290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8"/>
          <p:cNvSpPr>
            <a:spLocks/>
          </p:cNvSpPr>
          <p:nvPr userDrawn="1"/>
        </p:nvSpPr>
        <p:spPr bwMode="auto">
          <a:xfrm flipV="1">
            <a:off x="-1" y="3021106"/>
            <a:ext cx="8334103" cy="3227294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alpha val="54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2571744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860" y="4071942"/>
            <a:ext cx="6400800" cy="642942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943600"/>
            <a:ext cx="9154274" cy="10668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0" y="3048000"/>
            <a:ext cx="8839200" cy="34290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654DA-197C-42E2-B40E-65295D53AF53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H="1">
            <a:off x="1143000" y="-762000"/>
            <a:ext cx="8001000" cy="25908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 flipH="1">
            <a:off x="1600200" y="-762000"/>
            <a:ext cx="7543800" cy="24384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 flipV="1">
            <a:off x="-1" y="3021106"/>
            <a:ext cx="8334103" cy="3227294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alpha val="54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Business Communication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Company Name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accent3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fDv9dwh0I8" TargetMode="External"/><Relationship Id="rId2" Type="http://schemas.openxmlformats.org/officeDocument/2006/relationships/hyperlink" Target="https://www.youtube.com/watch?v=b25r0jDseOQ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65292" y="541194"/>
            <a:ext cx="8427230" cy="530352"/>
          </a:xfrm>
        </p:spPr>
        <p:txBody>
          <a:bodyPr>
            <a:noAutofit/>
          </a:bodyPr>
          <a:lstStyle/>
          <a:p>
            <a:r>
              <a:rPr lang="en-US" sz="4000" dirty="0"/>
              <a:t>Lightning Quick Reports in Polaris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857356" y="1255574"/>
            <a:ext cx="7135166" cy="954226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Colleen Medling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Automated Systems Manager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Salt Lake County Library System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www.slcolibrary.orgf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6119484"/>
            <a:ext cx="304800" cy="3725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Tools of the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l"/>
            <a:r>
              <a:rPr lang="en-US" dirty="0" smtClean="0"/>
              <a:t>Microsoft Visual Studio  --</a:t>
            </a:r>
          </a:p>
          <a:p>
            <a:pPr algn="l"/>
            <a:endParaRPr lang="en-US" dirty="0"/>
          </a:p>
          <a:p>
            <a:pPr algn="l"/>
            <a:r>
              <a:rPr lang="en-US" dirty="0" err="1" smtClean="0"/>
              <a:t>WinSQL</a:t>
            </a:r>
            <a:r>
              <a:rPr lang="en-US" dirty="0" smtClean="0"/>
              <a:t> --</a:t>
            </a:r>
            <a:endParaRPr lang="en-US" dirty="0"/>
          </a:p>
          <a:p>
            <a:pPr algn="l"/>
            <a:r>
              <a:rPr lang="en-US" dirty="0" smtClean="0"/>
              <a:t>web.synametrics.com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Why </a:t>
            </a:r>
            <a:r>
              <a:rPr lang="en-US" dirty="0" err="1" smtClean="0"/>
              <a:t>WinSQL</a:t>
            </a:r>
            <a:r>
              <a:rPr lang="en-US" dirty="0" smtClean="0"/>
              <a:t>?</a:t>
            </a:r>
          </a:p>
          <a:p>
            <a:pPr algn="l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/>
            <a:r>
              <a:rPr lang="en-US" dirty="0" smtClean="0"/>
              <a:t>Comes with Polaris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$249 for professional</a:t>
            </a:r>
          </a:p>
          <a:p>
            <a:pPr algn="l"/>
            <a:r>
              <a:rPr lang="en-US" dirty="0" smtClean="0"/>
              <a:t>License. </a:t>
            </a:r>
          </a:p>
          <a:p>
            <a:pPr algn="l"/>
            <a:r>
              <a:rPr lang="en-US" dirty="0" smtClean="0"/>
              <a:t>There is a light version for free</a:t>
            </a:r>
          </a:p>
          <a:p>
            <a:pPr algn="l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6119484"/>
            <a:ext cx="304800" cy="37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01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Circulation by patron code and location</a:t>
            </a:r>
          </a:p>
          <a:p>
            <a:pPr algn="l"/>
            <a:r>
              <a:rPr lang="en-US" sz="1600" dirty="0" smtClean="0"/>
              <a:t>Create a table in Polaris DB </a:t>
            </a:r>
          </a:p>
          <a:p>
            <a:pPr algn="l"/>
            <a:r>
              <a:rPr lang="en-US" sz="1600" dirty="0"/>
              <a:t>	</a:t>
            </a:r>
            <a:r>
              <a:rPr lang="en-US" sz="1600" dirty="0" smtClean="0"/>
              <a:t>or any other Database you happen to have handy</a:t>
            </a:r>
          </a:p>
          <a:p>
            <a:pPr marL="0" indent="0" algn="l"/>
            <a:r>
              <a:rPr lang="en-US" sz="1600" dirty="0" smtClean="0"/>
              <a:t>	You will need to </a:t>
            </a:r>
          </a:p>
          <a:p>
            <a:pPr marL="0" indent="0" algn="l"/>
            <a:r>
              <a:rPr lang="en-US" sz="1600" dirty="0"/>
              <a:t>	</a:t>
            </a:r>
            <a:r>
              <a:rPr lang="en-US" sz="1600" dirty="0" smtClean="0"/>
              <a:t>	Define columns</a:t>
            </a:r>
          </a:p>
          <a:p>
            <a:pPr marL="0" indent="0" algn="l"/>
            <a:r>
              <a:rPr lang="en-US" sz="1600" dirty="0"/>
              <a:t>	</a:t>
            </a:r>
            <a:r>
              <a:rPr lang="en-US" sz="1600" dirty="0" smtClean="0"/>
              <a:t>	Define datatypes</a:t>
            </a:r>
          </a:p>
          <a:p>
            <a:pPr marL="0" indent="0" algn="l"/>
            <a:r>
              <a:rPr lang="en-US" sz="1600" dirty="0"/>
              <a:t>	</a:t>
            </a:r>
            <a:r>
              <a:rPr lang="en-US" sz="1600" dirty="0" smtClean="0"/>
              <a:t>	Define primary and, possibly foreign key</a:t>
            </a:r>
          </a:p>
          <a:p>
            <a:pPr marL="0" indent="0" algn="l"/>
            <a:r>
              <a:rPr lang="en-US" sz="1600" dirty="0"/>
              <a:t> </a:t>
            </a:r>
            <a:r>
              <a:rPr lang="en-US" sz="1600" dirty="0" smtClean="0"/>
              <a:t>Tables to be created </a:t>
            </a:r>
          </a:p>
          <a:p>
            <a:pPr marL="0" indent="0" algn="l"/>
            <a:r>
              <a:rPr lang="en-US" sz="1600" dirty="0"/>
              <a:t>	</a:t>
            </a:r>
            <a:r>
              <a:rPr lang="en-US" sz="1600" dirty="0" smtClean="0"/>
              <a:t>Circulation by Patron Code</a:t>
            </a:r>
          </a:p>
          <a:p>
            <a:pPr marL="0" indent="0" algn="l"/>
            <a:r>
              <a:rPr lang="en-US" sz="1600" dirty="0"/>
              <a:t>	</a:t>
            </a:r>
            <a:r>
              <a:rPr lang="en-US" sz="1600" dirty="0" smtClean="0"/>
              <a:t>Month</a:t>
            </a:r>
          </a:p>
          <a:p>
            <a:pPr marL="0" indent="0" algn="l"/>
            <a:r>
              <a:rPr lang="en-US" sz="1600" dirty="0"/>
              <a:t>	</a:t>
            </a:r>
            <a:r>
              <a:rPr lang="en-US" sz="1600" dirty="0" smtClean="0"/>
              <a:t>Year</a:t>
            </a:r>
          </a:p>
          <a:p>
            <a:pPr marL="0" indent="0" algn="l"/>
            <a:endParaRPr lang="en-US" sz="1600" dirty="0" smtClean="0"/>
          </a:p>
          <a:p>
            <a:pPr marL="0" indent="0" algn="l"/>
            <a:r>
              <a:rPr lang="en-US" sz="1600" dirty="0" smtClean="0"/>
              <a:t>Remember you always have examples!</a:t>
            </a:r>
          </a:p>
          <a:p>
            <a:pPr marL="0" indent="0" algn="l"/>
            <a:endParaRPr lang="en-US" sz="1600" dirty="0"/>
          </a:p>
          <a:p>
            <a:pPr marL="0" indent="0" algn="l"/>
            <a:r>
              <a:rPr lang="en-US" sz="1600" dirty="0" smtClean="0"/>
              <a:t>	</a:t>
            </a:r>
            <a:endParaRPr lang="en-US" sz="1600" dirty="0"/>
          </a:p>
          <a:p>
            <a:pPr algn="l"/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6119484"/>
            <a:ext cx="304800" cy="37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46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Create a stored procedure</a:t>
            </a:r>
          </a:p>
          <a:p>
            <a:pPr marL="0" indent="0" algn="l"/>
            <a:r>
              <a:rPr lang="en-US" sz="1600" dirty="0" smtClean="0"/>
              <a:t>	To start with I cribbed off the ones already in Polaris</a:t>
            </a:r>
          </a:p>
          <a:p>
            <a:pPr marL="0" indent="0" algn="l"/>
            <a:endParaRPr lang="en-US" sz="1600" dirty="0"/>
          </a:p>
          <a:p>
            <a:pPr marL="0" indent="0" algn="l"/>
            <a:r>
              <a:rPr lang="en-US" sz="1600" dirty="0" err="1" smtClean="0"/>
              <a:t>PolarisRpts</a:t>
            </a:r>
            <a:r>
              <a:rPr lang="en-US" sz="1600" dirty="0" smtClean="0"/>
              <a:t> Server </a:t>
            </a:r>
            <a:r>
              <a:rPr lang="en-US" sz="1600" dirty="0" smtClean="0">
                <a:sym typeface="Wingdings" panose="05000000000000000000" pitchFamily="2" charset="2"/>
              </a:rPr>
              <a:t> Circulation  Patron Circulation Statistics</a:t>
            </a:r>
          </a:p>
          <a:p>
            <a:pPr marL="0" indent="0" algn="l"/>
            <a:r>
              <a:rPr lang="en-US" sz="1600" dirty="0" smtClean="0">
                <a:sym typeface="Wingdings" panose="05000000000000000000" pitchFamily="2" charset="2"/>
              </a:rPr>
              <a:t>	</a:t>
            </a:r>
          </a:p>
          <a:p>
            <a:pPr marL="0" indent="0" algn="l"/>
            <a:r>
              <a:rPr lang="en-US" sz="1600" dirty="0" smtClean="0">
                <a:sym typeface="Wingdings" panose="05000000000000000000" pitchFamily="2" charset="2"/>
              </a:rPr>
              <a:t>Stored Procedure to be created</a:t>
            </a:r>
          </a:p>
          <a:p>
            <a:pPr marL="0" indent="0" algn="l"/>
            <a:r>
              <a:rPr lang="en-US" sz="1600" dirty="0">
                <a:sym typeface="Wingdings" panose="05000000000000000000" pitchFamily="2" charset="2"/>
              </a:rPr>
              <a:t>	</a:t>
            </a:r>
            <a:r>
              <a:rPr lang="en-US" sz="1600" dirty="0" smtClean="0">
                <a:sym typeface="Wingdings" panose="05000000000000000000" pitchFamily="2" charset="2"/>
              </a:rPr>
              <a:t>Circulation by Paton Code Stored Procedure</a:t>
            </a:r>
          </a:p>
          <a:p>
            <a:pPr marL="0" indent="0" algn="l"/>
            <a:r>
              <a:rPr lang="en-US" sz="1600" dirty="0" smtClean="0">
                <a:sym typeface="Wingdings" panose="05000000000000000000" pitchFamily="2" charset="2"/>
              </a:rPr>
              <a:t>Edit report to find out what the stored procedure is.</a:t>
            </a:r>
          </a:p>
          <a:p>
            <a:pPr marL="0" indent="0" algn="l"/>
            <a:endParaRPr lang="en-US" sz="1600" dirty="0">
              <a:sym typeface="Wingdings" panose="05000000000000000000" pitchFamily="2" charset="2"/>
            </a:endParaRPr>
          </a:p>
          <a:p>
            <a:pPr algn="l"/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6119484"/>
            <a:ext cx="304800" cy="37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19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l"/>
            <a:r>
              <a:rPr lang="en-US" dirty="0">
                <a:sym typeface="Wingdings" panose="05000000000000000000" pitchFamily="2" charset="2"/>
              </a:rPr>
              <a:t>Scheduled the stored procedure to run</a:t>
            </a:r>
          </a:p>
          <a:p>
            <a:pPr marL="0" indent="0" algn="l"/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sz="1600" dirty="0">
                <a:sym typeface="Wingdings" panose="05000000000000000000" pitchFamily="2" charset="2"/>
              </a:rPr>
              <a:t>SQL Server - </a:t>
            </a:r>
            <a:r>
              <a:rPr lang="en-US" sz="1600" dirty="0">
                <a:sym typeface="Wingdings" panose="05000000000000000000" pitchFamily="2" charset="2"/>
                <a:hlinkClick r:id="rId2"/>
              </a:rPr>
              <a:t>https://www.youtube.com/watch?v=b25r0jDseOQ</a:t>
            </a:r>
            <a:endParaRPr lang="en-US" sz="1600" dirty="0">
              <a:sym typeface="Wingdings" panose="05000000000000000000" pitchFamily="2" charset="2"/>
            </a:endParaRPr>
          </a:p>
          <a:p>
            <a:pPr marL="0" indent="0" algn="l"/>
            <a:r>
              <a:rPr lang="en-US" sz="1600" dirty="0"/>
              <a:t>	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www.youtube.com/watch?v=EfDv9dwh0I8</a:t>
            </a:r>
            <a:endParaRPr lang="en-US" sz="1600" dirty="0" smtClean="0"/>
          </a:p>
          <a:p>
            <a:pPr marL="0" indent="0" algn="l"/>
            <a:endParaRPr lang="en-US" sz="1600" dirty="0"/>
          </a:p>
          <a:p>
            <a:pPr marL="0" indent="0" algn="l"/>
            <a:r>
              <a:rPr lang="en-US" sz="1600" dirty="0"/>
              <a:t>	OR - Run as a scheduled task </a:t>
            </a:r>
            <a:r>
              <a:rPr lang="en-US" sz="1600" dirty="0" smtClean="0"/>
              <a:t>your pc/server/somewhere</a:t>
            </a:r>
            <a:r>
              <a:rPr lang="en-US" sz="1600" dirty="0"/>
              <a:t>	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6119484"/>
            <a:ext cx="304800" cy="37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069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32500" lnSpcReduction="20000"/>
          </a:bodyPr>
          <a:lstStyle/>
          <a:p>
            <a:pPr algn="l"/>
            <a:endParaRPr lang="en-US" dirty="0" smtClean="0"/>
          </a:p>
          <a:p>
            <a:pPr algn="l"/>
            <a:r>
              <a:rPr lang="en-US" sz="4500" dirty="0" smtClean="0"/>
              <a:t>Got to your Reports Server</a:t>
            </a:r>
          </a:p>
          <a:p>
            <a:pPr algn="l"/>
            <a:r>
              <a:rPr lang="en-US" sz="4500" dirty="0" smtClean="0"/>
              <a:t>Select Reports Builder</a:t>
            </a:r>
          </a:p>
          <a:p>
            <a:pPr algn="l"/>
            <a:endParaRPr lang="en-US" sz="4500" dirty="0" smtClean="0"/>
          </a:p>
          <a:p>
            <a:pPr algn="ctr"/>
            <a:r>
              <a:rPr lang="en-US" sz="4500" dirty="0"/>
              <a:t>	W</a:t>
            </a:r>
            <a:r>
              <a:rPr lang="en-US" sz="4500" dirty="0" smtClean="0"/>
              <a:t>e are at the WYSIWYG portion of the presentation</a:t>
            </a:r>
          </a:p>
          <a:p>
            <a:pPr algn="l"/>
            <a:endParaRPr lang="en-US" sz="4500" dirty="0" smtClean="0"/>
          </a:p>
          <a:p>
            <a:pPr algn="l"/>
            <a:r>
              <a:rPr lang="en-US" sz="4500" dirty="0"/>
              <a:t>	</a:t>
            </a:r>
            <a:r>
              <a:rPr lang="en-US" sz="4500" dirty="0" smtClean="0"/>
              <a:t>	- Report Server </a:t>
            </a:r>
            <a:r>
              <a:rPr lang="en-US" sz="4500" dirty="0" smtClean="0">
                <a:sym typeface="Wingdings" panose="05000000000000000000" pitchFamily="2" charset="2"/>
              </a:rPr>
              <a:t>Report Builder</a:t>
            </a:r>
          </a:p>
          <a:p>
            <a:pPr algn="l"/>
            <a:r>
              <a:rPr lang="en-US" sz="4500" dirty="0">
                <a:sym typeface="Wingdings" panose="05000000000000000000" pitchFamily="2" charset="2"/>
              </a:rPr>
              <a:t>	</a:t>
            </a:r>
            <a:r>
              <a:rPr lang="en-US" sz="4500" dirty="0" smtClean="0">
                <a:sym typeface="Wingdings" panose="05000000000000000000" pitchFamily="2" charset="2"/>
              </a:rPr>
              <a:t>	-Table Matrix Report  Create Dataset</a:t>
            </a:r>
          </a:p>
          <a:p>
            <a:pPr algn="l"/>
            <a:r>
              <a:rPr lang="en-US" sz="4500" dirty="0" smtClean="0">
                <a:sym typeface="Wingdings" panose="05000000000000000000" pitchFamily="2" charset="2"/>
              </a:rPr>
              <a:t> 		- Select data source  Test connection</a:t>
            </a:r>
          </a:p>
          <a:p>
            <a:pPr algn="l"/>
            <a:r>
              <a:rPr lang="en-US" sz="4500" dirty="0">
                <a:sym typeface="Wingdings" panose="05000000000000000000" pitchFamily="2" charset="2"/>
              </a:rPr>
              <a:t>	</a:t>
            </a:r>
            <a:r>
              <a:rPr lang="en-US" sz="4500" dirty="0" smtClean="0">
                <a:sym typeface="Wingdings" panose="05000000000000000000" pitchFamily="2" charset="2"/>
              </a:rPr>
              <a:t>	- Select tables Create relationships</a:t>
            </a:r>
          </a:p>
          <a:p>
            <a:pPr algn="l"/>
            <a:r>
              <a:rPr lang="en-US" sz="4500" dirty="0">
                <a:sym typeface="Wingdings" panose="05000000000000000000" pitchFamily="2" charset="2"/>
              </a:rPr>
              <a:t>	</a:t>
            </a:r>
            <a:r>
              <a:rPr lang="en-US" sz="4500" dirty="0" smtClean="0">
                <a:sym typeface="Wingdings" panose="05000000000000000000" pitchFamily="2" charset="2"/>
              </a:rPr>
              <a:t>	- Pick columns and rows  Next, Next</a:t>
            </a:r>
          </a:p>
          <a:p>
            <a:pPr algn="l"/>
            <a:r>
              <a:rPr lang="en-US" sz="4500" dirty="0" smtClean="0">
                <a:sym typeface="Wingdings" panose="05000000000000000000" pitchFamily="2" charset="2"/>
              </a:rPr>
              <a:t>		- Right </a:t>
            </a:r>
            <a:r>
              <a:rPr lang="en-US" sz="4500" dirty="0">
                <a:sym typeface="Wingdings" panose="05000000000000000000" pitchFamily="2" charset="2"/>
              </a:rPr>
              <a:t>click datasets Create datasets (don’t forget your dataset)</a:t>
            </a:r>
          </a:p>
          <a:p>
            <a:pPr algn="l"/>
            <a:r>
              <a:rPr lang="en-US" sz="4500" dirty="0">
                <a:sym typeface="Wingdings" panose="05000000000000000000" pitchFamily="2" charset="2"/>
              </a:rPr>
              <a:t>		- Use a dataset embedded  Select </a:t>
            </a:r>
            <a:r>
              <a:rPr lang="en-US" sz="4500" dirty="0" err="1">
                <a:sym typeface="Wingdings" panose="05000000000000000000" pitchFamily="2" charset="2"/>
              </a:rPr>
              <a:t>datasource</a:t>
            </a:r>
            <a:endParaRPr lang="en-US" sz="4500" dirty="0">
              <a:sym typeface="Wingdings" panose="05000000000000000000" pitchFamily="2" charset="2"/>
            </a:endParaRPr>
          </a:p>
          <a:p>
            <a:pPr algn="l"/>
            <a:r>
              <a:rPr lang="en-US" sz="4500" dirty="0">
                <a:sym typeface="Wingdings" panose="05000000000000000000" pitchFamily="2" charset="2"/>
              </a:rPr>
              <a:t>		- Type in query select </a:t>
            </a:r>
            <a:r>
              <a:rPr lang="en-US" sz="4500" dirty="0" err="1">
                <a:sym typeface="Wingdings" panose="05000000000000000000" pitchFamily="2" charset="2"/>
              </a:rPr>
              <a:t>slco_year</a:t>
            </a:r>
            <a:r>
              <a:rPr lang="en-US" sz="4500" dirty="0">
                <a:sym typeface="Wingdings" panose="05000000000000000000" pitchFamily="2" charset="2"/>
              </a:rPr>
              <a:t> from </a:t>
            </a:r>
            <a:r>
              <a:rPr lang="en-US" sz="4500" dirty="0" err="1">
                <a:sym typeface="Wingdings" panose="05000000000000000000" pitchFamily="2" charset="2"/>
              </a:rPr>
              <a:t>polaris.slco_year</a:t>
            </a:r>
            <a:endParaRPr lang="en-US" sz="4500" dirty="0">
              <a:sym typeface="Wingdings" panose="05000000000000000000" pitchFamily="2" charset="2"/>
            </a:endParaRPr>
          </a:p>
          <a:p>
            <a:pPr algn="l"/>
            <a:endParaRPr lang="en-US" sz="3300" dirty="0" smtClean="0">
              <a:sym typeface="Wingdings" panose="05000000000000000000" pitchFamily="2" charset="2"/>
            </a:endParaRPr>
          </a:p>
          <a:p>
            <a:pPr algn="l"/>
            <a:r>
              <a:rPr lang="en-US" sz="3300" dirty="0">
                <a:sym typeface="Wingdings" panose="05000000000000000000" pitchFamily="2" charset="2"/>
              </a:rPr>
              <a:t>	</a:t>
            </a:r>
            <a:r>
              <a:rPr lang="en-US" sz="3300" dirty="0" smtClean="0">
                <a:sym typeface="Wingdings" panose="05000000000000000000" pitchFamily="2" charset="2"/>
              </a:rPr>
              <a:t>		</a:t>
            </a:r>
          </a:p>
          <a:p>
            <a:pPr algn="l"/>
            <a:endParaRPr lang="en-US" dirty="0" smtClean="0">
              <a:sym typeface="Wingdings" panose="05000000000000000000" pitchFamily="2" charset="2"/>
            </a:endParaRPr>
          </a:p>
          <a:p>
            <a:pPr algn="l"/>
            <a:endParaRPr lang="en-US" dirty="0" smtClean="0">
              <a:sym typeface="Wingdings" panose="05000000000000000000" pitchFamily="2" charset="2"/>
            </a:endParaRPr>
          </a:p>
          <a:p>
            <a:pPr algn="l"/>
            <a:endParaRPr lang="en-US" dirty="0" smtClean="0">
              <a:sym typeface="Wingdings" panose="05000000000000000000" pitchFamily="2" charset="2"/>
            </a:endParaRPr>
          </a:p>
          <a:p>
            <a:pPr algn="l"/>
            <a:endParaRPr lang="en-US" dirty="0" smtClean="0">
              <a:sym typeface="Wingdings" panose="05000000000000000000" pitchFamily="2" charset="2"/>
            </a:endParaRPr>
          </a:p>
          <a:p>
            <a:pPr algn="l"/>
            <a:endParaRPr lang="en-US" dirty="0" smtClean="0"/>
          </a:p>
          <a:p>
            <a:pPr algn="l"/>
            <a:r>
              <a:rPr lang="en-US" dirty="0"/>
              <a:t>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6119484"/>
            <a:ext cx="304800" cy="37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607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4 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>
                <a:sym typeface="Wingdings" panose="05000000000000000000" pitchFamily="2" charset="2"/>
              </a:rPr>
              <a:t>Almost at the end</a:t>
            </a:r>
          </a:p>
          <a:p>
            <a:pPr algn="l"/>
            <a:r>
              <a:rPr lang="en-US" sz="1800" dirty="0">
                <a:sym typeface="Wingdings" panose="05000000000000000000" pitchFamily="2" charset="2"/>
              </a:rPr>
              <a:t>	</a:t>
            </a:r>
            <a:endParaRPr lang="en-US" sz="1800" dirty="0" smtClean="0">
              <a:sym typeface="Wingdings" panose="05000000000000000000" pitchFamily="2" charset="2"/>
            </a:endParaRPr>
          </a:p>
          <a:p>
            <a:pPr algn="l"/>
            <a:r>
              <a:rPr lang="en-US" sz="1800" dirty="0">
                <a:sym typeface="Wingdings" panose="05000000000000000000" pitchFamily="2" charset="2"/>
              </a:rPr>
              <a:t>	</a:t>
            </a:r>
            <a:r>
              <a:rPr lang="en-US" sz="1800" dirty="0" smtClean="0">
                <a:sym typeface="Wingdings" panose="05000000000000000000" pitchFamily="2" charset="2"/>
              </a:rPr>
              <a:t>	- </a:t>
            </a:r>
            <a:r>
              <a:rPr lang="en-US" sz="1800" dirty="0">
                <a:sym typeface="Wingdings" panose="05000000000000000000" pitchFamily="2" charset="2"/>
              </a:rPr>
              <a:t>Right click Parameters Create Parameter</a:t>
            </a:r>
          </a:p>
          <a:p>
            <a:pPr algn="l"/>
            <a:r>
              <a:rPr lang="en-US" sz="1800" dirty="0">
                <a:sym typeface="Wingdings" panose="05000000000000000000" pitchFamily="2" charset="2"/>
              </a:rPr>
              <a:t>		- Name and label parameter Check allow multiples</a:t>
            </a:r>
          </a:p>
          <a:p>
            <a:pPr algn="l"/>
            <a:r>
              <a:rPr lang="en-US" sz="1800" dirty="0">
                <a:sym typeface="Wingdings" panose="05000000000000000000" pitchFamily="2" charset="2"/>
              </a:rPr>
              <a:t>		- Select Available values Get values from query Select </a:t>
            </a:r>
            <a:r>
              <a:rPr lang="en-US" sz="1800" dirty="0" err="1">
                <a:sym typeface="Wingdings" panose="05000000000000000000" pitchFamily="2" charset="2"/>
              </a:rPr>
              <a:t>dsSLCO_Year</a:t>
            </a:r>
            <a:endParaRPr lang="en-US" sz="1800" dirty="0">
              <a:sym typeface="Wingdings" panose="05000000000000000000" pitchFamily="2" charset="2"/>
            </a:endParaRPr>
          </a:p>
          <a:p>
            <a:pPr algn="l"/>
            <a:r>
              <a:rPr lang="en-US" sz="1800" dirty="0">
                <a:sym typeface="Wingdings" panose="05000000000000000000" pitchFamily="2" charset="2"/>
              </a:rPr>
              <a:t>		--Value field </a:t>
            </a:r>
            <a:r>
              <a:rPr lang="en-US" sz="1800" dirty="0" err="1">
                <a:sym typeface="Wingdings" panose="05000000000000000000" pitchFamily="2" charset="2"/>
              </a:rPr>
              <a:t>slco_year</a:t>
            </a:r>
            <a:r>
              <a:rPr lang="en-US" sz="1800" dirty="0">
                <a:sym typeface="Wingdings" panose="05000000000000000000" pitchFamily="2" charset="2"/>
              </a:rPr>
              <a:t>  Label field </a:t>
            </a:r>
            <a:r>
              <a:rPr lang="en-US" sz="1800" dirty="0" err="1">
                <a:sym typeface="Wingdings" panose="05000000000000000000" pitchFamily="2" charset="2"/>
              </a:rPr>
              <a:t>slco_year</a:t>
            </a:r>
            <a:endParaRPr lang="en-US" sz="1800" dirty="0">
              <a:sym typeface="Wingdings" panose="05000000000000000000" pitchFamily="2" charset="2"/>
            </a:endParaRPr>
          </a:p>
          <a:p>
            <a:pPr algn="l"/>
            <a:r>
              <a:rPr lang="en-US" sz="1800" dirty="0">
                <a:sym typeface="Wingdings" panose="05000000000000000000" pitchFamily="2" charset="2"/>
              </a:rPr>
              <a:t>		- Go back to your first dataset  Select Parameters</a:t>
            </a:r>
          </a:p>
          <a:p>
            <a:pPr algn="l"/>
            <a:r>
              <a:rPr lang="en-US" sz="1800" dirty="0">
                <a:sym typeface="Wingdings" panose="05000000000000000000" pitchFamily="2" charset="2"/>
              </a:rPr>
              <a:t>		- Add Parameter  Select Parameter value from dropdown Save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6119484"/>
            <a:ext cx="304800" cy="37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257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Dewey10s and Dewey100s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467600" cy="4525963"/>
          </a:xfrm>
        </p:spPr>
        <p:txBody>
          <a:bodyPr/>
          <a:lstStyle/>
          <a:p>
            <a:pPr algn="l"/>
            <a:r>
              <a:rPr lang="en-US" dirty="0" smtClean="0"/>
              <a:t>Slightly different type of script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But! you use the same steps to create a report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6119484"/>
            <a:ext cx="304800" cy="37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971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6119484"/>
            <a:ext cx="304800" cy="37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511840"/>
      </p:ext>
    </p:extLst>
  </p:cSld>
  <p:clrMapOvr>
    <a:masterClrMapping/>
  </p:clrMapOvr>
</p:sld>
</file>

<file path=ppt/theme/theme1.xml><?xml version="1.0" encoding="utf-8"?>
<a:theme xmlns:a="http://schemas.openxmlformats.org/drawingml/2006/main" name="BusDsgSld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D267936-D6B8-445C-B3C1-6EBD39F58C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design slides (Burgundy Wave design)</Template>
  <TotalTime>12347</TotalTime>
  <Words>215</Words>
  <Application>Microsoft Office PowerPoint</Application>
  <PresentationFormat>On-screen Show (4:3)</PresentationFormat>
  <Paragraphs>110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BusDsgSld</vt:lpstr>
      <vt:lpstr>Lightning Quick Reports in Polaris </vt:lpstr>
      <vt:lpstr>Tools of the trade</vt:lpstr>
      <vt:lpstr>Getting Started</vt:lpstr>
      <vt:lpstr>Step 2</vt:lpstr>
      <vt:lpstr>Step 3</vt:lpstr>
      <vt:lpstr>Step 4</vt:lpstr>
      <vt:lpstr>Step 4 Continued </vt:lpstr>
      <vt:lpstr>Dewey10s and Dewey100s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Lightning Quick Reports in Polaris</dc:title>
  <dc:creator>Colleen Medling</dc:creator>
  <cp:keywords/>
  <cp:lastModifiedBy>wjoref</cp:lastModifiedBy>
  <cp:revision>44</cp:revision>
  <dcterms:created xsi:type="dcterms:W3CDTF">2017-03-01T21:10:46Z</dcterms:created>
  <dcterms:modified xsi:type="dcterms:W3CDTF">2017-04-03T02:57:12Z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TC103852699990</vt:lpwstr>
  </property>
</Properties>
</file>