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30"/>
  </p:notesMasterIdLst>
  <p:handoutMasterIdLst>
    <p:handoutMasterId r:id="rId31"/>
  </p:handoutMasterIdLst>
  <p:sldIdLst>
    <p:sldId id="256" r:id="rId2"/>
    <p:sldId id="317" r:id="rId3"/>
    <p:sldId id="318" r:id="rId4"/>
    <p:sldId id="319" r:id="rId5"/>
    <p:sldId id="323" r:id="rId6"/>
    <p:sldId id="324" r:id="rId7"/>
    <p:sldId id="320" r:id="rId8"/>
    <p:sldId id="325" r:id="rId9"/>
    <p:sldId id="326" r:id="rId10"/>
    <p:sldId id="327" r:id="rId11"/>
    <p:sldId id="329" r:id="rId12"/>
    <p:sldId id="339" r:id="rId13"/>
    <p:sldId id="332" r:id="rId14"/>
    <p:sldId id="340" r:id="rId15"/>
    <p:sldId id="341" r:id="rId16"/>
    <p:sldId id="331" r:id="rId17"/>
    <p:sldId id="330" r:id="rId18"/>
    <p:sldId id="343" r:id="rId19"/>
    <p:sldId id="333" r:id="rId20"/>
    <p:sldId id="334" r:id="rId21"/>
    <p:sldId id="342" r:id="rId22"/>
    <p:sldId id="335" r:id="rId23"/>
    <p:sldId id="328" r:id="rId24"/>
    <p:sldId id="321" r:id="rId25"/>
    <p:sldId id="337" r:id="rId26"/>
    <p:sldId id="338" r:id="rId27"/>
    <p:sldId id="322" r:id="rId28"/>
    <p:sldId id="336" r:id="rId29"/>
  </p:sldIdLst>
  <p:sldSz cx="9144000" cy="6858000" type="screen4x3"/>
  <p:notesSz cx="6858000" cy="9418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67">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8F1E"/>
    <a:srgbClr val="388C0E"/>
    <a:srgbClr val="42A311"/>
    <a:srgbClr val="33CC33"/>
    <a:srgbClr val="85CB39"/>
    <a:srgbClr val="83C937"/>
    <a:srgbClr val="28A9F8"/>
    <a:srgbClr val="FF9900"/>
    <a:srgbClr val="0893E8"/>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4869" autoAdjust="0"/>
  </p:normalViewPr>
  <p:slideViewPr>
    <p:cSldViewPr>
      <p:cViewPr varScale="1">
        <p:scale>
          <a:sx n="65" d="100"/>
          <a:sy n="65" d="100"/>
        </p:scale>
        <p:origin x="1982" y="67"/>
      </p:cViewPr>
      <p:guideLst>
        <p:guide orient="horz" pos="2160"/>
        <p:guide pos="2880"/>
      </p:guideLst>
    </p:cSldViewPr>
  </p:slideViewPr>
  <p:outlineViewPr>
    <p:cViewPr>
      <p:scale>
        <a:sx n="33" d="100"/>
        <a:sy n="33" d="100"/>
      </p:scale>
      <p:origin x="0" y="8064"/>
    </p:cViewPr>
  </p:outlineViewPr>
  <p:notesTextViewPr>
    <p:cViewPr>
      <p:scale>
        <a:sx n="100" d="100"/>
        <a:sy n="100" d="100"/>
      </p:scale>
      <p:origin x="0" y="0"/>
    </p:cViewPr>
  </p:notesTextViewPr>
  <p:sorterViewPr>
    <p:cViewPr>
      <p:scale>
        <a:sx n="40" d="100"/>
        <a:sy n="40" d="100"/>
      </p:scale>
      <p:origin x="0" y="1164"/>
    </p:cViewPr>
  </p:sorterViewPr>
  <p:notesViewPr>
    <p:cSldViewPr>
      <p:cViewPr varScale="1">
        <p:scale>
          <a:sx n="83" d="100"/>
          <a:sy n="83" d="100"/>
        </p:scale>
        <p:origin x="3210" y="96"/>
      </p:cViewPr>
      <p:guideLst>
        <p:guide orient="horz" pos="2967"/>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709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70932"/>
          </a:xfrm>
          <a:prstGeom prst="rect">
            <a:avLst/>
          </a:prstGeom>
        </p:spPr>
        <p:txBody>
          <a:bodyPr vert="horz" lIns="91440" tIns="45720" rIns="91440" bIns="45720" rtlCol="0"/>
          <a:lstStyle>
            <a:lvl1pPr algn="r">
              <a:defRPr sz="1200"/>
            </a:lvl1pPr>
          </a:lstStyle>
          <a:p>
            <a:fld id="{3FB3E1EC-79D7-4E44-81D1-F34F1EAF5ADF}" type="datetimeFigureOut">
              <a:rPr lang="en-US" smtClean="0"/>
              <a:pPr/>
              <a:t>10/24/2017</a:t>
            </a:fld>
            <a:endParaRPr lang="en-US"/>
          </a:p>
        </p:txBody>
      </p:sp>
      <p:sp>
        <p:nvSpPr>
          <p:cNvPr id="4" name="Footer Placeholder 3"/>
          <p:cNvSpPr>
            <a:spLocks noGrp="1"/>
          </p:cNvSpPr>
          <p:nvPr>
            <p:ph type="ftr" sz="quarter" idx="2"/>
          </p:nvPr>
        </p:nvSpPr>
        <p:spPr>
          <a:xfrm>
            <a:off x="0" y="8946071"/>
            <a:ext cx="2971800" cy="4709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946071"/>
            <a:ext cx="2971800" cy="470932"/>
          </a:xfrm>
          <a:prstGeom prst="rect">
            <a:avLst/>
          </a:prstGeom>
        </p:spPr>
        <p:txBody>
          <a:bodyPr vert="horz" lIns="91440" tIns="45720" rIns="91440" bIns="45720" rtlCol="0" anchor="b"/>
          <a:lstStyle>
            <a:lvl1pPr algn="r">
              <a:defRPr sz="1200"/>
            </a:lvl1pPr>
          </a:lstStyle>
          <a:p>
            <a:fld id="{72F64846-BDD1-476E-92E8-A70F2913ED10}" type="slidenum">
              <a:rPr lang="en-US" smtClean="0"/>
              <a:pPr/>
              <a:t>‹#›</a:t>
            </a:fld>
            <a:endParaRPr lang="en-US"/>
          </a:p>
        </p:txBody>
      </p:sp>
    </p:spTree>
    <p:extLst>
      <p:ext uri="{BB962C8B-B14F-4D97-AF65-F5344CB8AC3E}">
        <p14:creationId xmlns:p14="http://schemas.microsoft.com/office/powerpoint/2010/main" val="10542229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709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70932"/>
          </a:xfrm>
          <a:prstGeom prst="rect">
            <a:avLst/>
          </a:prstGeom>
        </p:spPr>
        <p:txBody>
          <a:bodyPr vert="horz" lIns="91440" tIns="45720" rIns="91440" bIns="45720" rtlCol="0"/>
          <a:lstStyle>
            <a:lvl1pPr algn="r">
              <a:defRPr sz="1200"/>
            </a:lvl1pPr>
          </a:lstStyle>
          <a:p>
            <a:fld id="{51B42A74-BA0B-4DB9-B4E5-4FD2E3002A08}" type="datetimeFigureOut">
              <a:rPr lang="en-US" smtClean="0"/>
              <a:pPr/>
              <a:t>10/24/2017</a:t>
            </a:fld>
            <a:endParaRPr lang="en-US" dirty="0"/>
          </a:p>
        </p:txBody>
      </p:sp>
      <p:sp>
        <p:nvSpPr>
          <p:cNvPr id="4" name="Slide Image Placeholder 3"/>
          <p:cNvSpPr>
            <a:spLocks noGrp="1" noRot="1" noChangeAspect="1"/>
          </p:cNvSpPr>
          <p:nvPr>
            <p:ph type="sldImg" idx="2"/>
          </p:nvPr>
        </p:nvSpPr>
        <p:spPr>
          <a:xfrm>
            <a:off x="1074738" y="706438"/>
            <a:ext cx="4708525" cy="35321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73853"/>
            <a:ext cx="5486400" cy="42383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46071"/>
            <a:ext cx="2971800" cy="47093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946071"/>
            <a:ext cx="2971800" cy="470932"/>
          </a:xfrm>
          <a:prstGeom prst="rect">
            <a:avLst/>
          </a:prstGeom>
        </p:spPr>
        <p:txBody>
          <a:bodyPr vert="horz" lIns="91440" tIns="45720" rIns="91440" bIns="45720" rtlCol="0" anchor="b"/>
          <a:lstStyle>
            <a:lvl1pPr algn="r">
              <a:defRPr sz="1200"/>
            </a:lvl1pPr>
          </a:lstStyle>
          <a:p>
            <a:fld id="{FE6B15D5-7175-472D-BEDA-1058B337E2AB}" type="slidenum">
              <a:rPr lang="en-US" smtClean="0"/>
              <a:pPr/>
              <a:t>‹#›</a:t>
            </a:fld>
            <a:endParaRPr lang="en-US" dirty="0"/>
          </a:p>
        </p:txBody>
      </p:sp>
    </p:spTree>
    <p:extLst>
      <p:ext uri="{BB962C8B-B14F-4D97-AF65-F5344CB8AC3E}">
        <p14:creationId xmlns:p14="http://schemas.microsoft.com/office/powerpoint/2010/main" val="593785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E6B15D5-7175-472D-BEDA-1058B337E2AB}" type="slidenum">
              <a:rPr lang="en-US" smtClean="0"/>
              <a:pPr/>
              <a:t>1</a:t>
            </a:fld>
            <a:endParaRPr lang="en-US" dirty="0"/>
          </a:p>
        </p:txBody>
      </p:sp>
    </p:spTree>
    <p:extLst>
      <p:ext uri="{BB962C8B-B14F-4D97-AF65-F5344CB8AC3E}">
        <p14:creationId xmlns:p14="http://schemas.microsoft.com/office/powerpoint/2010/main" val="4080175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4738" y="706438"/>
            <a:ext cx="4708525" cy="35321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6B15D5-7175-472D-BEDA-1058B337E2AB}" type="slidenum">
              <a:rPr lang="en-US" smtClean="0"/>
              <a:pPr/>
              <a:t>10</a:t>
            </a:fld>
            <a:endParaRPr lang="en-US" dirty="0"/>
          </a:p>
        </p:txBody>
      </p:sp>
    </p:spTree>
    <p:extLst>
      <p:ext uri="{BB962C8B-B14F-4D97-AF65-F5344CB8AC3E}">
        <p14:creationId xmlns:p14="http://schemas.microsoft.com/office/powerpoint/2010/main" val="3466201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4738" y="706438"/>
            <a:ext cx="4708525" cy="35321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6B15D5-7175-472D-BEDA-1058B337E2AB}" type="slidenum">
              <a:rPr lang="en-US" smtClean="0"/>
              <a:pPr/>
              <a:t>11</a:t>
            </a:fld>
            <a:endParaRPr lang="en-US" dirty="0"/>
          </a:p>
        </p:txBody>
      </p:sp>
    </p:spTree>
    <p:extLst>
      <p:ext uri="{BB962C8B-B14F-4D97-AF65-F5344CB8AC3E}">
        <p14:creationId xmlns:p14="http://schemas.microsoft.com/office/powerpoint/2010/main" val="4093383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4738" y="706438"/>
            <a:ext cx="4708525" cy="35321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6B15D5-7175-472D-BEDA-1058B337E2AB}" type="slidenum">
              <a:rPr lang="en-US" smtClean="0"/>
              <a:pPr/>
              <a:t>12</a:t>
            </a:fld>
            <a:endParaRPr lang="en-US" dirty="0"/>
          </a:p>
        </p:txBody>
      </p:sp>
    </p:spTree>
    <p:extLst>
      <p:ext uri="{BB962C8B-B14F-4D97-AF65-F5344CB8AC3E}">
        <p14:creationId xmlns:p14="http://schemas.microsoft.com/office/powerpoint/2010/main" val="8916507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4738" y="706438"/>
            <a:ext cx="4708525" cy="35321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6B15D5-7175-472D-BEDA-1058B337E2AB}" type="slidenum">
              <a:rPr lang="en-US" smtClean="0"/>
              <a:pPr/>
              <a:t>13</a:t>
            </a:fld>
            <a:endParaRPr lang="en-US" dirty="0"/>
          </a:p>
        </p:txBody>
      </p:sp>
    </p:spTree>
    <p:extLst>
      <p:ext uri="{BB962C8B-B14F-4D97-AF65-F5344CB8AC3E}">
        <p14:creationId xmlns:p14="http://schemas.microsoft.com/office/powerpoint/2010/main" val="975417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4738" y="706438"/>
            <a:ext cx="4708525" cy="35321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6B15D5-7175-472D-BEDA-1058B337E2AB}" type="slidenum">
              <a:rPr lang="en-US" smtClean="0"/>
              <a:pPr/>
              <a:t>14</a:t>
            </a:fld>
            <a:endParaRPr lang="en-US" dirty="0"/>
          </a:p>
        </p:txBody>
      </p:sp>
    </p:spTree>
    <p:extLst>
      <p:ext uri="{BB962C8B-B14F-4D97-AF65-F5344CB8AC3E}">
        <p14:creationId xmlns:p14="http://schemas.microsoft.com/office/powerpoint/2010/main" val="20635853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4738" y="706438"/>
            <a:ext cx="4708525" cy="3532187"/>
          </a:xfrm>
        </p:spPr>
      </p:sp>
      <p:sp>
        <p:nvSpPr>
          <p:cNvPr id="3" name="Notes Placeholder 2"/>
          <p:cNvSpPr>
            <a:spLocks noGrp="1"/>
          </p:cNvSpPr>
          <p:nvPr>
            <p:ph type="body" idx="1"/>
          </p:nvPr>
        </p:nvSpPr>
        <p:spPr/>
        <p:txBody>
          <a:bodyPr>
            <a:normAutofit/>
          </a:bodyPr>
          <a:lstStyle/>
          <a:p>
            <a:r>
              <a:rPr lang="en-US" dirty="0" smtClean="0"/>
              <a:t>Date format </a:t>
            </a:r>
            <a:r>
              <a:rPr lang="en-US" dirty="0" err="1" smtClean="0"/>
              <a:t>etc</a:t>
            </a:r>
            <a:r>
              <a:rPr lang="en-US" dirty="0" smtClean="0"/>
              <a:t> </a:t>
            </a:r>
            <a:endParaRPr lang="en-US" dirty="0"/>
          </a:p>
        </p:txBody>
      </p:sp>
      <p:sp>
        <p:nvSpPr>
          <p:cNvPr id="4" name="Slide Number Placeholder 3"/>
          <p:cNvSpPr>
            <a:spLocks noGrp="1"/>
          </p:cNvSpPr>
          <p:nvPr>
            <p:ph type="sldNum" sz="quarter" idx="10"/>
          </p:nvPr>
        </p:nvSpPr>
        <p:spPr/>
        <p:txBody>
          <a:bodyPr/>
          <a:lstStyle/>
          <a:p>
            <a:fld id="{FE6B15D5-7175-472D-BEDA-1058B337E2AB}" type="slidenum">
              <a:rPr lang="en-US" smtClean="0"/>
              <a:pPr/>
              <a:t>15</a:t>
            </a:fld>
            <a:endParaRPr lang="en-US" dirty="0"/>
          </a:p>
        </p:txBody>
      </p:sp>
    </p:spTree>
    <p:extLst>
      <p:ext uri="{BB962C8B-B14F-4D97-AF65-F5344CB8AC3E}">
        <p14:creationId xmlns:p14="http://schemas.microsoft.com/office/powerpoint/2010/main" val="19456197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4738" y="706438"/>
            <a:ext cx="4708525" cy="35321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6B15D5-7175-472D-BEDA-1058B337E2AB}" type="slidenum">
              <a:rPr lang="en-US" smtClean="0"/>
              <a:pPr/>
              <a:t>16</a:t>
            </a:fld>
            <a:endParaRPr lang="en-US" dirty="0"/>
          </a:p>
        </p:txBody>
      </p:sp>
    </p:spTree>
    <p:extLst>
      <p:ext uri="{BB962C8B-B14F-4D97-AF65-F5344CB8AC3E}">
        <p14:creationId xmlns:p14="http://schemas.microsoft.com/office/powerpoint/2010/main" val="21998946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4738" y="706438"/>
            <a:ext cx="4708525" cy="3532187"/>
          </a:xfrm>
        </p:spPr>
      </p:sp>
      <p:sp>
        <p:nvSpPr>
          <p:cNvPr id="3" name="Notes Placeholder 2"/>
          <p:cNvSpPr>
            <a:spLocks noGrp="1"/>
          </p:cNvSpPr>
          <p:nvPr>
            <p:ph type="body" idx="1"/>
          </p:nvPr>
        </p:nvSpPr>
        <p:spPr/>
        <p:txBody>
          <a:bodyPr>
            <a:normAutofit/>
          </a:bodyPr>
          <a:lstStyle/>
          <a:p>
            <a:r>
              <a:rPr lang="en-US" dirty="0" smtClean="0"/>
              <a:t>LMS:</a:t>
            </a:r>
            <a:r>
              <a:rPr lang="en-US" baseline="0" dirty="0" smtClean="0"/>
              <a:t> library management system, in system control, you can stop and resume the service for message and connect.</a:t>
            </a:r>
            <a:endParaRPr lang="en-US" dirty="0"/>
          </a:p>
        </p:txBody>
      </p:sp>
      <p:sp>
        <p:nvSpPr>
          <p:cNvPr id="4" name="Slide Number Placeholder 3"/>
          <p:cNvSpPr>
            <a:spLocks noGrp="1"/>
          </p:cNvSpPr>
          <p:nvPr>
            <p:ph type="sldNum" sz="quarter" idx="10"/>
          </p:nvPr>
        </p:nvSpPr>
        <p:spPr/>
        <p:txBody>
          <a:bodyPr/>
          <a:lstStyle/>
          <a:p>
            <a:fld id="{FE6B15D5-7175-472D-BEDA-1058B337E2AB}" type="slidenum">
              <a:rPr lang="en-US" smtClean="0"/>
              <a:pPr/>
              <a:t>17</a:t>
            </a:fld>
            <a:endParaRPr lang="en-US" dirty="0"/>
          </a:p>
        </p:txBody>
      </p:sp>
    </p:spTree>
    <p:extLst>
      <p:ext uri="{BB962C8B-B14F-4D97-AF65-F5344CB8AC3E}">
        <p14:creationId xmlns:p14="http://schemas.microsoft.com/office/powerpoint/2010/main" val="25903064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4738" y="706438"/>
            <a:ext cx="4708525" cy="3532187"/>
          </a:xfrm>
        </p:spPr>
      </p:sp>
      <p:sp>
        <p:nvSpPr>
          <p:cNvPr id="3" name="Notes Placeholder 2"/>
          <p:cNvSpPr>
            <a:spLocks noGrp="1"/>
          </p:cNvSpPr>
          <p:nvPr>
            <p:ph type="body" idx="1"/>
          </p:nvPr>
        </p:nvSpPr>
        <p:spPr/>
        <p:txBody>
          <a:bodyPr>
            <a:normAutofit/>
          </a:bodyPr>
          <a:lstStyle/>
          <a:p>
            <a:r>
              <a:rPr lang="en-US" dirty="0" smtClean="0"/>
              <a:t>File transfer location, how to transfer </a:t>
            </a:r>
            <a:r>
              <a:rPr lang="en-US" dirty="0" err="1" smtClean="0"/>
              <a:t>etc</a:t>
            </a:r>
            <a:r>
              <a:rPr lang="en-US" dirty="0" smtClean="0"/>
              <a:t>, exclude holiday and library closed date </a:t>
            </a:r>
            <a:endParaRPr lang="en-US" dirty="0"/>
          </a:p>
        </p:txBody>
      </p:sp>
      <p:sp>
        <p:nvSpPr>
          <p:cNvPr id="4" name="Slide Number Placeholder 3"/>
          <p:cNvSpPr>
            <a:spLocks noGrp="1"/>
          </p:cNvSpPr>
          <p:nvPr>
            <p:ph type="sldNum" sz="quarter" idx="10"/>
          </p:nvPr>
        </p:nvSpPr>
        <p:spPr/>
        <p:txBody>
          <a:bodyPr/>
          <a:lstStyle/>
          <a:p>
            <a:fld id="{FE6B15D5-7175-472D-BEDA-1058B337E2AB}" type="slidenum">
              <a:rPr lang="en-US" smtClean="0"/>
              <a:pPr/>
              <a:t>18</a:t>
            </a:fld>
            <a:endParaRPr lang="en-US" dirty="0"/>
          </a:p>
        </p:txBody>
      </p:sp>
    </p:spTree>
    <p:extLst>
      <p:ext uri="{BB962C8B-B14F-4D97-AF65-F5344CB8AC3E}">
        <p14:creationId xmlns:p14="http://schemas.microsoft.com/office/powerpoint/2010/main" val="10857499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4738" y="706438"/>
            <a:ext cx="4708525" cy="3532187"/>
          </a:xfrm>
        </p:spPr>
      </p:sp>
      <p:sp>
        <p:nvSpPr>
          <p:cNvPr id="3" name="Notes Placeholder 2"/>
          <p:cNvSpPr>
            <a:spLocks noGrp="1"/>
          </p:cNvSpPr>
          <p:nvPr>
            <p:ph type="body" idx="1"/>
          </p:nvPr>
        </p:nvSpPr>
        <p:spPr/>
        <p:txBody>
          <a:bodyPr>
            <a:normAutofit/>
          </a:bodyPr>
          <a:lstStyle/>
          <a:p>
            <a:r>
              <a:rPr lang="en-US" dirty="0" smtClean="0"/>
              <a:t>File transfer location, how to transfer </a:t>
            </a:r>
            <a:r>
              <a:rPr lang="en-US" dirty="0" err="1" smtClean="0"/>
              <a:t>etc</a:t>
            </a:r>
            <a:r>
              <a:rPr lang="en-US" dirty="0" smtClean="0"/>
              <a:t>, exclude holiday and library closed date </a:t>
            </a:r>
            <a:endParaRPr lang="en-US" dirty="0"/>
          </a:p>
        </p:txBody>
      </p:sp>
      <p:sp>
        <p:nvSpPr>
          <p:cNvPr id="4" name="Slide Number Placeholder 3"/>
          <p:cNvSpPr>
            <a:spLocks noGrp="1"/>
          </p:cNvSpPr>
          <p:nvPr>
            <p:ph type="sldNum" sz="quarter" idx="10"/>
          </p:nvPr>
        </p:nvSpPr>
        <p:spPr/>
        <p:txBody>
          <a:bodyPr/>
          <a:lstStyle/>
          <a:p>
            <a:fld id="{FE6B15D5-7175-472D-BEDA-1058B337E2AB}" type="slidenum">
              <a:rPr lang="en-US" smtClean="0"/>
              <a:pPr/>
              <a:t>19</a:t>
            </a:fld>
            <a:endParaRPr lang="en-US" dirty="0"/>
          </a:p>
        </p:txBody>
      </p:sp>
    </p:spTree>
    <p:extLst>
      <p:ext uri="{BB962C8B-B14F-4D97-AF65-F5344CB8AC3E}">
        <p14:creationId xmlns:p14="http://schemas.microsoft.com/office/powerpoint/2010/main" val="1199742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4738" y="706438"/>
            <a:ext cx="4708525" cy="35321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6B15D5-7175-472D-BEDA-1058B337E2AB}" type="slidenum">
              <a:rPr lang="en-US" smtClean="0"/>
              <a:pPr/>
              <a:t>2</a:t>
            </a:fld>
            <a:endParaRPr lang="en-US" dirty="0"/>
          </a:p>
        </p:txBody>
      </p:sp>
    </p:spTree>
    <p:extLst>
      <p:ext uri="{BB962C8B-B14F-4D97-AF65-F5344CB8AC3E}">
        <p14:creationId xmlns:p14="http://schemas.microsoft.com/office/powerpoint/2010/main" val="35390782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4738" y="706438"/>
            <a:ext cx="4708525" cy="3532187"/>
          </a:xfrm>
        </p:spPr>
      </p:sp>
      <p:sp>
        <p:nvSpPr>
          <p:cNvPr id="3" name="Notes Placeholder 2"/>
          <p:cNvSpPr>
            <a:spLocks noGrp="1"/>
          </p:cNvSpPr>
          <p:nvPr>
            <p:ph type="body" idx="1"/>
          </p:nvPr>
        </p:nvSpPr>
        <p:spPr/>
        <p:txBody>
          <a:bodyPr>
            <a:normAutofit/>
          </a:bodyPr>
          <a:lstStyle/>
          <a:p>
            <a:r>
              <a:rPr lang="en-US" dirty="0" smtClean="0"/>
              <a:t>Enable or disable</a:t>
            </a:r>
            <a:r>
              <a:rPr lang="en-US" baseline="0" dirty="0" smtClean="0"/>
              <a:t> functions</a:t>
            </a:r>
            <a:endParaRPr lang="en-US" dirty="0"/>
          </a:p>
        </p:txBody>
      </p:sp>
      <p:sp>
        <p:nvSpPr>
          <p:cNvPr id="4" name="Slide Number Placeholder 3"/>
          <p:cNvSpPr>
            <a:spLocks noGrp="1"/>
          </p:cNvSpPr>
          <p:nvPr>
            <p:ph type="sldNum" sz="quarter" idx="10"/>
          </p:nvPr>
        </p:nvSpPr>
        <p:spPr/>
        <p:txBody>
          <a:bodyPr/>
          <a:lstStyle/>
          <a:p>
            <a:fld id="{FE6B15D5-7175-472D-BEDA-1058B337E2AB}" type="slidenum">
              <a:rPr lang="en-US" smtClean="0"/>
              <a:pPr/>
              <a:t>20</a:t>
            </a:fld>
            <a:endParaRPr lang="en-US" dirty="0"/>
          </a:p>
        </p:txBody>
      </p:sp>
    </p:spTree>
    <p:extLst>
      <p:ext uri="{BB962C8B-B14F-4D97-AF65-F5344CB8AC3E}">
        <p14:creationId xmlns:p14="http://schemas.microsoft.com/office/powerpoint/2010/main" val="22158409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4738" y="706438"/>
            <a:ext cx="4708525" cy="3532187"/>
          </a:xfrm>
        </p:spPr>
      </p:sp>
      <p:sp>
        <p:nvSpPr>
          <p:cNvPr id="3" name="Notes Placeholder 2"/>
          <p:cNvSpPr>
            <a:spLocks noGrp="1"/>
          </p:cNvSpPr>
          <p:nvPr>
            <p:ph type="body" idx="1"/>
          </p:nvPr>
        </p:nvSpPr>
        <p:spPr/>
        <p:txBody>
          <a:bodyPr>
            <a:normAutofit/>
          </a:bodyPr>
          <a:lstStyle/>
          <a:p>
            <a:r>
              <a:rPr lang="en-US" dirty="0" smtClean="0"/>
              <a:t>Access</a:t>
            </a:r>
            <a:r>
              <a:rPr lang="en-US" baseline="0" dirty="0" smtClean="0"/>
              <a:t> setting for dial to main phone line, format of patron and item barcode, pin etc. </a:t>
            </a:r>
            <a:endParaRPr lang="en-US" dirty="0"/>
          </a:p>
        </p:txBody>
      </p:sp>
      <p:sp>
        <p:nvSpPr>
          <p:cNvPr id="4" name="Slide Number Placeholder 3"/>
          <p:cNvSpPr>
            <a:spLocks noGrp="1"/>
          </p:cNvSpPr>
          <p:nvPr>
            <p:ph type="sldNum" sz="quarter" idx="10"/>
          </p:nvPr>
        </p:nvSpPr>
        <p:spPr/>
        <p:txBody>
          <a:bodyPr/>
          <a:lstStyle/>
          <a:p>
            <a:fld id="{FE6B15D5-7175-472D-BEDA-1058B337E2AB}" type="slidenum">
              <a:rPr lang="en-US" smtClean="0"/>
              <a:pPr/>
              <a:t>21</a:t>
            </a:fld>
            <a:endParaRPr lang="en-US" dirty="0"/>
          </a:p>
        </p:txBody>
      </p:sp>
    </p:spTree>
    <p:extLst>
      <p:ext uri="{BB962C8B-B14F-4D97-AF65-F5344CB8AC3E}">
        <p14:creationId xmlns:p14="http://schemas.microsoft.com/office/powerpoint/2010/main" val="21471074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4738" y="706438"/>
            <a:ext cx="4708525" cy="3532187"/>
          </a:xfrm>
        </p:spPr>
      </p:sp>
      <p:sp>
        <p:nvSpPr>
          <p:cNvPr id="3" name="Notes Placeholder 2"/>
          <p:cNvSpPr>
            <a:spLocks noGrp="1"/>
          </p:cNvSpPr>
          <p:nvPr>
            <p:ph type="body" idx="1"/>
          </p:nvPr>
        </p:nvSpPr>
        <p:spPr/>
        <p:txBody>
          <a:bodyPr>
            <a:normAutofit/>
          </a:bodyPr>
          <a:lstStyle/>
          <a:p>
            <a:r>
              <a:rPr lang="en-US" dirty="0" smtClean="0"/>
              <a:t>Access</a:t>
            </a:r>
            <a:r>
              <a:rPr lang="en-US" baseline="0" dirty="0" smtClean="0"/>
              <a:t> setting for dial to main phone line, format of patron and item barcode, pin etc. </a:t>
            </a:r>
            <a:endParaRPr lang="en-US" dirty="0"/>
          </a:p>
        </p:txBody>
      </p:sp>
      <p:sp>
        <p:nvSpPr>
          <p:cNvPr id="4" name="Slide Number Placeholder 3"/>
          <p:cNvSpPr>
            <a:spLocks noGrp="1"/>
          </p:cNvSpPr>
          <p:nvPr>
            <p:ph type="sldNum" sz="quarter" idx="10"/>
          </p:nvPr>
        </p:nvSpPr>
        <p:spPr/>
        <p:txBody>
          <a:bodyPr/>
          <a:lstStyle/>
          <a:p>
            <a:fld id="{FE6B15D5-7175-472D-BEDA-1058B337E2AB}" type="slidenum">
              <a:rPr lang="en-US" smtClean="0"/>
              <a:pPr/>
              <a:t>22</a:t>
            </a:fld>
            <a:endParaRPr lang="en-US" dirty="0"/>
          </a:p>
        </p:txBody>
      </p:sp>
    </p:spTree>
    <p:extLst>
      <p:ext uri="{BB962C8B-B14F-4D97-AF65-F5344CB8AC3E}">
        <p14:creationId xmlns:p14="http://schemas.microsoft.com/office/powerpoint/2010/main" val="23827598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4738" y="706438"/>
            <a:ext cx="4708525" cy="3532187"/>
          </a:xfrm>
        </p:spPr>
      </p:sp>
      <p:sp>
        <p:nvSpPr>
          <p:cNvPr id="3" name="Notes Placeholder 2"/>
          <p:cNvSpPr>
            <a:spLocks noGrp="1"/>
          </p:cNvSpPr>
          <p:nvPr>
            <p:ph type="body" idx="1"/>
          </p:nvPr>
        </p:nvSpPr>
        <p:spPr/>
        <p:txBody>
          <a:bodyPr>
            <a:normAutofit/>
          </a:bodyPr>
          <a:lstStyle/>
          <a:p>
            <a:r>
              <a:rPr lang="en-US" dirty="0" smtClean="0"/>
              <a:t>You can export report by</a:t>
            </a:r>
            <a:r>
              <a:rPr lang="en-US" baseline="0" dirty="0" smtClean="0"/>
              <a:t> result and found all the patron has no dial tone, no answer </a:t>
            </a:r>
            <a:r>
              <a:rPr lang="en-US" baseline="0" dirty="0" err="1" smtClean="0"/>
              <a:t>etc</a:t>
            </a:r>
            <a:r>
              <a:rPr lang="en-US" baseline="0" dirty="0" smtClean="0"/>
              <a:t> to correct the patron account, for example Intercepted number, out of service.</a:t>
            </a:r>
          </a:p>
          <a:p>
            <a:r>
              <a:rPr lang="en-US" dirty="0" smtClean="0"/>
              <a:t>APPENDIX B - MESSAGE CALL RESULTS of i-tiva_2-5_User_Guide.pdf</a:t>
            </a:r>
            <a:endParaRPr lang="en-US" dirty="0"/>
          </a:p>
        </p:txBody>
      </p:sp>
      <p:sp>
        <p:nvSpPr>
          <p:cNvPr id="4" name="Slide Number Placeholder 3"/>
          <p:cNvSpPr>
            <a:spLocks noGrp="1"/>
          </p:cNvSpPr>
          <p:nvPr>
            <p:ph type="sldNum" sz="quarter" idx="10"/>
          </p:nvPr>
        </p:nvSpPr>
        <p:spPr/>
        <p:txBody>
          <a:bodyPr/>
          <a:lstStyle/>
          <a:p>
            <a:fld id="{FE6B15D5-7175-472D-BEDA-1058B337E2AB}" type="slidenum">
              <a:rPr lang="en-US" smtClean="0"/>
              <a:pPr/>
              <a:t>23</a:t>
            </a:fld>
            <a:endParaRPr lang="en-US" dirty="0"/>
          </a:p>
        </p:txBody>
      </p:sp>
    </p:spTree>
    <p:extLst>
      <p:ext uri="{BB962C8B-B14F-4D97-AF65-F5344CB8AC3E}">
        <p14:creationId xmlns:p14="http://schemas.microsoft.com/office/powerpoint/2010/main" val="5792330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4738" y="706438"/>
            <a:ext cx="4708525" cy="35321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6B15D5-7175-472D-BEDA-1058B337E2AB}" type="slidenum">
              <a:rPr lang="en-US" smtClean="0"/>
              <a:pPr/>
              <a:t>24</a:t>
            </a:fld>
            <a:endParaRPr lang="en-US" dirty="0"/>
          </a:p>
        </p:txBody>
      </p:sp>
    </p:spTree>
    <p:extLst>
      <p:ext uri="{BB962C8B-B14F-4D97-AF65-F5344CB8AC3E}">
        <p14:creationId xmlns:p14="http://schemas.microsoft.com/office/powerpoint/2010/main" val="10808165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4738" y="706438"/>
            <a:ext cx="4708525" cy="35321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6B15D5-7175-472D-BEDA-1058B337E2AB}" type="slidenum">
              <a:rPr lang="en-US" smtClean="0"/>
              <a:pPr/>
              <a:t>25</a:t>
            </a:fld>
            <a:endParaRPr lang="en-US" dirty="0"/>
          </a:p>
        </p:txBody>
      </p:sp>
    </p:spTree>
    <p:extLst>
      <p:ext uri="{BB962C8B-B14F-4D97-AF65-F5344CB8AC3E}">
        <p14:creationId xmlns:p14="http://schemas.microsoft.com/office/powerpoint/2010/main" val="36064494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4738" y="706438"/>
            <a:ext cx="4708525" cy="35321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6B15D5-7175-472D-BEDA-1058B337E2AB}" type="slidenum">
              <a:rPr lang="en-US" smtClean="0"/>
              <a:pPr/>
              <a:t>26</a:t>
            </a:fld>
            <a:endParaRPr lang="en-US" dirty="0"/>
          </a:p>
        </p:txBody>
      </p:sp>
    </p:spTree>
    <p:extLst>
      <p:ext uri="{BB962C8B-B14F-4D97-AF65-F5344CB8AC3E}">
        <p14:creationId xmlns:p14="http://schemas.microsoft.com/office/powerpoint/2010/main" val="34497478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4738" y="706438"/>
            <a:ext cx="4708525" cy="35321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6B15D5-7175-472D-BEDA-1058B337E2AB}" type="slidenum">
              <a:rPr lang="en-US" smtClean="0"/>
              <a:pPr/>
              <a:t>27</a:t>
            </a:fld>
            <a:endParaRPr lang="en-US" dirty="0"/>
          </a:p>
        </p:txBody>
      </p:sp>
    </p:spTree>
    <p:extLst>
      <p:ext uri="{BB962C8B-B14F-4D97-AF65-F5344CB8AC3E}">
        <p14:creationId xmlns:p14="http://schemas.microsoft.com/office/powerpoint/2010/main" val="21388728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4738" y="706438"/>
            <a:ext cx="4708525" cy="35321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6B15D5-7175-472D-BEDA-1058B337E2AB}" type="slidenum">
              <a:rPr lang="en-US" smtClean="0"/>
              <a:pPr/>
              <a:t>28</a:t>
            </a:fld>
            <a:endParaRPr lang="en-US" dirty="0"/>
          </a:p>
        </p:txBody>
      </p:sp>
    </p:spTree>
    <p:extLst>
      <p:ext uri="{BB962C8B-B14F-4D97-AF65-F5344CB8AC3E}">
        <p14:creationId xmlns:p14="http://schemas.microsoft.com/office/powerpoint/2010/main" val="828553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4738" y="706438"/>
            <a:ext cx="4708525" cy="3532187"/>
          </a:xfrm>
        </p:spPr>
      </p:sp>
      <p:sp>
        <p:nvSpPr>
          <p:cNvPr id="3" name="Notes Placeholder 2"/>
          <p:cNvSpPr>
            <a:spLocks noGrp="1"/>
          </p:cNvSpPr>
          <p:nvPr>
            <p:ph type="body" idx="1"/>
          </p:nvPr>
        </p:nvSpPr>
        <p:spPr/>
        <p:txBody>
          <a:bodyPr>
            <a:normAutofit/>
          </a:bodyPr>
          <a:lstStyle/>
          <a:p>
            <a:r>
              <a:rPr lang="en-US" baseline="0" dirty="0" smtClean="0"/>
              <a:t>Talking tech start to work with Innovative at the beginning of 2015. They have worked to solve the major problem with Innovative SIP2 setting that allow </a:t>
            </a:r>
            <a:r>
              <a:rPr lang="en-US" baseline="0" dirty="0" err="1" smtClean="0"/>
              <a:t>i-tiva</a:t>
            </a:r>
            <a:r>
              <a:rPr lang="en-US" baseline="0" dirty="0" smtClean="0"/>
              <a:t> to communicate with sierra app server and get call list. We start the conversation for process at November 2015 and implement the system around Feb 2016. </a:t>
            </a:r>
          </a:p>
          <a:p>
            <a:r>
              <a:rPr lang="en-US" baseline="0" dirty="0" smtClean="0"/>
              <a:t>MESSAGE is similar to </a:t>
            </a:r>
            <a:r>
              <a:rPr lang="en-CA" sz="1200" b="0" i="0" kern="1200" dirty="0" err="1" smtClean="0">
                <a:solidFill>
                  <a:schemeClr val="tx1"/>
                </a:solidFill>
                <a:effectLst/>
                <a:latin typeface="+mn-lt"/>
                <a:ea typeface="+mn-ea"/>
                <a:cs typeface="+mn-cs"/>
              </a:rPr>
              <a:t>Teleforms</a:t>
            </a:r>
            <a:r>
              <a:rPr lang="en-CA" sz="1200" b="0" i="0" kern="1200" dirty="0" smtClean="0">
                <a:solidFill>
                  <a:schemeClr val="tx1"/>
                </a:solidFill>
                <a:effectLst/>
                <a:latin typeface="+mn-lt"/>
                <a:ea typeface="+mn-ea"/>
                <a:cs typeface="+mn-cs"/>
              </a:rPr>
              <a:t> Telephone Notification (TNS), sample voice</a:t>
            </a:r>
            <a:endParaRPr lang="en-US" baseline="0" dirty="0" smtClean="0"/>
          </a:p>
          <a:p>
            <a:r>
              <a:rPr lang="en-US" baseline="0" dirty="0" smtClean="0"/>
              <a:t>CONNECT is similar to </a:t>
            </a:r>
            <a:r>
              <a:rPr lang="en-CA" sz="1200" b="0" i="0" kern="1200" dirty="0" smtClean="0">
                <a:solidFill>
                  <a:schemeClr val="tx1"/>
                </a:solidFill>
                <a:effectLst/>
                <a:latin typeface="+mn-lt"/>
                <a:ea typeface="+mn-ea"/>
                <a:cs typeface="+mn-cs"/>
              </a:rPr>
              <a:t>Telephone Renewal System (TRS), sample voice</a:t>
            </a:r>
          </a:p>
          <a:p>
            <a:r>
              <a:rPr lang="en-US" sz="1200" b="0" i="0" kern="1200" dirty="0" smtClean="0">
                <a:solidFill>
                  <a:schemeClr val="tx1"/>
                </a:solidFill>
                <a:effectLst/>
                <a:latin typeface="+mn-lt"/>
                <a:ea typeface="+mn-ea"/>
                <a:cs typeface="+mn-cs"/>
              </a:rPr>
              <a:t>Show</a:t>
            </a:r>
            <a:r>
              <a:rPr lang="en-US" sz="1200" b="0" i="0" kern="1200" baseline="0" dirty="0" smtClean="0">
                <a:solidFill>
                  <a:schemeClr val="tx1"/>
                </a:solidFill>
                <a:effectLst/>
                <a:latin typeface="+mn-lt"/>
                <a:ea typeface="+mn-ea"/>
                <a:cs typeface="+mn-cs"/>
              </a:rPr>
              <a:t> the </a:t>
            </a:r>
            <a:r>
              <a:rPr lang="en-US" sz="1200" b="0" i="0" kern="1200" baseline="0" dirty="0" err="1" smtClean="0">
                <a:solidFill>
                  <a:schemeClr val="tx1"/>
                </a:solidFill>
                <a:effectLst/>
                <a:latin typeface="+mn-lt"/>
                <a:ea typeface="+mn-ea"/>
                <a:cs typeface="+mn-cs"/>
              </a:rPr>
              <a:t>i-tiva</a:t>
            </a:r>
            <a:r>
              <a:rPr lang="en-US" sz="1200" b="0" i="0" kern="1200" baseline="0" dirty="0" smtClean="0">
                <a:solidFill>
                  <a:schemeClr val="tx1"/>
                </a:solidFill>
                <a:effectLst/>
                <a:latin typeface="+mn-lt"/>
                <a:ea typeface="+mn-ea"/>
                <a:cs typeface="+mn-cs"/>
              </a:rPr>
              <a:t> with Innovative Sierra - Features April 2017 file</a:t>
            </a:r>
            <a:endParaRPr lang="en-US" dirty="0"/>
          </a:p>
        </p:txBody>
      </p:sp>
      <p:sp>
        <p:nvSpPr>
          <p:cNvPr id="4" name="Slide Number Placeholder 3"/>
          <p:cNvSpPr>
            <a:spLocks noGrp="1"/>
          </p:cNvSpPr>
          <p:nvPr>
            <p:ph type="sldNum" sz="quarter" idx="10"/>
          </p:nvPr>
        </p:nvSpPr>
        <p:spPr/>
        <p:txBody>
          <a:bodyPr/>
          <a:lstStyle/>
          <a:p>
            <a:fld id="{FE6B15D5-7175-472D-BEDA-1058B337E2AB}" type="slidenum">
              <a:rPr lang="en-US" smtClean="0"/>
              <a:pPr/>
              <a:t>3</a:t>
            </a:fld>
            <a:endParaRPr lang="en-US" dirty="0"/>
          </a:p>
        </p:txBody>
      </p:sp>
    </p:spTree>
    <p:extLst>
      <p:ext uri="{BB962C8B-B14F-4D97-AF65-F5344CB8AC3E}">
        <p14:creationId xmlns:p14="http://schemas.microsoft.com/office/powerpoint/2010/main" val="3135696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4738" y="706438"/>
            <a:ext cx="4708525" cy="3532187"/>
          </a:xfrm>
        </p:spPr>
      </p:sp>
      <p:sp>
        <p:nvSpPr>
          <p:cNvPr id="3" name="Notes Placeholder 2"/>
          <p:cNvSpPr>
            <a:spLocks noGrp="1"/>
          </p:cNvSpPr>
          <p:nvPr>
            <p:ph type="body" idx="1"/>
          </p:nvPr>
        </p:nvSpPr>
        <p:spPr/>
        <p:txBody>
          <a:bodyPr>
            <a:normAutofit/>
          </a:bodyPr>
          <a:lstStyle/>
          <a:p>
            <a:r>
              <a:rPr lang="en-US" dirty="0" smtClean="0"/>
              <a:t>All the documents: http://i-tivadownloads.talkingtech.com/index.html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Network server name cannot changed after installation (It can be done but would be a support task that is not covered under your maintenance contract. This is why we advise to set the system to the correct name to begin with.)</a:t>
            </a:r>
          </a:p>
          <a:p>
            <a:r>
              <a:rPr lang="en-US" dirty="0" smtClean="0"/>
              <a:t>Please refer to i-tiva_2-5_System_Requirements technical file</a:t>
            </a:r>
          </a:p>
          <a:p>
            <a:r>
              <a:rPr lang="en-US" dirty="0" smtClean="0"/>
              <a:t>The document also talks about antivirus and firewall</a:t>
            </a:r>
            <a:endParaRPr lang="en-US" dirty="0"/>
          </a:p>
        </p:txBody>
      </p:sp>
      <p:sp>
        <p:nvSpPr>
          <p:cNvPr id="4" name="Slide Number Placeholder 3"/>
          <p:cNvSpPr>
            <a:spLocks noGrp="1"/>
          </p:cNvSpPr>
          <p:nvPr>
            <p:ph type="sldNum" sz="quarter" idx="10"/>
          </p:nvPr>
        </p:nvSpPr>
        <p:spPr/>
        <p:txBody>
          <a:bodyPr/>
          <a:lstStyle/>
          <a:p>
            <a:fld id="{FE6B15D5-7175-472D-BEDA-1058B337E2AB}" type="slidenum">
              <a:rPr lang="en-US" smtClean="0"/>
              <a:pPr/>
              <a:t>4</a:t>
            </a:fld>
            <a:endParaRPr lang="en-US" dirty="0"/>
          </a:p>
        </p:txBody>
      </p:sp>
    </p:spTree>
    <p:extLst>
      <p:ext uri="{BB962C8B-B14F-4D97-AF65-F5344CB8AC3E}">
        <p14:creationId xmlns:p14="http://schemas.microsoft.com/office/powerpoint/2010/main" val="2027504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4738" y="706438"/>
            <a:ext cx="4708525" cy="3532187"/>
          </a:xfrm>
        </p:spPr>
      </p:sp>
      <p:sp>
        <p:nvSpPr>
          <p:cNvPr id="3" name="Notes Placeholder 2"/>
          <p:cNvSpPr>
            <a:spLocks noGrp="1"/>
          </p:cNvSpPr>
          <p:nvPr>
            <p:ph type="body" idx="1"/>
          </p:nvPr>
        </p:nvSpPr>
        <p:spPr/>
        <p:txBody>
          <a:bodyPr>
            <a:normAutofit/>
          </a:bodyPr>
          <a:lstStyle/>
          <a:p>
            <a:r>
              <a:rPr lang="en-US" dirty="0" smtClean="0"/>
              <a:t>All the documents: http://i-tivadownloads.talkingtech.com/index.html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Pg</a:t>
            </a:r>
            <a:r>
              <a:rPr lang="en-US" sz="1200" kern="1200" dirty="0" smtClean="0">
                <a:solidFill>
                  <a:schemeClr val="tx1"/>
                </a:solidFill>
                <a:effectLst/>
                <a:latin typeface="+mn-lt"/>
                <a:ea typeface="+mn-ea"/>
                <a:cs typeface="+mn-cs"/>
              </a:rPr>
              <a:t> 20 </a:t>
            </a:r>
            <a:r>
              <a:rPr lang="en-US" dirty="0" smtClean="0"/>
              <a:t>Show the i-tiva_2-5_System_Requirements technical file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E6B15D5-7175-472D-BEDA-1058B337E2AB}" type="slidenum">
              <a:rPr lang="en-US" smtClean="0"/>
              <a:pPr/>
              <a:t>5</a:t>
            </a:fld>
            <a:endParaRPr lang="en-US" dirty="0"/>
          </a:p>
        </p:txBody>
      </p:sp>
    </p:spTree>
    <p:extLst>
      <p:ext uri="{BB962C8B-B14F-4D97-AF65-F5344CB8AC3E}">
        <p14:creationId xmlns:p14="http://schemas.microsoft.com/office/powerpoint/2010/main" val="3708725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4738" y="706438"/>
            <a:ext cx="4708525" cy="3532187"/>
          </a:xfrm>
        </p:spPr>
      </p:sp>
      <p:sp>
        <p:nvSpPr>
          <p:cNvPr id="3" name="Notes Placeholder 2"/>
          <p:cNvSpPr>
            <a:spLocks noGrp="1"/>
          </p:cNvSpPr>
          <p:nvPr>
            <p:ph type="body" idx="1"/>
          </p:nvPr>
        </p:nvSpPr>
        <p:spPr/>
        <p:txBody>
          <a:bodyPr>
            <a:normAutofit/>
          </a:bodyPr>
          <a:lstStyle/>
          <a:p>
            <a:r>
              <a:rPr lang="en-US" dirty="0" smtClean="0"/>
              <a:t>All the documents: http://i-tivadownloads.talkingtech.com/index.html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Pg</a:t>
            </a:r>
            <a:r>
              <a:rPr lang="en-US" sz="1200" kern="1200" dirty="0" smtClean="0">
                <a:solidFill>
                  <a:schemeClr val="tx1"/>
                </a:solidFill>
                <a:effectLst/>
                <a:latin typeface="+mn-lt"/>
                <a:ea typeface="+mn-ea"/>
                <a:cs typeface="+mn-cs"/>
              </a:rPr>
              <a:t> 22 </a:t>
            </a:r>
            <a:r>
              <a:rPr lang="en-US" dirty="0" smtClean="0"/>
              <a:t>Show the i-tiva_2-5_System_Requirements technical file</a:t>
            </a:r>
          </a:p>
        </p:txBody>
      </p:sp>
      <p:sp>
        <p:nvSpPr>
          <p:cNvPr id="4" name="Slide Number Placeholder 3"/>
          <p:cNvSpPr>
            <a:spLocks noGrp="1"/>
          </p:cNvSpPr>
          <p:nvPr>
            <p:ph type="sldNum" sz="quarter" idx="10"/>
          </p:nvPr>
        </p:nvSpPr>
        <p:spPr/>
        <p:txBody>
          <a:bodyPr/>
          <a:lstStyle/>
          <a:p>
            <a:fld id="{FE6B15D5-7175-472D-BEDA-1058B337E2AB}" type="slidenum">
              <a:rPr lang="en-US" smtClean="0"/>
              <a:pPr/>
              <a:t>6</a:t>
            </a:fld>
            <a:endParaRPr lang="en-US" dirty="0"/>
          </a:p>
        </p:txBody>
      </p:sp>
    </p:spTree>
    <p:extLst>
      <p:ext uri="{BB962C8B-B14F-4D97-AF65-F5344CB8AC3E}">
        <p14:creationId xmlns:p14="http://schemas.microsoft.com/office/powerpoint/2010/main" val="3357212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4738" y="706438"/>
            <a:ext cx="4708525" cy="35321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6B15D5-7175-472D-BEDA-1058B337E2AB}" type="slidenum">
              <a:rPr lang="en-US" smtClean="0"/>
              <a:pPr/>
              <a:t>7</a:t>
            </a:fld>
            <a:endParaRPr lang="en-US" dirty="0"/>
          </a:p>
        </p:txBody>
      </p:sp>
    </p:spTree>
    <p:extLst>
      <p:ext uri="{BB962C8B-B14F-4D97-AF65-F5344CB8AC3E}">
        <p14:creationId xmlns:p14="http://schemas.microsoft.com/office/powerpoint/2010/main" val="113771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4738" y="706438"/>
            <a:ext cx="4708525" cy="3532187"/>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Library</a:t>
            </a:r>
            <a:r>
              <a:rPr lang="en-US" baseline="0" dirty="0" smtClean="0"/>
              <a:t> can use this stats </a:t>
            </a:r>
            <a:r>
              <a:rPr lang="en-US" sz="1200" kern="1200" baseline="0" dirty="0" smtClean="0">
                <a:solidFill>
                  <a:schemeClr val="tx1"/>
                </a:solidFill>
                <a:latin typeface="+mn-lt"/>
                <a:ea typeface="+mn-ea"/>
                <a:cs typeface="+mn-cs"/>
              </a:rPr>
              <a:t>group number in </a:t>
            </a:r>
            <a:r>
              <a:rPr lang="en-CA" sz="1200" kern="1200" baseline="0" dirty="0" smtClean="0">
                <a:solidFill>
                  <a:schemeClr val="tx1"/>
                </a:solidFill>
                <a:latin typeface="+mn-lt"/>
                <a:ea typeface="+mn-ea"/>
                <a:cs typeface="+mn-cs"/>
              </a:rPr>
              <a:t>Circulation Activity Report </a:t>
            </a:r>
            <a:r>
              <a:rPr lang="en-US" baseline="0" dirty="0" smtClean="0"/>
              <a:t> to see how many renews are made through </a:t>
            </a:r>
            <a:r>
              <a:rPr lang="en-US" baseline="0" dirty="0" err="1" smtClean="0"/>
              <a:t>i-tiva</a:t>
            </a:r>
            <a:r>
              <a:rPr lang="en-US" baseline="0" dirty="0" smtClean="0"/>
              <a:t> system.  For year to date, we only have 161 with group 700, for 2016 we have about 211 call in renews. </a:t>
            </a:r>
            <a:r>
              <a:rPr lang="en-US" baseline="0" dirty="0" err="1" smtClean="0"/>
              <a:t>Everage</a:t>
            </a:r>
            <a:r>
              <a:rPr lang="en-US" baseline="0" smtClean="0"/>
              <a:t> </a:t>
            </a:r>
            <a:r>
              <a:rPr lang="en-US" baseline="0" dirty="0" smtClean="0"/>
              <a:t>call out number is 2500-3000 per month. </a:t>
            </a:r>
            <a:endParaRPr lang="en-US" dirty="0"/>
          </a:p>
        </p:txBody>
      </p:sp>
      <p:sp>
        <p:nvSpPr>
          <p:cNvPr id="4" name="Slide Number Placeholder 3"/>
          <p:cNvSpPr>
            <a:spLocks noGrp="1"/>
          </p:cNvSpPr>
          <p:nvPr>
            <p:ph type="sldNum" sz="quarter" idx="10"/>
          </p:nvPr>
        </p:nvSpPr>
        <p:spPr/>
        <p:txBody>
          <a:bodyPr/>
          <a:lstStyle/>
          <a:p>
            <a:fld id="{FE6B15D5-7175-472D-BEDA-1058B337E2AB}" type="slidenum">
              <a:rPr lang="en-US" smtClean="0"/>
              <a:pPr/>
              <a:t>8</a:t>
            </a:fld>
            <a:endParaRPr lang="en-US" dirty="0"/>
          </a:p>
        </p:txBody>
      </p:sp>
    </p:spTree>
    <p:extLst>
      <p:ext uri="{BB962C8B-B14F-4D97-AF65-F5344CB8AC3E}">
        <p14:creationId xmlns:p14="http://schemas.microsoft.com/office/powerpoint/2010/main" val="144656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4738" y="706438"/>
            <a:ext cx="4708525" cy="35321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6B15D5-7175-472D-BEDA-1058B337E2AB}" type="slidenum">
              <a:rPr lang="en-US" smtClean="0"/>
              <a:pPr/>
              <a:t>9</a:t>
            </a:fld>
            <a:endParaRPr lang="en-US" dirty="0"/>
          </a:p>
        </p:txBody>
      </p:sp>
    </p:spTree>
    <p:extLst>
      <p:ext uri="{BB962C8B-B14F-4D97-AF65-F5344CB8AC3E}">
        <p14:creationId xmlns:p14="http://schemas.microsoft.com/office/powerpoint/2010/main" val="3924151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Isosceles Triangle 6"/>
          <p:cNvSpPr/>
          <p:nvPr/>
        </p:nvSpPr>
        <p:spPr>
          <a:xfrm rot="16200000">
            <a:off x="7554354" y="5254283"/>
            <a:ext cx="1892949" cy="1294228"/>
          </a:xfrm>
          <a:prstGeom prst="triangle">
            <a:avLst>
              <a:gd name="adj" fmla="val 51323"/>
            </a:avLst>
          </a:prstGeom>
          <a:solidFill>
            <a:srgbClr val="FF9900"/>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latin typeface="Arial" pitchFamily="34" charset="0"/>
                <a:cs typeface="Arial"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E5712129-5A5D-41F7-996A-22CB1595F076}" type="datetime1">
              <a:rPr lang="en-US" smtClean="0"/>
              <a:t>10/24/2017</a:t>
            </a:fld>
            <a:endParaRPr lang="en-US" dirty="0"/>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r>
              <a:rPr lang="en-US" smtClean="0"/>
              <a:t>Implementing i-tiva Telephone System </a:t>
            </a:r>
            <a:endParaRPr lang="en-US" dirty="0"/>
          </a:p>
        </p:txBody>
      </p:sp>
      <p:sp>
        <p:nvSpPr>
          <p:cNvPr id="29" name="Slide Number Placeholder 28"/>
          <p:cNvSpPr>
            <a:spLocks noGrp="1"/>
          </p:cNvSpPr>
          <p:nvPr>
            <p:ph type="sldNum" sz="quarter" idx="12"/>
          </p:nvPr>
        </p:nvSpPr>
        <p:spPr>
          <a:xfrm>
            <a:off x="8392247" y="5752308"/>
            <a:ext cx="502920" cy="365125"/>
          </a:xfrm>
        </p:spPr>
        <p:txBody>
          <a:bodyPr anchor="ctr"/>
          <a:lstStyle>
            <a:lvl1pPr algn="ctr">
              <a:defRPr sz="1300">
                <a:solidFill>
                  <a:srgbClr val="FFFFFF"/>
                </a:solidFill>
              </a:defRPr>
            </a:lvl1pPr>
          </a:lstStyle>
          <a:p>
            <a:fld id="{1EF67C62-E069-4BE7-9D91-9B3252C47A14}" type="slidenum">
              <a:rPr lang="en-US" smtClean="0"/>
              <a:pPr/>
              <a:t>‹#›</a:t>
            </a:fld>
            <a:endParaRPr lang="en-US" dirty="0"/>
          </a:p>
        </p:txBody>
      </p:sp>
      <p:sp>
        <p:nvSpPr>
          <p:cNvPr id="8" name="Right Triangle 7"/>
          <p:cNvSpPr/>
          <p:nvPr userDrawn="1"/>
        </p:nvSpPr>
        <p:spPr>
          <a:xfrm>
            <a:off x="0" y="1"/>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dirty="0">
              <a:solidFill>
                <a:schemeClr val="lt1"/>
              </a:solidFill>
              <a:latin typeface="+mn-lt"/>
              <a:ea typeface="+mn-ea"/>
              <a:cs typeface="+mn-cs"/>
            </a:endParaRPr>
          </a:p>
        </p:txBody>
      </p:sp>
    </p:spTree>
  </p:cSld>
  <p:clrMapOvr>
    <a:masterClrMapping/>
  </p:clrMapOvr>
  <p:transition advClick="0" advTm="5000"/>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3"/>
            <a:ext cx="8229600" cy="1399032"/>
          </a:xfrm>
        </p:spPr>
        <p:txBody>
          <a:bodyPr/>
          <a:lstStyle>
            <a:lvl1pPr>
              <a:defRPr>
                <a:latin typeface="+mj-lt"/>
              </a:defRPr>
            </a:lvl1pPr>
          </a:lstStyle>
          <a:p>
            <a:r>
              <a:rPr kumimoji="0" lang="en-US" smtClean="0"/>
              <a:t>Click to edit Master title style</a:t>
            </a:r>
            <a:endParaRPr kumimoji="0" lang="en-US" dirty="0"/>
          </a:p>
        </p:txBody>
      </p:sp>
      <p:sp>
        <p:nvSpPr>
          <p:cNvPr id="3" name="Content Placeholder 2"/>
          <p:cNvSpPr>
            <a:spLocks noGrp="1"/>
          </p:cNvSpPr>
          <p:nvPr>
            <p:ph idx="1"/>
          </p:nvPr>
        </p:nvSpPr>
        <p:spPr>
          <a:xfrm>
            <a:off x="457200" y="1882808"/>
            <a:ext cx="8229600" cy="4572000"/>
          </a:xfrm>
        </p:spPr>
        <p:txBody>
          <a:bodyPr/>
          <a:lstStyle>
            <a:lvl1pPr>
              <a:defRPr sz="2400">
                <a:solidFill>
                  <a:schemeClr val="tx1">
                    <a:lumMod val="75000"/>
                    <a:lumOff val="25000"/>
                  </a:schemeClr>
                </a:solidFill>
                <a:latin typeface="Arial" pitchFamily="34" charset="0"/>
                <a:cs typeface="Arial" pitchFamily="34" charset="0"/>
              </a:defRPr>
            </a:lvl1pPr>
            <a:lvl2pPr>
              <a:defRPr sz="2000">
                <a:solidFill>
                  <a:schemeClr val="tx1">
                    <a:lumMod val="75000"/>
                    <a:lumOff val="25000"/>
                  </a:schemeClr>
                </a:solidFill>
                <a:latin typeface="Arial" pitchFamily="34" charset="0"/>
                <a:cs typeface="Arial" pitchFamily="34" charset="0"/>
              </a:defRPr>
            </a:lvl2pPr>
            <a:lvl3pPr>
              <a:defRPr sz="1800">
                <a:solidFill>
                  <a:schemeClr val="tx1">
                    <a:lumMod val="75000"/>
                    <a:lumOff val="25000"/>
                  </a:schemeClr>
                </a:solidFill>
                <a:latin typeface="Arial" pitchFamily="34" charset="0"/>
                <a:cs typeface="Arial" pitchFamily="34" charset="0"/>
              </a:defRPr>
            </a:lvl3pPr>
            <a:lvl4pPr>
              <a:defRPr>
                <a:solidFill>
                  <a:schemeClr val="tx1">
                    <a:lumMod val="75000"/>
                    <a:lumOff val="25000"/>
                  </a:schemeClr>
                </a:solidFill>
                <a:latin typeface="Arial" pitchFamily="34" charset="0"/>
                <a:cs typeface="Arial" pitchFamily="34" charset="0"/>
              </a:defRPr>
            </a:lvl4pPr>
            <a:lvl5pPr>
              <a:defRPr>
                <a:solidFill>
                  <a:schemeClr val="tx1">
                    <a:lumMod val="75000"/>
                    <a:lumOff val="25000"/>
                  </a:schemeClr>
                </a:solidFill>
                <a:latin typeface="Arial" pitchFamily="34" charset="0"/>
                <a:cs typeface="Arial" pitchFamily="34" charset="0"/>
              </a:defRPr>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6" name="Slide Number Placeholder 5"/>
          <p:cNvSpPr>
            <a:spLocks noGrp="1"/>
          </p:cNvSpPr>
          <p:nvPr>
            <p:ph type="sldNum" sz="quarter" idx="12"/>
          </p:nvPr>
        </p:nvSpPr>
        <p:spPr/>
        <p:txBody>
          <a:bodyPr/>
          <a:lstStyle/>
          <a:p>
            <a:fld id="{1EF67C62-E069-4BE7-9D91-9B3252C47A14}" type="slidenum">
              <a:rPr lang="en-US" smtClean="0"/>
              <a:pPr/>
              <a:t>‹#›</a:t>
            </a:fld>
            <a:endParaRPr lang="en-US" dirty="0"/>
          </a:p>
        </p:txBody>
      </p:sp>
      <p:pic>
        <p:nvPicPr>
          <p:cNvPr id="7" name="Picture 6" descr="CK-logo.png"/>
          <p:cNvPicPr>
            <a:picLocks noChangeAspect="1"/>
          </p:cNvPicPr>
          <p:nvPr userDrawn="1"/>
        </p:nvPicPr>
        <p:blipFill>
          <a:blip r:embed="rId2" cstate="print"/>
          <a:stretch>
            <a:fillRect/>
          </a:stretch>
        </p:blipFill>
        <p:spPr>
          <a:xfrm>
            <a:off x="7772628" y="5603554"/>
            <a:ext cx="1295172" cy="1178247"/>
          </a:xfrm>
          <a:prstGeom prst="rect">
            <a:avLst/>
          </a:prstGeom>
        </p:spPr>
      </p:pic>
      <p:sp>
        <p:nvSpPr>
          <p:cNvPr id="8" name="Footer Placeholder 4"/>
          <p:cNvSpPr txBox="1">
            <a:spLocks/>
          </p:cNvSpPr>
          <p:nvPr userDrawn="1"/>
        </p:nvSpPr>
        <p:spPr>
          <a:xfrm>
            <a:off x="381000" y="6400800"/>
            <a:ext cx="2812256" cy="381000"/>
          </a:xfrm>
          <a:prstGeom prst="rect">
            <a:avLst/>
          </a:prstGeom>
        </p:spPr>
        <p:txBody>
          <a:bodyPr vert="horz" anchor="b"/>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0" name="Footer Placeholder 4"/>
          <p:cNvSpPr txBox="1">
            <a:spLocks/>
          </p:cNvSpPr>
          <p:nvPr userDrawn="1"/>
        </p:nvSpPr>
        <p:spPr>
          <a:xfrm>
            <a:off x="1905000" y="6324600"/>
            <a:ext cx="5638800" cy="457200"/>
          </a:xfrm>
          <a:prstGeom prst="rect">
            <a:avLst/>
          </a:prstGeom>
        </p:spPr>
        <p:txBody>
          <a:bodyPr vert="horz"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smtClean="0"/>
          </a:p>
        </p:txBody>
      </p:sp>
    </p:spTree>
  </p:cSld>
  <p:clrMapOvr>
    <a:masterClrMapping/>
  </p:clrMapOvr>
  <p:transition advClick="0" advTm="5000"/>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ight Triangle 8"/>
          <p:cNvSpPr/>
          <p:nvPr/>
        </p:nvSpPr>
        <p:spPr>
          <a:xfrm flipV="1">
            <a:off x="0" y="1"/>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dirty="0">
              <a:solidFill>
                <a:schemeClr val="lt1"/>
              </a:solidFill>
              <a:latin typeface="+mn-lt"/>
              <a:ea typeface="+mn-ea"/>
              <a:cs typeface="+mn-cs"/>
            </a:endParaRPr>
          </a:p>
        </p:txBody>
      </p:sp>
      <p:sp>
        <p:nvSpPr>
          <p:cNvPr id="8" name="Isosceles Triangle 7"/>
          <p:cNvSpPr/>
          <p:nvPr/>
        </p:nvSpPr>
        <p:spPr>
          <a:xfrm rot="5400000" flipV="1">
            <a:off x="7554354" y="309490"/>
            <a:ext cx="1892949" cy="1294228"/>
          </a:xfrm>
          <a:prstGeom prst="triangle">
            <a:avLst>
              <a:gd name="adj" fmla="val 51323"/>
            </a:avLst>
          </a:prstGeom>
          <a:solidFill>
            <a:srgbClr val="0893E8"/>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Date Placeholder 3"/>
          <p:cNvSpPr>
            <a:spLocks noGrp="1"/>
          </p:cNvSpPr>
          <p:nvPr>
            <p:ph type="dt" sz="half" idx="10"/>
          </p:nvPr>
        </p:nvSpPr>
        <p:spPr>
          <a:xfrm>
            <a:off x="6955632" y="6477000"/>
            <a:ext cx="2133600" cy="304800"/>
          </a:xfrm>
        </p:spPr>
        <p:txBody>
          <a:bodyPr/>
          <a:lstStyle/>
          <a:p>
            <a:fld id="{3A1444A1-9A2B-4739-8C13-C3AEC862F935}" type="datetime1">
              <a:rPr lang="en-US" smtClean="0"/>
              <a:t>10/24/2017</a:t>
            </a:fld>
            <a:endParaRPr lang="en-US" dirty="0"/>
          </a:p>
        </p:txBody>
      </p:sp>
      <p:sp>
        <p:nvSpPr>
          <p:cNvPr id="5" name="Footer Placeholder 4"/>
          <p:cNvSpPr>
            <a:spLocks noGrp="1"/>
          </p:cNvSpPr>
          <p:nvPr>
            <p:ph type="ftr" sz="quarter" idx="11"/>
          </p:nvPr>
        </p:nvSpPr>
        <p:spPr>
          <a:xfrm>
            <a:off x="2619376" y="6480970"/>
            <a:ext cx="4260056" cy="300831"/>
          </a:xfrm>
        </p:spPr>
        <p:txBody>
          <a:bodyPr/>
          <a:lstStyle/>
          <a:p>
            <a:r>
              <a:rPr lang="en-US" smtClean="0"/>
              <a:t>Implementing i-tiva Telephone System </a:t>
            </a:r>
            <a:endParaRPr lang="en-US" dirty="0"/>
          </a:p>
        </p:txBody>
      </p:sp>
      <p:sp>
        <p:nvSpPr>
          <p:cNvPr id="6" name="Slide Number Placeholder 5"/>
          <p:cNvSpPr>
            <a:spLocks noGrp="1"/>
          </p:cNvSpPr>
          <p:nvPr>
            <p:ph type="sldNum" sz="quarter" idx="12"/>
          </p:nvPr>
        </p:nvSpPr>
        <p:spPr>
          <a:xfrm>
            <a:off x="8451056" y="809626"/>
            <a:ext cx="502920" cy="300831"/>
          </a:xfrm>
        </p:spPr>
        <p:txBody>
          <a:bodyPr/>
          <a:lstStyle/>
          <a:p>
            <a:fld id="{1EF67C62-E069-4BE7-9D91-9B3252C47A14}" type="slidenum">
              <a:rPr lang="en-US" smtClean="0"/>
              <a:pPr/>
              <a:t>‹#›</a:t>
            </a:fld>
            <a:endParaRPr lang="en-US" dirty="0"/>
          </a:p>
        </p:txBody>
      </p:sp>
      <p:cxnSp>
        <p:nvCxnSpPr>
          <p:cNvPr id="11" name="Straight Connector 10"/>
          <p:cNvCxnSpPr/>
          <p:nvPr/>
        </p:nvCxnSpPr>
        <p:spPr>
          <a:xfrm rot="10800000">
            <a:off x="6468796" y="9381"/>
            <a:ext cx="2672861" cy="1900211"/>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5"/>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5"/>
            <a:ext cx="7239000" cy="1362075"/>
          </a:xfrm>
        </p:spPr>
        <p:txBody>
          <a:bodyPr anchor="ctr"/>
          <a:lstStyle>
            <a:lvl1pPr marL="0" algn="l">
              <a:buNone/>
              <a:defRPr sz="3600" b="0" cap="none" baseline="0">
                <a:latin typeface="+mj-lt"/>
                <a:cs typeface="Arial" pitchFamily="34" charset="0"/>
              </a:defRPr>
            </a:lvl1pPr>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381000" y="1752600"/>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Edit Master text styles</a:t>
            </a:r>
          </a:p>
        </p:txBody>
      </p:sp>
      <p:pic>
        <p:nvPicPr>
          <p:cNvPr id="12" name="Picture 11" descr="underline.png"/>
          <p:cNvPicPr>
            <a:picLocks noChangeAspect="1"/>
          </p:cNvPicPr>
          <p:nvPr userDrawn="1"/>
        </p:nvPicPr>
        <p:blipFill>
          <a:blip r:embed="rId2" cstate="print"/>
          <a:stretch>
            <a:fillRect/>
          </a:stretch>
        </p:blipFill>
        <p:spPr>
          <a:xfrm rot="265421">
            <a:off x="395626" y="1437541"/>
            <a:ext cx="3462242" cy="451067"/>
          </a:xfrm>
          <a:prstGeom prst="rect">
            <a:avLst/>
          </a:prstGeom>
        </p:spPr>
      </p:pic>
    </p:spTree>
  </p:cSld>
  <p:clrMapOvr>
    <a:masterClrMapping/>
  </p:clrMapOvr>
  <p:transition advClick="0" advTm="5000"/>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9BA61512-89FC-46B8-80D5-D7FBA7F4D238}" type="datetime1">
              <a:rPr lang="en-US" smtClean="0"/>
              <a:t>10/24/2017</a:t>
            </a:fld>
            <a:endParaRPr lang="en-US" dirty="0"/>
          </a:p>
        </p:txBody>
      </p:sp>
      <p:sp>
        <p:nvSpPr>
          <p:cNvPr id="6" name="Footer Placeholder 5"/>
          <p:cNvSpPr>
            <a:spLocks noGrp="1"/>
          </p:cNvSpPr>
          <p:nvPr>
            <p:ph type="ftr" sz="quarter" idx="11"/>
          </p:nvPr>
        </p:nvSpPr>
        <p:spPr>
          <a:xfrm>
            <a:off x="457200" y="6480969"/>
            <a:ext cx="4260056" cy="301752"/>
          </a:xfrm>
        </p:spPr>
        <p:txBody>
          <a:bodyPr/>
          <a:lstStyle/>
          <a:p>
            <a:r>
              <a:rPr lang="en-US" smtClean="0"/>
              <a:t>Implementing i-tiva Telephone System </a:t>
            </a:r>
            <a:endParaRPr lang="en-US" dirty="0"/>
          </a:p>
        </p:txBody>
      </p:sp>
      <p:sp>
        <p:nvSpPr>
          <p:cNvPr id="7" name="Slide Number Placeholder 6"/>
          <p:cNvSpPr>
            <a:spLocks noGrp="1"/>
          </p:cNvSpPr>
          <p:nvPr>
            <p:ph type="sldNum" sz="quarter" idx="12"/>
          </p:nvPr>
        </p:nvSpPr>
        <p:spPr>
          <a:xfrm>
            <a:off x="7589520" y="6480969"/>
            <a:ext cx="502920" cy="301752"/>
          </a:xfrm>
        </p:spPr>
        <p:txBody>
          <a:bodyPr/>
          <a:lstStyle/>
          <a:p>
            <a:fld id="{1EF67C62-E069-4BE7-9D91-9B3252C47A14}" type="slidenum">
              <a:rPr lang="en-US" smtClean="0"/>
              <a:pPr/>
              <a:t>‹#›</a:t>
            </a:fld>
            <a:endParaRPr lang="en-US" dirty="0"/>
          </a:p>
        </p:txBody>
      </p:sp>
      <p:pic>
        <p:nvPicPr>
          <p:cNvPr id="8" name="Picture 7" descr="CK-logo.png"/>
          <p:cNvPicPr>
            <a:picLocks noChangeAspect="1"/>
          </p:cNvPicPr>
          <p:nvPr userDrawn="1"/>
        </p:nvPicPr>
        <p:blipFill>
          <a:blip r:embed="rId2" cstate="print"/>
          <a:stretch>
            <a:fillRect/>
          </a:stretch>
        </p:blipFill>
        <p:spPr>
          <a:xfrm>
            <a:off x="7772628" y="5603554"/>
            <a:ext cx="1295172" cy="1178247"/>
          </a:xfrm>
          <a:prstGeom prst="rect">
            <a:avLst/>
          </a:prstGeom>
        </p:spPr>
      </p:pic>
    </p:spTree>
  </p:cSld>
  <p:clrMapOvr>
    <a:masterClrMapping/>
  </p:clrMapOvr>
  <p:transition advClick="0" advTm="5000"/>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AD18BA6-19B2-496D-89F9-8CD8CF49B75F}" type="datetime1">
              <a:rPr lang="en-US" smtClean="0"/>
              <a:t>10/24/2017</a:t>
            </a:fld>
            <a:endParaRPr lang="en-US" dirty="0"/>
          </a:p>
        </p:txBody>
      </p:sp>
      <p:sp>
        <p:nvSpPr>
          <p:cNvPr id="4" name="Footer Placeholder 3"/>
          <p:cNvSpPr>
            <a:spLocks noGrp="1"/>
          </p:cNvSpPr>
          <p:nvPr>
            <p:ph type="ftr" sz="quarter" idx="11"/>
          </p:nvPr>
        </p:nvSpPr>
        <p:spPr/>
        <p:txBody>
          <a:bodyPr/>
          <a:lstStyle/>
          <a:p>
            <a:r>
              <a:rPr lang="en-US" smtClean="0"/>
              <a:t>Implementing i-tiva Telephone System </a:t>
            </a:r>
            <a:endParaRPr lang="en-US" dirty="0"/>
          </a:p>
        </p:txBody>
      </p:sp>
      <p:sp>
        <p:nvSpPr>
          <p:cNvPr id="5" name="Slide Number Placeholder 4"/>
          <p:cNvSpPr>
            <a:spLocks noGrp="1"/>
          </p:cNvSpPr>
          <p:nvPr>
            <p:ph type="sldNum" sz="quarter" idx="12"/>
          </p:nvPr>
        </p:nvSpPr>
        <p:spPr/>
        <p:txBody>
          <a:bodyPr/>
          <a:lstStyle/>
          <a:p>
            <a:fld id="{1EF67C62-E069-4BE7-9D91-9B3252C47A14}" type="slidenum">
              <a:rPr lang="en-US" smtClean="0"/>
              <a:pPr/>
              <a:t>‹#›</a:t>
            </a:fld>
            <a:endParaRPr lang="en-US" dirty="0"/>
          </a:p>
        </p:txBody>
      </p:sp>
    </p:spTree>
  </p:cSld>
  <p:clrMapOvr>
    <a:masterClrMapping/>
  </p:clrMapOvr>
  <p:transition advClick="0" advTm="5000"/>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C529512A-2EF3-4691-915A-3E05D13DBC92}" type="datetime1">
              <a:rPr lang="en-US" smtClean="0"/>
              <a:t>10/24/2017</a:t>
            </a:fld>
            <a:endParaRPr lang="en-US" dirty="0"/>
          </a:p>
        </p:txBody>
      </p:sp>
      <p:sp>
        <p:nvSpPr>
          <p:cNvPr id="3" name="Footer Placeholder 2"/>
          <p:cNvSpPr>
            <a:spLocks noGrp="1"/>
          </p:cNvSpPr>
          <p:nvPr>
            <p:ph type="ftr" sz="quarter" idx="11"/>
          </p:nvPr>
        </p:nvSpPr>
        <p:spPr>
          <a:xfrm>
            <a:off x="457200" y="6481891"/>
            <a:ext cx="4260056" cy="300831"/>
          </a:xfrm>
        </p:spPr>
        <p:txBody>
          <a:bodyPr/>
          <a:lstStyle/>
          <a:p>
            <a:r>
              <a:rPr lang="en-US" smtClean="0"/>
              <a:t>Implementing i-tiva Telephone System </a:t>
            </a:r>
            <a:endParaRPr lang="en-US" dirty="0"/>
          </a:p>
        </p:txBody>
      </p:sp>
      <p:sp>
        <p:nvSpPr>
          <p:cNvPr id="4" name="Slide Number Placeholder 3"/>
          <p:cNvSpPr>
            <a:spLocks noGrp="1"/>
          </p:cNvSpPr>
          <p:nvPr>
            <p:ph type="sldNum" sz="quarter" idx="12"/>
          </p:nvPr>
        </p:nvSpPr>
        <p:spPr>
          <a:xfrm>
            <a:off x="7589520" y="6480969"/>
            <a:ext cx="502920" cy="301752"/>
          </a:xfrm>
        </p:spPr>
        <p:txBody>
          <a:bodyPr/>
          <a:lstStyle/>
          <a:p>
            <a:fld id="{1EF67C62-E069-4BE7-9D91-9B3252C47A14}" type="slidenum">
              <a:rPr lang="en-US" smtClean="0"/>
              <a:pPr/>
              <a:t>‹#›</a:t>
            </a:fld>
            <a:endParaRPr lang="en-US" dirty="0"/>
          </a:p>
        </p:txBody>
      </p:sp>
    </p:spTree>
  </p:cSld>
  <p:clrMapOvr>
    <a:masterClrMapping/>
  </p:clrMapOvr>
  <p:transition advClick="0" advTm="5000"/>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rot="5400000">
            <a:off x="5562600" y="-2209800"/>
            <a:ext cx="914400" cy="5943600"/>
          </a:xfrm>
        </p:spPr>
        <p:txBody>
          <a:bodyPr vert="vert270" anchor="b"/>
          <a:lstStyle>
            <a:lvl1pPr marL="0" marR="18288" algn="r">
              <a:spcBef>
                <a:spcPts val="0"/>
              </a:spcBef>
              <a:buNone/>
              <a:defRPr sz="2900" b="0" cap="all" baseline="0">
                <a:latin typeface="+mj-lt"/>
              </a:defRPr>
            </a:lvl1pPr>
          </a:lstStyle>
          <a:p>
            <a:r>
              <a:rPr kumimoji="0" lang="en-US" smtClean="0"/>
              <a:t>Click to edit Master title style</a:t>
            </a:r>
            <a:endParaRPr kumimoji="0" lang="en-US" dirty="0"/>
          </a:p>
        </p:txBody>
      </p:sp>
      <p:sp>
        <p:nvSpPr>
          <p:cNvPr id="3" name="Text Placeholder 2"/>
          <p:cNvSpPr>
            <a:spLocks noGrp="1"/>
          </p:cNvSpPr>
          <p:nvPr>
            <p:ph type="body" idx="2"/>
          </p:nvPr>
        </p:nvSpPr>
        <p:spPr>
          <a:xfrm>
            <a:off x="1135856" y="1143000"/>
            <a:ext cx="2438400" cy="5168264"/>
          </a:xfrm>
        </p:spPr>
        <p:txBody>
          <a:bodyPr anchor="t">
            <a:normAutofit/>
          </a:bodyPr>
          <a:lstStyle>
            <a:lvl1pPr marL="0" indent="0">
              <a:spcBef>
                <a:spcPts val="0"/>
              </a:spcBef>
              <a:buNone/>
              <a:defRPr sz="1800">
                <a:latin typeface="Arial" pitchFamily="34" charset="0"/>
                <a:cs typeface="Arial" pitchFamily="34" charset="0"/>
              </a:defRPr>
            </a:lvl1pPr>
            <a:lvl2pPr>
              <a:buNone/>
              <a:defRPr sz="1200"/>
            </a:lvl2pPr>
            <a:lvl3pPr>
              <a:buNone/>
              <a:defRPr sz="1000"/>
            </a:lvl3pPr>
            <a:lvl4pPr>
              <a:buNone/>
              <a:defRPr sz="900"/>
            </a:lvl4pPr>
            <a:lvl5pPr>
              <a:buNone/>
              <a:defRPr sz="900"/>
            </a:lvl5pPr>
          </a:lstStyle>
          <a:p>
            <a:pPr lvl="0" eaLnBrk="1" latinLnBrk="0" hangingPunct="1"/>
            <a:r>
              <a:rPr kumimoji="0" lang="en-US" smtClean="0"/>
              <a:t>Edit Master text styles</a:t>
            </a:r>
          </a:p>
        </p:txBody>
      </p:sp>
      <p:sp>
        <p:nvSpPr>
          <p:cNvPr id="4" name="Content Placeholder 3"/>
          <p:cNvSpPr>
            <a:spLocks noGrp="1"/>
          </p:cNvSpPr>
          <p:nvPr>
            <p:ph sz="half" idx="1"/>
          </p:nvPr>
        </p:nvSpPr>
        <p:spPr>
          <a:xfrm>
            <a:off x="3651250" y="1143000"/>
            <a:ext cx="5276088" cy="5166360"/>
          </a:xfrm>
        </p:spPr>
        <p:txBody>
          <a:bodyPr>
            <a:normAutofit/>
          </a:bodyPr>
          <a:lstStyle>
            <a:lvl1pPr>
              <a:spcBef>
                <a:spcPts val="0"/>
              </a:spcBef>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1EF67C62-E069-4BE7-9D91-9B3252C47A14}" type="slidenum">
              <a:rPr lang="en-US" smtClean="0"/>
              <a:pPr/>
              <a:t>‹#›</a:t>
            </a:fld>
            <a:endParaRPr lang="en-US" dirty="0"/>
          </a:p>
        </p:txBody>
      </p:sp>
      <p:sp>
        <p:nvSpPr>
          <p:cNvPr id="8" name="Footer Placeholder 4"/>
          <p:cNvSpPr txBox="1">
            <a:spLocks/>
          </p:cNvSpPr>
          <p:nvPr userDrawn="1"/>
        </p:nvSpPr>
        <p:spPr>
          <a:xfrm>
            <a:off x="381000" y="6477000"/>
            <a:ext cx="2812256" cy="381000"/>
          </a:xfrm>
          <a:prstGeom prst="rect">
            <a:avLst/>
          </a:prstGeom>
        </p:spPr>
        <p:txBody>
          <a:bodyPr vert="horz" anchor="b"/>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Footer Placeholder 4"/>
          <p:cNvSpPr txBox="1">
            <a:spLocks/>
          </p:cNvSpPr>
          <p:nvPr userDrawn="1"/>
        </p:nvSpPr>
        <p:spPr>
          <a:xfrm>
            <a:off x="1905000" y="6400800"/>
            <a:ext cx="5638800" cy="457200"/>
          </a:xfrm>
          <a:prstGeom prst="rect">
            <a:avLst/>
          </a:prstGeom>
        </p:spPr>
        <p:txBody>
          <a:bodyPr vert="horz"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smtClean="0"/>
          </a:p>
        </p:txBody>
      </p:sp>
      <p:pic>
        <p:nvPicPr>
          <p:cNvPr id="10" name="Picture 9" descr="CK-logo.png"/>
          <p:cNvPicPr>
            <a:picLocks noChangeAspect="1"/>
          </p:cNvPicPr>
          <p:nvPr userDrawn="1"/>
        </p:nvPicPr>
        <p:blipFill>
          <a:blip r:embed="rId2" cstate="print"/>
          <a:stretch>
            <a:fillRect/>
          </a:stretch>
        </p:blipFill>
        <p:spPr>
          <a:xfrm>
            <a:off x="7772628" y="5603554"/>
            <a:ext cx="1295172" cy="1178247"/>
          </a:xfrm>
          <a:prstGeom prst="rect">
            <a:avLst/>
          </a:prstGeom>
        </p:spPr>
      </p:pic>
    </p:spTree>
  </p:cSld>
  <p:clrMapOvr>
    <a:masterClrMapping/>
  </p:clrMapOvr>
  <p:transition advClick="0" advTm="5000"/>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rot="5400000">
            <a:off x="4800600" y="-2514600"/>
            <a:ext cx="914400" cy="6400800"/>
          </a:xfrm>
        </p:spPr>
        <p:txBody>
          <a:bodyPr vert="vert270" anchor="b"/>
          <a:lstStyle>
            <a:lvl1pPr marL="0" algn="r">
              <a:buNone/>
              <a:defRPr sz="3000" b="0" cap="all" baseline="0">
                <a:latin typeface="+mj-lt"/>
              </a:defRPr>
            </a:lvl1pPr>
          </a:lstStyle>
          <a:p>
            <a:r>
              <a:rPr kumimoji="0" lang="en-US" smtClean="0"/>
              <a:t>Click to edit Master title style</a:t>
            </a:r>
            <a:endParaRPr kumimoji="0" lang="en-US" dirty="0"/>
          </a:p>
        </p:txBody>
      </p:sp>
      <p:sp>
        <p:nvSpPr>
          <p:cNvPr id="3" name="Picture Placeholder 2"/>
          <p:cNvSpPr>
            <a:spLocks noGrp="1"/>
          </p:cNvSpPr>
          <p:nvPr>
            <p:ph type="pic" idx="1"/>
          </p:nvPr>
        </p:nvSpPr>
        <p:spPr>
          <a:xfrm>
            <a:off x="1138237" y="1143001"/>
            <a:ext cx="7333488" cy="4717367"/>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9B0D64F5-D3EE-44AD-A241-76351CCA418D}" type="datetime1">
              <a:rPr lang="en-US" smtClean="0"/>
              <a:t>10/24/2017</a:t>
            </a:fld>
            <a:endParaRPr lang="en-US" dirty="0"/>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r>
              <a:rPr lang="en-US" smtClean="0"/>
              <a:t>Implementing i-tiva Telephone System </a:t>
            </a:r>
            <a:endParaRPr lang="en-US" dirty="0"/>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1EF67C62-E069-4BE7-9D91-9B3252C47A14}" type="slidenum">
              <a:rPr lang="en-US" smtClean="0"/>
              <a:pPr/>
              <a:t>‹#›</a:t>
            </a:fld>
            <a:endParaRPr lang="en-US" dirty="0"/>
          </a:p>
        </p:txBody>
      </p:sp>
    </p:spTree>
  </p:cSld>
  <p:clrMapOvr>
    <a:masterClrMapping/>
  </p:clrMapOvr>
  <p:transition advClick="0" advTm="5000"/>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p:cNvCxnSpPr/>
          <p:nvPr/>
        </p:nvCxnSpPr>
        <p:spPr>
          <a:xfrm>
            <a:off x="0" y="7035"/>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6" y="4948409"/>
            <a:ext cx="2672861" cy="1900211"/>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3"/>
            <a:ext cx="8229600" cy="1399032"/>
          </a:xfrm>
          <a:prstGeom prst="rect">
            <a:avLst/>
          </a:prstGeom>
        </p:spPr>
        <p:txBody>
          <a:bodyPr vert="horz" anchor="ctr">
            <a:normAutofit/>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B0779F09-FEC5-4BCD-88E1-19C51F2B1A05}" type="datetime1">
              <a:rPr lang="en-US" smtClean="0"/>
              <a:t>10/24/2017</a:t>
            </a:fld>
            <a:endParaRPr lang="en-US" dirty="0"/>
          </a:p>
        </p:txBody>
      </p:sp>
      <p:sp>
        <p:nvSpPr>
          <p:cNvPr id="3" name="Footer Placeholder 2"/>
          <p:cNvSpPr>
            <a:spLocks noGrp="1"/>
          </p:cNvSpPr>
          <p:nvPr>
            <p:ph type="ftr" sz="quarter" idx="3"/>
          </p:nvPr>
        </p:nvSpPr>
        <p:spPr>
          <a:xfrm>
            <a:off x="457200" y="6481891"/>
            <a:ext cx="4260056" cy="300831"/>
          </a:xfrm>
          <a:prstGeom prst="rect">
            <a:avLst/>
          </a:prstGeom>
        </p:spPr>
        <p:txBody>
          <a:bodyPr vert="horz" anchor="b"/>
          <a:lstStyle>
            <a:lvl1pPr algn="r" eaLnBrk="1" latinLnBrk="0" hangingPunct="1">
              <a:defRPr kumimoji="0" sz="1000">
                <a:solidFill>
                  <a:schemeClr val="tx1"/>
                </a:solidFill>
              </a:defRPr>
            </a:lvl1pPr>
          </a:lstStyle>
          <a:p>
            <a:r>
              <a:rPr lang="en-US" smtClean="0"/>
              <a:t>Implementing i-tiva Telephone System </a:t>
            </a:r>
            <a:endParaRPr lang="en-US" dirty="0"/>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1EF67C62-E069-4BE7-9D91-9B3252C47A1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6" r:id="rId5"/>
    <p:sldLayoutId id="2147483967" r:id="rId6"/>
    <p:sldLayoutId id="2147483968" r:id="rId7"/>
    <p:sldLayoutId id="2147483969" r:id="rId8"/>
  </p:sldLayoutIdLst>
  <p:transition advClick="0" advTm="5000"/>
  <p:timing>
    <p:tnLst>
      <p:par>
        <p:cTn id="1" dur="indefinite" restart="never" nodeType="tmRoot"/>
      </p:par>
    </p:tnLst>
  </p:timing>
  <p:hf hdr="0"/>
  <p:txStyles>
    <p:titleStyle>
      <a:lvl1pPr marL="484632" algn="l" rtl="0" eaLnBrk="1" latinLnBrk="0" hangingPunct="1">
        <a:spcBef>
          <a:spcPct val="0"/>
        </a:spcBef>
        <a:buNone/>
        <a:defRPr kumimoji="0" sz="4200" kern="1200">
          <a:ln w="6350">
            <a:noFill/>
          </a:ln>
          <a:solidFill>
            <a:srgbClr val="0893E8"/>
          </a:solidFill>
          <a:effectLst>
            <a:outerShdw blurRad="26000" dist="26000" dir="14500000" algn="tl" rotWithShape="0">
              <a:srgbClr val="000000">
                <a:alpha val="40000"/>
              </a:srgbClr>
            </a:outerShdw>
          </a:effectLst>
          <a:latin typeface="American Typewriter" pitchFamily="18"/>
          <a:ea typeface="+mj-ea"/>
          <a:cs typeface="+mj-cs"/>
        </a:defRPr>
      </a:lvl1pPr>
    </p:titleStyle>
    <p:bodyStyle>
      <a:lvl1pPr marL="448056" indent="-384048" algn="l" rtl="0" eaLnBrk="1" latinLnBrk="0" hangingPunct="1">
        <a:spcBef>
          <a:spcPct val="20000"/>
        </a:spcBef>
        <a:buClr>
          <a:srgbClr val="00B050"/>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rgbClr val="00B050"/>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rgbClr val="00B050"/>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rgbClr val="00B050"/>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rgbClr val="00B050"/>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hyperlink" Target="mailto:support@talkingtech.zendesk.com"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i-tivadownloads.talkingtech.com/index.html" TargetMode="External"/><Relationship Id="rId4" Type="http://schemas.openxmlformats.org/officeDocument/2006/relationships/hyperlink" Target="https://talkingtech.zendesk.com/"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i.imgur.com/UrNByuL.jp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hyperlink" Target="https://i.imgur.com/brBBeVY.jpg" TargetMode="External"/><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K-logo.png"/>
          <p:cNvPicPr>
            <a:picLocks noChangeAspect="1"/>
          </p:cNvPicPr>
          <p:nvPr/>
        </p:nvPicPr>
        <p:blipFill>
          <a:blip r:embed="rId3" cstate="print"/>
          <a:stretch>
            <a:fillRect/>
          </a:stretch>
        </p:blipFill>
        <p:spPr>
          <a:xfrm>
            <a:off x="179512" y="4725144"/>
            <a:ext cx="1981199" cy="1802341"/>
          </a:xfrm>
          <a:prstGeom prst="rect">
            <a:avLst/>
          </a:prstGeom>
        </p:spPr>
      </p:pic>
      <p:sp>
        <p:nvSpPr>
          <p:cNvPr id="6" name="TextBox 5"/>
          <p:cNvSpPr txBox="1"/>
          <p:nvPr/>
        </p:nvSpPr>
        <p:spPr>
          <a:xfrm>
            <a:off x="1371600" y="1124744"/>
            <a:ext cx="7030714" cy="523220"/>
          </a:xfrm>
          <a:prstGeom prst="rect">
            <a:avLst/>
          </a:prstGeom>
          <a:noFill/>
        </p:spPr>
        <p:txBody>
          <a:bodyPr wrap="square" rtlCol="0">
            <a:spAutoFit/>
          </a:bodyPr>
          <a:lstStyle/>
          <a:p>
            <a:r>
              <a:rPr lang="en-CA" sz="2800" dirty="0" smtClean="0">
                <a:latin typeface="Arial" panose="020B0604020202020204" pitchFamily="34" charset="0"/>
                <a:cs typeface="Arial" panose="020B0604020202020204" pitchFamily="34" charset="0"/>
              </a:rPr>
              <a:t>Implementing </a:t>
            </a:r>
            <a:r>
              <a:rPr lang="en-CA" sz="2800" dirty="0" err="1" smtClean="0">
                <a:latin typeface="Arial" panose="020B0604020202020204" pitchFamily="34" charset="0"/>
                <a:cs typeface="Arial" panose="020B0604020202020204" pitchFamily="34" charset="0"/>
              </a:rPr>
              <a:t>i-tiva</a:t>
            </a:r>
            <a:r>
              <a:rPr lang="en-CA" sz="2800" dirty="0" smtClean="0">
                <a:latin typeface="Arial" panose="020B0604020202020204" pitchFamily="34" charset="0"/>
                <a:cs typeface="Arial" panose="020B0604020202020204" pitchFamily="34" charset="0"/>
              </a:rPr>
              <a:t> </a:t>
            </a:r>
            <a:r>
              <a:rPr lang="en-CA" sz="2800" dirty="0">
                <a:latin typeface="Arial" panose="020B0604020202020204" pitchFamily="34" charset="0"/>
                <a:cs typeface="Arial" panose="020B0604020202020204" pitchFamily="34" charset="0"/>
              </a:rPr>
              <a:t>Telephone System </a:t>
            </a:r>
          </a:p>
        </p:txBody>
      </p:sp>
      <p:sp>
        <p:nvSpPr>
          <p:cNvPr id="7" name="Date Placeholder 6"/>
          <p:cNvSpPr>
            <a:spLocks noGrp="1"/>
          </p:cNvSpPr>
          <p:nvPr>
            <p:ph type="dt" sz="half" idx="10"/>
          </p:nvPr>
        </p:nvSpPr>
        <p:spPr/>
        <p:txBody>
          <a:bodyPr/>
          <a:lstStyle/>
          <a:p>
            <a:fld id="{0B9CE3A8-7865-452F-BD21-4ECB4A73D917}" type="datetime1">
              <a:rPr lang="en-US" smtClean="0"/>
              <a:t>10/24/2017</a:t>
            </a:fld>
            <a:endParaRPr lang="en-US" dirty="0"/>
          </a:p>
        </p:txBody>
      </p:sp>
      <p:sp>
        <p:nvSpPr>
          <p:cNvPr id="8" name="Footer Placeholder 7"/>
          <p:cNvSpPr>
            <a:spLocks noGrp="1"/>
          </p:cNvSpPr>
          <p:nvPr>
            <p:ph type="ftr" sz="quarter" idx="11"/>
          </p:nvPr>
        </p:nvSpPr>
        <p:spPr/>
        <p:txBody>
          <a:bodyPr/>
          <a:lstStyle/>
          <a:p>
            <a:r>
              <a:rPr lang="en-US" dirty="0" smtClean="0"/>
              <a:t>Implementing </a:t>
            </a:r>
            <a:r>
              <a:rPr lang="en-US" dirty="0" err="1" smtClean="0"/>
              <a:t>i-tiva</a:t>
            </a:r>
            <a:r>
              <a:rPr lang="en-US" dirty="0" smtClean="0"/>
              <a:t> Telephone System </a:t>
            </a:r>
            <a:endParaRPr lang="en-US" dirty="0"/>
          </a:p>
        </p:txBody>
      </p:sp>
      <p:sp>
        <p:nvSpPr>
          <p:cNvPr id="9" name="Slide Number Placeholder 8"/>
          <p:cNvSpPr>
            <a:spLocks noGrp="1"/>
          </p:cNvSpPr>
          <p:nvPr>
            <p:ph type="sldNum" sz="quarter" idx="12"/>
          </p:nvPr>
        </p:nvSpPr>
        <p:spPr/>
        <p:txBody>
          <a:bodyPr/>
          <a:lstStyle/>
          <a:p>
            <a:fld id="{1EF67C62-E069-4BE7-9D91-9B3252C47A14}" type="slidenum">
              <a:rPr lang="en-US" smtClean="0"/>
              <a:pPr/>
              <a:t>1</a:t>
            </a:fld>
            <a:endParaRPr lang="en-US" dirty="0"/>
          </a:p>
        </p:txBody>
      </p:sp>
      <p:sp>
        <p:nvSpPr>
          <p:cNvPr id="10" name="TextBox 9"/>
          <p:cNvSpPr txBox="1"/>
          <p:nvPr/>
        </p:nvSpPr>
        <p:spPr>
          <a:xfrm>
            <a:off x="3635896" y="2311914"/>
            <a:ext cx="2163870" cy="400110"/>
          </a:xfrm>
          <a:prstGeom prst="rect">
            <a:avLst/>
          </a:prstGeom>
          <a:noFill/>
        </p:spPr>
        <p:txBody>
          <a:bodyPr wrap="square" rtlCol="0">
            <a:spAutoFit/>
          </a:bodyPr>
          <a:lstStyle/>
          <a:p>
            <a:r>
              <a:rPr lang="en-CA" sz="2000" dirty="0" smtClean="0">
                <a:latin typeface="Arial" panose="020B0604020202020204" pitchFamily="34" charset="0"/>
                <a:cs typeface="Arial" panose="020B0604020202020204" pitchFamily="34" charset="0"/>
              </a:rPr>
              <a:t>Jenny Zhou</a:t>
            </a:r>
            <a:endParaRPr lang="en-CA" sz="2000" dirty="0">
              <a:latin typeface="Arial" panose="020B0604020202020204" pitchFamily="34" charset="0"/>
              <a:cs typeface="Arial" panose="020B0604020202020204" pitchFamily="34" charset="0"/>
            </a:endParaRPr>
          </a:p>
        </p:txBody>
      </p:sp>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sz="4800" dirty="0">
              <a:solidFill>
                <a:srgbClr val="28A9F8"/>
              </a:solidFill>
              <a:latin typeface="American Typewriter"/>
              <a:ea typeface="+mn-ea"/>
              <a:cs typeface="Arial" pitchFamily="34" charset="0"/>
            </a:endParaRPr>
          </a:p>
        </p:txBody>
      </p:sp>
      <p:sp>
        <p:nvSpPr>
          <p:cNvPr id="3" name="Content Placeholder 2"/>
          <p:cNvSpPr>
            <a:spLocks noGrp="1"/>
          </p:cNvSpPr>
          <p:nvPr>
            <p:ph idx="1"/>
          </p:nvPr>
        </p:nvSpPr>
        <p:spPr>
          <a:xfrm>
            <a:off x="457200" y="457200"/>
            <a:ext cx="8153400" cy="5636096"/>
          </a:xfrm>
        </p:spPr>
        <p:txBody>
          <a:bodyPr>
            <a:normAutofit/>
          </a:bodyPr>
          <a:lstStyle/>
          <a:p>
            <a:pPr>
              <a:buNone/>
            </a:pPr>
            <a:r>
              <a:rPr lang="en-US" sz="2800" dirty="0"/>
              <a:t>Admin </a:t>
            </a:r>
            <a:r>
              <a:rPr lang="en-US" sz="2800" dirty="0" smtClean="0"/>
              <a:t>Corner Settings – Call History </a:t>
            </a:r>
          </a:p>
          <a:p>
            <a:pPr>
              <a:buNone/>
            </a:pPr>
            <a:endParaRPr lang="en-US" sz="1000" dirty="0" smtClean="0"/>
          </a:p>
          <a:p>
            <a:pPr>
              <a:buNone/>
            </a:pPr>
            <a:r>
              <a:rPr lang="en-US" sz="2000" dirty="0" smtClean="0"/>
              <a:t>At patron account screen, staff can see the call history that is generated by </a:t>
            </a:r>
            <a:r>
              <a:rPr lang="en-US" sz="2000" dirty="0" err="1" smtClean="0"/>
              <a:t>i-tiva</a:t>
            </a:r>
            <a:r>
              <a:rPr lang="en-US" sz="2000" dirty="0" smtClean="0"/>
              <a:t> or </a:t>
            </a:r>
            <a:r>
              <a:rPr lang="en-US" sz="2000" dirty="0" err="1" smtClean="0"/>
              <a:t>teleform</a:t>
            </a:r>
            <a:r>
              <a:rPr lang="en-US" sz="2000" dirty="0" smtClean="0"/>
              <a:t> system</a:t>
            </a:r>
          </a:p>
          <a:p>
            <a:pPr>
              <a:buNone/>
            </a:pPr>
            <a:r>
              <a:rPr lang="en-US" sz="2000" dirty="0" smtClean="0"/>
              <a:t>To change the setting:</a:t>
            </a:r>
          </a:p>
          <a:p>
            <a:r>
              <a:rPr lang="en-CA" sz="2000" dirty="0"/>
              <a:t>A &gt; ALTER system parameters</a:t>
            </a:r>
          </a:p>
          <a:p>
            <a:r>
              <a:rPr lang="en-CA" sz="2000" dirty="0"/>
              <a:t>S &gt; SYSTEM codes</a:t>
            </a:r>
          </a:p>
          <a:p>
            <a:r>
              <a:rPr lang="en-CA" sz="2000" dirty="0"/>
              <a:t>O &gt; Set system OPTIONS </a:t>
            </a:r>
          </a:p>
          <a:p>
            <a:r>
              <a:rPr lang="en-CA" sz="2000" dirty="0"/>
              <a:t>C &gt; Circulation options</a:t>
            </a:r>
          </a:p>
          <a:p>
            <a:r>
              <a:rPr lang="en-CA" sz="2000" dirty="0"/>
              <a:t>097 &gt; </a:t>
            </a:r>
            <a:r>
              <a:rPr lang="en-CA" sz="2000" dirty="0" err="1"/>
              <a:t>Teleforms</a:t>
            </a:r>
            <a:r>
              <a:rPr lang="en-CA" sz="2000" dirty="0"/>
              <a:t> History: number of days to save patron information..........365</a:t>
            </a:r>
          </a:p>
          <a:p>
            <a:pPr>
              <a:buNone/>
            </a:pPr>
            <a:endParaRPr lang="en-US" dirty="0" smtClean="0"/>
          </a:p>
          <a:p>
            <a:pPr marL="64008" indent="0">
              <a:buNone/>
            </a:pPr>
            <a:r>
              <a:rPr lang="en-US" sz="2000" dirty="0"/>
              <a:t>Innovative recommends setting this option to 14 days or fewer. Larger numbers may result in problems due to an overly large telephone notification History database</a:t>
            </a:r>
            <a:r>
              <a:rPr lang="en-US" sz="2000" dirty="0" smtClean="0"/>
              <a:t>. CKPL is a small system, 365 days works for us.</a:t>
            </a:r>
            <a:endParaRPr lang="en-US" sz="2000" dirty="0"/>
          </a:p>
        </p:txBody>
      </p:sp>
      <p:sp>
        <p:nvSpPr>
          <p:cNvPr id="5" name="Slide Number Placeholder 4"/>
          <p:cNvSpPr>
            <a:spLocks noGrp="1"/>
          </p:cNvSpPr>
          <p:nvPr>
            <p:ph type="sldNum" sz="quarter" idx="12"/>
          </p:nvPr>
        </p:nvSpPr>
        <p:spPr>
          <a:xfrm>
            <a:off x="7236296" y="6412229"/>
            <a:ext cx="502920" cy="301752"/>
          </a:xfrm>
        </p:spPr>
        <p:txBody>
          <a:bodyPr/>
          <a:lstStyle/>
          <a:p>
            <a:fld id="{1EF67C62-E069-4BE7-9D91-9B3252C47A14}" type="slidenum">
              <a:rPr lang="en-US" smtClean="0"/>
              <a:pPr/>
              <a:t>10</a:t>
            </a:fld>
            <a:endParaRPr lang="en-US" dirty="0"/>
          </a:p>
        </p:txBody>
      </p:sp>
      <p:pic>
        <p:nvPicPr>
          <p:cNvPr id="6" name="Picture 5"/>
          <p:cNvPicPr>
            <a:picLocks noChangeAspect="1"/>
          </p:cNvPicPr>
          <p:nvPr/>
        </p:nvPicPr>
        <p:blipFill>
          <a:blip r:embed="rId3"/>
          <a:stretch>
            <a:fillRect/>
          </a:stretch>
        </p:blipFill>
        <p:spPr>
          <a:xfrm>
            <a:off x="5724128" y="1634021"/>
            <a:ext cx="2533650" cy="1952625"/>
          </a:xfrm>
          <a:prstGeom prst="rect">
            <a:avLst/>
          </a:prstGeom>
        </p:spPr>
      </p:pic>
      <p:pic>
        <p:nvPicPr>
          <p:cNvPr id="8" name="Picture 7"/>
          <p:cNvPicPr>
            <a:picLocks noChangeAspect="1"/>
          </p:cNvPicPr>
          <p:nvPr/>
        </p:nvPicPr>
        <p:blipFill>
          <a:blip r:embed="rId4"/>
          <a:stretch>
            <a:fillRect/>
          </a:stretch>
        </p:blipFill>
        <p:spPr>
          <a:xfrm>
            <a:off x="404252" y="4349786"/>
            <a:ext cx="8259295" cy="339278"/>
          </a:xfrm>
          <a:prstGeom prst="rect">
            <a:avLst/>
          </a:prstGeom>
        </p:spPr>
      </p:pic>
    </p:spTree>
    <p:extLst>
      <p:ext uri="{BB962C8B-B14F-4D97-AF65-F5344CB8AC3E}">
        <p14:creationId xmlns:p14="http://schemas.microsoft.com/office/powerpoint/2010/main" val="32234549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sz="4800" dirty="0">
              <a:solidFill>
                <a:srgbClr val="28A9F8"/>
              </a:solidFill>
              <a:latin typeface="American Typewriter"/>
              <a:ea typeface="+mn-ea"/>
              <a:cs typeface="Arial" pitchFamily="34" charset="0"/>
            </a:endParaRPr>
          </a:p>
        </p:txBody>
      </p:sp>
      <p:sp>
        <p:nvSpPr>
          <p:cNvPr id="3" name="Content Placeholder 2"/>
          <p:cNvSpPr>
            <a:spLocks noGrp="1"/>
          </p:cNvSpPr>
          <p:nvPr>
            <p:ph idx="1"/>
          </p:nvPr>
        </p:nvSpPr>
        <p:spPr>
          <a:xfrm>
            <a:off x="457200" y="457200"/>
            <a:ext cx="8153400" cy="5420072"/>
          </a:xfrm>
        </p:spPr>
        <p:txBody>
          <a:bodyPr>
            <a:normAutofit/>
          </a:bodyPr>
          <a:lstStyle/>
          <a:p>
            <a:pPr>
              <a:buNone/>
            </a:pPr>
            <a:r>
              <a:rPr lang="en-US" sz="2800" dirty="0" smtClean="0"/>
              <a:t>Configuration</a:t>
            </a:r>
            <a:r>
              <a:rPr lang="en-US" sz="3800" dirty="0" smtClean="0"/>
              <a:t> </a:t>
            </a:r>
          </a:p>
          <a:p>
            <a:pPr>
              <a:buNone/>
            </a:pPr>
            <a:r>
              <a:rPr lang="en-US" dirty="0"/>
              <a:t>http</a:t>
            </a:r>
            <a:r>
              <a:rPr lang="en-US" dirty="0" smtClean="0"/>
              <a:t>://your domain name/</a:t>
            </a:r>
            <a:r>
              <a:rPr lang="en-US" dirty="0" err="1" smtClean="0"/>
              <a:t>configurationtool</a:t>
            </a:r>
            <a:r>
              <a:rPr lang="en-US" dirty="0" smtClean="0"/>
              <a:t>/Default.aspx</a:t>
            </a:r>
          </a:p>
          <a:p>
            <a:pPr>
              <a:buNone/>
            </a:pPr>
            <a:endParaRPr lang="en-US" sz="800" dirty="0"/>
          </a:p>
          <a:p>
            <a:pPr>
              <a:buNone/>
            </a:pPr>
            <a:r>
              <a:rPr lang="en-US" dirty="0" smtClean="0"/>
              <a:t>Check Status</a:t>
            </a:r>
          </a:p>
          <a:p>
            <a:pPr>
              <a:buNone/>
            </a:pPr>
            <a:endParaRPr lang="en-US" dirty="0" smtClean="0"/>
          </a:p>
        </p:txBody>
      </p:sp>
      <p:sp>
        <p:nvSpPr>
          <p:cNvPr id="5" name="Slide Number Placeholder 4"/>
          <p:cNvSpPr>
            <a:spLocks noGrp="1"/>
          </p:cNvSpPr>
          <p:nvPr>
            <p:ph type="sldNum" sz="quarter" idx="12"/>
          </p:nvPr>
        </p:nvSpPr>
        <p:spPr>
          <a:xfrm>
            <a:off x="7164288" y="6453336"/>
            <a:ext cx="502920" cy="301752"/>
          </a:xfrm>
        </p:spPr>
        <p:txBody>
          <a:bodyPr/>
          <a:lstStyle/>
          <a:p>
            <a:fld id="{1EF67C62-E069-4BE7-9D91-9B3252C47A14}" type="slidenum">
              <a:rPr lang="en-US" smtClean="0"/>
              <a:pPr/>
              <a:t>11</a:t>
            </a:fld>
            <a:endParaRPr lang="en-US" dirty="0"/>
          </a:p>
        </p:txBody>
      </p:sp>
      <p:pic>
        <p:nvPicPr>
          <p:cNvPr id="4" name="Picture 3"/>
          <p:cNvPicPr>
            <a:picLocks noChangeAspect="1"/>
          </p:cNvPicPr>
          <p:nvPr/>
        </p:nvPicPr>
        <p:blipFill>
          <a:blip r:embed="rId3"/>
          <a:stretch>
            <a:fillRect/>
          </a:stretch>
        </p:blipFill>
        <p:spPr>
          <a:xfrm>
            <a:off x="1201837" y="2242589"/>
            <a:ext cx="5962451" cy="3885346"/>
          </a:xfrm>
          <a:prstGeom prst="rect">
            <a:avLst/>
          </a:prstGeom>
        </p:spPr>
      </p:pic>
    </p:spTree>
    <p:extLst>
      <p:ext uri="{BB962C8B-B14F-4D97-AF65-F5344CB8AC3E}">
        <p14:creationId xmlns:p14="http://schemas.microsoft.com/office/powerpoint/2010/main" val="3066585178"/>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sz="4800" dirty="0">
              <a:solidFill>
                <a:srgbClr val="28A9F8"/>
              </a:solidFill>
              <a:latin typeface="American Typewriter"/>
              <a:ea typeface="+mn-ea"/>
              <a:cs typeface="Arial" pitchFamily="34" charset="0"/>
            </a:endParaRPr>
          </a:p>
        </p:txBody>
      </p:sp>
      <p:sp>
        <p:nvSpPr>
          <p:cNvPr id="3" name="Content Placeholder 2"/>
          <p:cNvSpPr>
            <a:spLocks noGrp="1"/>
          </p:cNvSpPr>
          <p:nvPr>
            <p:ph idx="1"/>
          </p:nvPr>
        </p:nvSpPr>
        <p:spPr>
          <a:xfrm>
            <a:off x="457200" y="457200"/>
            <a:ext cx="8153400" cy="5420072"/>
          </a:xfrm>
        </p:spPr>
        <p:txBody>
          <a:bodyPr>
            <a:normAutofit/>
          </a:bodyPr>
          <a:lstStyle/>
          <a:p>
            <a:pPr>
              <a:buNone/>
            </a:pPr>
            <a:r>
              <a:rPr lang="en-US" sz="2800" dirty="0" smtClean="0"/>
              <a:t>General Configuration </a:t>
            </a:r>
          </a:p>
          <a:p>
            <a:pPr>
              <a:buNone/>
            </a:pPr>
            <a:endParaRPr lang="en-US" sz="800" dirty="0"/>
          </a:p>
          <a:p>
            <a:pPr>
              <a:buNone/>
            </a:pPr>
            <a:r>
              <a:rPr lang="en-US" dirty="0" smtClean="0"/>
              <a:t>General setting</a:t>
            </a:r>
          </a:p>
          <a:p>
            <a:pPr>
              <a:buNone/>
            </a:pPr>
            <a:endParaRPr lang="en-US" dirty="0" smtClean="0"/>
          </a:p>
        </p:txBody>
      </p:sp>
      <p:sp>
        <p:nvSpPr>
          <p:cNvPr id="5" name="Slide Number Placeholder 4"/>
          <p:cNvSpPr>
            <a:spLocks noGrp="1"/>
          </p:cNvSpPr>
          <p:nvPr>
            <p:ph type="sldNum" sz="quarter" idx="12"/>
          </p:nvPr>
        </p:nvSpPr>
        <p:spPr>
          <a:xfrm>
            <a:off x="7164288" y="6453336"/>
            <a:ext cx="502920" cy="301752"/>
          </a:xfrm>
        </p:spPr>
        <p:txBody>
          <a:bodyPr/>
          <a:lstStyle/>
          <a:p>
            <a:fld id="{1EF67C62-E069-4BE7-9D91-9B3252C47A14}" type="slidenum">
              <a:rPr lang="en-US" smtClean="0"/>
              <a:pPr/>
              <a:t>12</a:t>
            </a:fld>
            <a:endParaRPr lang="en-US" dirty="0"/>
          </a:p>
        </p:txBody>
      </p:sp>
      <p:pic>
        <p:nvPicPr>
          <p:cNvPr id="6" name="Picture 5"/>
          <p:cNvPicPr>
            <a:picLocks noChangeAspect="1"/>
          </p:cNvPicPr>
          <p:nvPr/>
        </p:nvPicPr>
        <p:blipFill>
          <a:blip r:embed="rId3"/>
          <a:stretch>
            <a:fillRect/>
          </a:stretch>
        </p:blipFill>
        <p:spPr>
          <a:xfrm>
            <a:off x="1259632" y="1767495"/>
            <a:ext cx="6407576" cy="4654430"/>
          </a:xfrm>
          <a:prstGeom prst="rect">
            <a:avLst/>
          </a:prstGeom>
        </p:spPr>
      </p:pic>
    </p:spTree>
    <p:extLst>
      <p:ext uri="{BB962C8B-B14F-4D97-AF65-F5344CB8AC3E}">
        <p14:creationId xmlns:p14="http://schemas.microsoft.com/office/powerpoint/2010/main" val="360235629"/>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sz="4800" dirty="0">
              <a:solidFill>
                <a:srgbClr val="28A9F8"/>
              </a:solidFill>
              <a:latin typeface="American Typewriter"/>
              <a:ea typeface="+mn-ea"/>
              <a:cs typeface="Arial" pitchFamily="34" charset="0"/>
            </a:endParaRPr>
          </a:p>
        </p:txBody>
      </p:sp>
      <p:sp>
        <p:nvSpPr>
          <p:cNvPr id="3" name="Content Placeholder 2"/>
          <p:cNvSpPr>
            <a:spLocks noGrp="1"/>
          </p:cNvSpPr>
          <p:nvPr>
            <p:ph idx="1"/>
          </p:nvPr>
        </p:nvSpPr>
        <p:spPr>
          <a:xfrm>
            <a:off x="457200" y="457200"/>
            <a:ext cx="8153400" cy="5420072"/>
          </a:xfrm>
        </p:spPr>
        <p:txBody>
          <a:bodyPr>
            <a:normAutofit/>
          </a:bodyPr>
          <a:lstStyle/>
          <a:p>
            <a:pPr>
              <a:buNone/>
            </a:pPr>
            <a:r>
              <a:rPr lang="en-US" sz="2800" dirty="0" smtClean="0"/>
              <a:t>General Configuration </a:t>
            </a:r>
          </a:p>
          <a:p>
            <a:pPr>
              <a:buNone/>
            </a:pPr>
            <a:endParaRPr lang="en-US" sz="800" dirty="0"/>
          </a:p>
          <a:p>
            <a:pPr>
              <a:buNone/>
            </a:pPr>
            <a:r>
              <a:rPr lang="en-US" dirty="0" smtClean="0"/>
              <a:t>Set up prompt</a:t>
            </a:r>
          </a:p>
          <a:p>
            <a:pPr>
              <a:buNone/>
            </a:pPr>
            <a:endParaRPr lang="en-US" dirty="0" smtClean="0"/>
          </a:p>
        </p:txBody>
      </p:sp>
      <p:sp>
        <p:nvSpPr>
          <p:cNvPr id="5" name="Slide Number Placeholder 4"/>
          <p:cNvSpPr>
            <a:spLocks noGrp="1"/>
          </p:cNvSpPr>
          <p:nvPr>
            <p:ph type="sldNum" sz="quarter" idx="12"/>
          </p:nvPr>
        </p:nvSpPr>
        <p:spPr>
          <a:xfrm>
            <a:off x="7164288" y="6453336"/>
            <a:ext cx="502920" cy="301752"/>
          </a:xfrm>
        </p:spPr>
        <p:txBody>
          <a:bodyPr/>
          <a:lstStyle/>
          <a:p>
            <a:fld id="{1EF67C62-E069-4BE7-9D91-9B3252C47A14}" type="slidenum">
              <a:rPr lang="en-US" smtClean="0"/>
              <a:pPr/>
              <a:t>13</a:t>
            </a:fld>
            <a:endParaRPr lang="en-US" dirty="0"/>
          </a:p>
        </p:txBody>
      </p:sp>
      <p:pic>
        <p:nvPicPr>
          <p:cNvPr id="4" name="Picture 3"/>
          <p:cNvPicPr>
            <a:picLocks noChangeAspect="1"/>
          </p:cNvPicPr>
          <p:nvPr/>
        </p:nvPicPr>
        <p:blipFill>
          <a:blip r:embed="rId3"/>
          <a:stretch>
            <a:fillRect/>
          </a:stretch>
        </p:blipFill>
        <p:spPr>
          <a:xfrm>
            <a:off x="635055" y="1704755"/>
            <a:ext cx="6453033" cy="5030142"/>
          </a:xfrm>
          <a:prstGeom prst="rect">
            <a:avLst/>
          </a:prstGeom>
        </p:spPr>
      </p:pic>
    </p:spTree>
    <p:extLst>
      <p:ext uri="{BB962C8B-B14F-4D97-AF65-F5344CB8AC3E}">
        <p14:creationId xmlns:p14="http://schemas.microsoft.com/office/powerpoint/2010/main" val="1829731790"/>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sz="4800" dirty="0">
              <a:solidFill>
                <a:srgbClr val="28A9F8"/>
              </a:solidFill>
              <a:latin typeface="American Typewriter"/>
              <a:ea typeface="+mn-ea"/>
              <a:cs typeface="Arial" pitchFamily="34" charset="0"/>
            </a:endParaRPr>
          </a:p>
        </p:txBody>
      </p:sp>
      <p:sp>
        <p:nvSpPr>
          <p:cNvPr id="3" name="Content Placeholder 2"/>
          <p:cNvSpPr>
            <a:spLocks noGrp="1"/>
          </p:cNvSpPr>
          <p:nvPr>
            <p:ph idx="1"/>
          </p:nvPr>
        </p:nvSpPr>
        <p:spPr>
          <a:xfrm>
            <a:off x="457200" y="457200"/>
            <a:ext cx="8153400" cy="5420072"/>
          </a:xfrm>
        </p:spPr>
        <p:txBody>
          <a:bodyPr>
            <a:normAutofit/>
          </a:bodyPr>
          <a:lstStyle/>
          <a:p>
            <a:pPr>
              <a:buNone/>
            </a:pPr>
            <a:r>
              <a:rPr lang="en-US" sz="2800" dirty="0" smtClean="0"/>
              <a:t>General Configuration </a:t>
            </a:r>
          </a:p>
          <a:p>
            <a:pPr>
              <a:buNone/>
            </a:pPr>
            <a:endParaRPr lang="en-US" sz="800" dirty="0"/>
          </a:p>
          <a:p>
            <a:pPr>
              <a:buNone/>
            </a:pPr>
            <a:r>
              <a:rPr lang="en-US" dirty="0" smtClean="0"/>
              <a:t>Port Configuration</a:t>
            </a:r>
          </a:p>
          <a:p>
            <a:pPr>
              <a:buNone/>
            </a:pPr>
            <a:endParaRPr lang="en-US" dirty="0" smtClean="0"/>
          </a:p>
        </p:txBody>
      </p:sp>
      <p:sp>
        <p:nvSpPr>
          <p:cNvPr id="5" name="Slide Number Placeholder 4"/>
          <p:cNvSpPr>
            <a:spLocks noGrp="1"/>
          </p:cNvSpPr>
          <p:nvPr>
            <p:ph type="sldNum" sz="quarter" idx="12"/>
          </p:nvPr>
        </p:nvSpPr>
        <p:spPr>
          <a:xfrm>
            <a:off x="7164288" y="6453336"/>
            <a:ext cx="502920" cy="301752"/>
          </a:xfrm>
        </p:spPr>
        <p:txBody>
          <a:bodyPr/>
          <a:lstStyle/>
          <a:p>
            <a:fld id="{1EF67C62-E069-4BE7-9D91-9B3252C47A14}" type="slidenum">
              <a:rPr lang="en-US" smtClean="0"/>
              <a:pPr/>
              <a:t>14</a:t>
            </a:fld>
            <a:endParaRPr lang="en-US" dirty="0"/>
          </a:p>
        </p:txBody>
      </p:sp>
      <p:pic>
        <p:nvPicPr>
          <p:cNvPr id="4" name="Picture 3"/>
          <p:cNvPicPr>
            <a:picLocks noChangeAspect="1"/>
          </p:cNvPicPr>
          <p:nvPr/>
        </p:nvPicPr>
        <p:blipFill>
          <a:blip r:embed="rId3"/>
          <a:stretch>
            <a:fillRect/>
          </a:stretch>
        </p:blipFill>
        <p:spPr>
          <a:xfrm>
            <a:off x="467494" y="1530276"/>
            <a:ext cx="7629338" cy="4635028"/>
          </a:xfrm>
          <a:prstGeom prst="rect">
            <a:avLst/>
          </a:prstGeom>
        </p:spPr>
      </p:pic>
    </p:spTree>
    <p:extLst>
      <p:ext uri="{BB962C8B-B14F-4D97-AF65-F5344CB8AC3E}">
        <p14:creationId xmlns:p14="http://schemas.microsoft.com/office/powerpoint/2010/main" val="2366665119"/>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sz="4800" dirty="0">
              <a:solidFill>
                <a:srgbClr val="28A9F8"/>
              </a:solidFill>
              <a:latin typeface="American Typewriter"/>
              <a:ea typeface="+mn-ea"/>
              <a:cs typeface="Arial" pitchFamily="34" charset="0"/>
            </a:endParaRPr>
          </a:p>
        </p:txBody>
      </p:sp>
      <p:sp>
        <p:nvSpPr>
          <p:cNvPr id="3" name="Content Placeholder 2"/>
          <p:cNvSpPr>
            <a:spLocks noGrp="1"/>
          </p:cNvSpPr>
          <p:nvPr>
            <p:ph idx="1"/>
          </p:nvPr>
        </p:nvSpPr>
        <p:spPr>
          <a:xfrm>
            <a:off x="457200" y="457200"/>
            <a:ext cx="8153400" cy="5420072"/>
          </a:xfrm>
        </p:spPr>
        <p:txBody>
          <a:bodyPr>
            <a:normAutofit/>
          </a:bodyPr>
          <a:lstStyle/>
          <a:p>
            <a:pPr>
              <a:buNone/>
            </a:pPr>
            <a:r>
              <a:rPr lang="en-US" sz="2800" dirty="0" smtClean="0"/>
              <a:t>General Configuration </a:t>
            </a:r>
          </a:p>
          <a:p>
            <a:pPr>
              <a:buNone/>
            </a:pPr>
            <a:endParaRPr lang="en-US" sz="800" dirty="0"/>
          </a:p>
          <a:p>
            <a:pPr>
              <a:buNone/>
            </a:pPr>
            <a:r>
              <a:rPr lang="en-US" dirty="0" smtClean="0"/>
              <a:t>LMS Setup</a:t>
            </a:r>
          </a:p>
          <a:p>
            <a:pPr>
              <a:buNone/>
            </a:pPr>
            <a:endParaRPr lang="en-US" dirty="0" smtClean="0"/>
          </a:p>
        </p:txBody>
      </p:sp>
      <p:sp>
        <p:nvSpPr>
          <p:cNvPr id="5" name="Slide Number Placeholder 4"/>
          <p:cNvSpPr>
            <a:spLocks noGrp="1"/>
          </p:cNvSpPr>
          <p:nvPr>
            <p:ph type="sldNum" sz="quarter" idx="12"/>
          </p:nvPr>
        </p:nvSpPr>
        <p:spPr>
          <a:xfrm>
            <a:off x="7164288" y="6453336"/>
            <a:ext cx="502920" cy="301752"/>
          </a:xfrm>
        </p:spPr>
        <p:txBody>
          <a:bodyPr/>
          <a:lstStyle/>
          <a:p>
            <a:fld id="{1EF67C62-E069-4BE7-9D91-9B3252C47A14}" type="slidenum">
              <a:rPr lang="en-US" smtClean="0"/>
              <a:pPr/>
              <a:t>15</a:t>
            </a:fld>
            <a:endParaRPr lang="en-US" dirty="0"/>
          </a:p>
        </p:txBody>
      </p:sp>
      <p:pic>
        <p:nvPicPr>
          <p:cNvPr id="4" name="Picture 3"/>
          <p:cNvPicPr>
            <a:picLocks noChangeAspect="1"/>
          </p:cNvPicPr>
          <p:nvPr/>
        </p:nvPicPr>
        <p:blipFill>
          <a:blip r:embed="rId3"/>
          <a:stretch>
            <a:fillRect/>
          </a:stretch>
        </p:blipFill>
        <p:spPr>
          <a:xfrm>
            <a:off x="962524" y="1508734"/>
            <a:ext cx="6424733" cy="5095478"/>
          </a:xfrm>
          <a:prstGeom prst="rect">
            <a:avLst/>
          </a:prstGeom>
        </p:spPr>
      </p:pic>
      <p:cxnSp>
        <p:nvCxnSpPr>
          <p:cNvPr id="8" name="Straight Arrow Connector 7"/>
          <p:cNvCxnSpPr/>
          <p:nvPr/>
        </p:nvCxnSpPr>
        <p:spPr>
          <a:xfrm flipH="1">
            <a:off x="5652120" y="3861048"/>
            <a:ext cx="187220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524328" y="3573016"/>
            <a:ext cx="1153264" cy="1754326"/>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Use your sierra server </a:t>
            </a:r>
          </a:p>
          <a:p>
            <a:r>
              <a:rPr lang="en-US" dirty="0" smtClean="0">
                <a:latin typeface="Arial" panose="020B0604020202020204" pitchFamily="34" charset="0"/>
                <a:cs typeface="Arial" panose="020B0604020202020204" pitchFamily="34" charset="0"/>
              </a:rPr>
              <a:t>domain name or IP</a:t>
            </a:r>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3288558"/>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sz="4800" dirty="0">
              <a:solidFill>
                <a:srgbClr val="28A9F8"/>
              </a:solidFill>
              <a:latin typeface="American Typewriter"/>
              <a:ea typeface="+mn-ea"/>
              <a:cs typeface="Arial" pitchFamily="34" charset="0"/>
            </a:endParaRPr>
          </a:p>
        </p:txBody>
      </p:sp>
      <p:sp>
        <p:nvSpPr>
          <p:cNvPr id="3" name="Content Placeholder 2"/>
          <p:cNvSpPr>
            <a:spLocks noGrp="1"/>
          </p:cNvSpPr>
          <p:nvPr>
            <p:ph idx="1"/>
          </p:nvPr>
        </p:nvSpPr>
        <p:spPr>
          <a:xfrm>
            <a:off x="457200" y="457200"/>
            <a:ext cx="8153400" cy="5420072"/>
          </a:xfrm>
        </p:spPr>
        <p:txBody>
          <a:bodyPr>
            <a:normAutofit/>
          </a:bodyPr>
          <a:lstStyle/>
          <a:p>
            <a:pPr>
              <a:buNone/>
            </a:pPr>
            <a:r>
              <a:rPr lang="en-US" sz="2800" dirty="0" smtClean="0"/>
              <a:t>General Configuration </a:t>
            </a:r>
          </a:p>
          <a:p>
            <a:pPr>
              <a:buNone/>
            </a:pPr>
            <a:endParaRPr lang="en-US" sz="800" dirty="0"/>
          </a:p>
          <a:p>
            <a:pPr>
              <a:buNone/>
            </a:pPr>
            <a:r>
              <a:rPr lang="en-US" dirty="0" smtClean="0"/>
              <a:t>Set up email reporting</a:t>
            </a:r>
          </a:p>
          <a:p>
            <a:pPr>
              <a:buNone/>
            </a:pPr>
            <a:endParaRPr lang="en-US" dirty="0" smtClean="0"/>
          </a:p>
        </p:txBody>
      </p:sp>
      <p:sp>
        <p:nvSpPr>
          <p:cNvPr id="5" name="Slide Number Placeholder 4"/>
          <p:cNvSpPr>
            <a:spLocks noGrp="1"/>
          </p:cNvSpPr>
          <p:nvPr>
            <p:ph type="sldNum" sz="quarter" idx="12"/>
          </p:nvPr>
        </p:nvSpPr>
        <p:spPr>
          <a:xfrm>
            <a:off x="7164288" y="6453336"/>
            <a:ext cx="502920" cy="301752"/>
          </a:xfrm>
        </p:spPr>
        <p:txBody>
          <a:bodyPr/>
          <a:lstStyle/>
          <a:p>
            <a:fld id="{1EF67C62-E069-4BE7-9D91-9B3252C47A14}" type="slidenum">
              <a:rPr lang="en-US" smtClean="0"/>
              <a:pPr/>
              <a:t>16</a:t>
            </a:fld>
            <a:endParaRPr lang="en-US" dirty="0"/>
          </a:p>
        </p:txBody>
      </p:sp>
      <p:pic>
        <p:nvPicPr>
          <p:cNvPr id="4" name="Picture 3"/>
          <p:cNvPicPr>
            <a:picLocks noChangeAspect="1"/>
          </p:cNvPicPr>
          <p:nvPr/>
        </p:nvPicPr>
        <p:blipFill>
          <a:blip r:embed="rId3"/>
          <a:stretch>
            <a:fillRect/>
          </a:stretch>
        </p:blipFill>
        <p:spPr>
          <a:xfrm>
            <a:off x="881010" y="1571302"/>
            <a:ext cx="6757743" cy="5001896"/>
          </a:xfrm>
          <a:prstGeom prst="rect">
            <a:avLst/>
          </a:prstGeom>
        </p:spPr>
      </p:pic>
    </p:spTree>
    <p:extLst>
      <p:ext uri="{BB962C8B-B14F-4D97-AF65-F5344CB8AC3E}">
        <p14:creationId xmlns:p14="http://schemas.microsoft.com/office/powerpoint/2010/main" val="38780121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sz="4800" dirty="0">
              <a:solidFill>
                <a:srgbClr val="28A9F8"/>
              </a:solidFill>
              <a:latin typeface="American Typewriter"/>
              <a:ea typeface="+mn-ea"/>
              <a:cs typeface="Arial" pitchFamily="34" charset="0"/>
            </a:endParaRPr>
          </a:p>
        </p:txBody>
      </p:sp>
      <p:sp>
        <p:nvSpPr>
          <p:cNvPr id="3" name="Content Placeholder 2"/>
          <p:cNvSpPr>
            <a:spLocks noGrp="1"/>
          </p:cNvSpPr>
          <p:nvPr>
            <p:ph idx="1"/>
          </p:nvPr>
        </p:nvSpPr>
        <p:spPr>
          <a:xfrm>
            <a:off x="457200" y="457200"/>
            <a:ext cx="8153400" cy="5420072"/>
          </a:xfrm>
        </p:spPr>
        <p:txBody>
          <a:bodyPr>
            <a:normAutofit/>
          </a:bodyPr>
          <a:lstStyle/>
          <a:p>
            <a:pPr>
              <a:buNone/>
            </a:pPr>
            <a:r>
              <a:rPr lang="en-US" sz="2800" dirty="0" smtClean="0"/>
              <a:t>General Configuration </a:t>
            </a:r>
          </a:p>
          <a:p>
            <a:pPr>
              <a:buNone/>
            </a:pPr>
            <a:endParaRPr lang="en-US" sz="800" dirty="0"/>
          </a:p>
          <a:p>
            <a:pPr>
              <a:buNone/>
            </a:pPr>
            <a:r>
              <a:rPr lang="en-US" dirty="0" smtClean="0"/>
              <a:t>Set up data retention </a:t>
            </a:r>
          </a:p>
          <a:p>
            <a:pPr>
              <a:buNone/>
            </a:pPr>
            <a:endParaRPr lang="en-US" dirty="0" smtClean="0"/>
          </a:p>
        </p:txBody>
      </p:sp>
      <p:sp>
        <p:nvSpPr>
          <p:cNvPr id="5" name="Slide Number Placeholder 4"/>
          <p:cNvSpPr>
            <a:spLocks noGrp="1"/>
          </p:cNvSpPr>
          <p:nvPr>
            <p:ph type="sldNum" sz="quarter" idx="12"/>
          </p:nvPr>
        </p:nvSpPr>
        <p:spPr>
          <a:xfrm>
            <a:off x="7164288" y="6453336"/>
            <a:ext cx="502920" cy="301752"/>
          </a:xfrm>
        </p:spPr>
        <p:txBody>
          <a:bodyPr/>
          <a:lstStyle/>
          <a:p>
            <a:fld id="{1EF67C62-E069-4BE7-9D91-9B3252C47A14}" type="slidenum">
              <a:rPr lang="en-US" smtClean="0"/>
              <a:pPr/>
              <a:t>17</a:t>
            </a:fld>
            <a:endParaRPr lang="en-US" dirty="0"/>
          </a:p>
        </p:txBody>
      </p:sp>
      <p:pic>
        <p:nvPicPr>
          <p:cNvPr id="6" name="Picture 5"/>
          <p:cNvPicPr>
            <a:picLocks noChangeAspect="1"/>
          </p:cNvPicPr>
          <p:nvPr/>
        </p:nvPicPr>
        <p:blipFill>
          <a:blip r:embed="rId3"/>
          <a:stretch>
            <a:fillRect/>
          </a:stretch>
        </p:blipFill>
        <p:spPr>
          <a:xfrm>
            <a:off x="1187624" y="1856232"/>
            <a:ext cx="6663046" cy="4294090"/>
          </a:xfrm>
          <a:prstGeom prst="rect">
            <a:avLst/>
          </a:prstGeom>
        </p:spPr>
      </p:pic>
    </p:spTree>
    <p:extLst>
      <p:ext uri="{BB962C8B-B14F-4D97-AF65-F5344CB8AC3E}">
        <p14:creationId xmlns:p14="http://schemas.microsoft.com/office/powerpoint/2010/main" val="235502537"/>
      </p:ext>
    </p:extLst>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sz="4800" dirty="0">
              <a:solidFill>
                <a:srgbClr val="28A9F8"/>
              </a:solidFill>
              <a:latin typeface="American Typewriter"/>
              <a:ea typeface="+mn-ea"/>
              <a:cs typeface="Arial" pitchFamily="34" charset="0"/>
            </a:endParaRPr>
          </a:p>
        </p:txBody>
      </p:sp>
      <p:sp>
        <p:nvSpPr>
          <p:cNvPr id="3" name="Content Placeholder 2"/>
          <p:cNvSpPr>
            <a:spLocks noGrp="1"/>
          </p:cNvSpPr>
          <p:nvPr>
            <p:ph idx="1"/>
          </p:nvPr>
        </p:nvSpPr>
        <p:spPr>
          <a:xfrm>
            <a:off x="457200" y="457200"/>
            <a:ext cx="8153400" cy="5420072"/>
          </a:xfrm>
        </p:spPr>
        <p:txBody>
          <a:bodyPr>
            <a:normAutofit/>
          </a:bodyPr>
          <a:lstStyle/>
          <a:p>
            <a:pPr>
              <a:buNone/>
            </a:pPr>
            <a:r>
              <a:rPr lang="en-US" sz="2800" dirty="0" smtClean="0"/>
              <a:t>MESSAGE Configuration </a:t>
            </a:r>
          </a:p>
          <a:p>
            <a:pPr>
              <a:buNone/>
            </a:pPr>
            <a:endParaRPr lang="en-US" sz="800" dirty="0"/>
          </a:p>
          <a:p>
            <a:pPr>
              <a:buNone/>
            </a:pPr>
            <a:endParaRPr lang="en-US" dirty="0" smtClean="0"/>
          </a:p>
        </p:txBody>
      </p:sp>
      <p:sp>
        <p:nvSpPr>
          <p:cNvPr id="5" name="Slide Number Placeholder 4"/>
          <p:cNvSpPr>
            <a:spLocks noGrp="1"/>
          </p:cNvSpPr>
          <p:nvPr>
            <p:ph type="sldNum" sz="quarter" idx="12"/>
          </p:nvPr>
        </p:nvSpPr>
        <p:spPr>
          <a:xfrm>
            <a:off x="7164288" y="6453336"/>
            <a:ext cx="502920" cy="301752"/>
          </a:xfrm>
        </p:spPr>
        <p:txBody>
          <a:bodyPr/>
          <a:lstStyle/>
          <a:p>
            <a:fld id="{1EF67C62-E069-4BE7-9D91-9B3252C47A14}" type="slidenum">
              <a:rPr lang="en-US" smtClean="0"/>
              <a:pPr/>
              <a:t>18</a:t>
            </a:fld>
            <a:endParaRPr lang="en-US" dirty="0"/>
          </a:p>
        </p:txBody>
      </p:sp>
      <p:pic>
        <p:nvPicPr>
          <p:cNvPr id="6" name="Picture 5"/>
          <p:cNvPicPr>
            <a:picLocks noChangeAspect="1"/>
          </p:cNvPicPr>
          <p:nvPr/>
        </p:nvPicPr>
        <p:blipFill>
          <a:blip r:embed="rId3"/>
          <a:stretch>
            <a:fillRect/>
          </a:stretch>
        </p:blipFill>
        <p:spPr>
          <a:xfrm>
            <a:off x="665981" y="964595"/>
            <a:ext cx="6965791" cy="5552883"/>
          </a:xfrm>
          <a:prstGeom prst="rect">
            <a:avLst/>
          </a:prstGeom>
        </p:spPr>
      </p:pic>
    </p:spTree>
    <p:extLst>
      <p:ext uri="{BB962C8B-B14F-4D97-AF65-F5344CB8AC3E}">
        <p14:creationId xmlns:p14="http://schemas.microsoft.com/office/powerpoint/2010/main" val="26363409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sz="4800" dirty="0">
              <a:solidFill>
                <a:srgbClr val="28A9F8"/>
              </a:solidFill>
              <a:latin typeface="American Typewriter"/>
              <a:ea typeface="+mn-ea"/>
              <a:cs typeface="Arial" pitchFamily="34" charset="0"/>
            </a:endParaRPr>
          </a:p>
        </p:txBody>
      </p:sp>
      <p:sp>
        <p:nvSpPr>
          <p:cNvPr id="3" name="Content Placeholder 2"/>
          <p:cNvSpPr>
            <a:spLocks noGrp="1"/>
          </p:cNvSpPr>
          <p:nvPr>
            <p:ph idx="1"/>
          </p:nvPr>
        </p:nvSpPr>
        <p:spPr>
          <a:xfrm>
            <a:off x="457200" y="457200"/>
            <a:ext cx="8153400" cy="5420072"/>
          </a:xfrm>
        </p:spPr>
        <p:txBody>
          <a:bodyPr>
            <a:normAutofit/>
          </a:bodyPr>
          <a:lstStyle/>
          <a:p>
            <a:pPr>
              <a:buNone/>
            </a:pPr>
            <a:r>
              <a:rPr lang="en-US" sz="2800" dirty="0" smtClean="0"/>
              <a:t>MESSAGE Configuration </a:t>
            </a:r>
          </a:p>
          <a:p>
            <a:pPr>
              <a:buNone/>
            </a:pPr>
            <a:endParaRPr lang="en-US" sz="800" dirty="0"/>
          </a:p>
          <a:p>
            <a:pPr>
              <a:buNone/>
            </a:pPr>
            <a:endParaRPr lang="en-US" dirty="0" smtClean="0"/>
          </a:p>
        </p:txBody>
      </p:sp>
      <p:sp>
        <p:nvSpPr>
          <p:cNvPr id="5" name="Slide Number Placeholder 4"/>
          <p:cNvSpPr>
            <a:spLocks noGrp="1"/>
          </p:cNvSpPr>
          <p:nvPr>
            <p:ph type="sldNum" sz="quarter" idx="12"/>
          </p:nvPr>
        </p:nvSpPr>
        <p:spPr>
          <a:xfrm>
            <a:off x="7164288" y="6453336"/>
            <a:ext cx="502920" cy="301752"/>
          </a:xfrm>
        </p:spPr>
        <p:txBody>
          <a:bodyPr/>
          <a:lstStyle/>
          <a:p>
            <a:fld id="{1EF67C62-E069-4BE7-9D91-9B3252C47A14}" type="slidenum">
              <a:rPr lang="en-US" smtClean="0"/>
              <a:pPr/>
              <a:t>19</a:t>
            </a:fld>
            <a:endParaRPr lang="en-US" dirty="0"/>
          </a:p>
        </p:txBody>
      </p:sp>
      <p:pic>
        <p:nvPicPr>
          <p:cNvPr id="4" name="Picture 3"/>
          <p:cNvPicPr>
            <a:picLocks noChangeAspect="1"/>
          </p:cNvPicPr>
          <p:nvPr/>
        </p:nvPicPr>
        <p:blipFill>
          <a:blip r:embed="rId3"/>
          <a:stretch>
            <a:fillRect/>
          </a:stretch>
        </p:blipFill>
        <p:spPr>
          <a:xfrm>
            <a:off x="457200" y="1196752"/>
            <a:ext cx="8018961" cy="4474247"/>
          </a:xfrm>
          <a:prstGeom prst="rect">
            <a:avLst/>
          </a:prstGeom>
        </p:spPr>
      </p:pic>
    </p:spTree>
    <p:extLst>
      <p:ext uri="{BB962C8B-B14F-4D97-AF65-F5344CB8AC3E}">
        <p14:creationId xmlns:p14="http://schemas.microsoft.com/office/powerpoint/2010/main" val="11586299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sz="4800" dirty="0">
              <a:solidFill>
                <a:srgbClr val="28A9F8"/>
              </a:solidFill>
              <a:latin typeface="American Typewriter"/>
              <a:ea typeface="+mn-ea"/>
              <a:cs typeface="Arial" pitchFamily="34" charset="0"/>
            </a:endParaRPr>
          </a:p>
        </p:txBody>
      </p:sp>
      <p:sp>
        <p:nvSpPr>
          <p:cNvPr id="3" name="Content Placeholder 2"/>
          <p:cNvSpPr>
            <a:spLocks noGrp="1"/>
          </p:cNvSpPr>
          <p:nvPr>
            <p:ph idx="1"/>
          </p:nvPr>
        </p:nvSpPr>
        <p:spPr>
          <a:xfrm>
            <a:off x="457200" y="457200"/>
            <a:ext cx="8153400" cy="4876800"/>
          </a:xfrm>
        </p:spPr>
        <p:txBody>
          <a:bodyPr/>
          <a:lstStyle/>
          <a:p>
            <a:pPr>
              <a:buNone/>
            </a:pPr>
            <a:r>
              <a:rPr lang="en-US" sz="2800" dirty="0" smtClean="0"/>
              <a:t>Agenda</a:t>
            </a:r>
          </a:p>
          <a:p>
            <a:pPr>
              <a:buNone/>
            </a:pPr>
            <a:endParaRPr lang="en-US" dirty="0"/>
          </a:p>
          <a:p>
            <a:pPr marL="521208" indent="-457200">
              <a:buAutoNum type="arabicPeriod"/>
            </a:pPr>
            <a:r>
              <a:rPr lang="en-US" dirty="0" smtClean="0"/>
              <a:t>Why we switched</a:t>
            </a:r>
          </a:p>
          <a:p>
            <a:pPr marL="521208" indent="-457200">
              <a:buAutoNum type="arabicPeriod"/>
            </a:pPr>
            <a:r>
              <a:rPr lang="en-US" dirty="0" smtClean="0"/>
              <a:t>What to prepare</a:t>
            </a:r>
          </a:p>
          <a:p>
            <a:pPr marL="521208" indent="-457200">
              <a:buAutoNum type="arabicPeriod"/>
            </a:pPr>
            <a:r>
              <a:rPr lang="en-US" dirty="0" smtClean="0"/>
              <a:t>Statistics and Reports</a:t>
            </a:r>
          </a:p>
          <a:p>
            <a:pPr marL="521208" indent="-457200">
              <a:buAutoNum type="arabicPeriod"/>
            </a:pPr>
            <a:r>
              <a:rPr lang="en-US" dirty="0" smtClean="0"/>
              <a:t>Support system</a:t>
            </a:r>
          </a:p>
          <a:p>
            <a:pPr marL="521208" indent="-457200">
              <a:buAutoNum type="arabicPeriod"/>
            </a:pPr>
            <a:r>
              <a:rPr lang="en-US" dirty="0" smtClean="0"/>
              <a:t>VOIP</a:t>
            </a:r>
            <a:endParaRPr lang="en-US" dirty="0"/>
          </a:p>
        </p:txBody>
      </p:sp>
      <p:pic>
        <p:nvPicPr>
          <p:cNvPr id="4" name="Picture 3" descr="ckpl logo small.jpg"/>
          <p:cNvPicPr>
            <a:picLocks noChangeAspect="1"/>
          </p:cNvPicPr>
          <p:nvPr/>
        </p:nvPicPr>
        <p:blipFill>
          <a:blip r:embed="rId3" cstate="print"/>
          <a:stretch>
            <a:fillRect/>
          </a:stretch>
        </p:blipFill>
        <p:spPr>
          <a:xfrm>
            <a:off x="7696200" y="5410200"/>
            <a:ext cx="1066800" cy="1143000"/>
          </a:xfrm>
          <a:prstGeom prst="rect">
            <a:avLst/>
          </a:prstGeom>
        </p:spPr>
      </p:pic>
      <p:sp>
        <p:nvSpPr>
          <p:cNvPr id="5" name="Slide Number Placeholder 4"/>
          <p:cNvSpPr>
            <a:spLocks noGrp="1"/>
          </p:cNvSpPr>
          <p:nvPr>
            <p:ph type="sldNum" sz="quarter" idx="12"/>
          </p:nvPr>
        </p:nvSpPr>
        <p:spPr/>
        <p:txBody>
          <a:bodyPr/>
          <a:lstStyle/>
          <a:p>
            <a:fld id="{1EF67C62-E069-4BE7-9D91-9B3252C47A14}" type="slidenum">
              <a:rPr lang="en-US" smtClean="0"/>
              <a:pPr/>
              <a:t>2</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sz="4800" dirty="0">
              <a:solidFill>
                <a:srgbClr val="28A9F8"/>
              </a:solidFill>
              <a:latin typeface="American Typewriter"/>
              <a:ea typeface="+mn-ea"/>
              <a:cs typeface="Arial" pitchFamily="34" charset="0"/>
            </a:endParaRPr>
          </a:p>
        </p:txBody>
      </p:sp>
      <p:sp>
        <p:nvSpPr>
          <p:cNvPr id="3" name="Content Placeholder 2"/>
          <p:cNvSpPr>
            <a:spLocks noGrp="1"/>
          </p:cNvSpPr>
          <p:nvPr>
            <p:ph idx="1"/>
          </p:nvPr>
        </p:nvSpPr>
        <p:spPr>
          <a:xfrm>
            <a:off x="457200" y="457200"/>
            <a:ext cx="8153400" cy="5420072"/>
          </a:xfrm>
        </p:spPr>
        <p:txBody>
          <a:bodyPr>
            <a:normAutofit/>
          </a:bodyPr>
          <a:lstStyle/>
          <a:p>
            <a:pPr>
              <a:buNone/>
            </a:pPr>
            <a:r>
              <a:rPr lang="en-US" sz="2800" dirty="0" smtClean="0"/>
              <a:t>CONNECT Configuration </a:t>
            </a:r>
          </a:p>
          <a:p>
            <a:pPr>
              <a:buNone/>
            </a:pPr>
            <a:endParaRPr lang="en-US" sz="800" dirty="0"/>
          </a:p>
          <a:p>
            <a:pPr>
              <a:buNone/>
            </a:pPr>
            <a:endParaRPr lang="en-US" dirty="0" smtClean="0"/>
          </a:p>
        </p:txBody>
      </p:sp>
      <p:sp>
        <p:nvSpPr>
          <p:cNvPr id="5" name="Slide Number Placeholder 4"/>
          <p:cNvSpPr>
            <a:spLocks noGrp="1"/>
          </p:cNvSpPr>
          <p:nvPr>
            <p:ph type="sldNum" sz="quarter" idx="12"/>
          </p:nvPr>
        </p:nvSpPr>
        <p:spPr>
          <a:xfrm>
            <a:off x="7164288" y="6453336"/>
            <a:ext cx="502920" cy="301752"/>
          </a:xfrm>
        </p:spPr>
        <p:txBody>
          <a:bodyPr/>
          <a:lstStyle/>
          <a:p>
            <a:fld id="{1EF67C62-E069-4BE7-9D91-9B3252C47A14}" type="slidenum">
              <a:rPr lang="en-US" smtClean="0"/>
              <a:pPr/>
              <a:t>20</a:t>
            </a:fld>
            <a:endParaRPr lang="en-US" dirty="0"/>
          </a:p>
        </p:txBody>
      </p:sp>
      <p:pic>
        <p:nvPicPr>
          <p:cNvPr id="7" name="Picture 6"/>
          <p:cNvPicPr>
            <a:picLocks noChangeAspect="1"/>
          </p:cNvPicPr>
          <p:nvPr/>
        </p:nvPicPr>
        <p:blipFill>
          <a:blip r:embed="rId3"/>
          <a:stretch>
            <a:fillRect/>
          </a:stretch>
        </p:blipFill>
        <p:spPr>
          <a:xfrm>
            <a:off x="179512" y="1052736"/>
            <a:ext cx="7896001" cy="5218582"/>
          </a:xfrm>
          <a:prstGeom prst="rect">
            <a:avLst/>
          </a:prstGeom>
        </p:spPr>
      </p:pic>
    </p:spTree>
    <p:extLst>
      <p:ext uri="{BB962C8B-B14F-4D97-AF65-F5344CB8AC3E}">
        <p14:creationId xmlns:p14="http://schemas.microsoft.com/office/powerpoint/2010/main" val="771863705"/>
      </p:ext>
    </p:extLst>
  </p:cSld>
  <p:clrMapOvr>
    <a:masterClrMapping/>
  </p:clrMapOvr>
  <p:transition spd="med">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sz="4800" dirty="0">
              <a:solidFill>
                <a:srgbClr val="28A9F8"/>
              </a:solidFill>
              <a:latin typeface="American Typewriter"/>
              <a:ea typeface="+mn-ea"/>
              <a:cs typeface="Arial" pitchFamily="34" charset="0"/>
            </a:endParaRPr>
          </a:p>
        </p:txBody>
      </p:sp>
      <p:sp>
        <p:nvSpPr>
          <p:cNvPr id="3" name="Content Placeholder 2"/>
          <p:cNvSpPr>
            <a:spLocks noGrp="1"/>
          </p:cNvSpPr>
          <p:nvPr>
            <p:ph idx="1"/>
          </p:nvPr>
        </p:nvSpPr>
        <p:spPr>
          <a:xfrm>
            <a:off x="457200" y="457200"/>
            <a:ext cx="8153400" cy="5420072"/>
          </a:xfrm>
        </p:spPr>
        <p:txBody>
          <a:bodyPr>
            <a:normAutofit/>
          </a:bodyPr>
          <a:lstStyle/>
          <a:p>
            <a:pPr>
              <a:buNone/>
            </a:pPr>
            <a:r>
              <a:rPr lang="en-US" sz="2800" dirty="0" smtClean="0"/>
              <a:t>CONNECT Configuration </a:t>
            </a:r>
          </a:p>
          <a:p>
            <a:pPr>
              <a:buNone/>
            </a:pPr>
            <a:endParaRPr lang="en-US" sz="800" dirty="0"/>
          </a:p>
          <a:p>
            <a:pPr>
              <a:buNone/>
            </a:pPr>
            <a:endParaRPr lang="en-US" dirty="0" smtClean="0"/>
          </a:p>
        </p:txBody>
      </p:sp>
      <p:sp>
        <p:nvSpPr>
          <p:cNvPr id="5" name="Slide Number Placeholder 4"/>
          <p:cNvSpPr>
            <a:spLocks noGrp="1"/>
          </p:cNvSpPr>
          <p:nvPr>
            <p:ph type="sldNum" sz="quarter" idx="12"/>
          </p:nvPr>
        </p:nvSpPr>
        <p:spPr>
          <a:xfrm>
            <a:off x="7164288" y="6453336"/>
            <a:ext cx="502920" cy="301752"/>
          </a:xfrm>
        </p:spPr>
        <p:txBody>
          <a:bodyPr/>
          <a:lstStyle/>
          <a:p>
            <a:fld id="{1EF67C62-E069-4BE7-9D91-9B3252C47A14}" type="slidenum">
              <a:rPr lang="en-US" smtClean="0"/>
              <a:pPr/>
              <a:t>21</a:t>
            </a:fld>
            <a:endParaRPr lang="en-US" dirty="0"/>
          </a:p>
        </p:txBody>
      </p:sp>
      <p:pic>
        <p:nvPicPr>
          <p:cNvPr id="4" name="Picture 3"/>
          <p:cNvPicPr>
            <a:picLocks noChangeAspect="1"/>
          </p:cNvPicPr>
          <p:nvPr/>
        </p:nvPicPr>
        <p:blipFill>
          <a:blip r:embed="rId3"/>
          <a:stretch>
            <a:fillRect/>
          </a:stretch>
        </p:blipFill>
        <p:spPr>
          <a:xfrm>
            <a:off x="742971" y="1052736"/>
            <a:ext cx="7659056" cy="4824536"/>
          </a:xfrm>
          <a:prstGeom prst="rect">
            <a:avLst/>
          </a:prstGeom>
        </p:spPr>
      </p:pic>
    </p:spTree>
    <p:extLst>
      <p:ext uri="{BB962C8B-B14F-4D97-AF65-F5344CB8AC3E}">
        <p14:creationId xmlns:p14="http://schemas.microsoft.com/office/powerpoint/2010/main" val="2461412970"/>
      </p:ext>
    </p:extLst>
  </p:cSld>
  <p:clrMapOvr>
    <a:masterClrMapping/>
  </p:clrMapOvr>
  <p:transition spd="slow">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sz="4800" dirty="0">
              <a:solidFill>
                <a:srgbClr val="28A9F8"/>
              </a:solidFill>
              <a:latin typeface="American Typewriter"/>
              <a:ea typeface="+mn-ea"/>
              <a:cs typeface="Arial" pitchFamily="34" charset="0"/>
            </a:endParaRPr>
          </a:p>
        </p:txBody>
      </p:sp>
      <p:sp>
        <p:nvSpPr>
          <p:cNvPr id="3" name="Content Placeholder 2"/>
          <p:cNvSpPr>
            <a:spLocks noGrp="1"/>
          </p:cNvSpPr>
          <p:nvPr>
            <p:ph idx="1"/>
          </p:nvPr>
        </p:nvSpPr>
        <p:spPr>
          <a:xfrm>
            <a:off x="457200" y="457200"/>
            <a:ext cx="8153400" cy="5420072"/>
          </a:xfrm>
        </p:spPr>
        <p:txBody>
          <a:bodyPr>
            <a:normAutofit/>
          </a:bodyPr>
          <a:lstStyle/>
          <a:p>
            <a:pPr>
              <a:buNone/>
            </a:pPr>
            <a:r>
              <a:rPr lang="en-US" sz="2800" dirty="0" smtClean="0"/>
              <a:t>CONNECT Configuration </a:t>
            </a:r>
          </a:p>
          <a:p>
            <a:pPr>
              <a:buNone/>
            </a:pPr>
            <a:endParaRPr lang="en-US" sz="800" dirty="0"/>
          </a:p>
          <a:p>
            <a:pPr>
              <a:buNone/>
            </a:pPr>
            <a:endParaRPr lang="en-US" dirty="0" smtClean="0"/>
          </a:p>
        </p:txBody>
      </p:sp>
      <p:sp>
        <p:nvSpPr>
          <p:cNvPr id="5" name="Slide Number Placeholder 4"/>
          <p:cNvSpPr>
            <a:spLocks noGrp="1"/>
          </p:cNvSpPr>
          <p:nvPr>
            <p:ph type="sldNum" sz="quarter" idx="12"/>
          </p:nvPr>
        </p:nvSpPr>
        <p:spPr>
          <a:xfrm>
            <a:off x="7164288" y="6453336"/>
            <a:ext cx="502920" cy="301752"/>
          </a:xfrm>
        </p:spPr>
        <p:txBody>
          <a:bodyPr/>
          <a:lstStyle/>
          <a:p>
            <a:fld id="{1EF67C62-E069-4BE7-9D91-9B3252C47A14}" type="slidenum">
              <a:rPr lang="en-US" smtClean="0"/>
              <a:pPr/>
              <a:t>22</a:t>
            </a:fld>
            <a:endParaRPr lang="en-US" dirty="0"/>
          </a:p>
        </p:txBody>
      </p:sp>
      <p:pic>
        <p:nvPicPr>
          <p:cNvPr id="6" name="Picture 5"/>
          <p:cNvPicPr>
            <a:picLocks noChangeAspect="1"/>
          </p:cNvPicPr>
          <p:nvPr/>
        </p:nvPicPr>
        <p:blipFill>
          <a:blip r:embed="rId3"/>
          <a:stretch>
            <a:fillRect/>
          </a:stretch>
        </p:blipFill>
        <p:spPr>
          <a:xfrm>
            <a:off x="899592" y="1196752"/>
            <a:ext cx="7132368" cy="4732464"/>
          </a:xfrm>
          <a:prstGeom prst="rect">
            <a:avLst/>
          </a:prstGeom>
        </p:spPr>
      </p:pic>
    </p:spTree>
    <p:extLst>
      <p:ext uri="{BB962C8B-B14F-4D97-AF65-F5344CB8AC3E}">
        <p14:creationId xmlns:p14="http://schemas.microsoft.com/office/powerpoint/2010/main" val="3164635692"/>
      </p:ext>
    </p:extLst>
  </p:cSld>
  <p:clrMapOvr>
    <a:masterClrMapping/>
  </p:clrMapOvr>
  <p:transition spd="slow">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sz="4800" dirty="0">
              <a:solidFill>
                <a:srgbClr val="28A9F8"/>
              </a:solidFill>
              <a:latin typeface="American Typewriter"/>
              <a:ea typeface="+mn-ea"/>
              <a:cs typeface="Arial" pitchFamily="34" charset="0"/>
            </a:endParaRPr>
          </a:p>
        </p:txBody>
      </p:sp>
      <p:sp>
        <p:nvSpPr>
          <p:cNvPr id="3" name="Content Placeholder 2"/>
          <p:cNvSpPr>
            <a:spLocks noGrp="1"/>
          </p:cNvSpPr>
          <p:nvPr>
            <p:ph idx="1"/>
          </p:nvPr>
        </p:nvSpPr>
        <p:spPr>
          <a:xfrm>
            <a:off x="457200" y="457200"/>
            <a:ext cx="8153400" cy="5420072"/>
          </a:xfrm>
        </p:spPr>
        <p:txBody>
          <a:bodyPr>
            <a:normAutofit/>
          </a:bodyPr>
          <a:lstStyle/>
          <a:p>
            <a:pPr>
              <a:buNone/>
            </a:pPr>
            <a:r>
              <a:rPr lang="en-US" sz="2800" dirty="0" smtClean="0"/>
              <a:t>Statistics and Reports</a:t>
            </a:r>
          </a:p>
          <a:p>
            <a:pPr>
              <a:buNone/>
            </a:pPr>
            <a:r>
              <a:rPr lang="en-US" dirty="0" smtClean="0"/>
              <a:t>Express Reporting</a:t>
            </a:r>
            <a:endParaRPr lang="en-US" dirty="0"/>
          </a:p>
        </p:txBody>
      </p:sp>
      <p:sp>
        <p:nvSpPr>
          <p:cNvPr id="5" name="Slide Number Placeholder 4"/>
          <p:cNvSpPr>
            <a:spLocks noGrp="1"/>
          </p:cNvSpPr>
          <p:nvPr>
            <p:ph type="sldNum" sz="quarter" idx="12"/>
          </p:nvPr>
        </p:nvSpPr>
        <p:spPr>
          <a:xfrm>
            <a:off x="7164288" y="6453336"/>
            <a:ext cx="502920" cy="301752"/>
          </a:xfrm>
        </p:spPr>
        <p:txBody>
          <a:bodyPr/>
          <a:lstStyle/>
          <a:p>
            <a:fld id="{1EF67C62-E069-4BE7-9D91-9B3252C47A14}" type="slidenum">
              <a:rPr lang="en-US" smtClean="0"/>
              <a:pPr/>
              <a:t>23</a:t>
            </a:fld>
            <a:endParaRPr lang="en-US" dirty="0"/>
          </a:p>
        </p:txBody>
      </p:sp>
      <p:pic>
        <p:nvPicPr>
          <p:cNvPr id="6" name="Picture 5"/>
          <p:cNvPicPr>
            <a:picLocks noChangeAspect="1"/>
          </p:cNvPicPr>
          <p:nvPr/>
        </p:nvPicPr>
        <p:blipFill>
          <a:blip r:embed="rId3"/>
          <a:stretch>
            <a:fillRect/>
          </a:stretch>
        </p:blipFill>
        <p:spPr>
          <a:xfrm>
            <a:off x="457200" y="1666525"/>
            <a:ext cx="2971800" cy="4276725"/>
          </a:xfrm>
          <a:prstGeom prst="rect">
            <a:avLst/>
          </a:prstGeom>
        </p:spPr>
      </p:pic>
      <p:pic>
        <p:nvPicPr>
          <p:cNvPr id="8" name="Picture 7"/>
          <p:cNvPicPr>
            <a:picLocks noChangeAspect="1"/>
          </p:cNvPicPr>
          <p:nvPr/>
        </p:nvPicPr>
        <p:blipFill>
          <a:blip r:embed="rId4"/>
          <a:stretch>
            <a:fillRect/>
          </a:stretch>
        </p:blipFill>
        <p:spPr>
          <a:xfrm>
            <a:off x="4171950" y="1228724"/>
            <a:ext cx="4686300" cy="5086350"/>
          </a:xfrm>
          <a:prstGeom prst="rect">
            <a:avLst/>
          </a:prstGeom>
        </p:spPr>
      </p:pic>
    </p:spTree>
    <p:extLst>
      <p:ext uri="{BB962C8B-B14F-4D97-AF65-F5344CB8AC3E}">
        <p14:creationId xmlns:p14="http://schemas.microsoft.com/office/powerpoint/2010/main" val="1845495420"/>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sz="4800" dirty="0">
              <a:solidFill>
                <a:srgbClr val="28A9F8"/>
              </a:solidFill>
              <a:latin typeface="American Typewriter"/>
              <a:ea typeface="+mn-ea"/>
              <a:cs typeface="Arial" pitchFamily="34" charset="0"/>
            </a:endParaRPr>
          </a:p>
        </p:txBody>
      </p:sp>
      <p:sp>
        <p:nvSpPr>
          <p:cNvPr id="3" name="Content Placeholder 2"/>
          <p:cNvSpPr>
            <a:spLocks noGrp="1"/>
          </p:cNvSpPr>
          <p:nvPr>
            <p:ph idx="1"/>
          </p:nvPr>
        </p:nvSpPr>
        <p:spPr>
          <a:xfrm>
            <a:off x="457200" y="457200"/>
            <a:ext cx="8153400" cy="4876800"/>
          </a:xfrm>
        </p:spPr>
        <p:txBody>
          <a:bodyPr/>
          <a:lstStyle/>
          <a:p>
            <a:pPr marL="64008" indent="0">
              <a:buNone/>
            </a:pPr>
            <a:r>
              <a:rPr lang="en-CA" sz="2800" dirty="0" smtClean="0"/>
              <a:t>Support Channels</a:t>
            </a:r>
          </a:p>
          <a:p>
            <a:endParaRPr lang="en-CA" dirty="0"/>
          </a:p>
          <a:p>
            <a:pPr lvl="0"/>
            <a:r>
              <a:rPr lang="en-US" dirty="0"/>
              <a:t>Email: </a:t>
            </a:r>
            <a:r>
              <a:rPr lang="en-US" u="sng" dirty="0">
                <a:hlinkClick r:id="rId3"/>
              </a:rPr>
              <a:t>support@talkingtech.zendesk.com</a:t>
            </a:r>
            <a:r>
              <a:rPr lang="en-US" dirty="0"/>
              <a:t> </a:t>
            </a:r>
            <a:endParaRPr lang="en-CA" dirty="0"/>
          </a:p>
          <a:p>
            <a:pPr lvl="0"/>
            <a:r>
              <a:rPr lang="en-US" dirty="0"/>
              <a:t>Phone: 1-866-737-9013 (call for urgent issues)</a:t>
            </a:r>
            <a:endParaRPr lang="en-CA" dirty="0"/>
          </a:p>
          <a:p>
            <a:r>
              <a:rPr lang="en-CA" dirty="0"/>
              <a:t>You can also ask </a:t>
            </a:r>
            <a:r>
              <a:rPr lang="en-CA" dirty="0" err="1"/>
              <a:t>TALKINGtech</a:t>
            </a:r>
            <a:r>
              <a:rPr lang="en-CA" dirty="0"/>
              <a:t> to create an account for you </a:t>
            </a:r>
            <a:r>
              <a:rPr lang="en-CA" dirty="0" smtClean="0"/>
              <a:t>on its website </a:t>
            </a:r>
            <a:r>
              <a:rPr lang="en-CA" u="sng" dirty="0">
                <a:hlinkClick r:id="rId4"/>
              </a:rPr>
              <a:t>https://talkingtech.zendesk.com</a:t>
            </a:r>
            <a:r>
              <a:rPr lang="en-CA" dirty="0"/>
              <a:t> </a:t>
            </a:r>
            <a:r>
              <a:rPr lang="en-CA" dirty="0" smtClean="0"/>
              <a:t>so you can track your tickets.</a:t>
            </a:r>
          </a:p>
          <a:p>
            <a:r>
              <a:rPr lang="en-US" dirty="0" smtClean="0"/>
              <a:t>You can find some useful documents at </a:t>
            </a:r>
          </a:p>
          <a:p>
            <a:pPr marL="64008" indent="0">
              <a:buNone/>
            </a:pPr>
            <a:r>
              <a:rPr lang="en-US" dirty="0" smtClean="0">
                <a:hlinkClick r:id="rId5"/>
              </a:rPr>
              <a:t>http</a:t>
            </a:r>
            <a:r>
              <a:rPr lang="en-US" dirty="0">
                <a:hlinkClick r:id="rId5"/>
              </a:rPr>
              <a:t>://</a:t>
            </a:r>
            <a:r>
              <a:rPr lang="en-US" dirty="0" smtClean="0">
                <a:hlinkClick r:id="rId5"/>
              </a:rPr>
              <a:t>i-tivadownloads.talkingtech.com/index.html</a:t>
            </a:r>
            <a:r>
              <a:rPr lang="en-US" dirty="0" smtClean="0"/>
              <a:t>  </a:t>
            </a:r>
            <a:endParaRPr lang="en-US" dirty="0"/>
          </a:p>
          <a:p>
            <a:pPr marL="64008" indent="0">
              <a:buNone/>
            </a:pPr>
            <a:r>
              <a:rPr lang="en-US" dirty="0" smtClean="0"/>
              <a:t> </a:t>
            </a:r>
            <a:endParaRPr lang="en-CA" dirty="0"/>
          </a:p>
          <a:p>
            <a:pPr>
              <a:buNone/>
            </a:pPr>
            <a:endParaRPr lang="en-US" dirty="0"/>
          </a:p>
        </p:txBody>
      </p:sp>
      <p:pic>
        <p:nvPicPr>
          <p:cNvPr id="4" name="Picture 3" descr="ckpl logo small.jpg"/>
          <p:cNvPicPr>
            <a:picLocks noChangeAspect="1"/>
          </p:cNvPicPr>
          <p:nvPr/>
        </p:nvPicPr>
        <p:blipFill>
          <a:blip r:embed="rId6" cstate="print"/>
          <a:stretch>
            <a:fillRect/>
          </a:stretch>
        </p:blipFill>
        <p:spPr>
          <a:xfrm>
            <a:off x="7696200" y="5410200"/>
            <a:ext cx="1066800" cy="1143000"/>
          </a:xfrm>
          <a:prstGeom prst="rect">
            <a:avLst/>
          </a:prstGeom>
        </p:spPr>
      </p:pic>
      <p:sp>
        <p:nvSpPr>
          <p:cNvPr id="5" name="Slide Number Placeholder 4"/>
          <p:cNvSpPr>
            <a:spLocks noGrp="1"/>
          </p:cNvSpPr>
          <p:nvPr>
            <p:ph type="sldNum" sz="quarter" idx="12"/>
          </p:nvPr>
        </p:nvSpPr>
        <p:spPr/>
        <p:txBody>
          <a:bodyPr/>
          <a:lstStyle/>
          <a:p>
            <a:fld id="{1EF67C62-E069-4BE7-9D91-9B3252C47A14}" type="slidenum">
              <a:rPr lang="en-US" smtClean="0"/>
              <a:pPr/>
              <a:t>24</a:t>
            </a:fld>
            <a:endParaRPr lang="en-US" dirty="0"/>
          </a:p>
        </p:txBody>
      </p:sp>
    </p:spTree>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sz="4800" dirty="0">
              <a:solidFill>
                <a:srgbClr val="28A9F8"/>
              </a:solidFill>
              <a:latin typeface="American Typewriter"/>
              <a:ea typeface="+mn-ea"/>
              <a:cs typeface="Arial" pitchFamily="34" charset="0"/>
            </a:endParaRPr>
          </a:p>
        </p:txBody>
      </p:sp>
      <p:sp>
        <p:nvSpPr>
          <p:cNvPr id="3" name="Content Placeholder 2"/>
          <p:cNvSpPr>
            <a:spLocks noGrp="1"/>
          </p:cNvSpPr>
          <p:nvPr>
            <p:ph idx="1"/>
          </p:nvPr>
        </p:nvSpPr>
        <p:spPr>
          <a:xfrm>
            <a:off x="457200" y="457200"/>
            <a:ext cx="8153400" cy="5794248"/>
          </a:xfrm>
        </p:spPr>
        <p:txBody>
          <a:bodyPr>
            <a:normAutofit/>
          </a:bodyPr>
          <a:lstStyle/>
          <a:p>
            <a:pPr>
              <a:buNone/>
            </a:pPr>
            <a:r>
              <a:rPr lang="en-US" sz="3300" dirty="0" smtClean="0"/>
              <a:t>Known issue: Server power down problem </a:t>
            </a:r>
          </a:p>
          <a:p>
            <a:pPr>
              <a:buNone/>
            </a:pPr>
            <a:endParaRPr lang="en-US" dirty="0" smtClean="0"/>
          </a:p>
          <a:p>
            <a:pPr>
              <a:buNone/>
            </a:pPr>
            <a:r>
              <a:rPr lang="en-US" dirty="0" smtClean="0"/>
              <a:t>When server power down even it’s a scheduled one, the service may not start correctly because the </a:t>
            </a:r>
            <a:r>
              <a:rPr lang="en-CA" dirty="0"/>
              <a:t>dlSystem.ini file </a:t>
            </a:r>
            <a:r>
              <a:rPr lang="en-CA" dirty="0" smtClean="0"/>
              <a:t>may bot have the correct hardware VOX </a:t>
            </a:r>
            <a:r>
              <a:rPr lang="en-CA" dirty="0"/>
              <a:t>board </a:t>
            </a:r>
            <a:r>
              <a:rPr lang="en-CA" dirty="0" smtClean="0"/>
              <a:t>ID.</a:t>
            </a:r>
          </a:p>
          <a:p>
            <a:pPr>
              <a:buNone/>
            </a:pPr>
            <a:endParaRPr lang="en-US" dirty="0"/>
          </a:p>
          <a:p>
            <a:pPr>
              <a:buNone/>
            </a:pPr>
            <a:r>
              <a:rPr lang="en-US" dirty="0" smtClean="0"/>
              <a:t>To solve the problem, usually restart the server will make the </a:t>
            </a:r>
            <a:r>
              <a:rPr lang="en-CA" dirty="0"/>
              <a:t>dlSystem.ini file </a:t>
            </a:r>
            <a:r>
              <a:rPr lang="en-CA" dirty="0" smtClean="0"/>
              <a:t>associate the latest C:\</a:t>
            </a:r>
            <a:r>
              <a:rPr lang="en-CA" dirty="0"/>
              <a:t>Itiva\Trace\ptTDLOGS</a:t>
            </a:r>
            <a:r>
              <a:rPr lang="en-CA" dirty="0" smtClean="0"/>
              <a:t>\ TLG file and get the correct hardware ID. If restart server does not work, you may have to manually change the ID in </a:t>
            </a:r>
            <a:r>
              <a:rPr lang="en-CA" dirty="0"/>
              <a:t>dlSystem.ini file </a:t>
            </a:r>
            <a:r>
              <a:rPr lang="en-CA" dirty="0" smtClean="0"/>
              <a:t> to match the TLG file and restart the service. </a:t>
            </a:r>
            <a:endParaRPr lang="en-CA" dirty="0"/>
          </a:p>
        </p:txBody>
      </p:sp>
      <p:sp>
        <p:nvSpPr>
          <p:cNvPr id="5" name="Slide Number Placeholder 4"/>
          <p:cNvSpPr>
            <a:spLocks noGrp="1"/>
          </p:cNvSpPr>
          <p:nvPr>
            <p:ph type="sldNum" sz="quarter" idx="12"/>
          </p:nvPr>
        </p:nvSpPr>
        <p:spPr>
          <a:xfrm>
            <a:off x="7164288" y="6555444"/>
            <a:ext cx="502920" cy="301752"/>
          </a:xfrm>
        </p:spPr>
        <p:txBody>
          <a:bodyPr/>
          <a:lstStyle/>
          <a:p>
            <a:fld id="{1EF67C62-E069-4BE7-9D91-9B3252C47A14}" type="slidenum">
              <a:rPr lang="en-US" smtClean="0"/>
              <a:pPr/>
              <a:t>25</a:t>
            </a:fld>
            <a:endParaRPr lang="en-US" dirty="0"/>
          </a:p>
        </p:txBody>
      </p:sp>
    </p:spTree>
    <p:extLst>
      <p:ext uri="{BB962C8B-B14F-4D97-AF65-F5344CB8AC3E}">
        <p14:creationId xmlns:p14="http://schemas.microsoft.com/office/powerpoint/2010/main" val="2756632617"/>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sz="4800" dirty="0">
              <a:solidFill>
                <a:srgbClr val="28A9F8"/>
              </a:solidFill>
              <a:latin typeface="American Typewriter"/>
              <a:ea typeface="+mn-ea"/>
              <a:cs typeface="Arial" pitchFamily="34" charset="0"/>
            </a:endParaRPr>
          </a:p>
        </p:txBody>
      </p:sp>
      <p:sp>
        <p:nvSpPr>
          <p:cNvPr id="3" name="Content Placeholder 2"/>
          <p:cNvSpPr>
            <a:spLocks noGrp="1"/>
          </p:cNvSpPr>
          <p:nvPr>
            <p:ph idx="1"/>
          </p:nvPr>
        </p:nvSpPr>
        <p:spPr>
          <a:xfrm>
            <a:off x="457200" y="457200"/>
            <a:ext cx="8153400" cy="5794248"/>
          </a:xfrm>
        </p:spPr>
        <p:txBody>
          <a:bodyPr>
            <a:normAutofit/>
          </a:bodyPr>
          <a:lstStyle/>
          <a:p>
            <a:pPr>
              <a:buNone/>
            </a:pPr>
            <a:r>
              <a:rPr lang="en-US" sz="3300" dirty="0" smtClean="0"/>
              <a:t>Known issue: Server power down problem </a:t>
            </a:r>
          </a:p>
          <a:p>
            <a:pPr>
              <a:buNone/>
            </a:pPr>
            <a:endParaRPr lang="en-US" dirty="0" smtClean="0"/>
          </a:p>
          <a:p>
            <a:pPr>
              <a:buNone/>
            </a:pPr>
            <a:r>
              <a:rPr lang="en-US" dirty="0" smtClean="0"/>
              <a:t>These two IDs should be the same</a:t>
            </a:r>
          </a:p>
          <a:p>
            <a:pPr>
              <a:buNone/>
            </a:pPr>
            <a:r>
              <a:rPr lang="en-CA" dirty="0" smtClean="0"/>
              <a:t> </a:t>
            </a:r>
            <a:endParaRPr lang="en-CA" dirty="0"/>
          </a:p>
        </p:txBody>
      </p:sp>
      <p:sp>
        <p:nvSpPr>
          <p:cNvPr id="5" name="Slide Number Placeholder 4"/>
          <p:cNvSpPr>
            <a:spLocks noGrp="1"/>
          </p:cNvSpPr>
          <p:nvPr>
            <p:ph type="sldNum" sz="quarter" idx="12"/>
          </p:nvPr>
        </p:nvSpPr>
        <p:spPr>
          <a:xfrm>
            <a:off x="7164288" y="6555444"/>
            <a:ext cx="502920" cy="301752"/>
          </a:xfrm>
        </p:spPr>
        <p:txBody>
          <a:bodyPr/>
          <a:lstStyle/>
          <a:p>
            <a:fld id="{1EF67C62-E069-4BE7-9D91-9B3252C47A14}" type="slidenum">
              <a:rPr lang="en-US" smtClean="0"/>
              <a:pPr/>
              <a:t>26</a:t>
            </a:fld>
            <a:endParaRPr lang="en-US" dirty="0"/>
          </a:p>
        </p:txBody>
      </p:sp>
      <p:pic>
        <p:nvPicPr>
          <p:cNvPr id="6" name="Picture 5" descr="https://i.imgur.com/UrNByuL.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221703" y="2204864"/>
            <a:ext cx="3948246" cy="2591554"/>
          </a:xfrm>
          <a:prstGeom prst="rect">
            <a:avLst/>
          </a:prstGeom>
          <a:noFill/>
          <a:ln>
            <a:noFill/>
          </a:ln>
        </p:spPr>
      </p:pic>
      <p:pic>
        <p:nvPicPr>
          <p:cNvPr id="7" name="Picture 6" descr="https://i.imgur.com/brBBeVY.jpg">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4384858" y="2204864"/>
            <a:ext cx="4477132" cy="2176646"/>
          </a:xfrm>
          <a:prstGeom prst="rect">
            <a:avLst/>
          </a:prstGeom>
          <a:noFill/>
          <a:ln>
            <a:noFill/>
          </a:ln>
        </p:spPr>
      </p:pic>
    </p:spTree>
    <p:extLst>
      <p:ext uri="{BB962C8B-B14F-4D97-AF65-F5344CB8AC3E}">
        <p14:creationId xmlns:p14="http://schemas.microsoft.com/office/powerpoint/2010/main" val="4280983015"/>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sz="4800" dirty="0">
              <a:solidFill>
                <a:srgbClr val="28A9F8"/>
              </a:solidFill>
              <a:latin typeface="American Typewriter"/>
              <a:ea typeface="+mn-ea"/>
              <a:cs typeface="Arial" pitchFamily="34" charset="0"/>
            </a:endParaRPr>
          </a:p>
        </p:txBody>
      </p:sp>
      <p:sp>
        <p:nvSpPr>
          <p:cNvPr id="3" name="Content Placeholder 2"/>
          <p:cNvSpPr>
            <a:spLocks noGrp="1"/>
          </p:cNvSpPr>
          <p:nvPr>
            <p:ph idx="1"/>
          </p:nvPr>
        </p:nvSpPr>
        <p:spPr>
          <a:xfrm>
            <a:off x="457200" y="457200"/>
            <a:ext cx="8153400" cy="5794248"/>
          </a:xfrm>
        </p:spPr>
        <p:txBody>
          <a:bodyPr>
            <a:normAutofit fontScale="85000" lnSpcReduction="20000"/>
          </a:bodyPr>
          <a:lstStyle/>
          <a:p>
            <a:pPr>
              <a:buNone/>
            </a:pPr>
            <a:r>
              <a:rPr lang="en-US" sz="3300" dirty="0" smtClean="0"/>
              <a:t>VOIP? </a:t>
            </a:r>
          </a:p>
          <a:p>
            <a:pPr>
              <a:buNone/>
            </a:pPr>
            <a:endParaRPr lang="en-US" dirty="0" smtClean="0"/>
          </a:p>
          <a:p>
            <a:pPr marL="64008" indent="0">
              <a:buNone/>
            </a:pPr>
            <a:r>
              <a:rPr lang="en-CA" dirty="0" err="1"/>
              <a:t>TALKINGtech</a:t>
            </a:r>
            <a:r>
              <a:rPr lang="en-CA" dirty="0"/>
              <a:t> </a:t>
            </a:r>
            <a:r>
              <a:rPr lang="en-CA" dirty="0" smtClean="0"/>
              <a:t>does not </a:t>
            </a:r>
            <a:r>
              <a:rPr lang="en-CA" dirty="0"/>
              <a:t>natively support VoIP. </a:t>
            </a:r>
            <a:r>
              <a:rPr lang="en-CA" dirty="0" smtClean="0"/>
              <a:t>Here is their response:</a:t>
            </a:r>
            <a:endParaRPr lang="en-CA" dirty="0"/>
          </a:p>
          <a:p>
            <a:pPr marL="64008" indent="0">
              <a:buNone/>
            </a:pPr>
            <a:r>
              <a:rPr lang="en-CA" dirty="0"/>
              <a:t/>
            </a:r>
            <a:br>
              <a:rPr lang="en-CA" dirty="0"/>
            </a:br>
            <a:r>
              <a:rPr lang="en-CA" dirty="0"/>
              <a:t>Our problem with VoIP is that there are many different protocols and configurations (Codecs) that can be used. </a:t>
            </a:r>
            <a:r>
              <a:rPr lang="en-CA" dirty="0" smtClean="0"/>
              <a:t>Since </a:t>
            </a:r>
            <a:r>
              <a:rPr lang="en-CA" dirty="0"/>
              <a:t>we could expect many library networks to have a wide range of VoIP technologies, vendors, and configurations, this would not only make it a challenge for us to support this wide range from a technology perspective, but also a challenge to setup and configure each unique environment.  </a:t>
            </a:r>
          </a:p>
          <a:p>
            <a:pPr marL="64008" indent="0">
              <a:buNone/>
            </a:pPr>
            <a:r>
              <a:rPr lang="en-CA" dirty="0"/>
              <a:t> </a:t>
            </a:r>
          </a:p>
          <a:p>
            <a:pPr marL="64008" indent="0">
              <a:buNone/>
            </a:pPr>
            <a:r>
              <a:rPr lang="en-CA" dirty="0"/>
              <a:t>To keep things simple, we will continue to use </a:t>
            </a:r>
            <a:r>
              <a:rPr lang="en-CA" dirty="0" smtClean="0"/>
              <a:t>analogue.</a:t>
            </a:r>
          </a:p>
          <a:p>
            <a:pPr marL="64008" indent="0">
              <a:buNone/>
            </a:pPr>
            <a:endParaRPr lang="en-CA" dirty="0"/>
          </a:p>
          <a:p>
            <a:pPr marL="64008" indent="0">
              <a:buNone/>
            </a:pPr>
            <a:r>
              <a:rPr lang="en-CA" b="1" dirty="0"/>
              <a:t>What we typically suggest to any site that wants to go with VoIP is to use an ATA (Analogue Telephone Adaptor) or Media Gateway device that you know supports your network and VoIP configuration/protocol. </a:t>
            </a:r>
            <a:r>
              <a:rPr lang="en-CA" dirty="0"/>
              <a:t>You likely already have such devices that you know work, and you are the experts in your VoIP setup and configuration. You would be responsible for setting up and </a:t>
            </a:r>
            <a:r>
              <a:rPr lang="en-CA" dirty="0" smtClean="0"/>
              <a:t/>
            </a:r>
            <a:br>
              <a:rPr lang="en-CA" dirty="0" smtClean="0"/>
            </a:br>
            <a:r>
              <a:rPr lang="en-CA" dirty="0" smtClean="0"/>
              <a:t>configuring </a:t>
            </a:r>
            <a:r>
              <a:rPr lang="en-CA" dirty="0"/>
              <a:t>the ATA devices for the network.   </a:t>
            </a:r>
            <a:r>
              <a:rPr lang="en-CA" dirty="0" smtClean="0"/>
              <a:t>…</a:t>
            </a:r>
            <a:endParaRPr lang="en-CA" dirty="0"/>
          </a:p>
        </p:txBody>
      </p:sp>
      <p:pic>
        <p:nvPicPr>
          <p:cNvPr id="4" name="Picture 3" descr="ckpl logo small.jpg"/>
          <p:cNvPicPr>
            <a:picLocks noChangeAspect="1"/>
          </p:cNvPicPr>
          <p:nvPr/>
        </p:nvPicPr>
        <p:blipFill>
          <a:blip r:embed="rId3" cstate="print"/>
          <a:stretch>
            <a:fillRect/>
          </a:stretch>
        </p:blipFill>
        <p:spPr>
          <a:xfrm>
            <a:off x="7696200" y="5410200"/>
            <a:ext cx="1066800" cy="1143000"/>
          </a:xfrm>
          <a:prstGeom prst="rect">
            <a:avLst/>
          </a:prstGeom>
        </p:spPr>
      </p:pic>
      <p:sp>
        <p:nvSpPr>
          <p:cNvPr id="5" name="Slide Number Placeholder 4"/>
          <p:cNvSpPr>
            <a:spLocks noGrp="1"/>
          </p:cNvSpPr>
          <p:nvPr>
            <p:ph type="sldNum" sz="quarter" idx="12"/>
          </p:nvPr>
        </p:nvSpPr>
        <p:spPr/>
        <p:txBody>
          <a:bodyPr/>
          <a:lstStyle/>
          <a:p>
            <a:fld id="{1EF67C62-E069-4BE7-9D91-9B3252C47A14}" type="slidenum">
              <a:rPr lang="en-US" smtClean="0"/>
              <a:pPr/>
              <a:t>27</a:t>
            </a:fld>
            <a:endParaRPr lang="en-US" dirty="0"/>
          </a:p>
        </p:txBody>
      </p:sp>
    </p:spTree>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sz="4800" dirty="0">
              <a:solidFill>
                <a:srgbClr val="28A9F8"/>
              </a:solidFill>
              <a:latin typeface="American Typewriter"/>
              <a:ea typeface="+mn-ea"/>
              <a:cs typeface="Arial" pitchFamily="34" charset="0"/>
            </a:endParaRPr>
          </a:p>
        </p:txBody>
      </p:sp>
      <p:sp>
        <p:nvSpPr>
          <p:cNvPr id="3" name="Content Placeholder 2"/>
          <p:cNvSpPr>
            <a:spLocks noGrp="1"/>
          </p:cNvSpPr>
          <p:nvPr>
            <p:ph idx="1"/>
          </p:nvPr>
        </p:nvSpPr>
        <p:spPr>
          <a:xfrm>
            <a:off x="457200" y="457200"/>
            <a:ext cx="8153400" cy="5794248"/>
          </a:xfrm>
        </p:spPr>
        <p:txBody>
          <a:bodyPr>
            <a:normAutofit fontScale="85000" lnSpcReduction="20000"/>
          </a:bodyPr>
          <a:lstStyle/>
          <a:p>
            <a:pPr marL="64008" indent="0">
              <a:buNone/>
            </a:pPr>
            <a:r>
              <a:rPr lang="en-US" sz="3300" dirty="0" smtClean="0"/>
              <a:t>VOIP</a:t>
            </a:r>
            <a:r>
              <a:rPr lang="en-US" sz="3300" dirty="0"/>
              <a:t>? </a:t>
            </a:r>
          </a:p>
          <a:p>
            <a:pPr marL="64008" indent="0">
              <a:buNone/>
            </a:pPr>
            <a:endParaRPr lang="en-CA" b="1" dirty="0" smtClean="0"/>
          </a:p>
          <a:p>
            <a:pPr marL="64008" indent="0">
              <a:buNone/>
            </a:pPr>
            <a:r>
              <a:rPr lang="en-CA" b="1" dirty="0" smtClean="0"/>
              <a:t>The </a:t>
            </a:r>
            <a:r>
              <a:rPr lang="en-CA" b="1" dirty="0"/>
              <a:t>downside is that we would no longer fully support the telephony at your system. </a:t>
            </a:r>
            <a:r>
              <a:rPr lang="en-CA" dirty="0" smtClean="0"/>
              <a:t>What </a:t>
            </a:r>
            <a:r>
              <a:rPr lang="en-CA" dirty="0"/>
              <a:t>this means is that if there is a telephony issue, we will look at it, but if it turns out to be an issue with the VoIP system then we may charge for the investigation and possible fix (or ask you to fix it). Conversely, any issues with analogue (from a Telco) are completely supported by </a:t>
            </a:r>
            <a:r>
              <a:rPr lang="en-CA" dirty="0" err="1"/>
              <a:t>TALKINGtech</a:t>
            </a:r>
            <a:r>
              <a:rPr lang="en-CA" dirty="0"/>
              <a:t> and we will resolve them the best we can (within reason) as part of the maintenance that you pay. </a:t>
            </a:r>
          </a:p>
          <a:p>
            <a:pPr marL="64008" indent="0">
              <a:buNone/>
            </a:pPr>
            <a:r>
              <a:rPr lang="en-CA" dirty="0"/>
              <a:t> </a:t>
            </a:r>
          </a:p>
          <a:p>
            <a:pPr marL="64008" indent="0">
              <a:buNone/>
            </a:pPr>
            <a:r>
              <a:rPr lang="en-CA" dirty="0"/>
              <a:t>The primary reason for this is that there is a level of quality that we can expect from the Telco, where VoIP lines / technologies / configuration are not created equal and being provided poor lines can negatively affect the performance of </a:t>
            </a:r>
            <a:r>
              <a:rPr lang="en-CA" dirty="0" err="1"/>
              <a:t>i-tiva</a:t>
            </a:r>
            <a:r>
              <a:rPr lang="en-CA" dirty="0"/>
              <a:t>. </a:t>
            </a:r>
            <a:r>
              <a:rPr lang="en-CA" dirty="0" smtClean="0"/>
              <a:t>Having </a:t>
            </a:r>
            <a:r>
              <a:rPr lang="en-CA" dirty="0"/>
              <a:t>said that, if you use a regular phone through the ATA device and the quality is equivalent to a PSTN phone line (</a:t>
            </a:r>
            <a:r>
              <a:rPr lang="en-CA" dirty="0" smtClean="0"/>
              <a:t>e.g. </a:t>
            </a:r>
            <a:r>
              <a:rPr lang="en-CA" dirty="0"/>
              <a:t>timing, clear) then </a:t>
            </a:r>
            <a:r>
              <a:rPr lang="en-CA" dirty="0" err="1"/>
              <a:t>i-tiva</a:t>
            </a:r>
            <a:r>
              <a:rPr lang="en-CA" dirty="0"/>
              <a:t> should have no problems with the ATA phone. And VoIP technology has come a very long way and many customers have successfully implemented </a:t>
            </a:r>
            <a:r>
              <a:rPr lang="en-CA" dirty="0" err="1"/>
              <a:t>i-tiva</a:t>
            </a:r>
            <a:r>
              <a:rPr lang="en-CA" dirty="0"/>
              <a:t> with VoIP using an ATA or Media Gateway Device. </a:t>
            </a:r>
            <a:r>
              <a:rPr lang="en-CA" dirty="0" smtClean="0"/>
              <a:t>In </a:t>
            </a:r>
            <a:r>
              <a:rPr lang="en-CA" dirty="0"/>
              <a:t>fact, my complete test environment is operating via VoIP. </a:t>
            </a:r>
            <a:endParaRPr lang="en-US" dirty="0"/>
          </a:p>
        </p:txBody>
      </p:sp>
      <p:pic>
        <p:nvPicPr>
          <p:cNvPr id="4" name="Picture 3" descr="ckpl logo small.jpg"/>
          <p:cNvPicPr>
            <a:picLocks noChangeAspect="1"/>
          </p:cNvPicPr>
          <p:nvPr/>
        </p:nvPicPr>
        <p:blipFill>
          <a:blip r:embed="rId3" cstate="print"/>
          <a:stretch>
            <a:fillRect/>
          </a:stretch>
        </p:blipFill>
        <p:spPr>
          <a:xfrm>
            <a:off x="7696200" y="5410200"/>
            <a:ext cx="1066800" cy="1143000"/>
          </a:xfrm>
          <a:prstGeom prst="rect">
            <a:avLst/>
          </a:prstGeom>
        </p:spPr>
      </p:pic>
      <p:sp>
        <p:nvSpPr>
          <p:cNvPr id="5" name="Slide Number Placeholder 4"/>
          <p:cNvSpPr>
            <a:spLocks noGrp="1"/>
          </p:cNvSpPr>
          <p:nvPr>
            <p:ph type="sldNum" sz="quarter" idx="12"/>
          </p:nvPr>
        </p:nvSpPr>
        <p:spPr/>
        <p:txBody>
          <a:bodyPr/>
          <a:lstStyle/>
          <a:p>
            <a:fld id="{1EF67C62-E069-4BE7-9D91-9B3252C47A14}" type="slidenum">
              <a:rPr lang="en-US" smtClean="0"/>
              <a:pPr/>
              <a:t>28</a:t>
            </a:fld>
            <a:endParaRPr lang="en-US" dirty="0"/>
          </a:p>
        </p:txBody>
      </p:sp>
    </p:spTree>
    <p:extLst>
      <p:ext uri="{BB962C8B-B14F-4D97-AF65-F5344CB8AC3E}">
        <p14:creationId xmlns:p14="http://schemas.microsoft.com/office/powerpoint/2010/main" val="2482631613"/>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sz="4800" dirty="0">
              <a:solidFill>
                <a:srgbClr val="28A9F8"/>
              </a:solidFill>
              <a:latin typeface="American Typewriter"/>
              <a:ea typeface="+mn-ea"/>
              <a:cs typeface="Arial" pitchFamily="34" charset="0"/>
            </a:endParaRPr>
          </a:p>
        </p:txBody>
      </p:sp>
      <p:sp>
        <p:nvSpPr>
          <p:cNvPr id="3" name="Content Placeholder 2"/>
          <p:cNvSpPr>
            <a:spLocks noGrp="1"/>
          </p:cNvSpPr>
          <p:nvPr>
            <p:ph idx="1"/>
          </p:nvPr>
        </p:nvSpPr>
        <p:spPr>
          <a:xfrm>
            <a:off x="457200" y="457200"/>
            <a:ext cx="8153400" cy="4876800"/>
          </a:xfrm>
        </p:spPr>
        <p:txBody>
          <a:bodyPr>
            <a:normAutofit lnSpcReduction="10000"/>
          </a:bodyPr>
          <a:lstStyle/>
          <a:p>
            <a:pPr>
              <a:buNone/>
            </a:pPr>
            <a:r>
              <a:rPr lang="en-US" sz="2800" dirty="0" smtClean="0"/>
              <a:t>Why We Switched</a:t>
            </a:r>
          </a:p>
          <a:p>
            <a:pPr>
              <a:buNone/>
            </a:pPr>
            <a:endParaRPr lang="en-US" dirty="0"/>
          </a:p>
          <a:p>
            <a:r>
              <a:rPr lang="en-US" dirty="0" smtClean="0"/>
              <a:t>We used TM3 system (later replaced by </a:t>
            </a:r>
            <a:r>
              <a:rPr lang="en-US" dirty="0" err="1" smtClean="0"/>
              <a:t>i-tiva</a:t>
            </a:r>
            <a:r>
              <a:rPr lang="en-US" dirty="0" smtClean="0"/>
              <a:t>) before migrating to Sierra and were satisfied with it.</a:t>
            </a:r>
          </a:p>
          <a:p>
            <a:r>
              <a:rPr lang="en-US" dirty="0" err="1" smtClean="0"/>
              <a:t>Teleform</a:t>
            </a:r>
            <a:r>
              <a:rPr lang="en-US" dirty="0" smtClean="0"/>
              <a:t> missed a lot of phone calls to patrons, even when the system showed it had called. We tried working with Innovative but the problem still existed.</a:t>
            </a:r>
          </a:p>
          <a:p>
            <a:r>
              <a:rPr lang="en-US" dirty="0" err="1" smtClean="0"/>
              <a:t>Teleform</a:t>
            </a:r>
            <a:r>
              <a:rPr lang="en-US" dirty="0" smtClean="0"/>
              <a:t> asked for separate computers for outbound and inbound phone calls, </a:t>
            </a:r>
            <a:r>
              <a:rPr lang="en-US" dirty="0" err="1" smtClean="0"/>
              <a:t>i-tiva</a:t>
            </a:r>
            <a:r>
              <a:rPr lang="en-US" dirty="0" smtClean="0"/>
              <a:t> only needs one. You can install both MESSAGE and CONNECT system on one server.</a:t>
            </a:r>
          </a:p>
          <a:p>
            <a:r>
              <a:rPr lang="en-US" dirty="0" smtClean="0"/>
              <a:t>I-</a:t>
            </a:r>
            <a:r>
              <a:rPr lang="en-US" dirty="0" err="1" smtClean="0"/>
              <a:t>tiva</a:t>
            </a:r>
            <a:r>
              <a:rPr lang="en-US" dirty="0" smtClean="0"/>
              <a:t> has easier statistics reports and email delivery. </a:t>
            </a:r>
            <a:endParaRPr lang="en-US" dirty="0"/>
          </a:p>
        </p:txBody>
      </p:sp>
      <p:pic>
        <p:nvPicPr>
          <p:cNvPr id="4" name="Picture 3" descr="ckpl logo small.jpg"/>
          <p:cNvPicPr>
            <a:picLocks noChangeAspect="1"/>
          </p:cNvPicPr>
          <p:nvPr/>
        </p:nvPicPr>
        <p:blipFill>
          <a:blip r:embed="rId3" cstate="print"/>
          <a:stretch>
            <a:fillRect/>
          </a:stretch>
        </p:blipFill>
        <p:spPr>
          <a:xfrm>
            <a:off x="7696200" y="5410200"/>
            <a:ext cx="1066800" cy="1143000"/>
          </a:xfrm>
          <a:prstGeom prst="rect">
            <a:avLst/>
          </a:prstGeom>
        </p:spPr>
      </p:pic>
      <p:sp>
        <p:nvSpPr>
          <p:cNvPr id="5" name="Slide Number Placeholder 4"/>
          <p:cNvSpPr>
            <a:spLocks noGrp="1"/>
          </p:cNvSpPr>
          <p:nvPr>
            <p:ph type="sldNum" sz="quarter" idx="12"/>
          </p:nvPr>
        </p:nvSpPr>
        <p:spPr/>
        <p:txBody>
          <a:bodyPr/>
          <a:lstStyle/>
          <a:p>
            <a:fld id="{1EF67C62-E069-4BE7-9D91-9B3252C47A14}" type="slidenum">
              <a:rPr lang="en-US" smtClean="0"/>
              <a:pPr/>
              <a:t>3</a:t>
            </a:fld>
            <a:endParaRPr lang="en-US" dirty="0"/>
          </a:p>
        </p:txBody>
      </p:sp>
    </p:spTree>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sz="4800" dirty="0">
              <a:solidFill>
                <a:srgbClr val="28A9F8"/>
              </a:solidFill>
              <a:latin typeface="American Typewriter"/>
              <a:ea typeface="+mn-ea"/>
              <a:cs typeface="Arial" pitchFamily="34" charset="0"/>
            </a:endParaRPr>
          </a:p>
        </p:txBody>
      </p:sp>
      <p:sp>
        <p:nvSpPr>
          <p:cNvPr id="3" name="Content Placeholder 2"/>
          <p:cNvSpPr>
            <a:spLocks noGrp="1"/>
          </p:cNvSpPr>
          <p:nvPr>
            <p:ph idx="1"/>
          </p:nvPr>
        </p:nvSpPr>
        <p:spPr>
          <a:xfrm>
            <a:off x="539552" y="908720"/>
            <a:ext cx="7992888" cy="5256584"/>
          </a:xfrm>
        </p:spPr>
        <p:txBody>
          <a:bodyPr>
            <a:normAutofit fontScale="85000" lnSpcReduction="20000"/>
          </a:bodyPr>
          <a:lstStyle/>
          <a:p>
            <a:pPr>
              <a:buNone/>
            </a:pPr>
            <a:r>
              <a:rPr lang="en-US" sz="2800" dirty="0" smtClean="0"/>
              <a:t>What to Prepare: Server</a:t>
            </a:r>
          </a:p>
          <a:p>
            <a:pPr>
              <a:buNone/>
            </a:pPr>
            <a:endParaRPr lang="en-US" dirty="0"/>
          </a:p>
          <a:p>
            <a:r>
              <a:rPr lang="en-US" dirty="0" err="1"/>
              <a:t>i-tiva</a:t>
            </a:r>
            <a:r>
              <a:rPr lang="en-US" dirty="0"/>
              <a:t> cannot operate in a virtualized environment unless it is an SMS only system. MESSAGE and CONNECT functionality requires a Dialogic JCT card and Dialogic does not support a virtualized environment with these cards. </a:t>
            </a:r>
          </a:p>
          <a:p>
            <a:r>
              <a:rPr lang="en-US" dirty="0" smtClean="0"/>
              <a:t>Server with Windows Server 2012 or 2008 R2</a:t>
            </a:r>
          </a:p>
          <a:p>
            <a:r>
              <a:rPr lang="en-CA" dirty="0"/>
              <a:t>Server network name cannot </a:t>
            </a:r>
            <a:r>
              <a:rPr lang="en-CA" dirty="0" smtClean="0"/>
              <a:t>be changed </a:t>
            </a:r>
            <a:r>
              <a:rPr lang="en-CA" dirty="0"/>
              <a:t>after </a:t>
            </a:r>
            <a:r>
              <a:rPr lang="en-CA" dirty="0" smtClean="0"/>
              <a:t>installation</a:t>
            </a:r>
            <a:endParaRPr lang="en-CA" dirty="0"/>
          </a:p>
          <a:p>
            <a:r>
              <a:rPr lang="en-US" dirty="0"/>
              <a:t>The system </a:t>
            </a:r>
            <a:r>
              <a:rPr lang="en-US" b="1" dirty="0"/>
              <a:t>MUST NOT </a:t>
            </a:r>
            <a:r>
              <a:rPr lang="en-US" dirty="0"/>
              <a:t>be on an </a:t>
            </a:r>
            <a:r>
              <a:rPr lang="en-US" b="1" dirty="0"/>
              <a:t>Active Directory Domain</a:t>
            </a:r>
            <a:r>
              <a:rPr lang="en-US" dirty="0"/>
              <a:t>. It is </a:t>
            </a:r>
            <a:r>
              <a:rPr lang="en-US" b="1" dirty="0"/>
              <a:t>mandatory </a:t>
            </a:r>
            <a:r>
              <a:rPr lang="en-US" dirty="0"/>
              <a:t>for the system to be installed and operated while not associated with a Microsoft Active Directory Domain. </a:t>
            </a:r>
            <a:r>
              <a:rPr lang="en-CA" dirty="0" smtClean="0"/>
              <a:t> </a:t>
            </a:r>
          </a:p>
          <a:p>
            <a:r>
              <a:rPr lang="en-CA" dirty="0" smtClean="0"/>
              <a:t>Set up Static IP, DHCP might work too</a:t>
            </a:r>
          </a:p>
          <a:p>
            <a:r>
              <a:rPr lang="en-US" dirty="0" smtClean="0"/>
              <a:t>Backup the server</a:t>
            </a:r>
          </a:p>
          <a:p>
            <a:r>
              <a:rPr lang="en-US" dirty="0" smtClean="0"/>
              <a:t>using remote SQL server (</a:t>
            </a:r>
            <a:r>
              <a:rPr lang="en-US" dirty="0" err="1"/>
              <a:t>i-tiva</a:t>
            </a:r>
            <a:r>
              <a:rPr lang="en-US" dirty="0"/>
              <a:t> 2.5 comes with Microsoft SQL Server 2014 Express </a:t>
            </a:r>
            <a:r>
              <a:rPr lang="en-US" dirty="0" smtClean="0"/>
              <a:t>Edition)</a:t>
            </a:r>
          </a:p>
          <a:p>
            <a:r>
              <a:rPr lang="en-US" dirty="0" smtClean="0"/>
              <a:t>Setup </a:t>
            </a:r>
            <a:r>
              <a:rPr lang="en-CA" dirty="0"/>
              <a:t>a local administrator </a:t>
            </a:r>
            <a:r>
              <a:rPr lang="en-CA" dirty="0" smtClean="0"/>
              <a:t>account for </a:t>
            </a:r>
            <a:r>
              <a:rPr lang="en-CA" dirty="0"/>
              <a:t>to install and operate </a:t>
            </a:r>
            <a:r>
              <a:rPr lang="en-CA" dirty="0" err="1"/>
              <a:t>i-tiva</a:t>
            </a:r>
            <a:r>
              <a:rPr lang="en-CA" dirty="0"/>
              <a:t> </a:t>
            </a:r>
            <a:endParaRPr lang="en-US" dirty="0" smtClean="0"/>
          </a:p>
        </p:txBody>
      </p:sp>
      <p:pic>
        <p:nvPicPr>
          <p:cNvPr id="4" name="Picture 3" descr="ckpl logo small.jpg"/>
          <p:cNvPicPr>
            <a:picLocks noChangeAspect="1"/>
          </p:cNvPicPr>
          <p:nvPr/>
        </p:nvPicPr>
        <p:blipFill>
          <a:blip r:embed="rId3" cstate="print"/>
          <a:stretch>
            <a:fillRect/>
          </a:stretch>
        </p:blipFill>
        <p:spPr>
          <a:xfrm>
            <a:off x="7696200" y="5410200"/>
            <a:ext cx="1066800" cy="1143000"/>
          </a:xfrm>
          <a:prstGeom prst="rect">
            <a:avLst/>
          </a:prstGeom>
        </p:spPr>
      </p:pic>
      <p:sp>
        <p:nvSpPr>
          <p:cNvPr id="5" name="Slide Number Placeholder 4"/>
          <p:cNvSpPr>
            <a:spLocks noGrp="1"/>
          </p:cNvSpPr>
          <p:nvPr>
            <p:ph type="sldNum" sz="quarter" idx="12"/>
          </p:nvPr>
        </p:nvSpPr>
        <p:spPr/>
        <p:txBody>
          <a:bodyPr/>
          <a:lstStyle/>
          <a:p>
            <a:fld id="{1EF67C62-E069-4BE7-9D91-9B3252C47A14}" type="slidenum">
              <a:rPr lang="en-US" smtClean="0"/>
              <a:pPr/>
              <a:t>4</a:t>
            </a:fld>
            <a:endParaRPr lang="en-US" dirty="0"/>
          </a:p>
        </p:txBody>
      </p:sp>
    </p:spTree>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sz="4800" dirty="0">
              <a:solidFill>
                <a:srgbClr val="28A9F8"/>
              </a:solidFill>
              <a:latin typeface="American Typewriter"/>
              <a:ea typeface="+mn-ea"/>
              <a:cs typeface="Arial" pitchFamily="34" charset="0"/>
            </a:endParaRPr>
          </a:p>
        </p:txBody>
      </p:sp>
      <p:sp>
        <p:nvSpPr>
          <p:cNvPr id="3" name="Content Placeholder 2"/>
          <p:cNvSpPr>
            <a:spLocks noGrp="1"/>
          </p:cNvSpPr>
          <p:nvPr>
            <p:ph idx="1"/>
          </p:nvPr>
        </p:nvSpPr>
        <p:spPr>
          <a:xfrm>
            <a:off x="457200" y="457200"/>
            <a:ext cx="8153400" cy="4876800"/>
          </a:xfrm>
        </p:spPr>
        <p:txBody>
          <a:bodyPr/>
          <a:lstStyle/>
          <a:p>
            <a:pPr>
              <a:buNone/>
            </a:pPr>
            <a:r>
              <a:rPr lang="en-US" sz="2800" dirty="0" smtClean="0"/>
              <a:t>What to Prepare: Dialogic Card</a:t>
            </a:r>
          </a:p>
          <a:p>
            <a:pPr>
              <a:buNone/>
            </a:pPr>
            <a:endParaRPr lang="en-US" dirty="0"/>
          </a:p>
          <a:p>
            <a:r>
              <a:rPr lang="en-US" dirty="0" smtClean="0"/>
              <a:t>Dialogic Card: </a:t>
            </a:r>
            <a:r>
              <a:rPr lang="en-CA" dirty="0"/>
              <a:t>PCI (Not PCI Express</a:t>
            </a:r>
            <a:r>
              <a:rPr lang="en-CA" dirty="0" smtClean="0"/>
              <a:t>), different size, </a:t>
            </a:r>
            <a:r>
              <a:rPr lang="en-CA" dirty="0"/>
              <a:t>13” card </a:t>
            </a:r>
            <a:r>
              <a:rPr lang="en-CA" dirty="0" smtClean="0"/>
              <a:t>(6.6</a:t>
            </a:r>
            <a:r>
              <a:rPr lang="en-CA" dirty="0"/>
              <a:t>” </a:t>
            </a:r>
            <a:r>
              <a:rPr lang="en-CA" dirty="0" smtClean="0"/>
              <a:t>card for PCI express)</a:t>
            </a:r>
          </a:p>
          <a:p>
            <a:r>
              <a:rPr lang="en-US" dirty="0" smtClean="0"/>
              <a:t>We used o</a:t>
            </a:r>
            <a:r>
              <a:rPr lang="en-CA" dirty="0" err="1" smtClean="0"/>
              <a:t>ur</a:t>
            </a:r>
            <a:r>
              <a:rPr lang="en-CA" dirty="0" smtClean="0"/>
              <a:t> previous </a:t>
            </a:r>
            <a:r>
              <a:rPr lang="en-CA" dirty="0"/>
              <a:t>dialogic card D4PCIUFW </a:t>
            </a:r>
            <a:r>
              <a:rPr lang="en-CA" dirty="0" smtClean="0"/>
              <a:t/>
            </a:r>
            <a:br>
              <a:rPr lang="en-CA" dirty="0" smtClean="0"/>
            </a:br>
            <a:r>
              <a:rPr lang="en-CA" dirty="0" smtClean="0"/>
              <a:t>that </a:t>
            </a:r>
            <a:r>
              <a:rPr lang="en-CA" dirty="0"/>
              <a:t>we purchased from </a:t>
            </a:r>
            <a:r>
              <a:rPr lang="en-CA" dirty="0" smtClean="0"/>
              <a:t>Innovative </a:t>
            </a:r>
            <a:r>
              <a:rPr lang="en-CA" dirty="0"/>
              <a:t>in 2014 </a:t>
            </a:r>
            <a:endParaRPr lang="en-CA" dirty="0" smtClean="0"/>
          </a:p>
          <a:p>
            <a:r>
              <a:rPr lang="en-US" dirty="0" smtClean="0"/>
              <a:t>You do </a:t>
            </a:r>
            <a:r>
              <a:rPr lang="en-US" dirty="0"/>
              <a:t>not need to install the drivers for the card, this is taken care of as </a:t>
            </a:r>
            <a:r>
              <a:rPr lang="en-US" dirty="0" smtClean="0"/>
              <a:t>part of </a:t>
            </a:r>
            <a:r>
              <a:rPr lang="en-US" dirty="0"/>
              <a:t>the </a:t>
            </a:r>
            <a:r>
              <a:rPr lang="en-US" dirty="0" err="1"/>
              <a:t>i-tiva</a:t>
            </a:r>
            <a:r>
              <a:rPr lang="en-US" dirty="0"/>
              <a:t> </a:t>
            </a:r>
            <a:r>
              <a:rPr lang="en-US" dirty="0" smtClean="0"/>
              <a:t>installation</a:t>
            </a:r>
          </a:p>
          <a:p>
            <a:r>
              <a:rPr lang="en-US" dirty="0" smtClean="0"/>
              <a:t>We kept the TNS system while setup </a:t>
            </a:r>
            <a:r>
              <a:rPr lang="en-US" dirty="0" err="1" smtClean="0"/>
              <a:t>i-tiva</a:t>
            </a:r>
            <a:r>
              <a:rPr lang="en-US" dirty="0"/>
              <a:t>,</a:t>
            </a:r>
            <a:r>
              <a:rPr lang="en-US" dirty="0" smtClean="0"/>
              <a:t> so patron still got phone notice when we using the TRS dialogic card and a new server to setup </a:t>
            </a:r>
            <a:r>
              <a:rPr lang="en-US" smtClean="0"/>
              <a:t>i-tiva</a:t>
            </a:r>
            <a:r>
              <a:rPr lang="en-US" dirty="0" smtClean="0"/>
              <a:t> system</a:t>
            </a:r>
            <a:endParaRPr lang="en-CA" dirty="0"/>
          </a:p>
        </p:txBody>
      </p:sp>
      <p:sp>
        <p:nvSpPr>
          <p:cNvPr id="5" name="Slide Number Placeholder 4"/>
          <p:cNvSpPr>
            <a:spLocks noGrp="1"/>
          </p:cNvSpPr>
          <p:nvPr>
            <p:ph type="sldNum" sz="quarter" idx="12"/>
          </p:nvPr>
        </p:nvSpPr>
        <p:spPr>
          <a:xfrm>
            <a:off x="7164288" y="6523059"/>
            <a:ext cx="502920" cy="301752"/>
          </a:xfrm>
        </p:spPr>
        <p:txBody>
          <a:bodyPr/>
          <a:lstStyle/>
          <a:p>
            <a:fld id="{1EF67C62-E069-4BE7-9D91-9B3252C47A14}" type="slidenum">
              <a:rPr lang="en-US" smtClean="0"/>
              <a:pPr/>
              <a:t>5</a:t>
            </a:fld>
            <a:endParaRPr lang="en-US" dirty="0"/>
          </a:p>
        </p:txBody>
      </p:sp>
    </p:spTree>
    <p:extLst>
      <p:ext uri="{BB962C8B-B14F-4D97-AF65-F5344CB8AC3E}">
        <p14:creationId xmlns:p14="http://schemas.microsoft.com/office/powerpoint/2010/main" val="1940376157"/>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sz="4800" dirty="0">
              <a:solidFill>
                <a:srgbClr val="28A9F8"/>
              </a:solidFill>
              <a:latin typeface="American Typewriter"/>
              <a:ea typeface="+mn-ea"/>
              <a:cs typeface="Arial" pitchFamily="34" charset="0"/>
            </a:endParaRPr>
          </a:p>
        </p:txBody>
      </p:sp>
      <p:sp>
        <p:nvSpPr>
          <p:cNvPr id="3" name="Content Placeholder 2"/>
          <p:cNvSpPr>
            <a:spLocks noGrp="1"/>
          </p:cNvSpPr>
          <p:nvPr>
            <p:ph idx="1"/>
          </p:nvPr>
        </p:nvSpPr>
        <p:spPr>
          <a:xfrm>
            <a:off x="457200" y="457200"/>
            <a:ext cx="8153400" cy="4876800"/>
          </a:xfrm>
        </p:spPr>
        <p:txBody>
          <a:bodyPr/>
          <a:lstStyle/>
          <a:p>
            <a:pPr>
              <a:buNone/>
            </a:pPr>
            <a:r>
              <a:rPr lang="en-US" sz="2800" dirty="0" smtClean="0"/>
              <a:t>What to Prepare: Phone Line</a:t>
            </a:r>
          </a:p>
          <a:p>
            <a:pPr>
              <a:buNone/>
            </a:pPr>
            <a:endParaRPr lang="en-US" dirty="0"/>
          </a:p>
          <a:p>
            <a:r>
              <a:rPr lang="en-CA" dirty="0" smtClean="0"/>
              <a:t>To set up call forwarding to reach an operator, Call </a:t>
            </a:r>
            <a:r>
              <a:rPr lang="en-CA" dirty="0"/>
              <a:t>Forwarding </a:t>
            </a:r>
            <a:r>
              <a:rPr lang="en-CA" dirty="0" smtClean="0"/>
              <a:t>should be </a:t>
            </a:r>
            <a:r>
              <a:rPr lang="en-CA" dirty="0"/>
              <a:t>enabled on </a:t>
            </a:r>
            <a:r>
              <a:rPr lang="en-CA" dirty="0" smtClean="0"/>
              <a:t>the line. </a:t>
            </a:r>
            <a:endParaRPr lang="en-CA" dirty="0"/>
          </a:p>
          <a:p>
            <a:r>
              <a:rPr lang="en-CA" dirty="0" smtClean="0"/>
              <a:t>Our </a:t>
            </a:r>
            <a:r>
              <a:rPr lang="en-CA" dirty="0"/>
              <a:t>Centrex line </a:t>
            </a:r>
            <a:r>
              <a:rPr lang="en-CA" dirty="0" smtClean="0"/>
              <a:t>needs to dial 9 then </a:t>
            </a:r>
            <a:r>
              <a:rPr lang="en-CA" dirty="0"/>
              <a:t>the number </a:t>
            </a:r>
            <a:r>
              <a:rPr lang="en-CA" dirty="0" smtClean="0"/>
              <a:t>we </a:t>
            </a:r>
            <a:r>
              <a:rPr lang="en-CA" dirty="0"/>
              <a:t>want it forwarded to. </a:t>
            </a:r>
            <a:endParaRPr lang="en-CA" dirty="0" smtClean="0"/>
          </a:p>
          <a:p>
            <a:pPr lvl="1"/>
            <a:r>
              <a:rPr lang="en-CA" dirty="0" smtClean="0"/>
              <a:t>Example</a:t>
            </a:r>
            <a:r>
              <a:rPr lang="en-CA" dirty="0"/>
              <a:t>,      </a:t>
            </a:r>
            <a:r>
              <a:rPr lang="en-CA"/>
              <a:t> </a:t>
            </a:r>
            <a:r>
              <a:rPr lang="en-CA" smtClean="0"/>
              <a:t>9.5193542940</a:t>
            </a:r>
            <a:endParaRPr lang="en-CA" dirty="0" smtClean="0"/>
          </a:p>
          <a:p>
            <a:r>
              <a:rPr lang="en-US" dirty="0" smtClean="0"/>
              <a:t>One of our branches is long distance to call, </a:t>
            </a:r>
            <a:r>
              <a:rPr lang="en-US" dirty="0" err="1" smtClean="0"/>
              <a:t>i-tiva</a:t>
            </a:r>
            <a:r>
              <a:rPr lang="en-US" dirty="0" smtClean="0"/>
              <a:t> can manage the long distance call </a:t>
            </a:r>
            <a:r>
              <a:rPr lang="en-CA" dirty="0" smtClean="0"/>
              <a:t>down </a:t>
            </a:r>
            <a:r>
              <a:rPr lang="en-CA" dirty="0"/>
              <a:t>to the exchange </a:t>
            </a:r>
            <a:r>
              <a:rPr lang="en-CA" dirty="0" smtClean="0"/>
              <a:t>level, so we can set 519-852 as allowed while blocking other long distance calls.</a:t>
            </a:r>
            <a:endParaRPr lang="en-CA" dirty="0"/>
          </a:p>
          <a:p>
            <a:endParaRPr lang="en-CA" dirty="0"/>
          </a:p>
        </p:txBody>
      </p:sp>
      <p:sp>
        <p:nvSpPr>
          <p:cNvPr id="5" name="Slide Number Placeholder 4"/>
          <p:cNvSpPr>
            <a:spLocks noGrp="1"/>
          </p:cNvSpPr>
          <p:nvPr>
            <p:ph type="sldNum" sz="quarter" idx="12"/>
          </p:nvPr>
        </p:nvSpPr>
        <p:spPr>
          <a:xfrm>
            <a:off x="7164288" y="6453336"/>
            <a:ext cx="502920" cy="301752"/>
          </a:xfrm>
        </p:spPr>
        <p:txBody>
          <a:bodyPr/>
          <a:lstStyle/>
          <a:p>
            <a:fld id="{1EF67C62-E069-4BE7-9D91-9B3252C47A14}" type="slidenum">
              <a:rPr lang="en-US" smtClean="0"/>
              <a:pPr/>
              <a:t>6</a:t>
            </a:fld>
            <a:endParaRPr lang="en-US" dirty="0"/>
          </a:p>
        </p:txBody>
      </p:sp>
    </p:spTree>
    <p:extLst>
      <p:ext uri="{BB962C8B-B14F-4D97-AF65-F5344CB8AC3E}">
        <p14:creationId xmlns:p14="http://schemas.microsoft.com/office/powerpoint/2010/main" val="12559121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sz="4800" dirty="0">
              <a:solidFill>
                <a:srgbClr val="28A9F8"/>
              </a:solidFill>
              <a:latin typeface="American Typewriter"/>
              <a:ea typeface="+mn-ea"/>
              <a:cs typeface="Arial" pitchFamily="34" charset="0"/>
            </a:endParaRPr>
          </a:p>
        </p:txBody>
      </p:sp>
      <p:sp>
        <p:nvSpPr>
          <p:cNvPr id="3" name="Content Placeholder 2"/>
          <p:cNvSpPr>
            <a:spLocks noGrp="1"/>
          </p:cNvSpPr>
          <p:nvPr>
            <p:ph idx="1"/>
          </p:nvPr>
        </p:nvSpPr>
        <p:spPr>
          <a:xfrm>
            <a:off x="457200" y="457200"/>
            <a:ext cx="8153400" cy="5564088"/>
          </a:xfrm>
        </p:spPr>
        <p:txBody>
          <a:bodyPr>
            <a:normAutofit fontScale="62500" lnSpcReduction="20000"/>
          </a:bodyPr>
          <a:lstStyle/>
          <a:p>
            <a:pPr>
              <a:buNone/>
            </a:pPr>
            <a:r>
              <a:rPr lang="en-US" sz="4000" dirty="0" smtClean="0"/>
              <a:t>What to Prepare: Ports to Open</a:t>
            </a:r>
          </a:p>
          <a:p>
            <a:pPr>
              <a:buNone/>
            </a:pPr>
            <a:endParaRPr lang="en-US" dirty="0" smtClean="0"/>
          </a:p>
          <a:p>
            <a:pPr marL="64008" indent="0">
              <a:buNone/>
            </a:pPr>
            <a:r>
              <a:rPr lang="en-CA" sz="2900" dirty="0" smtClean="0"/>
              <a:t>The connections to/from Sierra </a:t>
            </a:r>
            <a:r>
              <a:rPr lang="en-CA" sz="2900" b="1" dirty="0" smtClean="0"/>
              <a:t>typically</a:t>
            </a:r>
            <a:r>
              <a:rPr lang="en-CA" sz="2900" dirty="0" smtClean="0"/>
              <a:t> are: </a:t>
            </a:r>
          </a:p>
          <a:p>
            <a:pPr marL="64008" indent="0">
              <a:buNone/>
            </a:pPr>
            <a:endParaRPr lang="en-CA" dirty="0"/>
          </a:p>
          <a:p>
            <a:pPr lvl="0"/>
            <a:r>
              <a:rPr lang="en-CA" dirty="0"/>
              <a:t>MESSAGE/TNS Database: TCP Port 1031 </a:t>
            </a:r>
            <a:r>
              <a:rPr lang="en-CA" dirty="0" smtClean="0"/>
              <a:t>(import through API)</a:t>
            </a:r>
            <a:endParaRPr lang="en-CA" dirty="0"/>
          </a:p>
          <a:p>
            <a:pPr lvl="0"/>
            <a:r>
              <a:rPr lang="en-CA" dirty="0"/>
              <a:t>CONNECT/SIP2: 5550</a:t>
            </a:r>
          </a:p>
          <a:p>
            <a:pPr marL="64008" indent="0">
              <a:buNone/>
            </a:pPr>
            <a:endParaRPr lang="en-CA" dirty="0"/>
          </a:p>
          <a:p>
            <a:pPr marL="64008" indent="0">
              <a:buNone/>
            </a:pPr>
            <a:r>
              <a:rPr lang="en-CA" sz="2900" dirty="0" smtClean="0"/>
              <a:t>These could change to reflect the local configuration and environment. </a:t>
            </a:r>
          </a:p>
          <a:p>
            <a:pPr marL="64008" indent="0">
              <a:buNone/>
            </a:pPr>
            <a:endParaRPr lang="en-CA" sz="2900" dirty="0"/>
          </a:p>
          <a:p>
            <a:pPr marL="64008" indent="0">
              <a:buNone/>
            </a:pPr>
            <a:r>
              <a:rPr lang="en-CA" sz="2900" dirty="0"/>
              <a:t>Remote Tools that are not associated with </a:t>
            </a:r>
            <a:r>
              <a:rPr lang="en-CA" sz="2900" dirty="0" smtClean="0"/>
              <a:t>the </a:t>
            </a:r>
            <a:r>
              <a:rPr lang="en-CA" sz="2900" dirty="0"/>
              <a:t>connection to Sierra that will open ports on </a:t>
            </a:r>
            <a:r>
              <a:rPr lang="en-CA" sz="2900" dirty="0" err="1"/>
              <a:t>i-tiva</a:t>
            </a:r>
            <a:r>
              <a:rPr lang="en-CA" sz="2900" dirty="0"/>
              <a:t>:  </a:t>
            </a:r>
          </a:p>
          <a:p>
            <a:pPr lvl="0"/>
            <a:r>
              <a:rPr lang="en-CA" dirty="0"/>
              <a:t>TCP Port 80: Web based Configuration Tools</a:t>
            </a:r>
          </a:p>
          <a:p>
            <a:pPr lvl="0"/>
            <a:r>
              <a:rPr lang="en-CA" dirty="0"/>
              <a:t>TCP Port 1433: Express Reporting software. </a:t>
            </a:r>
          </a:p>
          <a:p>
            <a:pPr lvl="0"/>
            <a:r>
              <a:rPr lang="en-CA" dirty="0"/>
              <a:t>TCP Port 2004: </a:t>
            </a:r>
            <a:r>
              <a:rPr lang="en-CA" dirty="0" err="1"/>
              <a:t>i-tiva</a:t>
            </a:r>
            <a:r>
              <a:rPr lang="en-CA" dirty="0"/>
              <a:t> recording if using (can be disabled</a:t>
            </a:r>
            <a:r>
              <a:rPr lang="en-CA" dirty="0" smtClean="0"/>
              <a:t>)</a:t>
            </a:r>
          </a:p>
          <a:p>
            <a:pPr marL="64008" lvl="0" indent="0">
              <a:buNone/>
            </a:pPr>
            <a:endParaRPr lang="en-CA" dirty="0"/>
          </a:p>
          <a:p>
            <a:pPr marL="64008" lvl="0" indent="0">
              <a:buNone/>
            </a:pPr>
            <a:r>
              <a:rPr lang="en-CA" sz="2900" dirty="0"/>
              <a:t>Remote Access Tool (Depending on what you’re using, </a:t>
            </a:r>
            <a:r>
              <a:rPr lang="en-CA" sz="2900" dirty="0" smtClean="0"/>
              <a:t>configuration etc.) We use </a:t>
            </a:r>
            <a:r>
              <a:rPr lang="en-US" sz="2900" dirty="0"/>
              <a:t>LogMeIn Rescue </a:t>
            </a:r>
            <a:r>
              <a:rPr lang="en-US" sz="2900" dirty="0" smtClean="0"/>
              <a:t>for support</a:t>
            </a:r>
            <a:endParaRPr lang="en-CA" sz="2900" dirty="0"/>
          </a:p>
          <a:p>
            <a:pPr marL="64008" indent="0">
              <a:buNone/>
            </a:pPr>
            <a:endParaRPr lang="en-CA" sz="2900" dirty="0"/>
          </a:p>
          <a:p>
            <a:pPr marL="64008" indent="0">
              <a:buNone/>
            </a:pPr>
            <a:r>
              <a:rPr lang="en-CA" sz="2900" dirty="0"/>
              <a:t>External Connections that </a:t>
            </a:r>
            <a:r>
              <a:rPr lang="en-CA" sz="2900" dirty="0" err="1"/>
              <a:t>i-tiva</a:t>
            </a:r>
            <a:r>
              <a:rPr lang="en-CA" sz="2900" dirty="0"/>
              <a:t> will make: </a:t>
            </a:r>
          </a:p>
          <a:p>
            <a:pPr lvl="0"/>
            <a:r>
              <a:rPr lang="en-CA" dirty="0"/>
              <a:t>SMTP Port 25: Emailed Reporting</a:t>
            </a:r>
          </a:p>
          <a:p>
            <a:pPr>
              <a:buNone/>
            </a:pPr>
            <a:endParaRPr lang="en-US" dirty="0"/>
          </a:p>
        </p:txBody>
      </p:sp>
      <p:pic>
        <p:nvPicPr>
          <p:cNvPr id="4" name="Picture 3" descr="ckpl logo small.jpg"/>
          <p:cNvPicPr>
            <a:picLocks noChangeAspect="1"/>
          </p:cNvPicPr>
          <p:nvPr/>
        </p:nvPicPr>
        <p:blipFill>
          <a:blip r:embed="rId3" cstate="print"/>
          <a:stretch>
            <a:fillRect/>
          </a:stretch>
        </p:blipFill>
        <p:spPr>
          <a:xfrm>
            <a:off x="7696200" y="5410200"/>
            <a:ext cx="1066800" cy="1143000"/>
          </a:xfrm>
          <a:prstGeom prst="rect">
            <a:avLst/>
          </a:prstGeom>
        </p:spPr>
      </p:pic>
      <p:sp>
        <p:nvSpPr>
          <p:cNvPr id="5" name="Slide Number Placeholder 4"/>
          <p:cNvSpPr>
            <a:spLocks noGrp="1"/>
          </p:cNvSpPr>
          <p:nvPr>
            <p:ph type="sldNum" sz="quarter" idx="12"/>
          </p:nvPr>
        </p:nvSpPr>
        <p:spPr/>
        <p:txBody>
          <a:bodyPr/>
          <a:lstStyle/>
          <a:p>
            <a:fld id="{1EF67C62-E069-4BE7-9D91-9B3252C47A14}" type="slidenum">
              <a:rPr lang="en-US" smtClean="0"/>
              <a:pPr/>
              <a:t>7</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sz="4800" dirty="0">
              <a:solidFill>
                <a:srgbClr val="28A9F8"/>
              </a:solidFill>
              <a:latin typeface="American Typewriter"/>
              <a:ea typeface="+mn-ea"/>
              <a:cs typeface="Arial" pitchFamily="34" charset="0"/>
            </a:endParaRPr>
          </a:p>
        </p:txBody>
      </p:sp>
      <p:sp>
        <p:nvSpPr>
          <p:cNvPr id="3" name="Content Placeholder 2"/>
          <p:cNvSpPr>
            <a:spLocks noGrp="1"/>
          </p:cNvSpPr>
          <p:nvPr>
            <p:ph idx="1"/>
          </p:nvPr>
        </p:nvSpPr>
        <p:spPr>
          <a:xfrm>
            <a:off x="457200" y="457200"/>
            <a:ext cx="8153400" cy="5132040"/>
          </a:xfrm>
        </p:spPr>
        <p:txBody>
          <a:bodyPr>
            <a:normAutofit/>
          </a:bodyPr>
          <a:lstStyle/>
          <a:p>
            <a:pPr>
              <a:buNone/>
            </a:pPr>
            <a:r>
              <a:rPr lang="en-US" sz="2800" dirty="0" smtClean="0"/>
              <a:t>SIP2 – CONNECT system</a:t>
            </a:r>
          </a:p>
          <a:p>
            <a:pPr>
              <a:buNone/>
            </a:pPr>
            <a:endParaRPr lang="en-US" dirty="0" smtClean="0"/>
          </a:p>
          <a:p>
            <a:pPr marL="64008" indent="0">
              <a:buNone/>
            </a:pPr>
            <a:r>
              <a:rPr lang="en-US" dirty="0" smtClean="0"/>
              <a:t>Ask Innovative to set up SIP2 account for </a:t>
            </a:r>
            <a:r>
              <a:rPr lang="en-US" dirty="0" err="1" smtClean="0"/>
              <a:t>i-tiva</a:t>
            </a:r>
            <a:r>
              <a:rPr lang="en-US" dirty="0" smtClean="0"/>
              <a:t>, search </a:t>
            </a:r>
            <a:r>
              <a:rPr lang="en-US" dirty="0"/>
              <a:t>for service </a:t>
            </a:r>
            <a:r>
              <a:rPr lang="en-US" dirty="0" smtClean="0"/>
              <a:t>commitment: </a:t>
            </a:r>
            <a:r>
              <a:rPr lang="en-US" dirty="0"/>
              <a:t>adjust logins for </a:t>
            </a:r>
            <a:r>
              <a:rPr lang="en-US" dirty="0" smtClean="0"/>
              <a:t>SIP2 </a:t>
            </a:r>
            <a:r>
              <a:rPr lang="en-US" dirty="0"/>
              <a:t>or </a:t>
            </a:r>
            <a:r>
              <a:rPr lang="en-US" dirty="0" smtClean="0"/>
              <a:t>Express </a:t>
            </a:r>
            <a:r>
              <a:rPr lang="en-US" dirty="0"/>
              <a:t>L</a:t>
            </a:r>
            <a:r>
              <a:rPr lang="en-US" dirty="0" smtClean="0"/>
              <a:t>ane at support site. Give them the necessary information.</a:t>
            </a:r>
          </a:p>
          <a:p>
            <a:pPr marL="64008" indent="0">
              <a:buNone/>
            </a:pPr>
            <a:endParaRPr lang="en-US" dirty="0" smtClean="0"/>
          </a:p>
          <a:p>
            <a:pPr marL="64008" indent="0">
              <a:buNone/>
            </a:pPr>
            <a:r>
              <a:rPr lang="en-US" dirty="0" smtClean="0"/>
              <a:t>For example: </a:t>
            </a:r>
          </a:p>
          <a:p>
            <a:pPr marL="64008" indent="0">
              <a:buNone/>
            </a:pPr>
            <a:r>
              <a:rPr lang="en-CA" dirty="0" smtClean="0"/>
              <a:t>Login </a:t>
            </a:r>
            <a:r>
              <a:rPr lang="en-CA" dirty="0"/>
              <a:t>Name: </a:t>
            </a:r>
            <a:r>
              <a:rPr lang="en-CA" dirty="0" err="1"/>
              <a:t>itiva</a:t>
            </a:r>
            <a:r>
              <a:rPr lang="en-CA" dirty="0"/>
              <a:t> </a:t>
            </a:r>
            <a:endParaRPr lang="en-CA" dirty="0" smtClean="0"/>
          </a:p>
          <a:p>
            <a:pPr marL="64008" indent="0">
              <a:buNone/>
            </a:pPr>
            <a:r>
              <a:rPr lang="en-CA" dirty="0" smtClean="0"/>
              <a:t>Full </a:t>
            </a:r>
            <a:r>
              <a:rPr lang="en-CA" dirty="0"/>
              <a:t>Name: </a:t>
            </a:r>
            <a:r>
              <a:rPr lang="en-CA" dirty="0" err="1"/>
              <a:t>Talkingtech</a:t>
            </a:r>
            <a:r>
              <a:rPr lang="en-CA" dirty="0"/>
              <a:t> </a:t>
            </a:r>
            <a:r>
              <a:rPr lang="en-CA" dirty="0" err="1"/>
              <a:t>i-tiva</a:t>
            </a:r>
            <a:r>
              <a:rPr lang="en-CA" dirty="0"/>
              <a:t> </a:t>
            </a:r>
            <a:endParaRPr lang="en-CA" dirty="0" smtClean="0"/>
          </a:p>
          <a:p>
            <a:pPr marL="64008" indent="0">
              <a:buNone/>
            </a:pPr>
            <a:r>
              <a:rPr lang="en-CA" dirty="0" smtClean="0"/>
              <a:t>Statistics </a:t>
            </a:r>
            <a:r>
              <a:rPr lang="en-CA" dirty="0"/>
              <a:t>Group: 7</a:t>
            </a:r>
            <a:r>
              <a:rPr lang="en-CA" dirty="0" smtClean="0"/>
              <a:t>00 </a:t>
            </a:r>
          </a:p>
          <a:p>
            <a:pPr marL="64008" indent="0">
              <a:buNone/>
            </a:pPr>
            <a:r>
              <a:rPr lang="en-CA" dirty="0" smtClean="0"/>
              <a:t>Locations </a:t>
            </a:r>
            <a:r>
              <a:rPr lang="en-CA" dirty="0"/>
              <a:t>Served: None</a:t>
            </a:r>
            <a:endParaRPr lang="en-US" dirty="0" smtClean="0"/>
          </a:p>
          <a:p>
            <a:pPr marL="64008" indent="0">
              <a:buNone/>
            </a:pPr>
            <a:endParaRPr lang="en-CA" dirty="0"/>
          </a:p>
          <a:p>
            <a:pPr>
              <a:buNone/>
            </a:pPr>
            <a:endParaRPr lang="en-US" dirty="0"/>
          </a:p>
        </p:txBody>
      </p:sp>
      <p:sp>
        <p:nvSpPr>
          <p:cNvPr id="5" name="Slide Number Placeholder 4"/>
          <p:cNvSpPr>
            <a:spLocks noGrp="1"/>
          </p:cNvSpPr>
          <p:nvPr>
            <p:ph type="sldNum" sz="quarter" idx="12"/>
          </p:nvPr>
        </p:nvSpPr>
        <p:spPr>
          <a:xfrm>
            <a:off x="7092280" y="6381328"/>
            <a:ext cx="502920" cy="301752"/>
          </a:xfrm>
        </p:spPr>
        <p:txBody>
          <a:bodyPr/>
          <a:lstStyle/>
          <a:p>
            <a:fld id="{1EF67C62-E069-4BE7-9D91-9B3252C47A14}" type="slidenum">
              <a:rPr lang="en-US" smtClean="0"/>
              <a:pPr/>
              <a:t>8</a:t>
            </a:fld>
            <a:endParaRPr lang="en-US" dirty="0"/>
          </a:p>
        </p:txBody>
      </p:sp>
    </p:spTree>
    <p:extLst>
      <p:ext uri="{BB962C8B-B14F-4D97-AF65-F5344CB8AC3E}">
        <p14:creationId xmlns:p14="http://schemas.microsoft.com/office/powerpoint/2010/main" val="2003372555"/>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sz="4800" dirty="0">
              <a:solidFill>
                <a:srgbClr val="28A9F8"/>
              </a:solidFill>
              <a:latin typeface="American Typewriter"/>
              <a:ea typeface="+mn-ea"/>
              <a:cs typeface="Arial" pitchFamily="34" charset="0"/>
            </a:endParaRPr>
          </a:p>
        </p:txBody>
      </p:sp>
      <p:sp>
        <p:nvSpPr>
          <p:cNvPr id="3" name="Content Placeholder 2"/>
          <p:cNvSpPr>
            <a:spLocks noGrp="1"/>
          </p:cNvSpPr>
          <p:nvPr>
            <p:ph idx="1"/>
          </p:nvPr>
        </p:nvSpPr>
        <p:spPr>
          <a:xfrm>
            <a:off x="457200" y="457200"/>
            <a:ext cx="8153400" cy="5420072"/>
          </a:xfrm>
        </p:spPr>
        <p:txBody>
          <a:bodyPr>
            <a:normAutofit/>
          </a:bodyPr>
          <a:lstStyle/>
          <a:p>
            <a:pPr>
              <a:buNone/>
            </a:pPr>
            <a:r>
              <a:rPr lang="en-US" sz="2800" dirty="0" smtClean="0"/>
              <a:t>Admin Corner Settings</a:t>
            </a:r>
          </a:p>
          <a:p>
            <a:pPr>
              <a:buNone/>
            </a:pPr>
            <a:endParaRPr lang="en-US" dirty="0" smtClean="0"/>
          </a:p>
          <a:p>
            <a:r>
              <a:rPr lang="en-CA" dirty="0" smtClean="0"/>
              <a:t>Add to Limit Network for </a:t>
            </a:r>
            <a:r>
              <a:rPr lang="en-CA" dirty="0" err="1" smtClean="0"/>
              <a:t>selfcheck</a:t>
            </a:r>
            <a:r>
              <a:rPr lang="en-CA" dirty="0" smtClean="0"/>
              <a:t> (for inbound call)</a:t>
            </a:r>
          </a:p>
          <a:p>
            <a:pPr lvl="1"/>
            <a:r>
              <a:rPr lang="en-CA" dirty="0" smtClean="0"/>
              <a:t>A&gt;A&gt;L</a:t>
            </a:r>
            <a:r>
              <a:rPr lang="en-CA" dirty="0"/>
              <a:t>&gt;</a:t>
            </a:r>
          </a:p>
          <a:p>
            <a:pPr lvl="1"/>
            <a:r>
              <a:rPr lang="en-CA" dirty="0"/>
              <a:t>N &gt; Limit NETWORK access</a:t>
            </a:r>
          </a:p>
          <a:p>
            <a:pPr lvl="1"/>
            <a:r>
              <a:rPr lang="en-CA" dirty="0"/>
              <a:t>06 &gt; SELFCHECK</a:t>
            </a:r>
          </a:p>
          <a:p>
            <a:endParaRPr lang="en-CA" dirty="0" smtClean="0"/>
          </a:p>
          <a:p>
            <a:r>
              <a:rPr lang="en-CA" dirty="0" smtClean="0"/>
              <a:t>Edit </a:t>
            </a:r>
            <a:r>
              <a:rPr lang="en-CA" dirty="0"/>
              <a:t>location map for </a:t>
            </a:r>
            <a:r>
              <a:rPr lang="en-CA" dirty="0" err="1" smtClean="0"/>
              <a:t>i-tiva</a:t>
            </a:r>
            <a:r>
              <a:rPr lang="en-CA" dirty="0" smtClean="0"/>
              <a:t> in Admin </a:t>
            </a:r>
            <a:r>
              <a:rPr lang="en-CA" dirty="0"/>
              <a:t>C</a:t>
            </a:r>
            <a:r>
              <a:rPr lang="en-CA" dirty="0" smtClean="0"/>
              <a:t>orner </a:t>
            </a:r>
            <a:br>
              <a:rPr lang="en-CA" dirty="0" smtClean="0"/>
            </a:br>
            <a:r>
              <a:rPr lang="en-CA" dirty="0" smtClean="0"/>
              <a:t>(for outbound call):</a:t>
            </a:r>
            <a:endParaRPr lang="en-CA" dirty="0"/>
          </a:p>
          <a:p>
            <a:pPr lvl="1"/>
            <a:r>
              <a:rPr lang="en-US" dirty="0"/>
              <a:t>C &gt; CIRCULATION subsystem</a:t>
            </a:r>
            <a:endParaRPr lang="en-CA" dirty="0"/>
          </a:p>
          <a:p>
            <a:pPr lvl="1"/>
            <a:r>
              <a:rPr lang="en-US" dirty="0"/>
              <a:t>T &gt; Edit TNS location map file</a:t>
            </a:r>
            <a:endParaRPr lang="en-CA" dirty="0"/>
          </a:p>
          <a:p>
            <a:pPr lvl="1"/>
            <a:r>
              <a:rPr lang="en-CA" dirty="0"/>
              <a:t>TNS Locations      Location Codes</a:t>
            </a:r>
          </a:p>
          <a:p>
            <a:pPr lvl="1"/>
            <a:r>
              <a:rPr lang="en-CA" dirty="0"/>
              <a:t>01 &gt; </a:t>
            </a:r>
            <a:r>
              <a:rPr lang="en-CA" dirty="0" err="1"/>
              <a:t>bl</a:t>
            </a:r>
            <a:r>
              <a:rPr lang="en-CA" dirty="0"/>
              <a:t>                 </a:t>
            </a:r>
            <a:r>
              <a:rPr lang="en-CA" dirty="0" err="1"/>
              <a:t>bl</a:t>
            </a:r>
            <a:r>
              <a:rPr lang="en-CA" dirty="0"/>
              <a:t>    </a:t>
            </a:r>
            <a:r>
              <a:rPr lang="en-CA" dirty="0" err="1"/>
              <a:t>blad</a:t>
            </a:r>
            <a:r>
              <a:rPr lang="en-CA" dirty="0"/>
              <a:t>  </a:t>
            </a:r>
            <a:r>
              <a:rPr lang="en-CA" dirty="0" err="1"/>
              <a:t>blch</a:t>
            </a:r>
            <a:r>
              <a:rPr lang="en-CA" dirty="0"/>
              <a:t>  </a:t>
            </a:r>
            <a:r>
              <a:rPr lang="en-CA" dirty="0" err="1"/>
              <a:t>blya</a:t>
            </a:r>
            <a:endParaRPr lang="en-CA" dirty="0"/>
          </a:p>
          <a:p>
            <a:pPr>
              <a:buNone/>
            </a:pPr>
            <a:endParaRPr lang="en-US" dirty="0"/>
          </a:p>
        </p:txBody>
      </p:sp>
      <p:sp>
        <p:nvSpPr>
          <p:cNvPr id="5" name="Slide Number Placeholder 4"/>
          <p:cNvSpPr>
            <a:spLocks noGrp="1"/>
          </p:cNvSpPr>
          <p:nvPr>
            <p:ph type="sldNum" sz="quarter" idx="12"/>
          </p:nvPr>
        </p:nvSpPr>
        <p:spPr>
          <a:xfrm>
            <a:off x="7164288" y="6453336"/>
            <a:ext cx="502920" cy="301752"/>
          </a:xfrm>
        </p:spPr>
        <p:txBody>
          <a:bodyPr/>
          <a:lstStyle/>
          <a:p>
            <a:fld id="{1EF67C62-E069-4BE7-9D91-9B3252C47A14}" type="slidenum">
              <a:rPr lang="en-US" smtClean="0"/>
              <a:pPr/>
              <a:t>9</a:t>
            </a:fld>
            <a:endParaRPr lang="en-US" dirty="0"/>
          </a:p>
        </p:txBody>
      </p:sp>
    </p:spTree>
    <p:extLst>
      <p:ext uri="{BB962C8B-B14F-4D97-AF65-F5344CB8AC3E}">
        <p14:creationId xmlns:p14="http://schemas.microsoft.com/office/powerpoint/2010/main" val="33672436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KPL powerpoint templat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CKPL Power Point Template revised" id="{72FC61CC-59F0-4711-8A05-3F269F3F37A1}" vid="{D6B71ABD-B4F4-44AE-A4C9-5203931D35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CKPL Power Point Template revised</Template>
  <TotalTime>1100</TotalTime>
  <Words>1280</Words>
  <Application>Microsoft Office PowerPoint</Application>
  <PresentationFormat>On-screen Show (4:3)</PresentationFormat>
  <Paragraphs>255</Paragraphs>
  <Slides>28</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American Typewriter</vt:lpstr>
      <vt:lpstr>Arial</vt:lpstr>
      <vt:lpstr>Calibri</vt:lpstr>
      <vt:lpstr>Century Gothic</vt:lpstr>
      <vt:lpstr>Verdana</vt:lpstr>
      <vt:lpstr>Wingdings 2</vt:lpstr>
      <vt:lpstr>CKPL powerpoint template</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Company>Municipality of Chatham-Kent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Shelly Arnold</dc:creator>
  <cp:lastModifiedBy>Jenny Zhou</cp:lastModifiedBy>
  <cp:revision>65</cp:revision>
  <dcterms:created xsi:type="dcterms:W3CDTF">2017-10-04T15:23:08Z</dcterms:created>
  <dcterms:modified xsi:type="dcterms:W3CDTF">2017-10-24T20:57:31Z</dcterms:modified>
</cp:coreProperties>
</file>