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7" r:id="rId2"/>
    <p:sldId id="261" r:id="rId3"/>
    <p:sldId id="274" r:id="rId4"/>
    <p:sldId id="260" r:id="rId5"/>
    <p:sldId id="268" r:id="rId6"/>
    <p:sldId id="269" r:id="rId7"/>
    <p:sldId id="271" r:id="rId8"/>
    <p:sldId id="272" r:id="rId9"/>
    <p:sldId id="270" r:id="rId10"/>
    <p:sldId id="287" r:id="rId11"/>
    <p:sldId id="275" r:id="rId12"/>
    <p:sldId id="276" r:id="rId13"/>
    <p:sldId id="298" r:id="rId14"/>
    <p:sldId id="277" r:id="rId15"/>
    <p:sldId id="278" r:id="rId16"/>
    <p:sldId id="280" r:id="rId17"/>
    <p:sldId id="279" r:id="rId18"/>
    <p:sldId id="281" r:id="rId19"/>
    <p:sldId id="283" r:id="rId20"/>
    <p:sldId id="297" r:id="rId21"/>
    <p:sldId id="284" r:id="rId22"/>
    <p:sldId id="285" r:id="rId23"/>
    <p:sldId id="288" r:id="rId24"/>
    <p:sldId id="289" r:id="rId25"/>
    <p:sldId id="290" r:id="rId26"/>
    <p:sldId id="291" r:id="rId27"/>
    <p:sldId id="292" r:id="rId28"/>
    <p:sldId id="293" r:id="rId29"/>
    <p:sldId id="294" r:id="rId30"/>
    <p:sldId id="296" r:id="rId31"/>
    <p:sldId id="273" r:id="rId32"/>
    <p:sldId id="299" r:id="rId33"/>
    <p:sldId id="267"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B1D0"/>
    <a:srgbClr val="949494"/>
    <a:srgbClr val="FF9933"/>
    <a:srgbClr val="FF66CC"/>
    <a:srgbClr val="66FF33"/>
    <a:srgbClr val="878787"/>
    <a:srgbClr val="01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3"/>
    <p:restoredTop sz="66239" autoAdjust="0"/>
  </p:normalViewPr>
  <p:slideViewPr>
    <p:cSldViewPr snapToGrid="0" snapToObjects="1">
      <p:cViewPr varScale="1">
        <p:scale>
          <a:sx n="62" d="100"/>
          <a:sy n="62"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BDAC8-6B48-46E1-93D1-F21B1EAC3D19}" type="doc">
      <dgm:prSet loTypeId="urn:microsoft.com/office/officeart/2005/8/layout/venn1" loCatId="relationship" qsTypeId="urn:microsoft.com/office/officeart/2005/8/quickstyle/simple1" qsCatId="simple" csTypeId="urn:microsoft.com/office/officeart/2005/8/colors/accent1_2" csCatId="accent1" phldr="1"/>
      <dgm:spPr/>
    </dgm:pt>
    <dgm:pt modelId="{75C4E1D2-1826-453A-BDAB-3DFC6C8E9A77}">
      <dgm:prSet phldrT="[Text]" custT="1"/>
      <dgm:spPr>
        <a:solidFill>
          <a:srgbClr val="0066FF">
            <a:alpha val="52000"/>
          </a:srgbClr>
        </a:solidFill>
      </dgm:spPr>
      <dgm:t>
        <a:bodyPr/>
        <a:lstStyle/>
        <a:p>
          <a:r>
            <a:rPr lang="en-US" sz="4800"/>
            <a:t>TableA</a:t>
          </a:r>
        </a:p>
      </dgm:t>
    </dgm:pt>
    <dgm:pt modelId="{5A6A273E-FA32-4FE4-898B-5519EE31A562}" type="parTrans" cxnId="{1744ACE6-774E-4DF8-8DF8-268912A4453E}">
      <dgm:prSet/>
      <dgm:spPr/>
      <dgm:t>
        <a:bodyPr/>
        <a:lstStyle/>
        <a:p>
          <a:endParaRPr lang="en-US"/>
        </a:p>
      </dgm:t>
    </dgm:pt>
    <dgm:pt modelId="{853BF47B-C49A-49D7-B71C-49A51FC056A8}" type="sibTrans" cxnId="{1744ACE6-774E-4DF8-8DF8-268912A4453E}">
      <dgm:prSet/>
      <dgm:spPr/>
      <dgm:t>
        <a:bodyPr/>
        <a:lstStyle/>
        <a:p>
          <a:endParaRPr lang="en-US"/>
        </a:p>
      </dgm:t>
    </dgm:pt>
    <dgm:pt modelId="{E860E4F7-D138-4061-A8B8-28DE30DD57FC}">
      <dgm:prSet phldrT="[Text]" custT="1"/>
      <dgm:spPr>
        <a:solidFill>
          <a:srgbClr val="FFFF00">
            <a:alpha val="49000"/>
          </a:srgbClr>
        </a:solidFill>
      </dgm:spPr>
      <dgm:t>
        <a:bodyPr/>
        <a:lstStyle/>
        <a:p>
          <a:r>
            <a:rPr lang="en-US" sz="4800" baseline="0"/>
            <a:t>TableB</a:t>
          </a:r>
        </a:p>
      </dgm:t>
    </dgm:pt>
    <dgm:pt modelId="{7DD7B614-A712-4D26-AA92-ACBB60FF739B}" type="parTrans" cxnId="{55EBB9FF-6E56-476D-B933-CE45D190CAA2}">
      <dgm:prSet/>
      <dgm:spPr/>
      <dgm:t>
        <a:bodyPr/>
        <a:lstStyle/>
        <a:p>
          <a:endParaRPr lang="en-US"/>
        </a:p>
      </dgm:t>
    </dgm:pt>
    <dgm:pt modelId="{6663F22F-3AA8-41AB-975B-2E7E4CB26FEB}" type="sibTrans" cxnId="{55EBB9FF-6E56-476D-B933-CE45D190CAA2}">
      <dgm:prSet/>
      <dgm:spPr/>
      <dgm:t>
        <a:bodyPr/>
        <a:lstStyle/>
        <a:p>
          <a:endParaRPr lang="en-US"/>
        </a:p>
      </dgm:t>
    </dgm:pt>
    <dgm:pt modelId="{AD5BEA10-8FAC-4DDE-9C35-F3825920FD26}" type="pres">
      <dgm:prSet presAssocID="{C6FBDAC8-6B48-46E1-93D1-F21B1EAC3D19}" presName="compositeShape" presStyleCnt="0">
        <dgm:presLayoutVars>
          <dgm:chMax val="7"/>
          <dgm:dir/>
          <dgm:resizeHandles val="exact"/>
        </dgm:presLayoutVars>
      </dgm:prSet>
      <dgm:spPr/>
    </dgm:pt>
    <dgm:pt modelId="{076D0DD6-5D65-4C3D-B4C1-CE4A2CF1EA06}" type="pres">
      <dgm:prSet presAssocID="{75C4E1D2-1826-453A-BDAB-3DFC6C8E9A77}" presName="circ1" presStyleLbl="vennNode1" presStyleIdx="0" presStyleCnt="2"/>
      <dgm:spPr/>
      <dgm:t>
        <a:bodyPr/>
        <a:lstStyle/>
        <a:p>
          <a:endParaRPr lang="en-US"/>
        </a:p>
      </dgm:t>
    </dgm:pt>
    <dgm:pt modelId="{B1F8033D-2674-41AD-A960-29DE8B32A062}" type="pres">
      <dgm:prSet presAssocID="{75C4E1D2-1826-453A-BDAB-3DFC6C8E9A77}" presName="circ1Tx" presStyleLbl="revTx" presStyleIdx="0" presStyleCnt="0">
        <dgm:presLayoutVars>
          <dgm:chMax val="0"/>
          <dgm:chPref val="0"/>
          <dgm:bulletEnabled val="1"/>
        </dgm:presLayoutVars>
      </dgm:prSet>
      <dgm:spPr/>
      <dgm:t>
        <a:bodyPr/>
        <a:lstStyle/>
        <a:p>
          <a:endParaRPr lang="en-US"/>
        </a:p>
      </dgm:t>
    </dgm:pt>
    <dgm:pt modelId="{D101CB21-5D6A-4D0C-A725-8D94EA450E3D}" type="pres">
      <dgm:prSet presAssocID="{E860E4F7-D138-4061-A8B8-28DE30DD57FC}" presName="circ2" presStyleLbl="vennNode1" presStyleIdx="1" presStyleCnt="2"/>
      <dgm:spPr/>
      <dgm:t>
        <a:bodyPr/>
        <a:lstStyle/>
        <a:p>
          <a:endParaRPr lang="en-US"/>
        </a:p>
      </dgm:t>
    </dgm:pt>
    <dgm:pt modelId="{82317F0D-87C7-4223-BA2E-2CB9B21D416C}" type="pres">
      <dgm:prSet presAssocID="{E860E4F7-D138-4061-A8B8-28DE30DD57FC}" presName="circ2Tx" presStyleLbl="revTx" presStyleIdx="0" presStyleCnt="0">
        <dgm:presLayoutVars>
          <dgm:chMax val="0"/>
          <dgm:chPref val="0"/>
          <dgm:bulletEnabled val="1"/>
        </dgm:presLayoutVars>
      </dgm:prSet>
      <dgm:spPr/>
      <dgm:t>
        <a:bodyPr/>
        <a:lstStyle/>
        <a:p>
          <a:endParaRPr lang="en-US"/>
        </a:p>
      </dgm:t>
    </dgm:pt>
  </dgm:ptLst>
  <dgm:cxnLst>
    <dgm:cxn modelId="{F68B3BEA-8B65-43EC-B5D3-A19573C4DE2E}" type="presOf" srcId="{C6FBDAC8-6B48-46E1-93D1-F21B1EAC3D19}" destId="{AD5BEA10-8FAC-4DDE-9C35-F3825920FD26}" srcOrd="0" destOrd="0" presId="urn:microsoft.com/office/officeart/2005/8/layout/venn1"/>
    <dgm:cxn modelId="{55EBB9FF-6E56-476D-B933-CE45D190CAA2}" srcId="{C6FBDAC8-6B48-46E1-93D1-F21B1EAC3D19}" destId="{E860E4F7-D138-4061-A8B8-28DE30DD57FC}" srcOrd="1" destOrd="0" parTransId="{7DD7B614-A712-4D26-AA92-ACBB60FF739B}" sibTransId="{6663F22F-3AA8-41AB-975B-2E7E4CB26FEB}"/>
    <dgm:cxn modelId="{9C4C026B-A53F-46E9-9EA9-08EF0400E9CB}" type="presOf" srcId="{75C4E1D2-1826-453A-BDAB-3DFC6C8E9A77}" destId="{076D0DD6-5D65-4C3D-B4C1-CE4A2CF1EA06}" srcOrd="0" destOrd="0" presId="urn:microsoft.com/office/officeart/2005/8/layout/venn1"/>
    <dgm:cxn modelId="{65F67CD9-69CA-4C27-AB1A-BAD2107B5DC3}" type="presOf" srcId="{75C4E1D2-1826-453A-BDAB-3DFC6C8E9A77}" destId="{B1F8033D-2674-41AD-A960-29DE8B32A062}" srcOrd="1" destOrd="0" presId="urn:microsoft.com/office/officeart/2005/8/layout/venn1"/>
    <dgm:cxn modelId="{F83944CB-398E-419D-B6ED-0B8CC44E0E19}" type="presOf" srcId="{E860E4F7-D138-4061-A8B8-28DE30DD57FC}" destId="{82317F0D-87C7-4223-BA2E-2CB9B21D416C}" srcOrd="1" destOrd="0" presId="urn:microsoft.com/office/officeart/2005/8/layout/venn1"/>
    <dgm:cxn modelId="{1744ACE6-774E-4DF8-8DF8-268912A4453E}" srcId="{C6FBDAC8-6B48-46E1-93D1-F21B1EAC3D19}" destId="{75C4E1D2-1826-453A-BDAB-3DFC6C8E9A77}" srcOrd="0" destOrd="0" parTransId="{5A6A273E-FA32-4FE4-898B-5519EE31A562}" sibTransId="{853BF47B-C49A-49D7-B71C-49A51FC056A8}"/>
    <dgm:cxn modelId="{A2DA68D9-39C3-41DB-9841-881027957392}" type="presOf" srcId="{E860E4F7-D138-4061-A8B8-28DE30DD57FC}" destId="{D101CB21-5D6A-4D0C-A725-8D94EA450E3D}" srcOrd="0" destOrd="0" presId="urn:microsoft.com/office/officeart/2005/8/layout/venn1"/>
    <dgm:cxn modelId="{5614D80E-89C3-46A4-BD76-5AB06DE07619}" type="presParOf" srcId="{AD5BEA10-8FAC-4DDE-9C35-F3825920FD26}" destId="{076D0DD6-5D65-4C3D-B4C1-CE4A2CF1EA06}" srcOrd="0" destOrd="0" presId="urn:microsoft.com/office/officeart/2005/8/layout/venn1"/>
    <dgm:cxn modelId="{95C30E3D-772A-47E4-B9B7-9DDD08157BA7}" type="presParOf" srcId="{AD5BEA10-8FAC-4DDE-9C35-F3825920FD26}" destId="{B1F8033D-2674-41AD-A960-29DE8B32A062}" srcOrd="1" destOrd="0" presId="urn:microsoft.com/office/officeart/2005/8/layout/venn1"/>
    <dgm:cxn modelId="{0B10ECF7-A84C-4C4B-8EA6-ED5E2111ECC5}" type="presParOf" srcId="{AD5BEA10-8FAC-4DDE-9C35-F3825920FD26}" destId="{D101CB21-5D6A-4D0C-A725-8D94EA450E3D}" srcOrd="2" destOrd="0" presId="urn:microsoft.com/office/officeart/2005/8/layout/venn1"/>
    <dgm:cxn modelId="{396E6949-78B7-4EA9-892F-4E0CEEF188D8}" type="presParOf" srcId="{AD5BEA10-8FAC-4DDE-9C35-F3825920FD26}" destId="{82317F0D-87C7-4223-BA2E-2CB9B21D416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D0DD6-5D65-4C3D-B4C1-CE4A2CF1EA06}">
      <dsp:nvSpPr>
        <dsp:cNvPr id="0" name=""/>
        <dsp:cNvSpPr/>
      </dsp:nvSpPr>
      <dsp:spPr>
        <a:xfrm>
          <a:off x="123444" y="77724"/>
          <a:ext cx="3044952" cy="3044951"/>
        </a:xfrm>
        <a:prstGeom prst="ellipse">
          <a:avLst/>
        </a:prstGeom>
        <a:solidFill>
          <a:srgbClr val="0066FF">
            <a:alpha val="5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a:t>TableA</a:t>
          </a:r>
        </a:p>
      </dsp:txBody>
      <dsp:txXfrm>
        <a:off x="548640" y="436789"/>
        <a:ext cx="1755648" cy="2326821"/>
      </dsp:txXfrm>
    </dsp:sp>
    <dsp:sp modelId="{D101CB21-5D6A-4D0C-A725-8D94EA450E3D}">
      <dsp:nvSpPr>
        <dsp:cNvPr id="0" name=""/>
        <dsp:cNvSpPr/>
      </dsp:nvSpPr>
      <dsp:spPr>
        <a:xfrm>
          <a:off x="2318004" y="77724"/>
          <a:ext cx="3044952" cy="3044951"/>
        </a:xfrm>
        <a:prstGeom prst="ellipse">
          <a:avLst/>
        </a:prstGeom>
        <a:solidFill>
          <a:srgbClr val="FFFF00">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baseline="0"/>
            <a:t>TableB</a:t>
          </a:r>
        </a:p>
      </dsp:txBody>
      <dsp:txXfrm>
        <a:off x="3182112" y="436789"/>
        <a:ext cx="1755648" cy="23268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E456814-F6DC-4886-985F-735CFAB20499}" type="datetimeFigureOut">
              <a:rPr lang="en-US" smtClean="0"/>
              <a:t>4/16/2018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CB99690-EDA0-46E5-BCBC-468D07A17EBC}" type="slidenum">
              <a:rPr lang="en-US" smtClean="0"/>
              <a:t>‹#›</a:t>
            </a:fld>
            <a:endParaRPr lang="en-US"/>
          </a:p>
        </p:txBody>
      </p:sp>
    </p:spTree>
    <p:extLst>
      <p:ext uri="{BB962C8B-B14F-4D97-AF65-F5344CB8AC3E}">
        <p14:creationId xmlns:p14="http://schemas.microsoft.com/office/powerpoint/2010/main" val="230145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FC05FD-81DA-B44D-8D1A-A3094378FC9A}" type="datetimeFigureOut">
              <a:rPr lang="en-US" smtClean="0"/>
              <a:t>4/16/2018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87ACAA-2B47-324D-9EF7-369BB2A8874A}" type="slidenum">
              <a:rPr lang="en-US" smtClean="0"/>
              <a:t>‹#›</a:t>
            </a:fld>
            <a:endParaRPr lang="en-US"/>
          </a:p>
        </p:txBody>
      </p:sp>
    </p:spTree>
    <p:extLst>
      <p:ext uri="{BB962C8B-B14F-4D97-AF65-F5344CB8AC3E}">
        <p14:creationId xmlns:p14="http://schemas.microsoft.com/office/powerpoint/2010/main" val="148862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a:t>
            </a:fld>
            <a:endParaRPr lang="en-US"/>
          </a:p>
        </p:txBody>
      </p:sp>
    </p:spTree>
    <p:extLst>
      <p:ext uri="{BB962C8B-B14F-4D97-AF65-F5344CB8AC3E}">
        <p14:creationId xmlns:p14="http://schemas.microsoft.com/office/powerpoint/2010/main" val="1502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supplementary document includes sample queries for these examples.</a:t>
            </a:r>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10</a:t>
            </a:fld>
            <a:endParaRPr lang="en-US"/>
          </a:p>
        </p:txBody>
      </p:sp>
    </p:spTree>
    <p:extLst>
      <p:ext uri="{BB962C8B-B14F-4D97-AF65-F5344CB8AC3E}">
        <p14:creationId xmlns:p14="http://schemas.microsoft.com/office/powerpoint/2010/main" val="201736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***Make</a:t>
            </a:r>
            <a:r>
              <a:rPr lang="en-US" sz="1200" i="0" kern="1200" baseline="0" dirty="0" smtClean="0">
                <a:solidFill>
                  <a:schemeClr val="tx1"/>
                </a:solidFill>
                <a:effectLst/>
                <a:latin typeface="+mn-lt"/>
                <a:ea typeface="+mn-ea"/>
                <a:cs typeface="+mn-cs"/>
              </a:rPr>
              <a:t> sure you are searching in the right kind of object (patron records, item records, etc.). It may be possible to search for </a:t>
            </a:r>
            <a:r>
              <a:rPr lang="en-US" sz="1200" i="0" kern="1200" baseline="0" dirty="0" err="1" smtClean="0">
                <a:solidFill>
                  <a:schemeClr val="tx1"/>
                </a:solidFill>
                <a:effectLst/>
                <a:latin typeface="+mn-lt"/>
                <a:ea typeface="+mn-ea"/>
                <a:cs typeface="+mn-cs"/>
              </a:rPr>
              <a:t>ItemRecordIDs</a:t>
            </a:r>
            <a:r>
              <a:rPr lang="en-US" sz="1200" i="0" kern="1200" baseline="0" dirty="0" smtClean="0">
                <a:solidFill>
                  <a:schemeClr val="tx1"/>
                </a:solidFill>
                <a:effectLst/>
                <a:latin typeface="+mn-lt"/>
                <a:ea typeface="+mn-ea"/>
                <a:cs typeface="+mn-cs"/>
              </a:rPr>
              <a:t> in a Patron search, but you will retrieve PATRONS whose IDs are the same as the </a:t>
            </a:r>
            <a:r>
              <a:rPr lang="en-US" sz="1200" i="0" kern="1200" baseline="0" dirty="0" err="1" smtClean="0">
                <a:solidFill>
                  <a:schemeClr val="tx1"/>
                </a:solidFill>
                <a:effectLst/>
                <a:latin typeface="+mn-lt"/>
                <a:ea typeface="+mn-ea"/>
                <a:cs typeface="+mn-cs"/>
              </a:rPr>
              <a:t>ItemRecordIDs</a:t>
            </a:r>
            <a:r>
              <a:rPr lang="en-US" sz="1200" i="0" kern="1200" baseline="0" dirty="0" smtClean="0">
                <a:solidFill>
                  <a:schemeClr val="tx1"/>
                </a:solidFill>
                <a:effectLst/>
                <a:latin typeface="+mn-lt"/>
                <a:ea typeface="+mn-ea"/>
                <a:cs typeface="+mn-cs"/>
              </a:rPr>
              <a:t>!</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WHERE part is not strictly required, but if you don't use it, Polaris will try to find ALL of the items, bib records, etc. in the database. Not very useful.</a:t>
            </a:r>
          </a:p>
          <a:p>
            <a:r>
              <a:rPr lang="en-US" sz="1200" i="0" kern="1200" dirty="0" smtClean="0">
                <a:solidFill>
                  <a:schemeClr val="tx1"/>
                </a:solidFill>
                <a:effectLst/>
                <a:latin typeface="+mn-lt"/>
                <a:ea typeface="+mn-ea"/>
                <a:cs typeface="+mn-cs"/>
              </a:rPr>
              <a:t>(If</a:t>
            </a:r>
            <a:r>
              <a:rPr lang="en-US" sz="1200" i="0" kern="1200" baseline="0" dirty="0" smtClean="0">
                <a:solidFill>
                  <a:schemeClr val="tx1"/>
                </a:solidFill>
                <a:effectLst/>
                <a:latin typeface="+mn-lt"/>
                <a:ea typeface="+mn-ea"/>
                <a:cs typeface="+mn-cs"/>
              </a:rPr>
              <a:t> you try this, the Find Tool </a:t>
            </a:r>
            <a:r>
              <a:rPr lang="en-US" sz="1200" i="1" kern="1200" baseline="0" dirty="0" smtClean="0">
                <a:solidFill>
                  <a:schemeClr val="tx1"/>
                </a:solidFill>
                <a:effectLst/>
                <a:latin typeface="+mn-lt"/>
                <a:ea typeface="+mn-ea"/>
                <a:cs typeface="+mn-cs"/>
              </a:rPr>
              <a:t>should</a:t>
            </a:r>
            <a:r>
              <a:rPr lang="en-US" sz="1200" i="0" kern="1200" baseline="0" dirty="0" smtClean="0">
                <a:solidFill>
                  <a:schemeClr val="tx1"/>
                </a:solidFill>
                <a:effectLst/>
                <a:latin typeface="+mn-lt"/>
                <a:ea typeface="+mn-ea"/>
                <a:cs typeface="+mn-cs"/>
              </a:rPr>
              <a:t> only give you the first 1,000 records, or whatever the Retrieval Limit is.)</a:t>
            </a:r>
          </a:p>
          <a:p>
            <a:r>
              <a:rPr lang="en-US" sz="1200" i="0" kern="1200" baseline="0" dirty="0" smtClean="0">
                <a:solidFill>
                  <a:schemeClr val="tx1"/>
                </a:solidFill>
                <a:effectLst/>
                <a:latin typeface="+mn-lt"/>
                <a:ea typeface="+mn-ea"/>
                <a:cs typeface="+mn-cs"/>
              </a:rPr>
              <a:t>Views, which are more or less virtual tables that combine and/or aggregate data from other tables, can also be searched.</a:t>
            </a: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 can be multiple criteria in the</a:t>
            </a:r>
            <a:r>
              <a:rPr lang="en-US" sz="1200" i="0" kern="1200" baseline="0" dirty="0" smtClean="0">
                <a:solidFill>
                  <a:schemeClr val="tx1"/>
                </a:solidFill>
                <a:effectLst/>
                <a:latin typeface="+mn-lt"/>
                <a:ea typeface="+mn-ea"/>
                <a:cs typeface="+mn-cs"/>
              </a:rPr>
              <a:t> WHERE clause, linked together by Boolean operators (AND, OR, NOT). More on this later.</a:t>
            </a:r>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11</a:t>
            </a:fld>
            <a:endParaRPr lang="en-US"/>
          </a:p>
        </p:txBody>
      </p:sp>
    </p:spTree>
    <p:extLst>
      <p:ext uri="{BB962C8B-B14F-4D97-AF65-F5344CB8AC3E}">
        <p14:creationId xmlns:p14="http://schemas.microsoft.com/office/powerpoint/2010/main" val="3126033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items could be found with a Regular or Power search, but starting out with queries that can be replicated in other types of search allows you to compare the results. If the results are different, see if you can figure out why they are and adjust your query accordingly.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phrase"with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nolock</a:t>
            </a:r>
            <a:r>
              <a:rPr lang="en-US" sz="1200" kern="1200" dirty="0" smtClean="0">
                <a:solidFill>
                  <a:schemeClr val="tx1"/>
                </a:solidFill>
                <a:effectLst/>
                <a:latin typeface="+mn-lt"/>
                <a:ea typeface="+mn-ea"/>
                <a:cs typeface="+mn-cs"/>
              </a:rPr>
              <a:t>)" may</a:t>
            </a:r>
            <a:r>
              <a:rPr lang="en-US" sz="1200" kern="1200" baseline="0" dirty="0" smtClean="0">
                <a:solidFill>
                  <a:schemeClr val="tx1"/>
                </a:solidFill>
                <a:effectLst/>
                <a:latin typeface="+mn-lt"/>
                <a:ea typeface="+mn-ea"/>
                <a:cs typeface="+mn-cs"/>
              </a:rPr>
              <a:t> not be </a:t>
            </a:r>
            <a:r>
              <a:rPr lang="en-US" sz="1200" kern="1200" dirty="0" smtClean="0">
                <a:solidFill>
                  <a:schemeClr val="tx1"/>
                </a:solidFill>
                <a:effectLst/>
                <a:latin typeface="+mn-lt"/>
                <a:ea typeface="+mn-ea"/>
                <a:cs typeface="+mn-cs"/>
              </a:rPr>
              <a:t>necessary with modern SQL queries, but I include it in the off chance a query might lock records (and keep others from modifying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Letter case is not important in these queries, but punctuation and syntax are. The line breaks in the example are</a:t>
            </a:r>
            <a:r>
              <a:rPr lang="en-US" sz="1200" kern="1200" baseline="0" dirty="0" smtClean="0">
                <a:solidFill>
                  <a:schemeClr val="tx1"/>
                </a:solidFill>
                <a:effectLst/>
                <a:latin typeface="+mn-lt"/>
                <a:ea typeface="+mn-ea"/>
                <a:cs typeface="+mn-cs"/>
              </a:rPr>
              <a:t> just to show the separate elements and are not necessary.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Text string searches are also not case sensitive, but it is possible to do a case-sensitive and/or accent-sensitive search (see the supplementary document).  (It does add a layer of complexity to the query, and may be rarely if ever needed.)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12</a:t>
            </a:fld>
            <a:endParaRPr lang="en-US"/>
          </a:p>
        </p:txBody>
      </p:sp>
    </p:spTree>
    <p:extLst>
      <p:ext uri="{BB962C8B-B14F-4D97-AF65-F5344CB8AC3E}">
        <p14:creationId xmlns:p14="http://schemas.microsoft.com/office/powerpoint/2010/main" val="243047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save a query to</a:t>
            </a:r>
            <a:r>
              <a:rPr lang="en-US" sz="1200" kern="1200" baseline="0" dirty="0" smtClean="0">
                <a:solidFill>
                  <a:schemeClr val="tx1"/>
                </a:solidFill>
                <a:effectLst/>
                <a:latin typeface="+mn-lt"/>
                <a:ea typeface="+mn-ea"/>
                <a:cs typeface="+mn-cs"/>
              </a:rPr>
              <a:t> use later (helpful if you look for the same things often). You can also modify an existing query before running it and then save it with another name.</a:t>
            </a:r>
          </a:p>
          <a:p>
            <a:r>
              <a:rPr lang="en-US" sz="1200" kern="1200" baseline="0" dirty="0" smtClean="0">
                <a:solidFill>
                  <a:schemeClr val="tx1"/>
                </a:solidFill>
                <a:effectLst/>
                <a:latin typeface="+mn-lt"/>
                <a:ea typeface="+mn-ea"/>
                <a:cs typeface="+mn-cs"/>
              </a:rPr>
              <a:t>Note: Saved SQL queries are not user-specific. Your library may want to come up with a naming convention to identify which user or department created the query.</a:t>
            </a:r>
            <a:endParaRPr lang="en-US" sz="120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13</a:t>
            </a:fld>
            <a:endParaRPr lang="en-US"/>
          </a:p>
        </p:txBody>
      </p:sp>
    </p:spTree>
    <p:extLst>
      <p:ext uri="{BB962C8B-B14F-4D97-AF65-F5344CB8AC3E}">
        <p14:creationId xmlns:p14="http://schemas.microsoft.com/office/powerpoint/2010/main" val="308471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Dates and strings need to be placed</a:t>
            </a:r>
            <a:r>
              <a:rPr lang="en-US" sz="1200" i="0" kern="1200" baseline="0" dirty="0" smtClean="0">
                <a:solidFill>
                  <a:schemeClr val="tx1"/>
                </a:solidFill>
                <a:effectLst/>
                <a:latin typeface="+mn-lt"/>
                <a:ea typeface="+mn-ea"/>
                <a:cs typeface="+mn-cs"/>
              </a:rPr>
              <a:t> within single quotes. (SQL treats the slashes in a date as if they were division operators.)</a:t>
            </a:r>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14</a:t>
            </a:fld>
            <a:endParaRPr lang="en-US"/>
          </a:p>
        </p:txBody>
      </p:sp>
    </p:spTree>
    <p:extLst>
      <p:ext uri="{BB962C8B-B14F-4D97-AF65-F5344CB8AC3E}">
        <p14:creationId xmlns:p14="http://schemas.microsoft.com/office/powerpoint/2010/main" val="2524342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IN</a:t>
            </a:r>
            <a:r>
              <a:rPr lang="en-US" sz="1200" i="0" kern="1200" baseline="0" dirty="0" smtClean="0">
                <a:solidFill>
                  <a:schemeClr val="tx1"/>
                </a:solidFill>
                <a:effectLst/>
                <a:latin typeface="+mn-lt"/>
                <a:ea typeface="+mn-ea"/>
                <a:cs typeface="+mn-cs"/>
              </a:rPr>
              <a:t> and NOT IN: Place the numbers in parentheses, with commas between them.</a:t>
            </a:r>
            <a:br>
              <a:rPr lang="en-US" sz="1200" i="0" kern="1200" baseline="0" dirty="0" smtClean="0">
                <a:solidFill>
                  <a:schemeClr val="tx1"/>
                </a:solidFill>
                <a:effectLst/>
                <a:latin typeface="+mn-lt"/>
                <a:ea typeface="+mn-ea"/>
                <a:cs typeface="+mn-cs"/>
              </a:rPr>
            </a:br>
            <a:r>
              <a:rPr lang="en-US" sz="1200" i="0" kern="1200" baseline="0" dirty="0" smtClean="0">
                <a:solidFill>
                  <a:schemeClr val="tx1"/>
                </a:solidFill>
                <a:effectLst/>
                <a:latin typeface="+mn-lt"/>
                <a:ea typeface="+mn-ea"/>
                <a:cs typeface="+mn-cs"/>
              </a:rPr>
              <a:t>Again, IS NULL is </a:t>
            </a:r>
            <a:r>
              <a:rPr lang="en-US" sz="1200" i="0" u="sng" kern="1200" baseline="0" dirty="0" smtClean="0">
                <a:solidFill>
                  <a:schemeClr val="tx1"/>
                </a:solidFill>
                <a:effectLst/>
                <a:latin typeface="+mn-lt"/>
                <a:ea typeface="+mn-ea"/>
                <a:cs typeface="+mn-cs"/>
              </a:rPr>
              <a:t>NOT</a:t>
            </a:r>
            <a:r>
              <a:rPr lang="en-US" sz="1200" i="0" kern="1200" baseline="0" dirty="0" smtClean="0">
                <a:solidFill>
                  <a:schemeClr val="tx1"/>
                </a:solidFill>
                <a:effectLst/>
                <a:latin typeface="+mn-lt"/>
                <a:ea typeface="+mn-ea"/>
                <a:cs typeface="+mn-cs"/>
              </a:rPr>
              <a:t> the same as having a zero.</a:t>
            </a:r>
          </a:p>
          <a:p>
            <a:r>
              <a:rPr lang="en-US" sz="1200" i="0" kern="1200" baseline="0" dirty="0" smtClean="0">
                <a:solidFill>
                  <a:schemeClr val="tx1"/>
                </a:solidFill>
                <a:effectLst/>
                <a:latin typeface="+mn-lt"/>
                <a:ea typeface="+mn-ea"/>
                <a:cs typeface="+mn-cs"/>
              </a:rPr>
              <a:t>BETWEEN: </a:t>
            </a:r>
            <a:r>
              <a:rPr lang="en-US" sz="1200" dirty="0" smtClean="0"/>
              <a:t>The data is greater than or equal to the starting value and less than or equal to the ending value.  “BETWEEN 1 and 10”</a:t>
            </a:r>
          </a:p>
          <a:p>
            <a:r>
              <a:rPr lang="en-US" sz="1200" dirty="0" smtClean="0"/>
              <a:t>LIKE and NOT LIKE:</a:t>
            </a:r>
            <a:r>
              <a:rPr lang="en-US" sz="1200" baseline="0" dirty="0" smtClean="0"/>
              <a:t> Place the text string in single quotes. If you are pasting a query from a document, make sure that you do not have "smart quotes" because Polaris does not interpret them correctly. (You will get an error message.)</a:t>
            </a:r>
            <a:r>
              <a:rPr lang="en-US" sz="1200" dirty="0" smtClean="0"/>
              <a:t/>
            </a:r>
            <a:br>
              <a:rPr lang="en-US" sz="1200" dirty="0" smtClean="0"/>
            </a:br>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15</a:t>
            </a:fld>
            <a:endParaRPr lang="en-US"/>
          </a:p>
        </p:txBody>
      </p:sp>
    </p:spTree>
    <p:extLst>
      <p:ext uri="{BB962C8B-B14F-4D97-AF65-F5344CB8AC3E}">
        <p14:creationId xmlns:p14="http://schemas.microsoft.com/office/powerpoint/2010/main" val="94139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Parentheses can be used to group joined criteria. </a:t>
            </a:r>
          </a:p>
          <a:p>
            <a:r>
              <a:rPr lang="en-US" sz="1200" i="0" kern="1200" dirty="0" smtClean="0">
                <a:solidFill>
                  <a:schemeClr val="tx1"/>
                </a:solidFill>
                <a:effectLst/>
                <a:latin typeface="+mn-lt"/>
                <a:ea typeface="+mn-ea"/>
                <a:cs typeface="+mn-cs"/>
              </a:rPr>
              <a:t>This can be very important if you use multiple criteria and an OR. </a:t>
            </a:r>
          </a:p>
          <a:p>
            <a:r>
              <a:rPr lang="en-US" sz="1200" i="0" kern="1200" dirty="0" smtClean="0">
                <a:solidFill>
                  <a:schemeClr val="tx1"/>
                </a:solidFill>
                <a:effectLst/>
                <a:latin typeface="+mn-lt"/>
                <a:ea typeface="+mn-ea"/>
                <a:cs typeface="+mn-cs"/>
              </a:rPr>
              <a:t>(If you do not group with parentheses, the query will look for what is before the OR, and what is after the OR. )</a:t>
            </a:r>
          </a:p>
          <a:p>
            <a:r>
              <a:rPr lang="en-US" sz="1200" i="0" kern="1200" dirty="0" smtClean="0">
                <a:solidFill>
                  <a:schemeClr val="tx1"/>
                </a:solidFill>
                <a:effectLst/>
                <a:latin typeface="+mn-lt"/>
                <a:ea typeface="+mn-ea"/>
                <a:cs typeface="+mn-cs"/>
              </a:rPr>
              <a:t>(Searching</a:t>
            </a:r>
            <a:r>
              <a:rPr lang="en-US" sz="1200" i="0" kern="1200" baseline="0" dirty="0" smtClean="0">
                <a:solidFill>
                  <a:schemeClr val="tx1"/>
                </a:solidFill>
                <a:effectLst/>
                <a:latin typeface="+mn-lt"/>
                <a:ea typeface="+mn-ea"/>
                <a:cs typeface="+mn-cs"/>
              </a:rPr>
              <a:t> for items with </a:t>
            </a:r>
            <a:r>
              <a:rPr lang="en-US" sz="1200" i="0" kern="1200" baseline="0" dirty="0" err="1" smtClean="0">
                <a:solidFill>
                  <a:schemeClr val="tx1"/>
                </a:solidFill>
                <a:effectLst/>
                <a:latin typeface="+mn-lt"/>
                <a:ea typeface="+mn-ea"/>
                <a:cs typeface="+mn-cs"/>
              </a:rPr>
              <a:t>AssignedBranchID</a:t>
            </a:r>
            <a:r>
              <a:rPr lang="en-US" sz="1200" i="0" kern="1200" baseline="0" dirty="0" smtClean="0">
                <a:solidFill>
                  <a:schemeClr val="tx1"/>
                </a:solidFill>
                <a:effectLst/>
                <a:latin typeface="+mn-lt"/>
                <a:ea typeface="+mn-ea"/>
                <a:cs typeface="+mn-cs"/>
              </a:rPr>
              <a:t> = 5 (10,000 items) AND </a:t>
            </a:r>
            <a:r>
              <a:rPr lang="en-US" sz="1200" i="0" kern="1200" baseline="0" dirty="0" err="1" smtClean="0">
                <a:solidFill>
                  <a:schemeClr val="tx1"/>
                </a:solidFill>
                <a:effectLst/>
                <a:latin typeface="+mn-lt"/>
                <a:ea typeface="+mn-ea"/>
                <a:cs typeface="+mn-cs"/>
              </a:rPr>
              <a:t>AssignedCollectionID</a:t>
            </a:r>
            <a:r>
              <a:rPr lang="en-US" sz="1200" i="0" kern="1200" baseline="0" dirty="0" smtClean="0">
                <a:solidFill>
                  <a:schemeClr val="tx1"/>
                </a:solidFill>
                <a:effectLst/>
                <a:latin typeface="+mn-lt"/>
                <a:ea typeface="+mn-ea"/>
                <a:cs typeface="+mn-cs"/>
              </a:rPr>
              <a:t> = 10 (7,000 items) OR </a:t>
            </a:r>
            <a:r>
              <a:rPr lang="en-US" sz="1200" i="0" kern="1200" baseline="0" dirty="0" err="1" smtClean="0">
                <a:solidFill>
                  <a:schemeClr val="tx1"/>
                </a:solidFill>
                <a:effectLst/>
                <a:latin typeface="+mn-lt"/>
                <a:ea typeface="+mn-ea"/>
                <a:cs typeface="+mn-cs"/>
              </a:rPr>
              <a:t>StatisticalCodeID</a:t>
            </a:r>
            <a:r>
              <a:rPr lang="en-US" sz="1200" i="0" kern="1200" baseline="0" dirty="0" smtClean="0">
                <a:solidFill>
                  <a:schemeClr val="tx1"/>
                </a:solidFill>
                <a:effectLst/>
                <a:latin typeface="+mn-lt"/>
                <a:ea typeface="+mn-ea"/>
                <a:cs typeface="+mn-cs"/>
              </a:rPr>
              <a:t> = 33  (4,000 items) will find all items that match the first two criteria, </a:t>
            </a:r>
            <a:r>
              <a:rPr lang="en-US" sz="1200" b="1" i="0" kern="1200" baseline="0" dirty="0" smtClean="0">
                <a:solidFill>
                  <a:schemeClr val="tx1"/>
                </a:solidFill>
                <a:effectLst/>
                <a:latin typeface="+mn-lt"/>
                <a:ea typeface="+mn-ea"/>
                <a:cs typeface="+mn-cs"/>
              </a:rPr>
              <a:t>or</a:t>
            </a:r>
            <a:r>
              <a:rPr lang="en-US" sz="1200" b="0" i="0" kern="1200" baseline="0" dirty="0" smtClean="0">
                <a:solidFill>
                  <a:schemeClr val="tx1"/>
                </a:solidFill>
                <a:effectLst/>
                <a:latin typeface="+mn-lt"/>
                <a:ea typeface="+mn-ea"/>
                <a:cs typeface="+mn-cs"/>
              </a:rPr>
              <a:t> match the third one.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300 items that have both </a:t>
            </a:r>
            <a:r>
              <a:rPr lang="en-US" sz="1200" b="0" i="0" kern="1200" baseline="0" dirty="0" err="1" smtClean="0">
                <a:solidFill>
                  <a:schemeClr val="tx1"/>
                </a:solidFill>
                <a:effectLst/>
                <a:latin typeface="+mn-lt"/>
                <a:ea typeface="+mn-ea"/>
                <a:cs typeface="+mn-cs"/>
              </a:rPr>
              <a:t>AssignedBranchID</a:t>
            </a:r>
            <a:r>
              <a:rPr lang="en-US" sz="1200" b="0" i="0" kern="1200" baseline="0" dirty="0" smtClean="0">
                <a:solidFill>
                  <a:schemeClr val="tx1"/>
                </a:solidFill>
                <a:effectLst/>
                <a:latin typeface="+mn-lt"/>
                <a:ea typeface="+mn-ea"/>
                <a:cs typeface="+mn-cs"/>
              </a:rPr>
              <a:t> =5 and </a:t>
            </a:r>
            <a:r>
              <a:rPr lang="en-US" sz="1200" b="0" i="0" kern="1200" baseline="0" dirty="0" err="1" smtClean="0">
                <a:solidFill>
                  <a:schemeClr val="tx1"/>
                </a:solidFill>
                <a:effectLst/>
                <a:latin typeface="+mn-lt"/>
                <a:ea typeface="+mn-ea"/>
                <a:cs typeface="+mn-cs"/>
              </a:rPr>
              <a:t>AssignedCollectionID</a:t>
            </a:r>
            <a:r>
              <a:rPr lang="en-US" sz="1200" b="0" i="0" kern="1200" baseline="0" dirty="0" smtClean="0">
                <a:solidFill>
                  <a:schemeClr val="tx1"/>
                </a:solidFill>
                <a:effectLst/>
                <a:latin typeface="+mn-lt"/>
                <a:ea typeface="+mn-ea"/>
                <a:cs typeface="+mn-cs"/>
              </a:rPr>
              <a:t> = 10 plus all 4,000 items with </a:t>
            </a:r>
            <a:r>
              <a:rPr lang="en-US" sz="1200" b="0" i="0" kern="1200" baseline="0" dirty="0" err="1" smtClean="0">
                <a:solidFill>
                  <a:schemeClr val="tx1"/>
                </a:solidFill>
                <a:effectLst/>
                <a:latin typeface="+mn-lt"/>
                <a:ea typeface="+mn-ea"/>
                <a:cs typeface="+mn-cs"/>
              </a:rPr>
              <a:t>StatisticalcodeID</a:t>
            </a:r>
            <a:r>
              <a:rPr lang="en-US" sz="1200" b="0" i="0" kern="1200" baseline="0" dirty="0" smtClean="0">
                <a:solidFill>
                  <a:schemeClr val="tx1"/>
                </a:solidFill>
                <a:effectLst/>
                <a:latin typeface="+mn-lt"/>
                <a:ea typeface="+mn-ea"/>
                <a:cs typeface="+mn-cs"/>
              </a:rPr>
              <a:t> = 33 results in 4275 </a:t>
            </a:r>
            <a:r>
              <a:rPr lang="en-US" sz="1200" b="0" i="0" kern="1200" baseline="0" dirty="0" err="1" smtClean="0">
                <a:solidFill>
                  <a:schemeClr val="tx1"/>
                </a:solidFill>
                <a:effectLst/>
                <a:latin typeface="+mn-lt"/>
                <a:ea typeface="+mn-ea"/>
                <a:cs typeface="+mn-cs"/>
              </a:rPr>
              <a:t>uinique</a:t>
            </a:r>
            <a:r>
              <a:rPr lang="en-US" sz="1200" b="0" i="0" kern="1200" baseline="0" dirty="0" smtClean="0">
                <a:solidFill>
                  <a:schemeClr val="tx1"/>
                </a:solidFill>
                <a:effectLst/>
                <a:latin typeface="+mn-lt"/>
                <a:ea typeface="+mn-ea"/>
                <a:cs typeface="+mn-cs"/>
              </a:rPr>
              <a:t> items. </a:t>
            </a:r>
            <a:br>
              <a:rPr lang="en-US" sz="1200" b="0" i="0" kern="1200" baseline="0" dirty="0" smtClean="0">
                <a:solidFill>
                  <a:schemeClr val="tx1"/>
                </a:solidFill>
                <a:effectLst/>
                <a:latin typeface="+mn-lt"/>
                <a:ea typeface="+mn-ea"/>
                <a:cs typeface="+mn-cs"/>
              </a:rPr>
            </a:br>
            <a:r>
              <a:rPr lang="en-US" sz="1200" b="0" i="0" kern="1200" baseline="0" dirty="0" smtClean="0">
                <a:solidFill>
                  <a:schemeClr val="tx1"/>
                </a:solidFill>
                <a:effectLst/>
                <a:latin typeface="+mn-lt"/>
                <a:ea typeface="+mn-ea"/>
                <a:cs typeface="+mn-cs"/>
              </a:rPr>
              <a:t>(25 items meet all three)</a:t>
            </a:r>
            <a:r>
              <a:rPr lang="en-US" sz="1200" dirty="0" smtClean="0"/>
              <a:t/>
            </a:r>
            <a:br>
              <a:rPr lang="en-US" sz="1200" dirty="0" smtClean="0"/>
            </a:br>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16</a:t>
            </a:fld>
            <a:endParaRPr lang="en-US"/>
          </a:p>
        </p:txBody>
      </p:sp>
    </p:spTree>
    <p:extLst>
      <p:ext uri="{BB962C8B-B14F-4D97-AF65-F5344CB8AC3E}">
        <p14:creationId xmlns:p14="http://schemas.microsoft.com/office/powerpoint/2010/main" val="11399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will find any bibliographic record's call number that starts with FICTION (FICTION AARON,J) that comes before FICTION EARLY,J.</a:t>
            </a:r>
          </a:p>
          <a:p>
            <a:r>
              <a:rPr lang="en-US" sz="1200" kern="1200" dirty="0" smtClean="0">
                <a:solidFill>
                  <a:schemeClr val="tx1"/>
                </a:solidFill>
                <a:effectLst/>
                <a:latin typeface="+mn-lt"/>
                <a:ea typeface="+mn-ea"/>
                <a:cs typeface="+mn-cs"/>
              </a:rPr>
              <a:t>You can, in effect use the letter Z to truncate. </a:t>
            </a:r>
          </a:p>
          <a:p>
            <a:r>
              <a:rPr lang="en-US" sz="1200" kern="1200" dirty="0" smtClean="0">
                <a:solidFill>
                  <a:schemeClr val="tx1"/>
                </a:solidFill>
                <a:effectLst/>
                <a:latin typeface="+mn-lt"/>
                <a:ea typeface="+mn-ea"/>
                <a:cs typeface="+mn-cs"/>
              </a:rPr>
              <a:t>If you use 'FICTION AA' and 'FICTION ADDZ', you will find any call number that starts with AA and comes before ADE, including AABE,M and ADDISON,K on either end of your range.</a:t>
            </a:r>
          </a:p>
          <a:p>
            <a:r>
              <a:rPr lang="en-US" sz="1200" dirty="0" smtClean="0"/>
              <a:t/>
            </a:r>
            <a:br>
              <a:rPr lang="en-US" sz="1200" dirty="0" smtClean="0"/>
            </a:br>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17</a:t>
            </a:fld>
            <a:endParaRPr lang="en-US"/>
          </a:p>
        </p:txBody>
      </p:sp>
    </p:spTree>
    <p:extLst>
      <p:ext uri="{BB962C8B-B14F-4D97-AF65-F5344CB8AC3E}">
        <p14:creationId xmlns:p14="http://schemas.microsoft.com/office/powerpoint/2010/main" val="315116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Spaces</a:t>
            </a:r>
            <a:r>
              <a:rPr lang="en-US" sz="1200" kern="1200" baseline="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 important.</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f you include a space, the query will also include the space.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dirty="0" smtClean="0"/>
              <a:t/>
            </a:r>
            <a:br>
              <a:rPr lang="en-US" sz="1200" dirty="0" smtClean="0"/>
            </a:br>
            <a:endParaRPr lang="en-US" sz="1200" i="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18</a:t>
            </a:fld>
            <a:endParaRPr lang="en-US"/>
          </a:p>
        </p:txBody>
      </p:sp>
    </p:spTree>
    <p:extLst>
      <p:ext uri="{BB962C8B-B14F-4D97-AF65-F5344CB8AC3E}">
        <p14:creationId xmlns:p14="http://schemas.microsoft.com/office/powerpoint/2010/main" val="38151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must be an equivalent key in each table that represents the same entity, in this case, the </a:t>
            </a:r>
            <a:r>
              <a:rPr lang="en-US" sz="1200" kern="1200" dirty="0" err="1" smtClean="0">
                <a:solidFill>
                  <a:schemeClr val="tx1"/>
                </a:solidFill>
                <a:effectLst/>
                <a:latin typeface="+mn-lt"/>
                <a:ea typeface="+mn-ea"/>
                <a:cs typeface="+mn-cs"/>
              </a:rPr>
              <a:t>BibliographicRecordID</a:t>
            </a:r>
            <a:r>
              <a:rPr lang="en-US" sz="1200" kern="1200" dirty="0" smtClean="0">
                <a:solidFill>
                  <a:schemeClr val="tx1"/>
                </a:solidFill>
                <a:effectLst/>
                <a:latin typeface="+mn-lt"/>
                <a:ea typeface="+mn-ea"/>
                <a:cs typeface="+mn-cs"/>
              </a:rPr>
              <a:t> and the </a:t>
            </a:r>
            <a:r>
              <a:rPr lang="en-US" sz="1200" kern="1200" dirty="0" err="1" smtClean="0">
                <a:solidFill>
                  <a:schemeClr val="tx1"/>
                </a:solidFill>
                <a:effectLst/>
                <a:latin typeface="+mn-lt"/>
                <a:ea typeface="+mn-ea"/>
                <a:cs typeface="+mn-cs"/>
              </a:rPr>
              <a:t>AssociatedBibRecordID</a:t>
            </a:r>
            <a:r>
              <a:rPr lang="en-US" sz="1200" kern="1200" dirty="0" smtClean="0">
                <a:solidFill>
                  <a:schemeClr val="tx1"/>
                </a:solidFill>
                <a:effectLst/>
                <a:latin typeface="+mn-lt"/>
                <a:ea typeface="+mn-ea"/>
                <a:cs typeface="+mn-cs"/>
              </a:rPr>
              <a:t> in their respective tables.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The order of the join will not make a major difference in most cases, but it is a good idea to be consistent.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supplementary document includes a number of ID equivalents for joining tables.</a:t>
            </a:r>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19</a:t>
            </a:fld>
            <a:endParaRPr lang="en-US"/>
          </a:p>
        </p:txBody>
      </p:sp>
    </p:spTree>
    <p:extLst>
      <p:ext uri="{BB962C8B-B14F-4D97-AF65-F5344CB8AC3E}">
        <p14:creationId xmlns:p14="http://schemas.microsoft.com/office/powerpoint/2010/main" val="322222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t>2</a:t>
            </a:fld>
            <a:endParaRPr lang="en-US"/>
          </a:p>
        </p:txBody>
      </p:sp>
    </p:spTree>
    <p:extLst>
      <p:ext uri="{BB962C8B-B14F-4D97-AF65-F5344CB8AC3E}">
        <p14:creationId xmlns:p14="http://schemas.microsoft.com/office/powerpoint/2010/main" val="3891685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o get any results, there must be at least one item with </a:t>
            </a:r>
            <a:r>
              <a:rPr lang="en-US" sz="1200" kern="1200" dirty="0" err="1" smtClean="0">
                <a:solidFill>
                  <a:schemeClr val="tx1"/>
                </a:solidFill>
                <a:effectLst/>
                <a:latin typeface="+mn-lt"/>
                <a:ea typeface="+mn-ea"/>
                <a:cs typeface="+mn-cs"/>
              </a:rPr>
              <a:t>AssignedCollectionID</a:t>
            </a:r>
            <a:r>
              <a:rPr lang="en-US" sz="1200" kern="1200" dirty="0" smtClean="0">
                <a:solidFill>
                  <a:schemeClr val="tx1"/>
                </a:solidFill>
                <a:effectLst/>
                <a:latin typeface="+mn-lt"/>
                <a:ea typeface="+mn-ea"/>
                <a:cs typeface="+mn-cs"/>
              </a:rPr>
              <a:t> of 3 that is linked to a bibliographic record whose </a:t>
            </a:r>
            <a:r>
              <a:rPr lang="en-US" sz="1200" kern="1200" dirty="0" err="1" smtClean="0">
                <a:solidFill>
                  <a:schemeClr val="tx1"/>
                </a:solidFill>
                <a:effectLst/>
                <a:latin typeface="+mn-lt"/>
                <a:ea typeface="+mn-ea"/>
                <a:cs typeface="+mn-cs"/>
              </a:rPr>
              <a:t>BrowseAuthor</a:t>
            </a:r>
            <a:r>
              <a:rPr lang="en-US" sz="1200" kern="1200" dirty="0" smtClean="0">
                <a:solidFill>
                  <a:schemeClr val="tx1"/>
                </a:solidFill>
                <a:effectLst/>
                <a:latin typeface="+mn-lt"/>
                <a:ea typeface="+mn-ea"/>
                <a:cs typeface="+mn-cs"/>
              </a:rPr>
              <a:t> starts with "Anderson" and a comma.</a:t>
            </a:r>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20</a:t>
            </a:fld>
            <a:endParaRPr lang="en-US"/>
          </a:p>
        </p:txBody>
      </p:sp>
    </p:spTree>
    <p:extLst>
      <p:ext uri="{BB962C8B-B14F-4D97-AF65-F5344CB8AC3E}">
        <p14:creationId xmlns:p14="http://schemas.microsoft.com/office/powerpoint/2010/main" val="634211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means that there must be a data in a key to join on in both tables. (If you are searching for </a:t>
            </a:r>
            <a:r>
              <a:rPr lang="en-US" sz="1200" kern="1200" dirty="0" err="1" smtClean="0">
                <a:solidFill>
                  <a:schemeClr val="tx1"/>
                </a:solidFill>
                <a:effectLst/>
                <a:latin typeface="+mn-lt"/>
                <a:ea typeface="+mn-ea"/>
                <a:cs typeface="+mn-cs"/>
              </a:rPr>
              <a:t>ItemRecordIDs</a:t>
            </a:r>
            <a:r>
              <a:rPr lang="en-US" sz="1200" kern="1200" dirty="0" smtClean="0">
                <a:solidFill>
                  <a:schemeClr val="tx1"/>
                </a:solidFill>
                <a:effectLst/>
                <a:latin typeface="+mn-lt"/>
                <a:ea typeface="+mn-ea"/>
                <a:cs typeface="+mn-cs"/>
              </a:rPr>
              <a:t> and</a:t>
            </a:r>
            <a:r>
              <a:rPr lang="en-US" sz="1200" kern="1200" baseline="0" dirty="0" smtClean="0">
                <a:solidFill>
                  <a:schemeClr val="tx1"/>
                </a:solidFill>
                <a:effectLst/>
                <a:latin typeface="+mn-lt"/>
                <a:ea typeface="+mn-ea"/>
                <a:cs typeface="+mn-cs"/>
              </a:rPr>
              <a:t> you</a:t>
            </a:r>
            <a:r>
              <a:rPr lang="en-US" sz="1200" kern="1200" dirty="0" smtClean="0">
                <a:solidFill>
                  <a:schemeClr val="tx1"/>
                </a:solidFill>
                <a:effectLst/>
                <a:latin typeface="+mn-lt"/>
                <a:ea typeface="+mn-ea"/>
                <a:cs typeface="+mn-cs"/>
              </a:rPr>
              <a:t> join to </a:t>
            </a:r>
            <a:r>
              <a:rPr lang="en-US" sz="1200" kern="1200" dirty="0" err="1" smtClean="0">
                <a:solidFill>
                  <a:schemeClr val="tx1"/>
                </a:solidFill>
                <a:effectLst/>
                <a:latin typeface="+mn-lt"/>
                <a:ea typeface="+mn-ea"/>
                <a:cs typeface="+mn-cs"/>
              </a:rPr>
              <a:t>ItemRecordHistory</a:t>
            </a:r>
            <a:r>
              <a:rPr lang="en-US" sz="1200" kern="1200" dirty="0" smtClean="0">
                <a:solidFill>
                  <a:schemeClr val="tx1"/>
                </a:solidFill>
                <a:effectLst/>
                <a:latin typeface="+mn-lt"/>
                <a:ea typeface="+mn-ea"/>
                <a:cs typeface="+mn-cs"/>
              </a:rPr>
              <a:t> but there are no entries for a particular item, you will exclude those items.)</a:t>
            </a:r>
          </a:p>
          <a:p>
            <a:r>
              <a:rPr lang="en-US" sz="1200" i="0" kern="1200" baseline="0" dirty="0" smtClean="0">
                <a:solidFill>
                  <a:schemeClr val="tx1"/>
                </a:solidFill>
                <a:effectLst/>
                <a:latin typeface="+mn-lt"/>
                <a:ea typeface="+mn-ea"/>
                <a:cs typeface="+mn-cs"/>
              </a:rPr>
              <a:t>It is possible to use outer joins when absolutely necessary. This will include all of one of the tables, but none of the data in the other table that does not overlap with the first table. The need for an outer join in the Find Tool should be rare, so these joins are not covered in this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21</a:t>
            </a:fld>
            <a:endParaRPr lang="en-US"/>
          </a:p>
        </p:txBody>
      </p:sp>
    </p:spTree>
    <p:extLst>
      <p:ext uri="{BB962C8B-B14F-4D97-AF65-F5344CB8AC3E}">
        <p14:creationId xmlns:p14="http://schemas.microsoft.com/office/powerpoint/2010/main" val="1974113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do not need to include any criteria that refer to </a:t>
            </a:r>
            <a:r>
              <a:rPr lang="en-US" sz="1200" kern="1200" dirty="0" err="1" smtClean="0">
                <a:solidFill>
                  <a:schemeClr val="tx1"/>
                </a:solidFill>
                <a:effectLst/>
                <a:latin typeface="+mn-lt"/>
                <a:ea typeface="+mn-ea"/>
                <a:cs typeface="+mn-cs"/>
              </a:rPr>
              <a:t>TableB</a:t>
            </a:r>
            <a:r>
              <a:rPr lang="en-US" sz="1200" kern="1200" dirty="0" smtClean="0">
                <a:solidFill>
                  <a:schemeClr val="tx1"/>
                </a:solidFill>
                <a:effectLst/>
                <a:latin typeface="+mn-lt"/>
                <a:ea typeface="+mn-ea"/>
                <a:cs typeface="+mn-cs"/>
              </a:rPr>
              <a:t> in the query. </a:t>
            </a:r>
          </a:p>
          <a:p>
            <a:r>
              <a:rPr lang="en-US" sz="1200" kern="1200" dirty="0" err="1" smtClean="0">
                <a:solidFill>
                  <a:schemeClr val="tx1"/>
                </a:solidFill>
                <a:effectLst/>
                <a:latin typeface="+mn-lt"/>
                <a:ea typeface="+mn-ea"/>
                <a:cs typeface="+mn-cs"/>
              </a:rPr>
              <a:t>TableB</a:t>
            </a:r>
            <a:r>
              <a:rPr lang="en-US" sz="1200" kern="1200" dirty="0" smtClean="0">
                <a:solidFill>
                  <a:schemeClr val="tx1"/>
                </a:solidFill>
                <a:effectLst/>
                <a:latin typeface="+mn-lt"/>
                <a:ea typeface="+mn-ea"/>
                <a:cs typeface="+mn-cs"/>
              </a:rPr>
              <a:t> can be referred to as a "bridge table."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with other joins, if there is not an overlap that links data in </a:t>
            </a:r>
            <a:r>
              <a:rPr lang="en-US" sz="1200" kern="1200" baseline="0" dirty="0" err="1" smtClean="0">
                <a:solidFill>
                  <a:schemeClr val="tx1"/>
                </a:solidFill>
                <a:effectLst/>
                <a:latin typeface="+mn-lt"/>
                <a:ea typeface="+mn-ea"/>
                <a:cs typeface="+mn-cs"/>
              </a:rPr>
              <a:t>TableA</a:t>
            </a:r>
            <a:r>
              <a:rPr lang="en-US" sz="1200" kern="1200" baseline="0" dirty="0" smtClean="0">
                <a:solidFill>
                  <a:schemeClr val="tx1"/>
                </a:solidFill>
                <a:effectLst/>
                <a:latin typeface="+mn-lt"/>
                <a:ea typeface="+mn-ea"/>
                <a:cs typeface="+mn-cs"/>
              </a:rPr>
              <a:t> to </a:t>
            </a:r>
            <a:r>
              <a:rPr lang="en-US" sz="1200" kern="1200" baseline="0" dirty="0" err="1" smtClean="0">
                <a:solidFill>
                  <a:schemeClr val="tx1"/>
                </a:solidFill>
                <a:effectLst/>
                <a:latin typeface="+mn-lt"/>
                <a:ea typeface="+mn-ea"/>
                <a:cs typeface="+mn-cs"/>
              </a:rPr>
              <a:t>TableC</a:t>
            </a:r>
            <a:r>
              <a:rPr lang="en-US" sz="1200" kern="1200" baseline="0" dirty="0" smtClean="0">
                <a:solidFill>
                  <a:schemeClr val="tx1"/>
                </a:solidFill>
                <a:effectLst/>
                <a:latin typeface="+mn-lt"/>
                <a:ea typeface="+mn-ea"/>
                <a:cs typeface="+mn-cs"/>
              </a:rPr>
              <a:t> via </a:t>
            </a:r>
            <a:r>
              <a:rPr lang="en-US" sz="1200" kern="1200" baseline="0" dirty="0" err="1" smtClean="0">
                <a:solidFill>
                  <a:schemeClr val="tx1"/>
                </a:solidFill>
                <a:effectLst/>
                <a:latin typeface="+mn-lt"/>
                <a:ea typeface="+mn-ea"/>
                <a:cs typeface="+mn-cs"/>
              </a:rPr>
              <a:t>TableB</a:t>
            </a:r>
            <a:r>
              <a:rPr lang="en-US" sz="1200" kern="1200" baseline="0" dirty="0" smtClean="0">
                <a:solidFill>
                  <a:schemeClr val="tx1"/>
                </a:solidFill>
                <a:effectLst/>
                <a:latin typeface="+mn-lt"/>
                <a:ea typeface="+mn-ea"/>
                <a:cs typeface="+mn-cs"/>
              </a:rPr>
              <a:t> that data will not be retrieved by the query.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22</a:t>
            </a:fld>
            <a:endParaRPr lang="en-US"/>
          </a:p>
        </p:txBody>
      </p:sp>
    </p:spTree>
    <p:extLst>
      <p:ext uri="{BB962C8B-B14F-4D97-AF65-F5344CB8AC3E}">
        <p14:creationId xmlns:p14="http://schemas.microsoft.com/office/powerpoint/2010/main" val="749785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The "sub-select" statement can contain other limiting criteria, but these limits should be placed in a single select statement unless absolutely necessary.</a:t>
            </a:r>
            <a:endParaRPr lang="en-US" sz="1200" i="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23</a:t>
            </a:fld>
            <a:endParaRPr lang="en-US"/>
          </a:p>
        </p:txBody>
      </p:sp>
    </p:spTree>
    <p:extLst>
      <p:ext uri="{BB962C8B-B14F-4D97-AF65-F5344CB8AC3E}">
        <p14:creationId xmlns:p14="http://schemas.microsoft.com/office/powerpoint/2010/main" val="1908049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that you need</a:t>
            </a:r>
            <a:r>
              <a:rPr lang="en-US" sz="1200" kern="1200" baseline="0" dirty="0" smtClean="0">
                <a:solidFill>
                  <a:schemeClr val="tx1"/>
                </a:solidFill>
                <a:effectLst/>
                <a:latin typeface="+mn-lt"/>
                <a:ea typeface="+mn-ea"/>
                <a:cs typeface="+mn-cs"/>
              </a:rPr>
              <a:t> to select the same type of ID in both SELECT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query excludes any Bibs with items assigned to 2 or 3. If this criterion was in the main select statement, bibs with an item assigned to another branch would be included, even if another linked item was assigned to 2 or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could also use a nested select statement: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effectLst/>
                <a:latin typeface="+mn-lt"/>
                <a:ea typeface="+mn-ea"/>
                <a:cs typeface="+mn-cs"/>
              </a:rPr>
              <a:t>…AND </a:t>
            </a:r>
            <a:r>
              <a:rPr lang="en-US" sz="1200" kern="1200" baseline="0" dirty="0" err="1" smtClean="0">
                <a:solidFill>
                  <a:schemeClr val="tx1"/>
                </a:solidFill>
                <a:effectLst/>
                <a:latin typeface="+mn-lt"/>
                <a:ea typeface="+mn-ea"/>
                <a:cs typeface="+mn-cs"/>
              </a:rPr>
              <a:t>AssociatedBibRecordID</a:t>
            </a:r>
            <a:r>
              <a:rPr lang="en-US" sz="1200" kern="1200" baseline="0" dirty="0" smtClean="0">
                <a:solidFill>
                  <a:schemeClr val="tx1"/>
                </a:solidFill>
                <a:effectLst/>
                <a:latin typeface="+mn-lt"/>
                <a:ea typeface="+mn-ea"/>
                <a:cs typeface="+mn-cs"/>
              </a:rPr>
              <a:t> NOT 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(SELECT </a:t>
            </a:r>
            <a:r>
              <a:rPr lang="en-US" sz="1200" kern="1200" baseline="0" dirty="0" err="1" smtClean="0">
                <a:solidFill>
                  <a:schemeClr val="tx1"/>
                </a:solidFill>
                <a:effectLst/>
                <a:latin typeface="+mn-lt"/>
                <a:ea typeface="+mn-ea"/>
                <a:cs typeface="+mn-cs"/>
              </a:rPr>
              <a:t>AssociatedBibRecordID</a:t>
            </a:r>
            <a:r>
              <a:rPr lang="en-US" sz="1200" kern="1200" baseline="0" dirty="0" smtClean="0">
                <a:solidFill>
                  <a:schemeClr val="tx1"/>
                </a:solidFill>
                <a:effectLst/>
                <a:latin typeface="+mn-lt"/>
                <a:ea typeface="+mn-ea"/>
                <a:cs typeface="+mn-cs"/>
              </a:rPr>
              <a:t> from </a:t>
            </a:r>
            <a:r>
              <a:rPr lang="en-US" sz="1200" kern="1200" baseline="0" dirty="0" err="1" smtClean="0">
                <a:solidFill>
                  <a:schemeClr val="tx1"/>
                </a:solidFill>
                <a:effectLst/>
                <a:latin typeface="+mn-lt"/>
                <a:ea typeface="+mn-ea"/>
                <a:cs typeface="+mn-cs"/>
              </a:rPr>
              <a:t>CircItemRecords</a:t>
            </a:r>
            <a:r>
              <a:rPr lang="en-US" sz="1200" kern="1200" baseline="0" dirty="0" smtClean="0">
                <a:solidFill>
                  <a:schemeClr val="tx1"/>
                </a:solidFill>
                <a:effectLst/>
                <a:latin typeface="+mn-lt"/>
                <a:ea typeface="+mn-ea"/>
                <a:cs typeface="+mn-cs"/>
              </a:rPr>
              <a:t> with (</a:t>
            </a:r>
            <a:r>
              <a:rPr lang="en-US" sz="1200" kern="1200" baseline="0" dirty="0" err="1" smtClean="0">
                <a:solidFill>
                  <a:schemeClr val="tx1"/>
                </a:solidFill>
                <a:effectLst/>
                <a:latin typeface="+mn-lt"/>
                <a:ea typeface="+mn-ea"/>
                <a:cs typeface="+mn-cs"/>
              </a:rPr>
              <a:t>nolock</a:t>
            </a:r>
            <a:r>
              <a:rPr lang="en-US" sz="1200" kern="1200" baseline="0" dirty="0" smtClean="0">
                <a:solidFill>
                  <a:schemeClr val="tx1"/>
                </a:solidFill>
                <a:effectLst/>
                <a:latin typeface="+mn-lt"/>
                <a:ea typeface="+mn-ea"/>
                <a:cs typeface="+mn-cs"/>
              </a:rPr>
              <a:t>) WHERE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AssignedBranchID</a:t>
            </a:r>
            <a:r>
              <a:rPr lang="en-US" sz="1200" kern="1200" baseline="0" dirty="0" smtClean="0">
                <a:solidFill>
                  <a:schemeClr val="tx1"/>
                </a:solidFill>
                <a:effectLst/>
                <a:latin typeface="+mn-lt"/>
                <a:ea typeface="+mn-ea"/>
                <a:cs typeface="+mn-cs"/>
              </a:rPr>
              <a:t> in (2,3))</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24</a:t>
            </a:fld>
            <a:endParaRPr lang="en-US"/>
          </a:p>
        </p:txBody>
      </p:sp>
    </p:spTree>
    <p:extLst>
      <p:ext uri="{BB962C8B-B14F-4D97-AF65-F5344CB8AC3E}">
        <p14:creationId xmlns:p14="http://schemas.microsoft.com/office/powerpoint/2010/main" val="86581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Dates can include leading zeroes as in the upper example, or they can be omitted as in the lower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The supplementary document includes a list of dates and what they mean, taken from Polaris database help.</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25</a:t>
            </a:fld>
            <a:endParaRPr lang="en-US"/>
          </a:p>
        </p:txBody>
      </p:sp>
    </p:spTree>
    <p:extLst>
      <p:ext uri="{BB962C8B-B14F-4D97-AF65-F5344CB8AC3E}">
        <p14:creationId xmlns:p14="http://schemas.microsoft.com/office/powerpoint/2010/main" val="2959220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You can also use mm for months and </a:t>
            </a:r>
            <a:r>
              <a:rPr lang="en-US" sz="1200" i="0" kern="1200" baseline="0" dirty="0" err="1" smtClean="0">
                <a:solidFill>
                  <a:schemeClr val="tx1"/>
                </a:solidFill>
                <a:effectLst/>
                <a:latin typeface="+mn-lt"/>
                <a:ea typeface="+mn-ea"/>
                <a:cs typeface="+mn-cs"/>
              </a:rPr>
              <a:t>yyyy</a:t>
            </a:r>
            <a:r>
              <a:rPr lang="en-US" sz="1200" i="0" kern="1200" baseline="0" dirty="0" smtClean="0">
                <a:solidFill>
                  <a:schemeClr val="tx1"/>
                </a:solidFill>
                <a:effectLst/>
                <a:latin typeface="+mn-lt"/>
                <a:ea typeface="+mn-ea"/>
                <a:cs typeface="+mn-cs"/>
              </a:rPr>
              <a:t> for years (</a:t>
            </a:r>
            <a:r>
              <a:rPr lang="en-US" sz="1200" i="0" kern="1200" baseline="0" dirty="0" err="1" smtClean="0">
                <a:solidFill>
                  <a:schemeClr val="tx1"/>
                </a:solidFill>
                <a:effectLst/>
                <a:latin typeface="+mn-lt"/>
                <a:ea typeface="+mn-ea"/>
                <a:cs typeface="+mn-cs"/>
              </a:rPr>
              <a:t>hh</a:t>
            </a:r>
            <a:r>
              <a:rPr lang="en-US" sz="1200" i="0" kern="1200" baseline="0" dirty="0" smtClean="0">
                <a:solidFill>
                  <a:schemeClr val="tx1"/>
                </a:solidFill>
                <a:effectLst/>
                <a:latin typeface="+mn-lt"/>
                <a:ea typeface="+mn-ea"/>
                <a:cs typeface="+mn-cs"/>
              </a:rPr>
              <a:t> for hours, mi for minutes, </a:t>
            </a:r>
            <a:r>
              <a:rPr lang="en-US" sz="1200" i="0" kern="1200" baseline="0" dirty="0" err="1" smtClean="0">
                <a:solidFill>
                  <a:schemeClr val="tx1"/>
                </a:solidFill>
                <a:effectLst/>
                <a:latin typeface="+mn-lt"/>
                <a:ea typeface="+mn-ea"/>
                <a:cs typeface="+mn-cs"/>
              </a:rPr>
              <a:t>ss</a:t>
            </a:r>
            <a:r>
              <a:rPr lang="en-US" sz="1200" i="0" kern="1200" baseline="0" dirty="0" smtClean="0">
                <a:solidFill>
                  <a:schemeClr val="tx1"/>
                </a:solidFill>
                <a:effectLst/>
                <a:latin typeface="+mn-lt"/>
                <a:ea typeface="+mn-ea"/>
                <a:cs typeface="+mn-cs"/>
              </a:rPr>
              <a:t> for seconds). There are other options as well.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Remember that most dates in Polaris are dates and times. Adjust your query accordingly or add the time after the date. (To get everything up to the last millisecond or two of an hour, use .999. (For example, '01/15/2018 23:59:59.999')</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26</a:t>
            </a:fld>
            <a:endParaRPr lang="en-US"/>
          </a:p>
        </p:txBody>
      </p:sp>
    </p:spTree>
    <p:extLst>
      <p:ext uri="{BB962C8B-B14F-4D97-AF65-F5344CB8AC3E}">
        <p14:creationId xmlns:p14="http://schemas.microsoft.com/office/powerpoint/2010/main" val="1827980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27</a:t>
            </a:fld>
            <a:endParaRPr lang="en-US"/>
          </a:p>
        </p:txBody>
      </p:sp>
    </p:spTree>
    <p:extLst>
      <p:ext uri="{BB962C8B-B14F-4D97-AF65-F5344CB8AC3E}">
        <p14:creationId xmlns:p14="http://schemas.microsoft.com/office/powerpoint/2010/main" val="4017155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query looks for final (not deleted) bibliographic records that have 5.1 (quadraphonic or surround sound). It would also find software requirements of 5.1.1. Like other keyword-type searches, you may get more than you expect.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select the </a:t>
            </a:r>
            <a:r>
              <a:rPr lang="en-US" dirty="0" err="1" smtClean="0"/>
              <a:t>BibliographicRecordID</a:t>
            </a:r>
            <a:r>
              <a:rPr lang="en-US" dirty="0" smtClean="0"/>
              <a:t> in </a:t>
            </a:r>
            <a:r>
              <a:rPr lang="en-US" dirty="0" err="1" smtClean="0"/>
              <a:t>BibliographicTags</a:t>
            </a:r>
            <a:r>
              <a:rPr lang="en-US" dirty="0" smtClean="0"/>
              <a:t>, but if you need to select</a:t>
            </a:r>
            <a:r>
              <a:rPr lang="en-US" baseline="0" dirty="0" smtClean="0"/>
              <a:t> only final or deleted records (</a:t>
            </a:r>
            <a:r>
              <a:rPr lang="en-US" baseline="0" dirty="0" err="1" smtClean="0"/>
              <a:t>RecordStatusID</a:t>
            </a:r>
            <a:r>
              <a:rPr lang="en-US" baseline="0" dirty="0" smtClean="0"/>
              <a:t> = 4), </a:t>
            </a:r>
            <a:r>
              <a:rPr lang="en-US" baseline="0" dirty="0" err="1" smtClean="0"/>
              <a:t>BibliographicRecords</a:t>
            </a:r>
            <a:r>
              <a:rPr lang="en-US" baseline="0" dirty="0" smtClean="0"/>
              <a:t> must be included in the query.</a:t>
            </a:r>
            <a:endParaRPr lang="en-US" sz="1200" i="0" kern="120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28</a:t>
            </a:fld>
            <a:endParaRPr lang="en-US"/>
          </a:p>
        </p:txBody>
      </p:sp>
    </p:spTree>
    <p:extLst>
      <p:ext uri="{BB962C8B-B14F-4D97-AF65-F5344CB8AC3E}">
        <p14:creationId xmlns:p14="http://schemas.microsoft.com/office/powerpoint/2010/main" val="3136610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example, if you are searching for bibliographic records by information in item records, you may "find" the bibliographic record once for each item you find.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Record sets are designed to hold only one instance of a particular ID, so attempting to add duplicates will automatically exclude them.</a:t>
            </a:r>
            <a:endParaRPr lang="en-US" sz="1200" i="0" kern="1200" dirty="0" smtClean="0">
              <a:solidFill>
                <a:schemeClr val="tx1"/>
              </a:solidFill>
              <a:effectLst/>
              <a:latin typeface="+mn-lt"/>
              <a:ea typeface="+mn-ea"/>
              <a:cs typeface="+mn-cs"/>
            </a:endParaRPr>
          </a:p>
          <a:p>
            <a:r>
              <a:rPr lang="en-US" sz="1200" i="0" dirty="0" smtClean="0"/>
              <a:t/>
            </a:r>
            <a:br>
              <a:rPr lang="en-US" sz="1200" i="0" dirty="0" smtClean="0"/>
            </a:br>
            <a:endParaRPr lang="en-US" sz="1200" i="0" kern="1200" dirty="0" smtClean="0">
              <a:solidFill>
                <a:schemeClr val="tx1"/>
              </a:solidFill>
              <a:effectLst/>
              <a:latin typeface="+mn-lt"/>
              <a:ea typeface="+mn-ea"/>
              <a:cs typeface="+mn-cs"/>
            </a:endParaRPr>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287ACAA-2B47-324D-9EF7-369BB2A8874A}" type="slidenum">
              <a:rPr lang="en-US" smtClean="0"/>
              <a:t>29</a:t>
            </a:fld>
            <a:endParaRPr lang="en-US"/>
          </a:p>
        </p:txBody>
      </p:sp>
    </p:spTree>
    <p:extLst>
      <p:ext uri="{BB962C8B-B14F-4D97-AF65-F5344CB8AC3E}">
        <p14:creationId xmlns:p14="http://schemas.microsoft.com/office/powerpoint/2010/main" val="355218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“flavors” of SQL. Polaris uses Microsoft SQL </a:t>
            </a:r>
            <a:r>
              <a:rPr lang="en-US" baseline="0" dirty="0" smtClean="0"/>
              <a:t>Server. The version of SQL Server depends </a:t>
            </a:r>
            <a:r>
              <a:rPr lang="en-US" baseline="0" dirty="0" smtClean="0"/>
              <a:t>on the version of Polaris.</a:t>
            </a:r>
          </a:p>
          <a:p>
            <a:endParaRPr lang="en-US" baseline="0" dirty="0" smtClean="0"/>
          </a:p>
          <a:p>
            <a:r>
              <a:rPr lang="en-US" baseline="0" dirty="0" smtClean="0"/>
              <a:t>Since “Sequel” has the fewest syllables, I will use this pronunciation. </a:t>
            </a:r>
            <a:r>
              <a:rPr lang="en-US" baseline="0" dirty="0" smtClean="0">
                <a:sym typeface="Wingdings" panose="05000000000000000000" pitchFamily="2" charset="2"/>
              </a:rPr>
              <a: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3</a:t>
            </a:fld>
            <a:endParaRPr lang="en-US"/>
          </a:p>
        </p:txBody>
      </p:sp>
    </p:spTree>
    <p:extLst>
      <p:ext uri="{BB962C8B-B14F-4D97-AF65-F5344CB8AC3E}">
        <p14:creationId xmlns:p14="http://schemas.microsoft.com/office/powerpoint/2010/main" val="522645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supplementary document includes information on accessing Polaris's database help.</a:t>
            </a:r>
          </a:p>
          <a:p>
            <a:endParaRPr lang="en-US" baseline="0" dirty="0" smtClean="0"/>
          </a:p>
          <a:p>
            <a:r>
              <a:rPr lang="en-US" baseline="0" dirty="0" smtClean="0"/>
              <a:t>The Database repository includes an index and keyword search. Clickable links in the main body take you to the "primary" table for that element. See Also Links take you to related tables.</a:t>
            </a:r>
          </a:p>
          <a:p>
            <a:endParaRPr lang="en-US" baseline="0" dirty="0" smtClean="0"/>
          </a:p>
          <a:p>
            <a:r>
              <a:rPr lang="en-US" baseline="0" dirty="0" smtClean="0"/>
              <a:t>(When first downloaded, the .chm file may open with no data because the file is "blocked." Instructions on unblocking the file (Windows 7) are included in the supplementary document.)</a:t>
            </a:r>
          </a:p>
        </p:txBody>
      </p:sp>
      <p:sp>
        <p:nvSpPr>
          <p:cNvPr id="4" name="Slide Number Placeholder 3"/>
          <p:cNvSpPr>
            <a:spLocks noGrp="1"/>
          </p:cNvSpPr>
          <p:nvPr>
            <p:ph type="sldNum" sz="quarter" idx="10"/>
          </p:nvPr>
        </p:nvSpPr>
        <p:spPr/>
        <p:txBody>
          <a:bodyPr/>
          <a:lstStyle/>
          <a:p>
            <a:fld id="{8287ACAA-2B47-324D-9EF7-369BB2A8874A}" type="slidenum">
              <a:rPr lang="en-US" smtClean="0"/>
              <a:t>30</a:t>
            </a:fld>
            <a:endParaRPr lang="en-US"/>
          </a:p>
        </p:txBody>
      </p:sp>
    </p:spTree>
    <p:extLst>
      <p:ext uri="{BB962C8B-B14F-4D97-AF65-F5344CB8AC3E}">
        <p14:creationId xmlns:p14="http://schemas.microsoft.com/office/powerpoint/2010/main" val="4125493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supplementary document includes information about some common error messages and what they may mean.</a:t>
            </a:r>
          </a:p>
          <a:p>
            <a:endParaRPr lang="en-US" baseline="0" dirty="0" smtClean="0"/>
          </a:p>
          <a:p>
            <a:r>
              <a:rPr lang="en-US" baseline="0" dirty="0" smtClean="0"/>
              <a:t>Polaris does not understand smart quotes. </a:t>
            </a:r>
          </a:p>
          <a:p>
            <a:endParaRPr lang="en-US" baseline="0" dirty="0" smtClean="0"/>
          </a:p>
          <a:p>
            <a:r>
              <a:rPr lang="en-US" baseline="0" dirty="0" smtClean="0"/>
              <a:t>The Find Tool treats SQL queries as one long string of text, so a double-hyphen used to "comment out" something will actually treat everything after and below the hyphens as a comment.</a:t>
            </a:r>
          </a:p>
        </p:txBody>
      </p:sp>
      <p:sp>
        <p:nvSpPr>
          <p:cNvPr id="4" name="Slide Number Placeholder 3"/>
          <p:cNvSpPr>
            <a:spLocks noGrp="1"/>
          </p:cNvSpPr>
          <p:nvPr>
            <p:ph type="sldNum" sz="quarter" idx="10"/>
          </p:nvPr>
        </p:nvSpPr>
        <p:spPr/>
        <p:txBody>
          <a:bodyPr/>
          <a:lstStyle/>
          <a:p>
            <a:fld id="{8287ACAA-2B47-324D-9EF7-369BB2A8874A}" type="slidenum">
              <a:rPr lang="en-US" smtClean="0"/>
              <a:t>31</a:t>
            </a:fld>
            <a:endParaRPr lang="en-US"/>
          </a:p>
        </p:txBody>
      </p:sp>
    </p:spTree>
    <p:extLst>
      <p:ext uri="{BB962C8B-B14F-4D97-AF65-F5344CB8AC3E}">
        <p14:creationId xmlns:p14="http://schemas.microsoft.com/office/powerpoint/2010/main" val="2903305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979116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t>33</a:t>
            </a:fld>
            <a:endParaRPr lang="en-US"/>
          </a:p>
        </p:txBody>
      </p:sp>
    </p:spTree>
    <p:extLst>
      <p:ext uri="{BB962C8B-B14F-4D97-AF65-F5344CB8AC3E}">
        <p14:creationId xmlns:p14="http://schemas.microsoft.com/office/powerpoint/2010/main" val="252399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t>4</a:t>
            </a:fld>
            <a:endParaRPr lang="en-US"/>
          </a:p>
        </p:txBody>
      </p:sp>
    </p:spTree>
    <p:extLst>
      <p:ext uri="{BB962C8B-B14F-4D97-AF65-F5344CB8AC3E}">
        <p14:creationId xmlns:p14="http://schemas.microsoft.com/office/powerpoint/2010/main" val="288361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7ACAA-2B47-324D-9EF7-369BB2A8874A}" type="slidenum">
              <a:rPr lang="en-US" smtClean="0"/>
              <a:t>5</a:t>
            </a:fld>
            <a:endParaRPr lang="en-US"/>
          </a:p>
        </p:txBody>
      </p:sp>
    </p:spTree>
    <p:extLst>
      <p:ext uri="{BB962C8B-B14F-4D97-AF65-F5344CB8AC3E}">
        <p14:creationId xmlns:p14="http://schemas.microsoft.com/office/powerpoint/2010/main" val="419567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he page icon in the lower left indicates that t</a:t>
            </a:r>
            <a:r>
              <a:rPr lang="en-US" dirty="0" smtClean="0"/>
              <a:t>he</a:t>
            </a:r>
            <a:r>
              <a:rPr lang="en-US" baseline="0" dirty="0" smtClean="0"/>
              <a:t> supplementary document includes:</a:t>
            </a:r>
          </a:p>
          <a:p>
            <a:r>
              <a:rPr lang="en-US" baseline="0" dirty="0" smtClean="0"/>
              <a:t>A cross-reference between Normal Find Tool terms and Polaris database IDs, along with other information, such as instructions on accessing Polaris's database help files. </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6</a:t>
            </a:fld>
            <a:endParaRPr lang="en-US"/>
          </a:p>
        </p:txBody>
      </p:sp>
    </p:spTree>
    <p:extLst>
      <p:ext uri="{BB962C8B-B14F-4D97-AF65-F5344CB8AC3E}">
        <p14:creationId xmlns:p14="http://schemas.microsoft.com/office/powerpoint/2010/main" val="330287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Multiplying that by the thousands of items that may be assigned to Branch</a:t>
            </a:r>
            <a:r>
              <a:rPr lang="en-US" baseline="0" dirty="0" smtClean="0"/>
              <a:t> 7 shows how much more space would be needed (81 characters times 5,000 vs. 1 character times 5,000), not to mention how long it may take to modify the records.</a:t>
            </a:r>
          </a:p>
          <a:p>
            <a:endParaRPr lang="en-US" baseline="0" dirty="0" smtClean="0"/>
          </a:p>
          <a:p>
            <a:r>
              <a:rPr lang="en-US" baseline="0" dirty="0" smtClean="0"/>
              <a:t>If you modify the branch's name in the Organizations table, the changed name will show for all linked items.</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7</a:t>
            </a:fld>
            <a:endParaRPr lang="en-US"/>
          </a:p>
        </p:txBody>
      </p:sp>
    </p:spTree>
    <p:extLst>
      <p:ext uri="{BB962C8B-B14F-4D97-AF65-F5344CB8AC3E}">
        <p14:creationId xmlns:p14="http://schemas.microsoft.com/office/powerpoint/2010/main" val="352254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BibliographicRecords</a:t>
            </a:r>
            <a:r>
              <a:rPr lang="en-US" baseline="0" dirty="0" smtClean="0"/>
              <a:t> = Title, Author, etc.</a:t>
            </a:r>
          </a:p>
          <a:p>
            <a:r>
              <a:rPr lang="en-US" baseline="0" dirty="0" err="1" smtClean="0"/>
              <a:t>CircItemRecords</a:t>
            </a:r>
            <a:r>
              <a:rPr lang="en-US" baseline="0" dirty="0" smtClean="0"/>
              <a:t> = Barcode, Item Call Number, etc.</a:t>
            </a:r>
          </a:p>
          <a:p>
            <a:r>
              <a:rPr lang="en-US" baseline="0" dirty="0" smtClean="0"/>
              <a:t>Patrons = Patron's name, Barcode</a:t>
            </a:r>
          </a:p>
          <a:p>
            <a:r>
              <a:rPr lang="en-US" baseline="0" dirty="0" smtClean="0"/>
              <a:t>Organizations = Where the item was checked out</a:t>
            </a:r>
          </a:p>
          <a:p>
            <a:r>
              <a:rPr lang="en-US" baseline="0" dirty="0" err="1" smtClean="0"/>
              <a:t>PolarisUsers</a:t>
            </a:r>
            <a:r>
              <a:rPr lang="en-US" baseline="0" dirty="0" smtClean="0"/>
              <a:t> = Staff member who checked the item out.</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8</a:t>
            </a:fld>
            <a:endParaRPr lang="en-US"/>
          </a:p>
        </p:txBody>
      </p:sp>
    </p:spTree>
    <p:extLst>
      <p:ext uri="{BB962C8B-B14F-4D97-AF65-F5344CB8AC3E}">
        <p14:creationId xmlns:p14="http://schemas.microsoft.com/office/powerpoint/2010/main" val="385106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t</a:t>
            </a:r>
            <a:r>
              <a:rPr lang="en-US" dirty="0" smtClean="0"/>
              <a:t>he </a:t>
            </a:r>
            <a:r>
              <a:rPr lang="en-US" dirty="0" err="1" smtClean="0"/>
              <a:t>StatisticalCodes</a:t>
            </a:r>
            <a:r>
              <a:rPr lang="en-US" dirty="0" smtClean="0"/>
              <a:t> table may</a:t>
            </a:r>
            <a:r>
              <a:rPr lang="en-US" baseline="0" dirty="0" smtClean="0"/>
              <a:t> contain duplicate IDs. These are combined with the OrganizationID to make them unique, but if one branch's </a:t>
            </a:r>
            <a:r>
              <a:rPr lang="en-US" baseline="0" dirty="0" err="1" smtClean="0"/>
              <a:t>StatisticalCodeID</a:t>
            </a:r>
            <a:r>
              <a:rPr lang="en-US" baseline="0" dirty="0" smtClean="0"/>
              <a:t> #1 does not have the same description as another branch's #1, you will need to specify the items' </a:t>
            </a:r>
            <a:r>
              <a:rPr lang="en-US" baseline="0" dirty="0" err="1" smtClean="0"/>
              <a:t>AssignedBranchID</a:t>
            </a:r>
            <a:r>
              <a:rPr lang="en-US" baseline="0" dirty="0" smtClean="0"/>
              <a:t> in your query to make sure you get the right #1.</a:t>
            </a:r>
          </a:p>
          <a:p>
            <a:endParaRPr lang="en-US" baseline="0" dirty="0" smtClean="0"/>
          </a:p>
          <a:p>
            <a:r>
              <a:rPr lang="en-US" dirty="0" smtClean="0"/>
              <a:t>There</a:t>
            </a:r>
            <a:r>
              <a:rPr lang="en-US" baseline="0" dirty="0" smtClean="0"/>
              <a:t> can be a </a:t>
            </a:r>
            <a:r>
              <a:rPr lang="en-US" baseline="0" dirty="0" err="1" smtClean="0"/>
              <a:t>PatronID</a:t>
            </a:r>
            <a:r>
              <a:rPr lang="en-US" baseline="0" dirty="0" smtClean="0"/>
              <a:t> 11, a </a:t>
            </a:r>
            <a:r>
              <a:rPr lang="en-US" baseline="0" dirty="0" err="1" smtClean="0"/>
              <a:t>BibliographicrecordID</a:t>
            </a:r>
            <a:r>
              <a:rPr lang="en-US" baseline="0" dirty="0" smtClean="0"/>
              <a:t> 11, an </a:t>
            </a:r>
            <a:r>
              <a:rPr lang="en-US" baseline="0" dirty="0" err="1" smtClean="0"/>
              <a:t>ItemRecordID</a:t>
            </a:r>
            <a:r>
              <a:rPr lang="en-US" baseline="0" dirty="0" smtClean="0"/>
              <a:t> 11, a </a:t>
            </a:r>
            <a:r>
              <a:rPr lang="en-US" baseline="0" dirty="0" err="1" smtClean="0"/>
              <a:t>CollectionID</a:t>
            </a:r>
            <a:r>
              <a:rPr lang="en-US" baseline="0" dirty="0" smtClean="0"/>
              <a:t> 11, an </a:t>
            </a:r>
            <a:r>
              <a:rPr lang="en-US" baseline="0" dirty="0" err="1" smtClean="0"/>
              <a:t>Invoiceid</a:t>
            </a:r>
            <a:r>
              <a:rPr lang="en-US" baseline="0" dirty="0" smtClean="0"/>
              <a:t> 11, etc.</a:t>
            </a:r>
          </a:p>
          <a:p>
            <a:endParaRPr lang="en-US" dirty="0" smtClean="0"/>
          </a:p>
          <a:p>
            <a:r>
              <a:rPr lang="en-US" dirty="0" smtClean="0"/>
              <a:t>Item</a:t>
            </a:r>
            <a:r>
              <a:rPr lang="en-US" baseline="0" dirty="0" smtClean="0"/>
              <a:t> records are in </a:t>
            </a:r>
            <a:r>
              <a:rPr lang="en-US" baseline="0" dirty="0" err="1" smtClean="0"/>
              <a:t>CircItemRecords</a:t>
            </a:r>
            <a:r>
              <a:rPr lang="en-US" baseline="0" dirty="0" smtClean="0"/>
              <a:t> and </a:t>
            </a:r>
            <a:r>
              <a:rPr lang="en-US" baseline="0" dirty="0" err="1" smtClean="0"/>
              <a:t>ItemRecordDetails</a:t>
            </a:r>
            <a:endParaRPr lang="en-US" baseline="0" dirty="0" smtClean="0"/>
          </a:p>
          <a:p>
            <a:r>
              <a:rPr lang="en-US" baseline="0" dirty="0" smtClean="0"/>
              <a:t>Bibliographic records are in </a:t>
            </a:r>
            <a:r>
              <a:rPr lang="en-US" baseline="0" dirty="0" err="1" smtClean="0"/>
              <a:t>BibliographicRecords</a:t>
            </a:r>
            <a:r>
              <a:rPr lang="en-US" baseline="0" dirty="0" smtClean="0"/>
              <a:t>, </a:t>
            </a:r>
            <a:r>
              <a:rPr lang="en-US" baseline="0" dirty="0" err="1" smtClean="0"/>
              <a:t>BibliographicTags</a:t>
            </a:r>
            <a:r>
              <a:rPr lang="en-US" baseline="0" dirty="0" smtClean="0"/>
              <a:t>, and </a:t>
            </a:r>
            <a:r>
              <a:rPr lang="en-US" baseline="0" dirty="0" err="1" smtClean="0"/>
              <a:t>BiblographicSubfields</a:t>
            </a:r>
            <a:endParaRPr lang="en-US" baseline="0" dirty="0" smtClean="0"/>
          </a:p>
          <a:p>
            <a:r>
              <a:rPr lang="en-US" baseline="0" dirty="0" smtClean="0"/>
              <a:t>Patron records are in Patrons, </a:t>
            </a:r>
            <a:r>
              <a:rPr lang="en-US" baseline="0" dirty="0" err="1" smtClean="0"/>
              <a:t>PatronRegistration</a:t>
            </a:r>
            <a:r>
              <a:rPr lang="en-US" baseline="0" dirty="0" smtClean="0"/>
              <a:t>, </a:t>
            </a:r>
            <a:r>
              <a:rPr lang="en-US" baseline="0" dirty="0" err="1" smtClean="0"/>
              <a:t>PatronAddresses</a:t>
            </a:r>
            <a:endParaRPr lang="en-US" baseline="0" dirty="0" smtClean="0"/>
          </a:p>
          <a:p>
            <a:endParaRPr lang="en-US" baseline="0" dirty="0" smtClean="0"/>
          </a:p>
          <a:p>
            <a:r>
              <a:rPr lang="en-US" baseline="0" dirty="0" err="1" smtClean="0"/>
              <a:t>ItemCheckouts</a:t>
            </a:r>
            <a:r>
              <a:rPr lang="en-US" baseline="0" dirty="0" smtClean="0"/>
              <a:t> </a:t>
            </a:r>
            <a:r>
              <a:rPr lang="en-US" baseline="0" dirty="0" smtClean="0"/>
              <a:t>will have the </a:t>
            </a:r>
            <a:r>
              <a:rPr lang="en-US" baseline="0" dirty="0" err="1" smtClean="0"/>
              <a:t>PatronID</a:t>
            </a:r>
            <a:r>
              <a:rPr lang="en-US" baseline="0" dirty="0" smtClean="0"/>
              <a:t> for each item checked out. </a:t>
            </a:r>
            <a:r>
              <a:rPr lang="en-US" baseline="0" dirty="0" err="1" smtClean="0"/>
              <a:t>BibliographicTags</a:t>
            </a:r>
            <a:r>
              <a:rPr lang="en-US" baseline="0" dirty="0" smtClean="0"/>
              <a:t> will have the </a:t>
            </a:r>
            <a:r>
              <a:rPr lang="en-US" baseline="0" dirty="0" err="1" smtClean="0"/>
              <a:t>BibliographicRecordID</a:t>
            </a:r>
            <a:r>
              <a:rPr lang="en-US" baseline="0" dirty="0" smtClean="0"/>
              <a:t> for each MARC field in the record.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9</a:t>
            </a:fld>
            <a:endParaRPr lang="en-US"/>
          </a:p>
        </p:txBody>
      </p:sp>
    </p:spTree>
    <p:extLst>
      <p:ext uri="{BB962C8B-B14F-4D97-AF65-F5344CB8AC3E}">
        <p14:creationId xmlns:p14="http://schemas.microsoft.com/office/powerpoint/2010/main" val="3814538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04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31944" y="1365589"/>
            <a:ext cx="10515600" cy="562168"/>
          </a:xfrm>
        </p:spPr>
        <p:txBody>
          <a:bodyPr>
            <a:normAutofit/>
          </a:bodyPr>
          <a:lstStyle>
            <a:lvl1pPr>
              <a:defRPr sz="2800" b="1" i="0">
                <a:solidFill>
                  <a:schemeClr val="accent1"/>
                </a:solidFill>
                <a:latin typeface="Futura Medium" charset="0"/>
                <a:ea typeface="Futura Medium" charset="0"/>
                <a:cs typeface="Futura Medium" charset="0"/>
              </a:defRPr>
            </a:lvl1pPr>
          </a:lstStyle>
          <a:p>
            <a:r>
              <a:rPr lang="en-US" smtClean="0"/>
              <a:t>Click to edit Master title style</a:t>
            </a:r>
            <a:endParaRPr lang="en-US"/>
          </a:p>
        </p:txBody>
      </p:sp>
      <p:sp>
        <p:nvSpPr>
          <p:cNvPr id="11" name="Text Placeholder 10"/>
          <p:cNvSpPr>
            <a:spLocks noGrp="1"/>
          </p:cNvSpPr>
          <p:nvPr>
            <p:ph type="body" sz="quarter" idx="10" hasCustomPrompt="1"/>
          </p:nvPr>
        </p:nvSpPr>
        <p:spPr>
          <a:xfrm>
            <a:off x="632685" y="1969007"/>
            <a:ext cx="6586538" cy="373963"/>
          </a:xfrm>
        </p:spPr>
        <p:txBody>
          <a:bodyPr>
            <a:normAutofit/>
          </a:bodyPr>
          <a:lstStyle>
            <a:lvl1pPr marL="0" indent="0">
              <a:buNone/>
              <a:defRPr sz="2200">
                <a:solidFill>
                  <a:srgbClr val="878787"/>
                </a:solidFill>
              </a:defRPr>
            </a:lvl1pPr>
          </a:lstStyle>
          <a:p>
            <a:pPr lvl="0"/>
            <a:r>
              <a:rPr lang="en-US" smtClean="0"/>
              <a:t>Sub-Title</a:t>
            </a:r>
            <a:endParaRPr lang="en-US"/>
          </a:p>
        </p:txBody>
      </p:sp>
    </p:spTree>
    <p:extLst>
      <p:ext uri="{BB962C8B-B14F-4D97-AF65-F5344CB8AC3E}">
        <p14:creationId xmlns:p14="http://schemas.microsoft.com/office/powerpoint/2010/main" val="9322777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1475" y="1436913"/>
            <a:ext cx="11418888" cy="4536849"/>
          </a:xfrm>
        </p:spPr>
        <p:txBody>
          <a:bodyPr>
            <a:normAutofit/>
          </a:bodyPr>
          <a:lstStyle>
            <a:lvl1pPr marL="342900" indent="-342900">
              <a:buClr>
                <a:srgbClr val="012D40"/>
              </a:buClr>
              <a:buFont typeface="Wingdings" charset="2"/>
              <a:buChar char="§"/>
              <a:defRPr sz="2400">
                <a:solidFill>
                  <a:srgbClr val="878787"/>
                </a:solidFill>
                <a:latin typeface="Futura Medium" charset="0"/>
                <a:ea typeface="Futura Medium" charset="0"/>
                <a:cs typeface="Futura Medium" charset="0"/>
              </a:defRPr>
            </a:lvl1pPr>
            <a:lvl2pPr marL="800100" indent="-342900">
              <a:buClr>
                <a:srgbClr val="878787"/>
              </a:buClr>
              <a:buFont typeface="LucidaGrande" charset="0"/>
              <a:buChar char="◆"/>
              <a:defRPr sz="2000">
                <a:solidFill>
                  <a:srgbClr val="878787"/>
                </a:solidFill>
                <a:latin typeface="Futura Medium" charset="0"/>
                <a:ea typeface="Futura Medium" charset="0"/>
                <a:cs typeface="Futura Medium" charset="0"/>
              </a:defRPr>
            </a:lvl2pPr>
            <a:lvl3pPr marL="1200150" indent="-285750">
              <a:buClr>
                <a:srgbClr val="012D40"/>
              </a:buClr>
              <a:buFont typeface="Wingdings" charset="2"/>
              <a:buChar char="§"/>
              <a:defRPr sz="1800">
                <a:solidFill>
                  <a:srgbClr val="878787"/>
                </a:solidFill>
                <a:latin typeface="Futura Medium" charset="0"/>
                <a:ea typeface="Futura Medium" charset="0"/>
                <a:cs typeface="Futura Medium" charset="0"/>
              </a:defRPr>
            </a:lvl3pPr>
            <a:lvl4pPr marL="1657350" indent="-285750">
              <a:buClr>
                <a:srgbClr val="878787"/>
              </a:buClr>
              <a:buFont typeface="LucidaGrande" charset="0"/>
              <a:buChar char="◆"/>
              <a:defRPr sz="1600">
                <a:solidFill>
                  <a:srgbClr val="878787"/>
                </a:solidFill>
                <a:latin typeface="Futura Medium" charset="0"/>
                <a:ea typeface="Futura Medium" charset="0"/>
                <a:cs typeface="Futura Medium" charset="0"/>
              </a:defRPr>
            </a:lvl4pPr>
            <a:lvl5pPr marL="2114550" indent="-285750">
              <a:buClr>
                <a:srgbClr val="012D40"/>
              </a:buClr>
              <a:buFont typeface="Wingdings" charset="2"/>
              <a:buChar char="§"/>
              <a:defRPr sz="1600">
                <a:solidFill>
                  <a:srgbClr val="878787"/>
                </a:solidFill>
                <a:latin typeface="Futura Medium" charset="0"/>
                <a:ea typeface="Futura Medium" charset="0"/>
                <a:cs typeface="Futura Medium"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itle 3"/>
          <p:cNvSpPr>
            <a:spLocks noGrp="1"/>
          </p:cNvSpPr>
          <p:nvPr>
            <p:ph type="title"/>
          </p:nvPr>
        </p:nvSpPr>
        <p:spPr>
          <a:xfrm>
            <a:off x="371475" y="502166"/>
            <a:ext cx="10515600" cy="680223"/>
          </a:xfrm>
        </p:spPr>
        <p:txBody>
          <a:bodyPr>
            <a:normAutofit/>
          </a:bodyPr>
          <a:lstStyle>
            <a:lvl1pPr>
              <a:defRPr sz="2800">
                <a:solidFill>
                  <a:schemeClr val="accent1"/>
                </a:solidFill>
              </a:defRPr>
            </a:lvl1pPr>
          </a:lstStyle>
          <a:p>
            <a:r>
              <a:rPr lang="en-US" dirty="0"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3784"/>
            <a:ext cx="10515600" cy="7482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1684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rgbClr val="00B1D0"/>
          </a:solidFill>
          <a:latin typeface="Futura Medium" charset="0"/>
          <a:ea typeface="Futura Medium" charset="0"/>
          <a:cs typeface="Futura Medium" charset="0"/>
        </a:defRPr>
      </a:lvl1pPr>
    </p:titleStyle>
    <p:bodyStyle>
      <a:lvl1pPr marL="228600" indent="-228600" algn="l" defTabSz="914400" rtl="0" eaLnBrk="1" latinLnBrk="0" hangingPunct="1">
        <a:lnSpc>
          <a:spcPct val="90000"/>
        </a:lnSpc>
        <a:spcBef>
          <a:spcPts val="1000"/>
        </a:spcBef>
        <a:buClr>
          <a:srgbClr val="012D40"/>
        </a:buClr>
        <a:buFont typeface="Wingdings" charset="2"/>
        <a:buChar char="§"/>
        <a:defRPr sz="2400" kern="1200">
          <a:solidFill>
            <a:srgbClr val="878787"/>
          </a:solidFill>
          <a:latin typeface="Futura Medium" charset="0"/>
          <a:ea typeface="Futura Medium" charset="0"/>
          <a:cs typeface="Futura Medium" charset="0"/>
        </a:defRPr>
      </a:lvl1pPr>
      <a:lvl2pPr marL="685800" indent="-228600" algn="l" defTabSz="914400" rtl="0" eaLnBrk="1" latinLnBrk="0" hangingPunct="1">
        <a:lnSpc>
          <a:spcPct val="90000"/>
        </a:lnSpc>
        <a:spcBef>
          <a:spcPts val="500"/>
        </a:spcBef>
        <a:buClr>
          <a:srgbClr val="878787"/>
        </a:buClr>
        <a:buFont typeface="LucidaGrande" charset="0"/>
        <a:buChar char="◆"/>
        <a:defRPr sz="2000" kern="1200">
          <a:solidFill>
            <a:srgbClr val="878787"/>
          </a:solidFill>
          <a:latin typeface="Futura Medium" charset="0"/>
          <a:ea typeface="Futura Medium" charset="0"/>
          <a:cs typeface="Futura Medium" charset="0"/>
        </a:defRPr>
      </a:lvl2pPr>
      <a:lvl3pPr marL="1143000" indent="-228600" algn="l" defTabSz="914400" rtl="0" eaLnBrk="1" latinLnBrk="0" hangingPunct="1">
        <a:lnSpc>
          <a:spcPct val="90000"/>
        </a:lnSpc>
        <a:spcBef>
          <a:spcPts val="500"/>
        </a:spcBef>
        <a:buClr>
          <a:srgbClr val="012D40"/>
        </a:buClr>
        <a:buFont typeface="Wingdings" charset="2"/>
        <a:buChar char="§"/>
        <a:defRPr sz="1800" kern="1200">
          <a:solidFill>
            <a:srgbClr val="878787"/>
          </a:solidFill>
          <a:latin typeface="Futura Medium" charset="0"/>
          <a:ea typeface="Futura Medium" charset="0"/>
          <a:cs typeface="Futura Medium" charset="0"/>
        </a:defRPr>
      </a:lvl3pPr>
      <a:lvl4pPr marL="1600200" indent="-228600" algn="l" defTabSz="914400" rtl="0" eaLnBrk="1" latinLnBrk="0" hangingPunct="1">
        <a:lnSpc>
          <a:spcPct val="90000"/>
        </a:lnSpc>
        <a:spcBef>
          <a:spcPts val="500"/>
        </a:spcBef>
        <a:buFont typeface="LucidaGrande" charset="0"/>
        <a:buChar char="◆"/>
        <a:defRPr sz="1600" kern="1200">
          <a:solidFill>
            <a:srgbClr val="878787"/>
          </a:solidFill>
          <a:latin typeface="Futura Medium" charset="0"/>
          <a:ea typeface="Futura Medium" charset="0"/>
          <a:cs typeface="Futura Medium" charset="0"/>
        </a:defRPr>
      </a:lvl4pPr>
      <a:lvl5pPr marL="2057400" indent="-228600" algn="l" defTabSz="914400" rtl="0" eaLnBrk="1" latinLnBrk="0" hangingPunct="1">
        <a:lnSpc>
          <a:spcPct val="90000"/>
        </a:lnSpc>
        <a:spcBef>
          <a:spcPts val="500"/>
        </a:spcBef>
        <a:buClr>
          <a:srgbClr val="012D40"/>
        </a:buClr>
        <a:buFont typeface="Wingdings" charset="2"/>
        <a:buChar char="§"/>
        <a:defRPr sz="1600" kern="1200">
          <a:solidFill>
            <a:srgbClr val="878787"/>
          </a:solidFill>
          <a:latin typeface="Futura Medium" charset="0"/>
          <a:ea typeface="Futura Medium" charset="0"/>
          <a:cs typeface="Futura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iii.rightanswers.com/portal/ss/?taxonomypath=Downloads//Polaris//Database+Help&amp;tabid=2#t=kbResult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jwhitfield@aclib.u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mailto:rpatterson@aclib.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3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2514803"/>
            <a:ext cx="11418888" cy="3994837"/>
          </a:xfrm>
        </p:spPr>
        <p:txBody>
          <a:bodyPr/>
          <a:lstStyle/>
          <a:p>
            <a:pPr marL="0" indent="0">
              <a:buNone/>
            </a:pPr>
            <a:r>
              <a:rPr lang="en-US" dirty="0" smtClean="0"/>
              <a:t>Some examples of data that is not searchable via a Normal or Power search:</a:t>
            </a:r>
            <a:endParaRPr lang="en-US" dirty="0"/>
          </a:p>
          <a:p>
            <a:r>
              <a:rPr lang="en-US" dirty="0" smtClean="0"/>
              <a:t>Historical activity on item records. </a:t>
            </a:r>
          </a:p>
          <a:p>
            <a:r>
              <a:rPr lang="en-US" dirty="0" smtClean="0"/>
              <a:t>Non-indexed MARC fields in a bibliographic record.</a:t>
            </a:r>
          </a:p>
          <a:p>
            <a:r>
              <a:rPr lang="en-US" dirty="0" smtClean="0"/>
              <a:t>The title or author of a deleted bibliographic record.</a:t>
            </a:r>
          </a:p>
          <a:p>
            <a:r>
              <a:rPr lang="en-US" dirty="0" smtClean="0"/>
              <a:t>Purchase order lines for a specific branch's orders.</a:t>
            </a:r>
          </a:p>
          <a:p>
            <a:r>
              <a:rPr lang="en-US" dirty="0" smtClean="0"/>
              <a:t>Patron account information from a deleted (and purged) item record.</a:t>
            </a:r>
            <a:br>
              <a:rPr lang="en-US" dirty="0" smtClean="0"/>
            </a:br>
            <a:endParaRPr lang="en-US" sz="1000" dirty="0" smtClean="0"/>
          </a:p>
          <a:p>
            <a:pPr marL="0" indent="0">
              <a:buNone/>
            </a:pPr>
            <a:r>
              <a:rPr lang="en-US" dirty="0" smtClean="0"/>
              <a:t>This and more can be found using a SQL search.</a:t>
            </a:r>
          </a:p>
        </p:txBody>
      </p:sp>
      <p:sp>
        <p:nvSpPr>
          <p:cNvPr id="3" name="Title 2"/>
          <p:cNvSpPr>
            <a:spLocks noGrp="1"/>
          </p:cNvSpPr>
          <p:nvPr>
            <p:ph type="title"/>
          </p:nvPr>
        </p:nvSpPr>
        <p:spPr>
          <a:xfrm>
            <a:off x="371475" y="181020"/>
            <a:ext cx="4282412" cy="1710842"/>
          </a:xfrm>
        </p:spPr>
        <p:txBody>
          <a:bodyPr/>
          <a:lstStyle/>
          <a:p>
            <a:r>
              <a:rPr lang="en-US" b="1" dirty="0" smtClean="0"/>
              <a:t>Going beyond a Normal (or Power) search</a:t>
            </a:r>
            <a:br>
              <a:rPr lang="en-US" b="1" dirty="0" smtClean="0"/>
            </a:br>
            <a:r>
              <a:rPr lang="en-US" b="1" dirty="0" smtClean="0"/>
              <a:t>with SQL</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6281040"/>
            <a:ext cx="356831" cy="457200"/>
          </a:xfrm>
          <a:prstGeom prst="rect">
            <a:avLst/>
          </a:prstGeom>
          <a:noFill/>
          <a:effectLst>
            <a:softEdge rad="0"/>
          </a:effectLst>
        </p:spPr>
      </p:pic>
      <p:pic>
        <p:nvPicPr>
          <p:cNvPr id="5" name="Picture 4"/>
          <p:cNvPicPr>
            <a:picLocks noChangeAspect="1"/>
          </p:cNvPicPr>
          <p:nvPr/>
        </p:nvPicPr>
        <p:blipFill rotWithShape="1">
          <a:blip r:embed="rId4"/>
          <a:srcRect b="42301"/>
          <a:stretch/>
        </p:blipFill>
        <p:spPr>
          <a:xfrm>
            <a:off x="4653887" y="660147"/>
            <a:ext cx="7058025" cy="1560811"/>
          </a:xfrm>
          <a:prstGeom prst="rect">
            <a:avLst/>
          </a:prstGeom>
        </p:spPr>
      </p:pic>
    </p:spTree>
    <p:extLst>
      <p:ext uri="{BB962C8B-B14F-4D97-AF65-F5344CB8AC3E}">
        <p14:creationId xmlns:p14="http://schemas.microsoft.com/office/powerpoint/2010/main" val="4245865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smtClean="0"/>
          </a:p>
          <a:p>
            <a:pPr marL="0" indent="0">
              <a:buNone/>
            </a:pPr>
            <a:r>
              <a:rPr lang="en-US" dirty="0">
                <a:solidFill>
                  <a:srgbClr val="FF0000"/>
                </a:solidFill>
              </a:rPr>
              <a:t>SELECT</a:t>
            </a:r>
            <a:r>
              <a:rPr lang="en-US" dirty="0"/>
              <a:t> (Which ID do you want</a:t>
            </a:r>
            <a:r>
              <a:rPr lang="en-US" dirty="0" smtClean="0"/>
              <a:t>? </a:t>
            </a:r>
            <a:r>
              <a:rPr lang="en-US" dirty="0" err="1" smtClean="0"/>
              <a:t>PatronID</a:t>
            </a:r>
            <a:r>
              <a:rPr lang="en-US" dirty="0" smtClean="0"/>
              <a:t>, </a:t>
            </a:r>
            <a:r>
              <a:rPr lang="en-US" dirty="0" err="1" smtClean="0"/>
              <a:t>ItemRecordID</a:t>
            </a:r>
            <a:r>
              <a:rPr lang="en-US" dirty="0" smtClean="0"/>
              <a:t>, etc.)</a:t>
            </a:r>
          </a:p>
          <a:p>
            <a:pPr marL="0" indent="0">
              <a:buNone/>
            </a:pPr>
            <a:endParaRPr lang="en-US" dirty="0"/>
          </a:p>
          <a:p>
            <a:pPr marL="0" indent="0">
              <a:buNone/>
            </a:pPr>
            <a:r>
              <a:rPr lang="en-US" dirty="0">
                <a:solidFill>
                  <a:srgbClr val="00B0F0"/>
                </a:solidFill>
              </a:rPr>
              <a:t>FROM</a:t>
            </a:r>
            <a:r>
              <a:rPr lang="en-US" dirty="0"/>
              <a:t> (Which table(s) </a:t>
            </a:r>
            <a:r>
              <a:rPr lang="en-US" dirty="0" smtClean="0"/>
              <a:t>or view(s) do </a:t>
            </a:r>
            <a:r>
              <a:rPr lang="en-US" dirty="0"/>
              <a:t>you want to look in</a:t>
            </a:r>
            <a:r>
              <a:rPr lang="en-US" dirty="0" smtClean="0"/>
              <a:t>?</a:t>
            </a:r>
            <a:br>
              <a:rPr lang="en-US" dirty="0" smtClean="0"/>
            </a:br>
            <a:r>
              <a:rPr lang="en-US" dirty="0" smtClean="0"/>
              <a:t>	   Patrons, </a:t>
            </a:r>
            <a:r>
              <a:rPr lang="en-US" dirty="0" err="1" smtClean="0"/>
              <a:t>BibliographicRecords</a:t>
            </a:r>
            <a:r>
              <a:rPr lang="en-US" dirty="0" smtClean="0"/>
              <a:t>, etc.)</a:t>
            </a:r>
          </a:p>
          <a:p>
            <a:pPr marL="0" indent="0">
              <a:buNone/>
            </a:pPr>
            <a:endParaRPr lang="en-US" dirty="0"/>
          </a:p>
          <a:p>
            <a:pPr marL="0" indent="0">
              <a:buNone/>
            </a:pPr>
            <a:r>
              <a:rPr lang="en-US" dirty="0">
                <a:solidFill>
                  <a:srgbClr val="00B050"/>
                </a:solidFill>
              </a:rPr>
              <a:t>WHERE</a:t>
            </a:r>
            <a:r>
              <a:rPr lang="en-US" dirty="0"/>
              <a:t> (What are </a:t>
            </a:r>
            <a:r>
              <a:rPr lang="en-US" dirty="0" smtClean="0"/>
              <a:t>the </a:t>
            </a:r>
            <a:r>
              <a:rPr lang="en-US" dirty="0"/>
              <a:t>criteria for your </a:t>
            </a:r>
            <a:r>
              <a:rPr lang="en-US" dirty="0" smtClean="0"/>
              <a:t>search?)</a:t>
            </a:r>
            <a:br>
              <a:rPr lang="en-US" dirty="0" smtClean="0"/>
            </a:br>
            <a:endParaRPr lang="en-US" dirty="0" smtClean="0"/>
          </a:p>
        </p:txBody>
      </p:sp>
      <p:sp>
        <p:nvSpPr>
          <p:cNvPr id="3" name="Title 2"/>
          <p:cNvSpPr>
            <a:spLocks noGrp="1"/>
          </p:cNvSpPr>
          <p:nvPr>
            <p:ph type="title"/>
          </p:nvPr>
        </p:nvSpPr>
        <p:spPr/>
        <p:txBody>
          <a:bodyPr/>
          <a:lstStyle/>
          <a:p>
            <a:r>
              <a:rPr lang="en-US" b="1" dirty="0" smtClean="0"/>
              <a:t>Elements of a SQL query (in the Find Tool)</a:t>
            </a:r>
            <a:endParaRPr lang="en-US" b="1" dirty="0"/>
          </a:p>
        </p:txBody>
      </p:sp>
    </p:spTree>
    <p:extLst>
      <p:ext uri="{BB962C8B-B14F-4D97-AF65-F5344CB8AC3E}">
        <p14:creationId xmlns:p14="http://schemas.microsoft.com/office/powerpoint/2010/main" val="4127037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89099" y="938893"/>
            <a:ext cx="10101263" cy="4536849"/>
          </a:xfrm>
        </p:spPr>
        <p:txBody>
          <a:bodyPr/>
          <a:lstStyle/>
          <a:p>
            <a:pPr marL="0" indent="0">
              <a:buNone/>
            </a:pPr>
            <a:endParaRPr lang="en-US" dirty="0" smtClean="0"/>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r>
              <a:rPr lang="en-US" dirty="0" smtClean="0">
                <a:solidFill>
                  <a:srgbClr val="FF0000"/>
                </a:solidFill>
              </a:rPr>
              <a:t>SELECT</a:t>
            </a:r>
            <a:r>
              <a:rPr lang="en-US" dirty="0" smtClean="0"/>
              <a:t> </a:t>
            </a:r>
            <a:r>
              <a:rPr lang="en-US" dirty="0" err="1" smtClean="0"/>
              <a:t>ItemRecordID</a:t>
            </a:r>
            <a:r>
              <a:rPr lang="en-US" dirty="0" smtClean="0"/>
              <a:t> </a:t>
            </a:r>
            <a:br>
              <a:rPr lang="en-US" dirty="0" smtClean="0"/>
            </a:br>
            <a:endParaRPr lang="en-US" dirty="0" smtClean="0"/>
          </a:p>
          <a:p>
            <a:pPr marL="0" indent="0">
              <a:buNone/>
            </a:pPr>
            <a:r>
              <a:rPr lang="en-US" dirty="0">
                <a:solidFill>
                  <a:srgbClr val="00B0F0"/>
                </a:solidFill>
              </a:rPr>
              <a:t>	</a:t>
            </a:r>
            <a:r>
              <a:rPr lang="en-US" dirty="0" smtClean="0">
                <a:solidFill>
                  <a:srgbClr val="00B0F0"/>
                </a:solidFill>
              </a:rPr>
              <a:t>FROM</a:t>
            </a:r>
            <a:r>
              <a:rPr lang="en-US" dirty="0" smtClean="0"/>
              <a:t> </a:t>
            </a:r>
            <a:r>
              <a:rPr lang="en-US" dirty="0" err="1" smtClean="0"/>
              <a:t>CircItemRecords</a:t>
            </a:r>
            <a:r>
              <a:rPr lang="en-US" dirty="0" smtClean="0"/>
              <a:t> with (</a:t>
            </a:r>
            <a:r>
              <a:rPr lang="en-US" dirty="0" err="1" smtClean="0"/>
              <a:t>nolock</a:t>
            </a:r>
            <a:r>
              <a:rPr lang="en-US" dirty="0" smtClean="0"/>
              <a:t>)</a:t>
            </a:r>
            <a:br>
              <a:rPr lang="en-US" dirty="0" smtClean="0"/>
            </a:br>
            <a:endParaRPr lang="en-US" dirty="0" smtClean="0"/>
          </a:p>
          <a:p>
            <a:pPr marL="0" indent="0">
              <a:buNone/>
            </a:pPr>
            <a:r>
              <a:rPr lang="en-US" dirty="0" smtClean="0">
                <a:solidFill>
                  <a:srgbClr val="00B050"/>
                </a:solidFill>
              </a:rPr>
              <a:t>		WHERE</a:t>
            </a:r>
            <a:r>
              <a:rPr lang="en-US" dirty="0" smtClean="0"/>
              <a:t> </a:t>
            </a:r>
            <a:r>
              <a:rPr lang="en-US" dirty="0" err="1" smtClean="0"/>
              <a:t>AssignedBranchID</a:t>
            </a:r>
            <a:r>
              <a:rPr lang="en-US" dirty="0" smtClean="0"/>
              <a:t> = 10</a:t>
            </a:r>
            <a:endParaRPr lang="en-US" dirty="0"/>
          </a:p>
          <a:p>
            <a:pPr marL="0" indent="0">
              <a:buNone/>
            </a:pPr>
            <a:r>
              <a:rPr lang="en-US" dirty="0" smtClean="0"/>
              <a:t/>
            </a:r>
            <a:br>
              <a:rPr lang="en-US" dirty="0" smtClean="0"/>
            </a:br>
            <a:endParaRPr lang="en-US" dirty="0" smtClean="0"/>
          </a:p>
        </p:txBody>
      </p:sp>
      <p:sp>
        <p:nvSpPr>
          <p:cNvPr id="3" name="Title 2"/>
          <p:cNvSpPr>
            <a:spLocks noGrp="1"/>
          </p:cNvSpPr>
          <p:nvPr>
            <p:ph type="title"/>
          </p:nvPr>
        </p:nvSpPr>
        <p:spPr>
          <a:xfrm>
            <a:off x="371475" y="598782"/>
            <a:ext cx="10515600" cy="680223"/>
          </a:xfrm>
        </p:spPr>
        <p:txBody>
          <a:bodyPr/>
          <a:lstStyle/>
          <a:p>
            <a:r>
              <a:rPr lang="en-US" b="1" dirty="0" smtClean="0"/>
              <a:t>A SQL query example</a:t>
            </a:r>
            <a:endParaRPr lang="en-US" b="1" dirty="0"/>
          </a:p>
        </p:txBody>
      </p:sp>
    </p:spTree>
    <p:extLst>
      <p:ext uri="{BB962C8B-B14F-4D97-AF65-F5344CB8AC3E}">
        <p14:creationId xmlns:p14="http://schemas.microsoft.com/office/powerpoint/2010/main" val="2816319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295401"/>
            <a:ext cx="11418887" cy="4678362"/>
          </a:xfrm>
        </p:spPr>
        <p:txBody>
          <a:bodyPr/>
          <a:lstStyle/>
          <a:p>
            <a:pPr marL="0" indent="0">
              <a:buNone/>
            </a:pPr>
            <a:r>
              <a:rPr lang="en-US" dirty="0" smtClean="0"/>
              <a:t/>
            </a:r>
            <a:br>
              <a:rPr lang="en-US" dirty="0" smtClean="0"/>
            </a:br>
            <a:endParaRPr lang="en-US" dirty="0" smtClean="0"/>
          </a:p>
        </p:txBody>
      </p:sp>
      <p:sp>
        <p:nvSpPr>
          <p:cNvPr id="3" name="Title 2"/>
          <p:cNvSpPr>
            <a:spLocks noGrp="1"/>
          </p:cNvSpPr>
          <p:nvPr>
            <p:ph type="title"/>
          </p:nvPr>
        </p:nvSpPr>
        <p:spPr/>
        <p:txBody>
          <a:bodyPr/>
          <a:lstStyle/>
          <a:p>
            <a:r>
              <a:rPr lang="en-US" b="1" dirty="0" smtClean="0"/>
              <a:t>The same SQL query in the Find Tool.</a:t>
            </a:r>
            <a:endParaRPr lang="en-US" b="1" dirty="0"/>
          </a:p>
        </p:txBody>
      </p:sp>
      <p:pic>
        <p:nvPicPr>
          <p:cNvPr id="5" name="Picture 4"/>
          <p:cNvPicPr>
            <a:picLocks noChangeAspect="1"/>
          </p:cNvPicPr>
          <p:nvPr/>
        </p:nvPicPr>
        <p:blipFill rotWithShape="1">
          <a:blip r:embed="rId3"/>
          <a:srcRect b="33471"/>
          <a:stretch/>
        </p:blipFill>
        <p:spPr>
          <a:xfrm>
            <a:off x="371475" y="1426776"/>
            <a:ext cx="10918825" cy="3909500"/>
          </a:xfrm>
          <a:prstGeom prst="rect">
            <a:avLst/>
          </a:prstGeom>
        </p:spPr>
      </p:pic>
    </p:spTree>
    <p:extLst>
      <p:ext uri="{BB962C8B-B14F-4D97-AF65-F5344CB8AC3E}">
        <p14:creationId xmlns:p14="http://schemas.microsoft.com/office/powerpoint/2010/main" val="1162481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916934"/>
            <a:ext cx="11418888" cy="4056827"/>
          </a:xfrm>
        </p:spPr>
        <p:txBody>
          <a:bodyPr/>
          <a:lstStyle/>
          <a:p>
            <a:r>
              <a:rPr lang="en-US" dirty="0">
                <a:solidFill>
                  <a:schemeClr val="tx1"/>
                </a:solidFill>
              </a:rPr>
              <a:t>=</a:t>
            </a:r>
            <a:r>
              <a:rPr lang="en-US" dirty="0"/>
              <a:t> Equals </a:t>
            </a:r>
            <a:r>
              <a:rPr lang="en-US" dirty="0" smtClean="0"/>
              <a:t>			</a:t>
            </a:r>
            <a:r>
              <a:rPr lang="en-US" dirty="0" err="1" smtClean="0"/>
              <a:t>AssignedBranchID</a:t>
            </a:r>
            <a:r>
              <a:rPr lang="en-US" dirty="0" smtClean="0"/>
              <a:t> = 10</a:t>
            </a:r>
            <a:endParaRPr lang="en-US" dirty="0"/>
          </a:p>
          <a:p>
            <a:r>
              <a:rPr lang="en-US" dirty="0">
                <a:solidFill>
                  <a:schemeClr val="tx1"/>
                </a:solidFill>
              </a:rPr>
              <a:t>&lt;&gt;</a:t>
            </a:r>
            <a:r>
              <a:rPr lang="en-US" dirty="0"/>
              <a:t> Does not equal </a:t>
            </a:r>
            <a:r>
              <a:rPr lang="en-US" dirty="0" smtClean="0"/>
              <a:t>	</a:t>
            </a:r>
            <a:r>
              <a:rPr lang="en-US" dirty="0" err="1" smtClean="0"/>
              <a:t>ItemStatusID</a:t>
            </a:r>
            <a:r>
              <a:rPr lang="en-US" dirty="0" smtClean="0"/>
              <a:t> &lt;&gt; 4</a:t>
            </a:r>
            <a:endParaRPr lang="en-US" dirty="0"/>
          </a:p>
          <a:p>
            <a:r>
              <a:rPr lang="en-US" dirty="0">
                <a:solidFill>
                  <a:schemeClr val="tx1"/>
                </a:solidFill>
              </a:rPr>
              <a:t>&gt;</a:t>
            </a:r>
            <a:r>
              <a:rPr lang="en-US" dirty="0"/>
              <a:t> Greater than </a:t>
            </a:r>
            <a:r>
              <a:rPr lang="en-US" dirty="0" smtClean="0"/>
              <a:t>		</a:t>
            </a:r>
            <a:r>
              <a:rPr lang="en-US" dirty="0" err="1" smtClean="0"/>
              <a:t>FirstAvailableDate</a:t>
            </a:r>
            <a:r>
              <a:rPr lang="en-US" dirty="0" smtClean="0"/>
              <a:t> &gt; '01/01/2018'</a:t>
            </a:r>
            <a:endParaRPr lang="en-US" dirty="0"/>
          </a:p>
          <a:p>
            <a:r>
              <a:rPr lang="en-US" dirty="0">
                <a:solidFill>
                  <a:schemeClr val="tx1"/>
                </a:solidFill>
              </a:rPr>
              <a:t>&lt;</a:t>
            </a:r>
            <a:r>
              <a:rPr lang="en-US" dirty="0"/>
              <a:t> Less than </a:t>
            </a:r>
            <a:r>
              <a:rPr lang="en-US" dirty="0" smtClean="0"/>
              <a:t>		</a:t>
            </a:r>
            <a:r>
              <a:rPr lang="en-US" dirty="0" err="1" smtClean="0"/>
              <a:t>LastCheckoutRenewDate</a:t>
            </a:r>
            <a:r>
              <a:rPr lang="en-US" dirty="0" smtClean="0"/>
              <a:t> &lt; '01/01/2015'</a:t>
            </a:r>
            <a:endParaRPr lang="en-US" dirty="0"/>
          </a:p>
          <a:p>
            <a:r>
              <a:rPr lang="en-US" dirty="0">
                <a:solidFill>
                  <a:schemeClr val="tx1"/>
                </a:solidFill>
              </a:rPr>
              <a:t>&gt;=</a:t>
            </a:r>
            <a:r>
              <a:rPr lang="en-US" dirty="0"/>
              <a:t> Greater than or equal to </a:t>
            </a:r>
            <a:r>
              <a:rPr lang="en-US" dirty="0" smtClean="0"/>
              <a:t>(includes the value and greater than)</a:t>
            </a:r>
          </a:p>
          <a:p>
            <a:r>
              <a:rPr lang="en-US" dirty="0" smtClean="0">
                <a:solidFill>
                  <a:schemeClr val="tx1"/>
                </a:solidFill>
              </a:rPr>
              <a:t>&lt;=</a:t>
            </a:r>
            <a:r>
              <a:rPr lang="en-US" dirty="0" smtClean="0"/>
              <a:t> </a:t>
            </a:r>
            <a:r>
              <a:rPr lang="en-US" dirty="0"/>
              <a:t>Less than or equal </a:t>
            </a:r>
            <a:r>
              <a:rPr lang="en-US" dirty="0" smtClean="0"/>
              <a:t>to (includes the value and less than)</a:t>
            </a:r>
            <a:endParaRPr lang="en-US" dirty="0"/>
          </a:p>
          <a:p>
            <a:pPr marL="0" indent="0">
              <a:buNone/>
            </a:pPr>
            <a:r>
              <a:rPr lang="en-US" dirty="0" smtClean="0"/>
              <a:t/>
            </a:r>
            <a:br>
              <a:rPr lang="en-US" dirty="0" smtClean="0"/>
            </a:br>
            <a:r>
              <a:rPr lang="en-US" dirty="0" smtClean="0"/>
              <a:t>Operators may not work with all types of data (numbers, dates, text strings) but many do work with more than one type.</a:t>
            </a:r>
          </a:p>
        </p:txBody>
      </p:sp>
      <p:sp>
        <p:nvSpPr>
          <p:cNvPr id="3" name="Title 2"/>
          <p:cNvSpPr>
            <a:spLocks noGrp="1"/>
          </p:cNvSpPr>
          <p:nvPr>
            <p:ph type="title"/>
          </p:nvPr>
        </p:nvSpPr>
        <p:spPr/>
        <p:txBody>
          <a:bodyPr/>
          <a:lstStyle/>
          <a:p>
            <a:r>
              <a:rPr lang="en-US" b="1" dirty="0" smtClean="0"/>
              <a:t>Operators for the WHERE clause</a:t>
            </a:r>
            <a:endParaRPr lang="en-US" b="1" dirty="0"/>
          </a:p>
        </p:txBody>
      </p:sp>
    </p:spTree>
    <p:extLst>
      <p:ext uri="{BB962C8B-B14F-4D97-AF65-F5344CB8AC3E}">
        <p14:creationId xmlns:p14="http://schemas.microsoft.com/office/powerpoint/2010/main" val="2483687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877305"/>
            <a:ext cx="11418888" cy="3880558"/>
          </a:xfrm>
        </p:spPr>
        <p:txBody>
          <a:bodyPr>
            <a:normAutofit/>
          </a:bodyPr>
          <a:lstStyle/>
          <a:p>
            <a:r>
              <a:rPr lang="en-US" dirty="0" smtClean="0">
                <a:solidFill>
                  <a:schemeClr val="tx1"/>
                </a:solidFill>
              </a:rPr>
              <a:t>IN ( ) </a:t>
            </a:r>
            <a:r>
              <a:rPr lang="en-US" dirty="0" smtClean="0"/>
              <a:t>a list of possible values		</a:t>
            </a:r>
            <a:r>
              <a:rPr lang="en-US" dirty="0" err="1" smtClean="0"/>
              <a:t>HomeBranchID</a:t>
            </a:r>
            <a:r>
              <a:rPr lang="en-US" dirty="0" smtClean="0"/>
              <a:t> IN (3,4,7,10)		</a:t>
            </a:r>
          </a:p>
          <a:p>
            <a:r>
              <a:rPr lang="en-US" dirty="0" smtClean="0">
                <a:solidFill>
                  <a:schemeClr val="tx1"/>
                </a:solidFill>
              </a:rPr>
              <a:t>NOT IN ( )</a:t>
            </a:r>
            <a:r>
              <a:rPr lang="en-US" dirty="0" smtClean="0"/>
              <a:t>	exclude these values	</a:t>
            </a:r>
            <a:r>
              <a:rPr lang="en-US" dirty="0" err="1" smtClean="0"/>
              <a:t>PatronCodeID</a:t>
            </a:r>
            <a:r>
              <a:rPr lang="en-US" dirty="0" smtClean="0"/>
              <a:t> NOT IN (2,5)		</a:t>
            </a:r>
          </a:p>
          <a:p>
            <a:r>
              <a:rPr lang="en-US" dirty="0" smtClean="0">
                <a:solidFill>
                  <a:schemeClr val="tx1"/>
                </a:solidFill>
              </a:rPr>
              <a:t>IS NULL</a:t>
            </a:r>
            <a:r>
              <a:rPr lang="en-US" dirty="0">
                <a:solidFill>
                  <a:schemeClr val="tx1"/>
                </a:solidFill>
              </a:rPr>
              <a:t> </a:t>
            </a:r>
            <a:r>
              <a:rPr lang="en-US" dirty="0" smtClean="0"/>
              <a:t>no data</a:t>
            </a:r>
            <a:r>
              <a:rPr lang="en-US" dirty="0"/>
              <a:t> </a:t>
            </a:r>
            <a:r>
              <a:rPr lang="en-US" dirty="0" smtClean="0"/>
              <a:t>(not the same as 0)	</a:t>
            </a:r>
            <a:r>
              <a:rPr lang="en-US" dirty="0" err="1" smtClean="0"/>
              <a:t>FirstAvailableDate</a:t>
            </a:r>
            <a:r>
              <a:rPr lang="en-US" dirty="0" smtClean="0"/>
              <a:t> IS NULL		</a:t>
            </a:r>
          </a:p>
          <a:p>
            <a:r>
              <a:rPr lang="en-US" dirty="0" smtClean="0">
                <a:solidFill>
                  <a:schemeClr val="tx1"/>
                </a:solidFill>
              </a:rPr>
              <a:t>IS </a:t>
            </a:r>
            <a:r>
              <a:rPr lang="en-US" dirty="0">
                <a:solidFill>
                  <a:schemeClr val="tx1"/>
                </a:solidFill>
              </a:rPr>
              <a:t>NOT </a:t>
            </a:r>
            <a:r>
              <a:rPr lang="en-US" dirty="0" smtClean="0">
                <a:solidFill>
                  <a:schemeClr val="tx1"/>
                </a:solidFill>
              </a:rPr>
              <a:t>NULL </a:t>
            </a:r>
            <a:r>
              <a:rPr lang="en-US" dirty="0" smtClean="0"/>
              <a:t>has any data</a:t>
            </a:r>
            <a:r>
              <a:rPr lang="en-US" dirty="0"/>
              <a:t>	</a:t>
            </a:r>
            <a:r>
              <a:rPr lang="en-US" dirty="0" smtClean="0"/>
              <a:t>	</a:t>
            </a:r>
            <a:r>
              <a:rPr lang="en-US" dirty="0" err="1" smtClean="0"/>
              <a:t>ChargesAmount</a:t>
            </a:r>
            <a:r>
              <a:rPr lang="en-US" dirty="0" smtClean="0"/>
              <a:t> IS NOT NULL</a:t>
            </a:r>
            <a:endParaRPr lang="en-US" dirty="0"/>
          </a:p>
          <a:p>
            <a:r>
              <a:rPr lang="en-US" dirty="0" smtClean="0">
                <a:solidFill>
                  <a:schemeClr val="tx1"/>
                </a:solidFill>
              </a:rPr>
              <a:t>BETWEEN</a:t>
            </a:r>
            <a:r>
              <a:rPr lang="en-US" dirty="0" smtClean="0"/>
              <a:t> an inclusive range		</a:t>
            </a:r>
            <a:r>
              <a:rPr lang="en-US" dirty="0" err="1" smtClean="0"/>
              <a:t>PublicationYear</a:t>
            </a:r>
            <a:r>
              <a:rPr lang="en-US" dirty="0" smtClean="0"/>
              <a:t> between 1998 and 2018</a:t>
            </a:r>
            <a:endParaRPr lang="en-US" sz="1800" dirty="0" smtClean="0"/>
          </a:p>
          <a:p>
            <a:r>
              <a:rPr lang="en-US" dirty="0" smtClean="0">
                <a:solidFill>
                  <a:schemeClr val="tx1"/>
                </a:solidFill>
              </a:rPr>
              <a:t>LIKE</a:t>
            </a:r>
            <a:r>
              <a:rPr lang="en-US" dirty="0" smtClean="0"/>
              <a:t> </a:t>
            </a:r>
            <a:r>
              <a:rPr lang="en-US" dirty="0" smtClean="0">
                <a:solidFill>
                  <a:schemeClr val="tx1"/>
                </a:solidFill>
              </a:rPr>
              <a:t>' '</a:t>
            </a:r>
            <a:r>
              <a:rPr lang="en-US" dirty="0"/>
              <a:t> </a:t>
            </a:r>
            <a:r>
              <a:rPr lang="en-US" dirty="0" smtClean="0"/>
              <a:t>contains this text string		</a:t>
            </a:r>
            <a:r>
              <a:rPr lang="en-US" dirty="0" err="1" smtClean="0"/>
              <a:t>CallNumber</a:t>
            </a:r>
            <a:r>
              <a:rPr lang="en-US" dirty="0" smtClean="0"/>
              <a:t> LIKE 'DVD E SES'</a:t>
            </a:r>
          </a:p>
          <a:p>
            <a:r>
              <a:rPr lang="en-US" dirty="0" smtClean="0">
                <a:solidFill>
                  <a:schemeClr val="tx1"/>
                </a:solidFill>
              </a:rPr>
              <a:t>NOT LIKE ' '</a:t>
            </a:r>
            <a:r>
              <a:rPr lang="en-US" dirty="0"/>
              <a:t> </a:t>
            </a:r>
            <a:r>
              <a:rPr lang="en-US" dirty="0" smtClean="0"/>
              <a:t>string is not there		</a:t>
            </a:r>
            <a:r>
              <a:rPr lang="en-US" dirty="0" err="1" smtClean="0"/>
              <a:t>MARCLanguage</a:t>
            </a:r>
            <a:r>
              <a:rPr lang="en-US" dirty="0" smtClean="0"/>
              <a:t> not like '</a:t>
            </a:r>
            <a:r>
              <a:rPr lang="en-US" dirty="0" err="1" smtClean="0"/>
              <a:t>eng</a:t>
            </a:r>
            <a:r>
              <a:rPr lang="en-US" dirty="0" smtClean="0"/>
              <a:t>'</a:t>
            </a:r>
            <a:r>
              <a:rPr lang="en-US" sz="1800" dirty="0" smtClean="0"/>
              <a:t/>
            </a:r>
            <a:br>
              <a:rPr lang="en-US" sz="1800" dirty="0" smtClean="0"/>
            </a:br>
            <a:r>
              <a:rPr lang="en-US" sz="1800" dirty="0" smtClean="0"/>
              <a:t>			</a:t>
            </a:r>
          </a:p>
        </p:txBody>
      </p:sp>
      <p:sp>
        <p:nvSpPr>
          <p:cNvPr id="3" name="Title 2"/>
          <p:cNvSpPr>
            <a:spLocks noGrp="1"/>
          </p:cNvSpPr>
          <p:nvPr>
            <p:ph type="title"/>
          </p:nvPr>
        </p:nvSpPr>
        <p:spPr/>
        <p:txBody>
          <a:bodyPr/>
          <a:lstStyle/>
          <a:p>
            <a:r>
              <a:rPr lang="en-US" b="1" dirty="0" smtClean="0"/>
              <a:t>Operators for the WHERE clause continued</a:t>
            </a:r>
            <a:endParaRPr lang="en-US" b="1" dirty="0"/>
          </a:p>
        </p:txBody>
      </p:sp>
    </p:spTree>
    <p:extLst>
      <p:ext uri="{BB962C8B-B14F-4D97-AF65-F5344CB8AC3E}">
        <p14:creationId xmlns:p14="http://schemas.microsoft.com/office/powerpoint/2010/main" val="809673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2093205"/>
            <a:ext cx="11418888" cy="3880558"/>
          </a:xfrm>
        </p:spPr>
        <p:txBody>
          <a:bodyPr>
            <a:normAutofit/>
          </a:bodyPr>
          <a:lstStyle/>
          <a:p>
            <a:r>
              <a:rPr lang="en-US" dirty="0" smtClean="0">
                <a:solidFill>
                  <a:schemeClr val="tx1"/>
                </a:solidFill>
              </a:rPr>
              <a:t>AND</a:t>
            </a:r>
            <a:r>
              <a:rPr lang="en-US" dirty="0" smtClean="0"/>
              <a:t>	The </a:t>
            </a:r>
            <a:r>
              <a:rPr lang="en-US" dirty="0"/>
              <a:t>criteria on each side of the AND must be true</a:t>
            </a:r>
            <a:r>
              <a:rPr lang="en-US" dirty="0" smtClean="0"/>
              <a:t>.</a:t>
            </a:r>
            <a:br>
              <a:rPr lang="en-US" dirty="0" smtClean="0"/>
            </a:br>
            <a:endParaRPr lang="en-US" dirty="0"/>
          </a:p>
          <a:p>
            <a:r>
              <a:rPr lang="en-US" dirty="0" smtClean="0">
                <a:solidFill>
                  <a:schemeClr val="tx1"/>
                </a:solidFill>
              </a:rPr>
              <a:t>OR</a:t>
            </a:r>
            <a:r>
              <a:rPr lang="en-US" dirty="0" smtClean="0"/>
              <a:t>		The </a:t>
            </a:r>
            <a:r>
              <a:rPr lang="en-US" dirty="0"/>
              <a:t>criterion on one side or the other of the OR must be true</a:t>
            </a:r>
            <a:r>
              <a:rPr lang="en-US" dirty="0" smtClean="0"/>
              <a:t>.</a:t>
            </a:r>
            <a:br>
              <a:rPr lang="en-US" dirty="0" smtClean="0"/>
            </a:br>
            <a:endParaRPr lang="en-US" dirty="0"/>
          </a:p>
          <a:p>
            <a:r>
              <a:rPr lang="en-US" dirty="0" smtClean="0">
                <a:solidFill>
                  <a:schemeClr val="tx1"/>
                </a:solidFill>
              </a:rPr>
              <a:t>NOT</a:t>
            </a:r>
            <a:r>
              <a:rPr lang="en-US" dirty="0" smtClean="0"/>
              <a:t>	The </a:t>
            </a:r>
            <a:r>
              <a:rPr lang="en-US" dirty="0"/>
              <a:t>criterion after the NOT must be false.</a:t>
            </a:r>
          </a:p>
          <a:p>
            <a:pPr marL="0" indent="0">
              <a:buNone/>
            </a:pPr>
            <a:r>
              <a:rPr lang="en-US" sz="1800" dirty="0" smtClean="0"/>
              <a:t/>
            </a:r>
            <a:br>
              <a:rPr lang="en-US" sz="1800" dirty="0" smtClean="0"/>
            </a:br>
            <a:r>
              <a:rPr lang="en-US" sz="1800" dirty="0" smtClean="0"/>
              <a:t>			</a:t>
            </a:r>
          </a:p>
        </p:txBody>
      </p:sp>
      <p:sp>
        <p:nvSpPr>
          <p:cNvPr id="3" name="Title 2"/>
          <p:cNvSpPr>
            <a:spLocks noGrp="1"/>
          </p:cNvSpPr>
          <p:nvPr>
            <p:ph type="title"/>
          </p:nvPr>
        </p:nvSpPr>
        <p:spPr/>
        <p:txBody>
          <a:bodyPr/>
          <a:lstStyle/>
          <a:p>
            <a:r>
              <a:rPr lang="en-US" b="1" dirty="0"/>
              <a:t>Boolean </a:t>
            </a:r>
            <a:r>
              <a:rPr lang="en-US" b="1" dirty="0" smtClean="0"/>
              <a:t>operators </a:t>
            </a:r>
            <a:r>
              <a:rPr lang="en-US" b="1" dirty="0"/>
              <a:t>to </a:t>
            </a:r>
            <a:r>
              <a:rPr lang="en-US" b="1" dirty="0" smtClean="0"/>
              <a:t>join criteria</a:t>
            </a:r>
            <a:endParaRPr lang="en-US" dirty="0"/>
          </a:p>
        </p:txBody>
      </p:sp>
    </p:spTree>
    <p:extLst>
      <p:ext uri="{BB962C8B-B14F-4D97-AF65-F5344CB8AC3E}">
        <p14:creationId xmlns:p14="http://schemas.microsoft.com/office/powerpoint/2010/main" val="2791362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54099" y="2093205"/>
            <a:ext cx="10736263" cy="3880558"/>
          </a:xfrm>
        </p:spPr>
        <p:txBody>
          <a:bodyPr>
            <a:normAutofit/>
          </a:bodyPr>
          <a:lstStyle/>
          <a:p>
            <a:pPr marL="0" indent="0">
              <a:buNone/>
            </a:pPr>
            <a:r>
              <a:rPr lang="en-US" dirty="0">
                <a:solidFill>
                  <a:srgbClr val="FF0000"/>
                </a:solidFill>
              </a:rPr>
              <a:t>SELECT</a:t>
            </a:r>
            <a:r>
              <a:rPr lang="en-US" dirty="0"/>
              <a:t> </a:t>
            </a:r>
            <a:r>
              <a:rPr lang="en-US" dirty="0" err="1" smtClean="0"/>
              <a:t>BibliographicRecordID</a:t>
            </a:r>
            <a:r>
              <a:rPr lang="en-US" dirty="0" smtClean="0"/>
              <a:t> </a:t>
            </a:r>
            <a:endParaRPr lang="en-US" dirty="0"/>
          </a:p>
          <a:p>
            <a:pPr marL="0" indent="0">
              <a:buNone/>
            </a:pPr>
            <a:r>
              <a:rPr lang="en-US" dirty="0" smtClean="0">
                <a:solidFill>
                  <a:srgbClr val="00B0F0"/>
                </a:solidFill>
              </a:rPr>
              <a:t>FROM</a:t>
            </a:r>
            <a:r>
              <a:rPr lang="en-US" dirty="0" smtClean="0"/>
              <a:t> </a:t>
            </a:r>
            <a:r>
              <a:rPr lang="en-US" dirty="0" err="1" smtClean="0"/>
              <a:t>BibliographicRecords</a:t>
            </a:r>
            <a:r>
              <a:rPr lang="en-US" dirty="0" smtClean="0"/>
              <a:t> </a:t>
            </a:r>
            <a:r>
              <a:rPr lang="en-US" dirty="0"/>
              <a:t>with (</a:t>
            </a:r>
            <a:r>
              <a:rPr lang="en-US" dirty="0" err="1"/>
              <a:t>nolock</a:t>
            </a:r>
            <a:r>
              <a:rPr lang="en-US" dirty="0"/>
              <a:t>)</a:t>
            </a:r>
          </a:p>
          <a:p>
            <a:pPr marL="0" indent="0">
              <a:buNone/>
            </a:pPr>
            <a:r>
              <a:rPr lang="en-US" dirty="0" smtClean="0">
                <a:solidFill>
                  <a:srgbClr val="00B050"/>
                </a:solidFill>
              </a:rPr>
              <a:t>WHERE</a:t>
            </a:r>
            <a:r>
              <a:rPr lang="en-US" dirty="0" smtClean="0"/>
              <a:t> </a:t>
            </a:r>
            <a:r>
              <a:rPr lang="en-US" dirty="0" err="1"/>
              <a:t>BrowseCallNo</a:t>
            </a:r>
            <a:r>
              <a:rPr lang="en-US" dirty="0"/>
              <a:t> &gt; </a:t>
            </a:r>
            <a:r>
              <a:rPr lang="en-US" dirty="0" smtClean="0"/>
              <a:t>'FICTION A'</a:t>
            </a:r>
            <a:endParaRPr lang="en-US" dirty="0"/>
          </a:p>
          <a:p>
            <a:pPr marL="0" indent="0">
              <a:buNone/>
            </a:pPr>
            <a:r>
              <a:rPr lang="en-US" dirty="0" smtClean="0"/>
              <a:t>AND </a:t>
            </a:r>
            <a:r>
              <a:rPr lang="en-US" dirty="0" err="1"/>
              <a:t>BrowseCallNo</a:t>
            </a:r>
            <a:r>
              <a:rPr lang="en-US" dirty="0"/>
              <a:t> &lt; </a:t>
            </a:r>
            <a:r>
              <a:rPr lang="en-US" dirty="0" smtClean="0"/>
              <a:t>'FICTION E'</a:t>
            </a:r>
            <a:endParaRPr lang="en-US" dirty="0"/>
          </a:p>
          <a:p>
            <a:pPr marL="0" indent="0">
              <a:buNone/>
            </a:pPr>
            <a:r>
              <a:rPr lang="en-US" sz="1800" dirty="0" smtClean="0"/>
              <a:t/>
            </a:r>
            <a:br>
              <a:rPr lang="en-US" sz="1800" dirty="0" smtClean="0"/>
            </a:br>
            <a:r>
              <a:rPr lang="en-US" sz="1800" dirty="0" smtClean="0"/>
              <a:t>			</a:t>
            </a:r>
          </a:p>
        </p:txBody>
      </p:sp>
      <p:sp>
        <p:nvSpPr>
          <p:cNvPr id="3" name="Title 2"/>
          <p:cNvSpPr>
            <a:spLocks noGrp="1"/>
          </p:cNvSpPr>
          <p:nvPr>
            <p:ph type="title"/>
          </p:nvPr>
        </p:nvSpPr>
        <p:spPr/>
        <p:txBody>
          <a:bodyPr/>
          <a:lstStyle/>
          <a:p>
            <a:r>
              <a:rPr lang="en-US" b="1" dirty="0"/>
              <a:t>An </a:t>
            </a:r>
            <a:r>
              <a:rPr lang="en-US" b="1" dirty="0" smtClean="0"/>
              <a:t>example </a:t>
            </a:r>
            <a:r>
              <a:rPr lang="en-US" b="1" dirty="0"/>
              <a:t>of h</a:t>
            </a:r>
            <a:r>
              <a:rPr lang="en-US" b="1" dirty="0" smtClean="0"/>
              <a:t>ow </a:t>
            </a:r>
            <a:r>
              <a:rPr lang="en-US" b="1" dirty="0"/>
              <a:t>to u</a:t>
            </a:r>
            <a:r>
              <a:rPr lang="en-US" b="1" dirty="0" smtClean="0"/>
              <a:t>se </a:t>
            </a:r>
            <a:r>
              <a:rPr lang="en-US" b="1" dirty="0"/>
              <a:t>&gt; and &lt; </a:t>
            </a:r>
            <a:r>
              <a:rPr lang="en-US" b="1" dirty="0" smtClean="0"/>
              <a:t>with </a:t>
            </a:r>
            <a:r>
              <a:rPr lang="en-US" b="1" dirty="0"/>
              <a:t>t</a:t>
            </a:r>
            <a:r>
              <a:rPr lang="en-US" b="1" dirty="0" smtClean="0"/>
              <a:t>ext strings</a:t>
            </a:r>
            <a:endParaRPr lang="en-US" dirty="0"/>
          </a:p>
        </p:txBody>
      </p:sp>
    </p:spTree>
    <p:extLst>
      <p:ext uri="{BB962C8B-B14F-4D97-AF65-F5344CB8AC3E}">
        <p14:creationId xmlns:p14="http://schemas.microsoft.com/office/powerpoint/2010/main" val="3423376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2093205"/>
            <a:ext cx="11418888" cy="3880558"/>
          </a:xfrm>
        </p:spPr>
        <p:txBody>
          <a:bodyPr>
            <a:normAutofit/>
          </a:bodyPr>
          <a:lstStyle/>
          <a:p>
            <a:pPr marL="0" indent="0">
              <a:buNone/>
            </a:pPr>
            <a:r>
              <a:rPr lang="en-US" dirty="0"/>
              <a:t>The percent sign </a:t>
            </a:r>
            <a:r>
              <a:rPr lang="en-US" dirty="0">
                <a:solidFill>
                  <a:schemeClr val="tx1"/>
                </a:solidFill>
              </a:rPr>
              <a:t>%</a:t>
            </a:r>
            <a:r>
              <a:rPr lang="en-US" dirty="0"/>
              <a:t> is the equivalent of the asterisk * in a Normal search. It is used to match </a:t>
            </a:r>
            <a:r>
              <a:rPr lang="en-US" dirty="0" smtClean="0"/>
              <a:t>zero or more </a:t>
            </a:r>
            <a:r>
              <a:rPr lang="en-US" dirty="0"/>
              <a:t>characters</a:t>
            </a:r>
            <a:r>
              <a:rPr lang="en-US" dirty="0" smtClean="0"/>
              <a:t>.</a:t>
            </a:r>
          </a:p>
          <a:p>
            <a:pPr marL="0" indent="0">
              <a:buNone/>
            </a:pPr>
            <a:r>
              <a:rPr lang="en-US" dirty="0" err="1" smtClean="0"/>
              <a:t>MARCBrowseTitle</a:t>
            </a:r>
            <a:r>
              <a:rPr lang="en-US" dirty="0" smtClean="0"/>
              <a:t> LIKE 'gone with the%' (or '%with the wind', 'gone % wind', or even '%</a:t>
            </a:r>
            <a:r>
              <a:rPr lang="en-US" dirty="0" err="1" smtClean="0"/>
              <a:t>with%wind</a:t>
            </a:r>
            <a:r>
              <a:rPr lang="en-US" dirty="0" smtClean="0"/>
              <a:t>').</a:t>
            </a:r>
          </a:p>
          <a:p>
            <a:pPr marL="0" indent="0">
              <a:buNone/>
            </a:pPr>
            <a:endParaRPr lang="en-US" dirty="0"/>
          </a:p>
          <a:p>
            <a:pPr marL="0" indent="0">
              <a:buNone/>
            </a:pPr>
            <a:r>
              <a:rPr lang="en-US" dirty="0"/>
              <a:t>The underscore </a:t>
            </a:r>
            <a:r>
              <a:rPr lang="en-US" dirty="0">
                <a:solidFill>
                  <a:schemeClr val="tx1"/>
                </a:solidFill>
              </a:rPr>
              <a:t>_</a:t>
            </a:r>
            <a:r>
              <a:rPr lang="en-US" dirty="0"/>
              <a:t> is used </a:t>
            </a:r>
            <a:r>
              <a:rPr lang="en-US" dirty="0" smtClean="0"/>
              <a:t>to match any single character.</a:t>
            </a:r>
          </a:p>
          <a:p>
            <a:pPr marL="0" indent="0">
              <a:buNone/>
            </a:pPr>
            <a:r>
              <a:rPr lang="en-US" dirty="0" err="1" smtClean="0"/>
              <a:t>MARCBrowseTitle</a:t>
            </a:r>
            <a:r>
              <a:rPr lang="en-US" dirty="0" smtClean="0"/>
              <a:t> LIKE 'iron_ _ _d' will find 'ironwood' or 'ironweed' but not 'iron your clothes on your bed' ('</a:t>
            </a:r>
            <a:r>
              <a:rPr lang="en-US" dirty="0" err="1" smtClean="0"/>
              <a:t>iron%d</a:t>
            </a:r>
            <a:r>
              <a:rPr lang="en-US" dirty="0" smtClean="0"/>
              <a:t>' would find that).</a:t>
            </a:r>
          </a:p>
        </p:txBody>
      </p:sp>
      <p:sp>
        <p:nvSpPr>
          <p:cNvPr id="3" name="Title 2"/>
          <p:cNvSpPr>
            <a:spLocks noGrp="1"/>
          </p:cNvSpPr>
          <p:nvPr>
            <p:ph type="title"/>
          </p:nvPr>
        </p:nvSpPr>
        <p:spPr/>
        <p:txBody>
          <a:bodyPr/>
          <a:lstStyle/>
          <a:p>
            <a:r>
              <a:rPr lang="en-US" b="1" dirty="0" smtClean="0"/>
              <a:t>Truncation in text </a:t>
            </a:r>
            <a:r>
              <a:rPr lang="en-US" b="1" dirty="0"/>
              <a:t>s</a:t>
            </a:r>
            <a:r>
              <a:rPr lang="en-US" b="1" dirty="0" smtClean="0"/>
              <a:t>trings</a:t>
            </a:r>
            <a:endParaRPr lang="en-US" dirty="0"/>
          </a:p>
        </p:txBody>
      </p:sp>
    </p:spTree>
    <p:extLst>
      <p:ext uri="{BB962C8B-B14F-4D97-AF65-F5344CB8AC3E}">
        <p14:creationId xmlns:p14="http://schemas.microsoft.com/office/powerpoint/2010/main" val="3009036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182389"/>
            <a:ext cx="11092644" cy="4791374"/>
          </a:xfrm>
        </p:spPr>
        <p:txBody>
          <a:bodyPr>
            <a:normAutofit lnSpcReduction="10000"/>
          </a:bodyPr>
          <a:lstStyle/>
          <a:p>
            <a:pPr marL="0" indent="0">
              <a:buNone/>
            </a:pPr>
            <a:r>
              <a:rPr lang="en-US" sz="2000" i="1" dirty="0" smtClean="0"/>
              <a:t>If you join tables with identical field names, you need to specify which table you are referring to. You can use the full table name, but it is quicker to use an alias or shortcut. These are usually a couple of characters long.</a:t>
            </a:r>
            <a:br>
              <a:rPr lang="en-US" sz="2000" i="1" dirty="0" smtClean="0"/>
            </a:br>
            <a:r>
              <a:rPr lang="en-US" sz="2000" i="1" dirty="0" smtClean="0"/>
              <a:t>Even if there are no overlaps in field names, aliases can help you keep track of which tables you are using.</a:t>
            </a:r>
            <a:r>
              <a:rPr lang="en-US" sz="1800" dirty="0" smtClean="0"/>
              <a:t/>
            </a:r>
            <a:br>
              <a:rPr lang="en-US" sz="1800" dirty="0" smtClean="0"/>
            </a:br>
            <a:endParaRPr lang="en-US" sz="1800" dirty="0"/>
          </a:p>
          <a:p>
            <a:pPr marL="0" indent="0">
              <a:buNone/>
            </a:pPr>
            <a:r>
              <a:rPr lang="en-US" dirty="0">
                <a:solidFill>
                  <a:srgbClr val="FF0000"/>
                </a:solidFill>
              </a:rPr>
              <a:t>SELECT</a:t>
            </a:r>
            <a:r>
              <a:rPr lang="en-US" dirty="0"/>
              <a:t> </a:t>
            </a:r>
            <a:r>
              <a:rPr lang="en-US" dirty="0" err="1"/>
              <a:t>ci.ItemRecordID</a:t>
            </a:r>
            <a:r>
              <a:rPr lang="en-US" dirty="0"/>
              <a:t> </a:t>
            </a:r>
            <a:r>
              <a:rPr lang="en-US" dirty="0">
                <a:solidFill>
                  <a:srgbClr val="00B1D0"/>
                </a:solidFill>
              </a:rPr>
              <a:t>FROM</a:t>
            </a:r>
            <a:r>
              <a:rPr lang="en-US" dirty="0"/>
              <a:t> </a:t>
            </a:r>
            <a:r>
              <a:rPr lang="en-US" dirty="0" err="1"/>
              <a:t>CircItemRecords</a:t>
            </a:r>
            <a:r>
              <a:rPr lang="en-US" dirty="0"/>
              <a:t> ci with (</a:t>
            </a:r>
            <a:r>
              <a:rPr lang="en-US" dirty="0" err="1"/>
              <a:t>nolock</a:t>
            </a:r>
            <a:r>
              <a:rPr lang="en-US" dirty="0"/>
              <a:t>) </a:t>
            </a:r>
          </a:p>
          <a:p>
            <a:pPr marL="0" indent="0">
              <a:buNone/>
            </a:pPr>
            <a:r>
              <a:rPr lang="en-US" dirty="0">
                <a:solidFill>
                  <a:srgbClr val="9966FF"/>
                </a:solidFill>
              </a:rPr>
              <a:t>JOIN</a:t>
            </a:r>
            <a:r>
              <a:rPr lang="en-US" dirty="0"/>
              <a:t> </a:t>
            </a:r>
            <a:r>
              <a:rPr lang="en-US" dirty="0" err="1"/>
              <a:t>BibliographicRecords</a:t>
            </a:r>
            <a:r>
              <a:rPr lang="en-US" dirty="0"/>
              <a:t> </a:t>
            </a:r>
            <a:r>
              <a:rPr lang="en-US" dirty="0" err="1"/>
              <a:t>br</a:t>
            </a:r>
            <a:r>
              <a:rPr lang="en-US" dirty="0"/>
              <a:t> (</a:t>
            </a:r>
            <a:r>
              <a:rPr lang="en-US" dirty="0" err="1"/>
              <a:t>nolock</a:t>
            </a:r>
            <a:r>
              <a:rPr lang="en-US" dirty="0"/>
              <a:t>) </a:t>
            </a:r>
            <a:r>
              <a:rPr lang="en-US" dirty="0">
                <a:solidFill>
                  <a:srgbClr val="9966FF"/>
                </a:solidFill>
              </a:rPr>
              <a:t>ON</a:t>
            </a:r>
            <a:r>
              <a:rPr lang="en-US" dirty="0"/>
              <a:t> (</a:t>
            </a:r>
            <a:r>
              <a:rPr lang="en-US" dirty="0" err="1"/>
              <a:t>br.BibliographicRecordID</a:t>
            </a:r>
            <a:r>
              <a:rPr lang="en-US" dirty="0"/>
              <a:t> = 	</a:t>
            </a:r>
            <a:r>
              <a:rPr lang="en-US" dirty="0" err="1" smtClean="0"/>
              <a:t>ci.AssociatedBibRecordID</a:t>
            </a:r>
            <a:r>
              <a:rPr lang="en-US" dirty="0" smtClean="0"/>
              <a:t>)</a:t>
            </a:r>
            <a:br>
              <a:rPr lang="en-US" dirty="0" smtClean="0"/>
            </a:br>
            <a:r>
              <a:rPr lang="en-US" dirty="0" smtClean="0">
                <a:solidFill>
                  <a:srgbClr val="00B050"/>
                </a:solidFill>
              </a:rPr>
              <a:t>WHERE</a:t>
            </a:r>
            <a:r>
              <a:rPr lang="en-US" dirty="0" smtClean="0"/>
              <a:t> </a:t>
            </a:r>
            <a:r>
              <a:rPr lang="en-US" dirty="0" err="1" smtClean="0"/>
              <a:t>ci.AssignedCollectionID</a:t>
            </a:r>
            <a:r>
              <a:rPr lang="en-US" dirty="0" smtClean="0"/>
              <a:t> = </a:t>
            </a:r>
            <a:r>
              <a:rPr lang="en-US" dirty="0"/>
              <a:t>3</a:t>
            </a:r>
            <a:endParaRPr lang="en-US" dirty="0" smtClean="0"/>
          </a:p>
          <a:p>
            <a:pPr marL="0" indent="0">
              <a:buNone/>
            </a:pPr>
            <a:r>
              <a:rPr lang="en-US" dirty="0" smtClean="0"/>
              <a:t>AND </a:t>
            </a:r>
            <a:r>
              <a:rPr lang="en-US" dirty="0" err="1" smtClean="0"/>
              <a:t>br.Browseauthor</a:t>
            </a:r>
            <a:r>
              <a:rPr lang="en-US" dirty="0" smtClean="0"/>
              <a:t> like 'Anderson,%'</a:t>
            </a:r>
          </a:p>
          <a:p>
            <a:pPr marL="0" indent="0">
              <a:buNone/>
            </a:pPr>
            <a:endParaRPr lang="en-US" sz="1800" dirty="0"/>
          </a:p>
          <a:p>
            <a:pPr marL="0" indent="0">
              <a:buNone/>
            </a:pPr>
            <a:r>
              <a:rPr lang="en-US" sz="1800" dirty="0" smtClean="0"/>
              <a:t>In this example ci is used for </a:t>
            </a:r>
            <a:r>
              <a:rPr lang="en-US" sz="1800" dirty="0" err="1" smtClean="0"/>
              <a:t>CircItemRecords</a:t>
            </a:r>
            <a:r>
              <a:rPr lang="en-US" sz="1800" dirty="0" smtClean="0"/>
              <a:t> and </a:t>
            </a:r>
            <a:r>
              <a:rPr lang="en-US" sz="1800" dirty="0" err="1" smtClean="0"/>
              <a:t>br</a:t>
            </a:r>
            <a:r>
              <a:rPr lang="en-US" sz="1800" dirty="0" smtClean="0"/>
              <a:t> is used for </a:t>
            </a:r>
            <a:r>
              <a:rPr lang="en-US" sz="1800" dirty="0" err="1" smtClean="0"/>
              <a:t>BibliographicRecords</a:t>
            </a:r>
            <a:r>
              <a:rPr lang="en-US" sz="1800" dirty="0" smtClean="0"/>
              <a:t>. </a:t>
            </a:r>
          </a:p>
          <a:p>
            <a:pPr marL="0" indent="0">
              <a:buNone/>
            </a:pPr>
            <a:r>
              <a:rPr lang="en-US" sz="1800" dirty="0" smtClean="0"/>
              <a:t>When joined to a field name, a period is used between the alias and field.</a:t>
            </a:r>
          </a:p>
        </p:txBody>
      </p:sp>
      <p:sp>
        <p:nvSpPr>
          <p:cNvPr id="3" name="Title 2"/>
          <p:cNvSpPr>
            <a:spLocks noGrp="1"/>
          </p:cNvSpPr>
          <p:nvPr>
            <p:ph type="title"/>
          </p:nvPr>
        </p:nvSpPr>
        <p:spPr/>
        <p:txBody>
          <a:bodyPr/>
          <a:lstStyle/>
          <a:p>
            <a:r>
              <a:rPr lang="en-US" b="1" dirty="0" smtClean="0"/>
              <a:t>Using joins to search in multiple </a:t>
            </a:r>
            <a:r>
              <a:rPr lang="en-US" b="1" dirty="0"/>
              <a:t>t</a:t>
            </a:r>
            <a:r>
              <a:rPr lang="en-US" b="1" dirty="0" smtClean="0"/>
              <a:t>ables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6281040"/>
            <a:ext cx="356831" cy="457200"/>
          </a:xfrm>
          <a:prstGeom prst="rect">
            <a:avLst/>
          </a:prstGeom>
          <a:noFill/>
          <a:effectLst>
            <a:softEdge rad="0"/>
          </a:effectLst>
        </p:spPr>
      </p:pic>
    </p:spTree>
    <p:extLst>
      <p:ext uri="{BB962C8B-B14F-4D97-AF65-F5344CB8AC3E}">
        <p14:creationId xmlns:p14="http://schemas.microsoft.com/office/powerpoint/2010/main" val="261245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44" y="1365588"/>
            <a:ext cx="6988056" cy="717211"/>
          </a:xfrm>
        </p:spPr>
        <p:txBody>
          <a:bodyPr>
            <a:normAutofit fontScale="90000"/>
          </a:bodyPr>
          <a:lstStyle/>
          <a:p>
            <a:r>
              <a:rPr lang="en-US" dirty="0" smtClean="0"/>
              <a:t>SQL Searching in the Find tool, or How To</a:t>
            </a:r>
            <a:r>
              <a:rPr lang="en-US" dirty="0"/>
              <a:t> </a:t>
            </a:r>
            <a:r>
              <a:rPr lang="en-US" dirty="0" smtClean="0"/>
              <a:t>Find What You Didn't Know You Could</a:t>
            </a:r>
            <a:endParaRPr lang="en-US" dirty="0"/>
          </a:p>
        </p:txBody>
      </p:sp>
      <p:sp>
        <p:nvSpPr>
          <p:cNvPr id="3" name="Text Placeholder 2"/>
          <p:cNvSpPr>
            <a:spLocks noGrp="1"/>
          </p:cNvSpPr>
          <p:nvPr>
            <p:ph type="body" sz="quarter" idx="10"/>
          </p:nvPr>
        </p:nvSpPr>
        <p:spPr>
          <a:xfrm>
            <a:off x="631944" y="2362707"/>
            <a:ext cx="6586538" cy="1963108"/>
          </a:xfrm>
        </p:spPr>
        <p:txBody>
          <a:bodyPr>
            <a:normAutofit/>
          </a:bodyPr>
          <a:lstStyle/>
          <a:p>
            <a:r>
              <a:rPr lang="en-US" dirty="0" smtClean="0"/>
              <a:t>JT Whitfield</a:t>
            </a:r>
          </a:p>
          <a:p>
            <a:r>
              <a:rPr lang="en-US" dirty="0"/>
              <a:t>	</a:t>
            </a:r>
            <a:r>
              <a:rPr lang="en-US" sz="1800" dirty="0" smtClean="0"/>
              <a:t>Librarian (AV cataloger)</a:t>
            </a:r>
          </a:p>
          <a:p>
            <a:r>
              <a:rPr lang="en-US" dirty="0" smtClean="0"/>
              <a:t>Renee Patterson</a:t>
            </a:r>
          </a:p>
          <a:p>
            <a:r>
              <a:rPr lang="en-US" dirty="0"/>
              <a:t>	</a:t>
            </a:r>
            <a:r>
              <a:rPr lang="en-US" sz="1800" dirty="0" smtClean="0"/>
              <a:t>Technical Services Administrator</a:t>
            </a:r>
          </a:p>
        </p:txBody>
      </p:sp>
      <p:sp>
        <p:nvSpPr>
          <p:cNvPr id="4" name="Text Placeholder 2"/>
          <p:cNvSpPr txBox="1">
            <a:spLocks/>
          </p:cNvSpPr>
          <p:nvPr/>
        </p:nvSpPr>
        <p:spPr>
          <a:xfrm>
            <a:off x="631944" y="5492769"/>
            <a:ext cx="6586538" cy="9607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12D40"/>
              </a:buClr>
              <a:buFont typeface="Wingdings" charset="2"/>
              <a:buNone/>
              <a:defRPr sz="2200" kern="1200">
                <a:solidFill>
                  <a:srgbClr val="878787"/>
                </a:solidFill>
                <a:latin typeface="Futura Medium" charset="0"/>
                <a:ea typeface="Futura Medium" charset="0"/>
                <a:cs typeface="Futura Medium" charset="0"/>
              </a:defRPr>
            </a:lvl1pPr>
            <a:lvl2pPr marL="685800" indent="-228600" algn="l" defTabSz="914400" rtl="0" eaLnBrk="1" latinLnBrk="0" hangingPunct="1">
              <a:lnSpc>
                <a:spcPct val="90000"/>
              </a:lnSpc>
              <a:spcBef>
                <a:spcPts val="500"/>
              </a:spcBef>
              <a:buClr>
                <a:srgbClr val="878787"/>
              </a:buClr>
              <a:buFont typeface="LucidaGrande" charset="0"/>
              <a:buChar char="◆"/>
              <a:defRPr sz="2000" kern="1200">
                <a:solidFill>
                  <a:srgbClr val="878787"/>
                </a:solidFill>
                <a:latin typeface="Futura Medium" charset="0"/>
                <a:ea typeface="Futura Medium" charset="0"/>
                <a:cs typeface="Futura Medium" charset="0"/>
              </a:defRPr>
            </a:lvl2pPr>
            <a:lvl3pPr marL="1143000" indent="-228600" algn="l" defTabSz="914400" rtl="0" eaLnBrk="1" latinLnBrk="0" hangingPunct="1">
              <a:lnSpc>
                <a:spcPct val="90000"/>
              </a:lnSpc>
              <a:spcBef>
                <a:spcPts val="500"/>
              </a:spcBef>
              <a:buClr>
                <a:srgbClr val="012D40"/>
              </a:buClr>
              <a:buFont typeface="Wingdings" charset="2"/>
              <a:buChar char="§"/>
              <a:defRPr sz="1800" kern="1200">
                <a:solidFill>
                  <a:srgbClr val="878787"/>
                </a:solidFill>
                <a:latin typeface="Futura Medium" charset="0"/>
                <a:ea typeface="Futura Medium" charset="0"/>
                <a:cs typeface="Futura Medium" charset="0"/>
              </a:defRPr>
            </a:lvl3pPr>
            <a:lvl4pPr marL="1600200" indent="-228600" algn="l" defTabSz="914400" rtl="0" eaLnBrk="1" latinLnBrk="0" hangingPunct="1">
              <a:lnSpc>
                <a:spcPct val="90000"/>
              </a:lnSpc>
              <a:spcBef>
                <a:spcPts val="500"/>
              </a:spcBef>
              <a:buFont typeface="LucidaGrande" charset="0"/>
              <a:buChar char="◆"/>
              <a:defRPr sz="1600" kern="1200">
                <a:solidFill>
                  <a:srgbClr val="878787"/>
                </a:solidFill>
                <a:latin typeface="Futura Medium" charset="0"/>
                <a:ea typeface="Futura Medium" charset="0"/>
                <a:cs typeface="Futura Medium" charset="0"/>
              </a:defRPr>
            </a:lvl4pPr>
            <a:lvl5pPr marL="2057400" indent="-228600" algn="l" defTabSz="914400" rtl="0" eaLnBrk="1" latinLnBrk="0" hangingPunct="1">
              <a:lnSpc>
                <a:spcPct val="90000"/>
              </a:lnSpc>
              <a:spcBef>
                <a:spcPts val="500"/>
              </a:spcBef>
              <a:buClr>
                <a:srgbClr val="012D40"/>
              </a:buClr>
              <a:buFont typeface="Wingdings" charset="2"/>
              <a:buChar char="§"/>
              <a:defRPr sz="1600" kern="1200">
                <a:solidFill>
                  <a:srgbClr val="878787"/>
                </a:solidFill>
                <a:latin typeface="Futura Medium" charset="0"/>
                <a:ea typeface="Futura Medium" charset="0"/>
                <a:cs typeface="Futura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Alachua County Library District</a:t>
            </a:r>
          </a:p>
          <a:p>
            <a:r>
              <a:rPr lang="en-US" dirty="0"/>
              <a:t>	</a:t>
            </a:r>
            <a:r>
              <a:rPr lang="en-US" dirty="0" smtClean="0"/>
              <a:t>(Florida)</a:t>
            </a:r>
          </a:p>
        </p:txBody>
      </p:sp>
      <p:sp>
        <p:nvSpPr>
          <p:cNvPr id="5" name="TextBox 4"/>
          <p:cNvSpPr txBox="1"/>
          <p:nvPr/>
        </p:nvSpPr>
        <p:spPr>
          <a:xfrm>
            <a:off x="631944" y="605650"/>
            <a:ext cx="256219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98C73B"/>
                </a:solidFill>
                <a:latin typeface="Futura Medium"/>
              </a:rPr>
              <a:t>Session N02</a:t>
            </a:r>
            <a:endParaRPr lang="en-US" sz="2800" b="1" dirty="0">
              <a:solidFill>
                <a:srgbClr val="98C73B"/>
              </a:solidFill>
              <a:latin typeface="Futura Medium"/>
            </a:endParaRPr>
          </a:p>
        </p:txBody>
      </p:sp>
    </p:spTree>
    <p:extLst>
      <p:ext uri="{BB962C8B-B14F-4D97-AF65-F5344CB8AC3E}">
        <p14:creationId xmlns:p14="http://schemas.microsoft.com/office/powerpoint/2010/main" val="1213135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a:bodyPr>
          <a:lstStyle/>
          <a:p>
            <a:pPr marL="0" indent="0">
              <a:buNone/>
            </a:pPr>
            <a:endParaRPr lang="en-US" sz="1800" dirty="0"/>
          </a:p>
        </p:txBody>
      </p:sp>
      <p:sp>
        <p:nvSpPr>
          <p:cNvPr id="3" name="Title 2"/>
          <p:cNvSpPr>
            <a:spLocks noGrp="1"/>
          </p:cNvSpPr>
          <p:nvPr>
            <p:ph type="title"/>
          </p:nvPr>
        </p:nvSpPr>
        <p:spPr/>
        <p:txBody>
          <a:bodyPr/>
          <a:lstStyle/>
          <a:p>
            <a:r>
              <a:rPr lang="en-US" b="1" dirty="0" smtClean="0"/>
              <a:t>Using </a:t>
            </a:r>
            <a:r>
              <a:rPr lang="en-US" b="1" dirty="0" smtClean="0"/>
              <a:t>joins: How it looks in the Find Tool</a:t>
            </a:r>
            <a:endParaRPr lang="en-US" dirty="0"/>
          </a:p>
        </p:txBody>
      </p:sp>
      <p:pic>
        <p:nvPicPr>
          <p:cNvPr id="5" name="Picture 4"/>
          <p:cNvPicPr>
            <a:picLocks noChangeAspect="1"/>
          </p:cNvPicPr>
          <p:nvPr/>
        </p:nvPicPr>
        <p:blipFill rotWithShape="1">
          <a:blip r:embed="rId3"/>
          <a:srcRect l="265" t="-657" r="-265" b="43057"/>
          <a:stretch/>
        </p:blipFill>
        <p:spPr>
          <a:xfrm>
            <a:off x="580858" y="1311006"/>
            <a:ext cx="8967449" cy="4175393"/>
          </a:xfrm>
          <a:prstGeom prst="rect">
            <a:avLst/>
          </a:prstGeom>
        </p:spPr>
      </p:pic>
    </p:spTree>
    <p:extLst>
      <p:ext uri="{BB962C8B-B14F-4D97-AF65-F5344CB8AC3E}">
        <p14:creationId xmlns:p14="http://schemas.microsoft.com/office/powerpoint/2010/main" val="3859637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a:bodyPr>
          <a:lstStyle/>
          <a:p>
            <a:pPr marL="0" indent="0">
              <a:buNone/>
            </a:pPr>
            <a:r>
              <a:rPr lang="en-US" dirty="0"/>
              <a:t>Most joins between tables create an intersection between two </a:t>
            </a:r>
            <a:r>
              <a:rPr lang="en-US" dirty="0" smtClean="0"/>
              <a:t>tables. Any data in one table that is not linked to data in the other table by an equivalent ID will be excluded. </a:t>
            </a:r>
            <a:endParaRPr lang="en-US" dirty="0"/>
          </a:p>
        </p:txBody>
      </p:sp>
      <p:sp>
        <p:nvSpPr>
          <p:cNvPr id="3" name="Title 2"/>
          <p:cNvSpPr>
            <a:spLocks noGrp="1"/>
          </p:cNvSpPr>
          <p:nvPr>
            <p:ph type="title"/>
          </p:nvPr>
        </p:nvSpPr>
        <p:spPr/>
        <p:txBody>
          <a:bodyPr/>
          <a:lstStyle/>
          <a:p>
            <a:r>
              <a:rPr lang="en-US" b="1" dirty="0" smtClean="0"/>
              <a:t>A j</a:t>
            </a:r>
            <a:r>
              <a:rPr lang="en-US" b="1" dirty="0" smtClean="0"/>
              <a:t>oin, visualized</a:t>
            </a:r>
            <a:endParaRPr lang="en-US" dirty="0"/>
          </a:p>
        </p:txBody>
      </p:sp>
      <p:graphicFrame>
        <p:nvGraphicFramePr>
          <p:cNvPr id="4" name="Diagram 3"/>
          <p:cNvGraphicFramePr/>
          <p:nvPr>
            <p:extLst>
              <p:ext uri="{D42A27DB-BD31-4B8C-83A1-F6EECF244321}">
                <p14:modId xmlns:p14="http://schemas.microsoft.com/office/powerpoint/2010/main" val="2375896468"/>
              </p:ext>
            </p:extLst>
          </p:nvPr>
        </p:nvGraphicFramePr>
        <p:xfrm>
          <a:off x="3044328" y="2522863"/>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02011" y="3927800"/>
            <a:ext cx="971034"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000">
                <a:solidFill>
                  <a:srgbClr val="7030A0"/>
                </a:solidFill>
                <a:effectLst/>
                <a:ea typeface="Calibri" panose="020F0502020204030204" pitchFamily="34" charset="0"/>
                <a:cs typeface="Times New Roman" panose="02020603050405020304" pitchFamily="18" charset="0"/>
              </a:rPr>
              <a:t>(JOIN)</a:t>
            </a:r>
            <a:endParaRPr lang="en-US"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50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17150" y="2564127"/>
            <a:ext cx="6274095" cy="2413113"/>
            <a:chOff x="2217150" y="2564127"/>
            <a:chExt cx="6274095" cy="2413113"/>
          </a:xfrm>
        </p:grpSpPr>
        <p:sp>
          <p:nvSpPr>
            <p:cNvPr id="13" name="Freeform 12"/>
            <p:cNvSpPr/>
            <p:nvPr/>
          </p:nvSpPr>
          <p:spPr>
            <a:xfrm>
              <a:off x="2217150" y="2564127"/>
              <a:ext cx="2413113" cy="2413113"/>
            </a:xfrm>
            <a:custGeom>
              <a:avLst/>
              <a:gdLst>
                <a:gd name="connsiteX0" fmla="*/ 0 w 2413113"/>
                <a:gd name="connsiteY0" fmla="*/ 1206557 h 2413113"/>
                <a:gd name="connsiteX1" fmla="*/ 1206557 w 2413113"/>
                <a:gd name="connsiteY1" fmla="*/ 0 h 2413113"/>
                <a:gd name="connsiteX2" fmla="*/ 2413114 w 2413113"/>
                <a:gd name="connsiteY2" fmla="*/ 1206557 h 2413113"/>
                <a:gd name="connsiteX3" fmla="*/ 1206557 w 2413113"/>
                <a:gd name="connsiteY3" fmla="*/ 2413114 h 2413113"/>
                <a:gd name="connsiteX4" fmla="*/ 0 w 2413113"/>
                <a:gd name="connsiteY4" fmla="*/ 1206557 h 24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13" h="2413113">
                  <a:moveTo>
                    <a:pt x="0" y="1206557"/>
                  </a:moveTo>
                  <a:cubicBezTo>
                    <a:pt x="0" y="540194"/>
                    <a:pt x="540194" y="0"/>
                    <a:pt x="1206557" y="0"/>
                  </a:cubicBezTo>
                  <a:cubicBezTo>
                    <a:pt x="1872920" y="0"/>
                    <a:pt x="2413114" y="540194"/>
                    <a:pt x="2413114" y="1206557"/>
                  </a:cubicBezTo>
                  <a:cubicBezTo>
                    <a:pt x="2413114" y="1872920"/>
                    <a:pt x="1872920" y="2413114"/>
                    <a:pt x="1206557" y="2413114"/>
                  </a:cubicBezTo>
                  <a:cubicBezTo>
                    <a:pt x="540194" y="2413114"/>
                    <a:pt x="0" y="1872920"/>
                    <a:pt x="0" y="1206557"/>
                  </a:cubicBezTo>
                  <a:close/>
                </a:path>
              </a:pathLst>
            </a:custGeom>
            <a:solidFill>
              <a:schemeClr val="accent1">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86194" tIns="399112" rIns="486194" bIns="399112" numCol="1" spcCol="1270" anchor="ctr" anchorCtr="0">
              <a:noAutofit/>
            </a:bodyPr>
            <a:lstStyle/>
            <a:p>
              <a:pPr lvl="0" algn="ctr" defTabSz="1600200">
                <a:lnSpc>
                  <a:spcPct val="90000"/>
                </a:lnSpc>
                <a:spcBef>
                  <a:spcPct val="0"/>
                </a:spcBef>
                <a:spcAft>
                  <a:spcPct val="35000"/>
                </a:spcAft>
              </a:pPr>
              <a:r>
                <a:rPr lang="en-US" sz="3600" kern="1200" dirty="0" err="1"/>
                <a:t>TableA</a:t>
              </a:r>
              <a:endParaRPr lang="en-US" sz="3600" kern="1200" dirty="0"/>
            </a:p>
          </p:txBody>
        </p:sp>
        <p:sp>
          <p:nvSpPr>
            <p:cNvPr id="14" name="Freeform 13"/>
            <p:cNvSpPr/>
            <p:nvPr/>
          </p:nvSpPr>
          <p:spPr>
            <a:xfrm>
              <a:off x="4147641" y="2564127"/>
              <a:ext cx="2413113" cy="2413113"/>
            </a:xfrm>
            <a:custGeom>
              <a:avLst/>
              <a:gdLst>
                <a:gd name="connsiteX0" fmla="*/ 0 w 2413113"/>
                <a:gd name="connsiteY0" fmla="*/ 1206557 h 2413113"/>
                <a:gd name="connsiteX1" fmla="*/ 1206557 w 2413113"/>
                <a:gd name="connsiteY1" fmla="*/ 0 h 2413113"/>
                <a:gd name="connsiteX2" fmla="*/ 2413114 w 2413113"/>
                <a:gd name="connsiteY2" fmla="*/ 1206557 h 2413113"/>
                <a:gd name="connsiteX3" fmla="*/ 1206557 w 2413113"/>
                <a:gd name="connsiteY3" fmla="*/ 2413114 h 2413113"/>
                <a:gd name="connsiteX4" fmla="*/ 0 w 2413113"/>
                <a:gd name="connsiteY4" fmla="*/ 1206557 h 24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13" h="2413113">
                  <a:moveTo>
                    <a:pt x="0" y="1206557"/>
                  </a:moveTo>
                  <a:cubicBezTo>
                    <a:pt x="0" y="540194"/>
                    <a:pt x="540194" y="0"/>
                    <a:pt x="1206557" y="0"/>
                  </a:cubicBezTo>
                  <a:cubicBezTo>
                    <a:pt x="1872920" y="0"/>
                    <a:pt x="2413114" y="540194"/>
                    <a:pt x="2413114" y="1206557"/>
                  </a:cubicBezTo>
                  <a:cubicBezTo>
                    <a:pt x="2413114" y="1872920"/>
                    <a:pt x="1872920" y="2413114"/>
                    <a:pt x="1206557" y="2413114"/>
                  </a:cubicBezTo>
                  <a:cubicBezTo>
                    <a:pt x="540194" y="2413114"/>
                    <a:pt x="0" y="1872920"/>
                    <a:pt x="0" y="1206557"/>
                  </a:cubicBezTo>
                  <a:close/>
                </a:path>
              </a:pathLst>
            </a:cu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86194" tIns="399112" rIns="486194" bIns="399112" numCol="1" spcCol="1270" anchor="ctr" anchorCtr="0">
              <a:noAutofit/>
            </a:bodyPr>
            <a:lstStyle/>
            <a:p>
              <a:pPr lvl="0" algn="ctr" defTabSz="1600200">
                <a:lnSpc>
                  <a:spcPct val="90000"/>
                </a:lnSpc>
                <a:spcBef>
                  <a:spcPct val="0"/>
                </a:spcBef>
                <a:spcAft>
                  <a:spcPct val="35000"/>
                </a:spcAft>
              </a:pPr>
              <a:r>
                <a:rPr lang="en-US" sz="3600" kern="1200"/>
                <a:t>TableB</a:t>
              </a:r>
            </a:p>
          </p:txBody>
        </p:sp>
        <p:sp>
          <p:nvSpPr>
            <p:cNvPr id="15" name="Freeform 14"/>
            <p:cNvSpPr/>
            <p:nvPr/>
          </p:nvSpPr>
          <p:spPr>
            <a:xfrm>
              <a:off x="6078132" y="2564127"/>
              <a:ext cx="2413113" cy="2413113"/>
            </a:xfrm>
            <a:custGeom>
              <a:avLst/>
              <a:gdLst>
                <a:gd name="connsiteX0" fmla="*/ 0 w 2413113"/>
                <a:gd name="connsiteY0" fmla="*/ 1206557 h 2413113"/>
                <a:gd name="connsiteX1" fmla="*/ 1206557 w 2413113"/>
                <a:gd name="connsiteY1" fmla="*/ 0 h 2413113"/>
                <a:gd name="connsiteX2" fmla="*/ 2413114 w 2413113"/>
                <a:gd name="connsiteY2" fmla="*/ 1206557 h 2413113"/>
                <a:gd name="connsiteX3" fmla="*/ 1206557 w 2413113"/>
                <a:gd name="connsiteY3" fmla="*/ 2413114 h 2413113"/>
                <a:gd name="connsiteX4" fmla="*/ 0 w 2413113"/>
                <a:gd name="connsiteY4" fmla="*/ 1206557 h 2413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113" h="2413113">
                  <a:moveTo>
                    <a:pt x="0" y="1206557"/>
                  </a:moveTo>
                  <a:cubicBezTo>
                    <a:pt x="0" y="540194"/>
                    <a:pt x="540194" y="0"/>
                    <a:pt x="1206557" y="0"/>
                  </a:cubicBezTo>
                  <a:cubicBezTo>
                    <a:pt x="1872920" y="0"/>
                    <a:pt x="2413114" y="540194"/>
                    <a:pt x="2413114" y="1206557"/>
                  </a:cubicBezTo>
                  <a:cubicBezTo>
                    <a:pt x="2413114" y="1872920"/>
                    <a:pt x="1872920" y="2413114"/>
                    <a:pt x="1206557" y="2413114"/>
                  </a:cubicBezTo>
                  <a:cubicBezTo>
                    <a:pt x="540194" y="2413114"/>
                    <a:pt x="0" y="1872920"/>
                    <a:pt x="0" y="1206557"/>
                  </a:cubicBezTo>
                  <a:close/>
                </a:path>
              </a:pathLst>
            </a:custGeom>
            <a:solidFill>
              <a:srgbClr val="FF0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86194" tIns="399112" rIns="486194" bIns="399112" numCol="1" spcCol="1270" anchor="ctr" anchorCtr="0">
              <a:noAutofit/>
            </a:bodyPr>
            <a:lstStyle/>
            <a:p>
              <a:pPr lvl="0" algn="ctr" defTabSz="1600200">
                <a:lnSpc>
                  <a:spcPct val="90000"/>
                </a:lnSpc>
                <a:spcBef>
                  <a:spcPct val="0"/>
                </a:spcBef>
                <a:spcAft>
                  <a:spcPct val="35000"/>
                </a:spcAft>
              </a:pPr>
              <a:r>
                <a:rPr lang="en-US" sz="3600" kern="1200"/>
                <a:t>TableC</a:t>
              </a:r>
            </a:p>
          </p:txBody>
        </p:sp>
      </p:grpSp>
      <p:sp>
        <p:nvSpPr>
          <p:cNvPr id="2" name="Text Placeholder 1"/>
          <p:cNvSpPr>
            <a:spLocks noGrp="1"/>
          </p:cNvSpPr>
          <p:nvPr>
            <p:ph type="body" sz="quarter" idx="10"/>
          </p:nvPr>
        </p:nvSpPr>
        <p:spPr>
          <a:xfrm>
            <a:off x="371475" y="1311007"/>
            <a:ext cx="11418888" cy="4378593"/>
          </a:xfrm>
        </p:spPr>
        <p:txBody>
          <a:bodyPr>
            <a:normAutofit/>
          </a:bodyPr>
          <a:lstStyle/>
          <a:p>
            <a:pPr marL="0" indent="0">
              <a:buNone/>
            </a:pPr>
            <a:r>
              <a:rPr lang="en-US" dirty="0" smtClean="0"/>
              <a:t>In some cases you may be able to join </a:t>
            </a:r>
            <a:r>
              <a:rPr lang="en-US" dirty="0" err="1" smtClean="0"/>
              <a:t>TableA</a:t>
            </a:r>
            <a:r>
              <a:rPr lang="en-US" dirty="0" smtClean="0"/>
              <a:t> to </a:t>
            </a:r>
            <a:r>
              <a:rPr lang="en-US" dirty="0" err="1" smtClean="0"/>
              <a:t>TableB</a:t>
            </a:r>
            <a:r>
              <a:rPr lang="en-US" dirty="0" smtClean="0"/>
              <a:t> by an equivalent ID and then </a:t>
            </a:r>
            <a:r>
              <a:rPr lang="en-US" dirty="0" err="1" smtClean="0"/>
              <a:t>TableB</a:t>
            </a:r>
            <a:r>
              <a:rPr lang="en-US" dirty="0" smtClean="0"/>
              <a:t> to </a:t>
            </a:r>
            <a:r>
              <a:rPr lang="en-US" dirty="0" err="1" smtClean="0"/>
              <a:t>TableC</a:t>
            </a:r>
            <a:r>
              <a:rPr lang="en-US" dirty="0" smtClean="0"/>
              <a:t> by another equivalent ID.</a:t>
            </a:r>
            <a:endParaRPr lang="en-US" dirty="0"/>
          </a:p>
        </p:txBody>
      </p:sp>
      <p:sp>
        <p:nvSpPr>
          <p:cNvPr id="3" name="Title 2"/>
          <p:cNvSpPr>
            <a:spLocks noGrp="1"/>
          </p:cNvSpPr>
          <p:nvPr>
            <p:ph type="title"/>
          </p:nvPr>
        </p:nvSpPr>
        <p:spPr/>
        <p:txBody>
          <a:bodyPr/>
          <a:lstStyle/>
          <a:p>
            <a:r>
              <a:rPr lang="en-US" b="1" dirty="0" smtClean="0"/>
              <a:t>“Bridge” joins</a:t>
            </a:r>
            <a:endParaRPr lang="en-US" dirty="0"/>
          </a:p>
        </p:txBody>
      </p:sp>
      <p:sp>
        <p:nvSpPr>
          <p:cNvPr id="7" name="Rectangle 4"/>
          <p:cNvSpPr>
            <a:spLocks noChangeArrowheads="1"/>
          </p:cNvSpPr>
          <p:nvPr/>
        </p:nvSpPr>
        <p:spPr bwMode="auto">
          <a:xfrm>
            <a:off x="3940468" y="3412842"/>
            <a:ext cx="904875" cy="45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(JOIN)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5901143" y="3531259"/>
            <a:ext cx="904875" cy="45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(JOIN)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2409516" y="4959601"/>
            <a:ext cx="1630575" cy="276999"/>
          </a:xfrm>
          <a:prstGeom prst="rect">
            <a:avLst/>
          </a:prstGeom>
          <a:noFill/>
        </p:spPr>
        <p:txBody>
          <a:bodyPr wrap="none" rtlCol="0">
            <a:spAutoFit/>
          </a:bodyPr>
          <a:lstStyle/>
          <a:p>
            <a:r>
              <a:rPr lang="en-US" sz="1200" dirty="0" err="1" smtClean="0"/>
              <a:t>BibliographicRecords</a:t>
            </a:r>
            <a:endParaRPr lang="en-US" sz="1200" dirty="0"/>
          </a:p>
        </p:txBody>
      </p:sp>
      <p:sp>
        <p:nvSpPr>
          <p:cNvPr id="9" name="TextBox 8"/>
          <p:cNvSpPr txBox="1"/>
          <p:nvPr/>
        </p:nvSpPr>
        <p:spPr>
          <a:xfrm>
            <a:off x="6548084" y="4967358"/>
            <a:ext cx="1689886" cy="276999"/>
          </a:xfrm>
          <a:prstGeom prst="rect">
            <a:avLst/>
          </a:prstGeom>
          <a:noFill/>
        </p:spPr>
        <p:txBody>
          <a:bodyPr wrap="none" rtlCol="0">
            <a:spAutoFit/>
          </a:bodyPr>
          <a:lstStyle/>
          <a:p>
            <a:r>
              <a:rPr lang="en-US" sz="1200" dirty="0" err="1" smtClean="0"/>
              <a:t>BibliographicSubfields</a:t>
            </a:r>
            <a:endParaRPr lang="en-US" sz="1200" dirty="0"/>
          </a:p>
        </p:txBody>
      </p:sp>
      <p:sp>
        <p:nvSpPr>
          <p:cNvPr id="10" name="TextBox 9"/>
          <p:cNvSpPr txBox="1"/>
          <p:nvPr/>
        </p:nvSpPr>
        <p:spPr>
          <a:xfrm>
            <a:off x="4670002" y="4977240"/>
            <a:ext cx="1384290" cy="276999"/>
          </a:xfrm>
          <a:prstGeom prst="rect">
            <a:avLst/>
          </a:prstGeom>
          <a:noFill/>
        </p:spPr>
        <p:txBody>
          <a:bodyPr wrap="none" rtlCol="0">
            <a:spAutoFit/>
          </a:bodyPr>
          <a:lstStyle/>
          <a:p>
            <a:r>
              <a:rPr lang="en-US" sz="1200" dirty="0" err="1" smtClean="0"/>
              <a:t>BibliographicTags</a:t>
            </a:r>
            <a:endParaRPr lang="en-US" sz="1200" dirty="0"/>
          </a:p>
        </p:txBody>
      </p:sp>
      <p:sp>
        <p:nvSpPr>
          <p:cNvPr id="11" name="TextBox 10"/>
          <p:cNvSpPr txBox="1"/>
          <p:nvPr/>
        </p:nvSpPr>
        <p:spPr>
          <a:xfrm>
            <a:off x="371476" y="5489886"/>
            <a:ext cx="9153524" cy="646331"/>
          </a:xfrm>
          <a:prstGeom prst="rect">
            <a:avLst/>
          </a:prstGeom>
          <a:noFill/>
        </p:spPr>
        <p:txBody>
          <a:bodyPr wrap="square" rtlCol="0">
            <a:spAutoFit/>
          </a:bodyPr>
          <a:lstStyle/>
          <a:p>
            <a:r>
              <a:rPr lang="en-US" dirty="0" smtClean="0">
                <a:solidFill>
                  <a:schemeClr val="accent2">
                    <a:lumMod val="75000"/>
                  </a:schemeClr>
                </a:solidFill>
              </a:rPr>
              <a:t>This join allows you to search by Bib call number ('CD%') and subfield e ('composer%') without specifying the tag number.</a:t>
            </a:r>
            <a:endParaRPr lang="en-US" dirty="0">
              <a:solidFill>
                <a:schemeClr val="accent2">
                  <a:lumMod val="75000"/>
                </a:schemeClr>
              </a:solidFill>
            </a:endParaRPr>
          </a:p>
        </p:txBody>
      </p:sp>
    </p:spTree>
    <p:extLst>
      <p:ext uri="{BB962C8B-B14F-4D97-AF65-F5344CB8AC3E}">
        <p14:creationId xmlns:p14="http://schemas.microsoft.com/office/powerpoint/2010/main" val="41301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a:bodyPr>
          <a:lstStyle/>
          <a:p>
            <a:pPr marL="0" indent="0">
              <a:buNone/>
            </a:pPr>
            <a:r>
              <a:rPr lang="en-US" dirty="0" smtClean="0"/>
              <a:t>Nesting a “sub-select” statement can be useful when you want to limit your query to the contents of a record set.</a:t>
            </a:r>
          </a:p>
          <a:p>
            <a:pPr marL="0" indent="0">
              <a:buNone/>
            </a:pPr>
            <a:r>
              <a:rPr lang="en-US" dirty="0">
                <a:solidFill>
                  <a:srgbClr val="FF0000"/>
                </a:solidFill>
              </a:rPr>
              <a:t>SELECT</a:t>
            </a:r>
            <a:r>
              <a:rPr lang="en-US" dirty="0"/>
              <a:t> </a:t>
            </a:r>
            <a:r>
              <a:rPr lang="en-US" dirty="0" err="1"/>
              <a:t>ItemRecordID</a:t>
            </a:r>
            <a:r>
              <a:rPr lang="en-US" dirty="0"/>
              <a:t> </a:t>
            </a:r>
            <a:r>
              <a:rPr lang="en-US" dirty="0">
                <a:solidFill>
                  <a:srgbClr val="00B0F0"/>
                </a:solidFill>
              </a:rPr>
              <a:t>FROM</a:t>
            </a:r>
            <a:r>
              <a:rPr lang="en-US" dirty="0"/>
              <a:t> </a:t>
            </a:r>
            <a:r>
              <a:rPr lang="en-US" dirty="0" err="1"/>
              <a:t>CircItemRecords</a:t>
            </a:r>
            <a:r>
              <a:rPr lang="en-US" dirty="0"/>
              <a:t> with (</a:t>
            </a:r>
            <a:r>
              <a:rPr lang="en-US" dirty="0" err="1"/>
              <a:t>nolock</a:t>
            </a:r>
            <a:r>
              <a:rPr lang="en-US" dirty="0"/>
              <a:t>) </a:t>
            </a:r>
            <a:r>
              <a:rPr lang="en-US" dirty="0">
                <a:solidFill>
                  <a:srgbClr val="00B050"/>
                </a:solidFill>
              </a:rPr>
              <a:t>WHERE</a:t>
            </a:r>
            <a:r>
              <a:rPr lang="en-US" dirty="0"/>
              <a:t> </a:t>
            </a:r>
            <a:r>
              <a:rPr lang="en-US" dirty="0" smtClean="0"/>
              <a:t>	</a:t>
            </a:r>
            <a:r>
              <a:rPr lang="en-US" dirty="0" err="1" smtClean="0"/>
              <a:t>AssignedCollectionID</a:t>
            </a:r>
            <a:r>
              <a:rPr lang="en-US" dirty="0" smtClean="0"/>
              <a:t> </a:t>
            </a:r>
            <a:r>
              <a:rPr lang="en-US" dirty="0"/>
              <a:t>= 10</a:t>
            </a:r>
          </a:p>
          <a:p>
            <a:pPr marL="0" indent="0">
              <a:buNone/>
            </a:pPr>
            <a:r>
              <a:rPr lang="en-US" dirty="0"/>
              <a:t>AND </a:t>
            </a:r>
            <a:r>
              <a:rPr lang="en-US" dirty="0" err="1"/>
              <a:t>ItemRecordID</a:t>
            </a:r>
            <a:r>
              <a:rPr lang="en-US" dirty="0"/>
              <a:t> IN</a:t>
            </a:r>
          </a:p>
          <a:p>
            <a:pPr marL="0" indent="0">
              <a:buNone/>
            </a:pPr>
            <a:r>
              <a:rPr lang="en-US" dirty="0" smtClean="0"/>
              <a:t>	(</a:t>
            </a:r>
            <a:r>
              <a:rPr lang="en-US" dirty="0">
                <a:solidFill>
                  <a:srgbClr val="FF0000"/>
                </a:solidFill>
              </a:rPr>
              <a:t>SELECT</a:t>
            </a:r>
            <a:r>
              <a:rPr lang="en-US" dirty="0"/>
              <a:t> </a:t>
            </a:r>
            <a:r>
              <a:rPr lang="en-US" dirty="0" err="1"/>
              <a:t>ItemRecordID</a:t>
            </a:r>
            <a:r>
              <a:rPr lang="en-US" dirty="0"/>
              <a:t> </a:t>
            </a:r>
            <a:r>
              <a:rPr lang="en-US" dirty="0">
                <a:solidFill>
                  <a:srgbClr val="00B0F0"/>
                </a:solidFill>
              </a:rPr>
              <a:t>FROM</a:t>
            </a:r>
            <a:r>
              <a:rPr lang="en-US" dirty="0"/>
              <a:t> </a:t>
            </a:r>
            <a:r>
              <a:rPr lang="en-US" dirty="0" err="1"/>
              <a:t>ItemRecordSets</a:t>
            </a:r>
            <a:r>
              <a:rPr lang="en-US" dirty="0"/>
              <a:t> with (</a:t>
            </a:r>
            <a:r>
              <a:rPr lang="en-US" dirty="0" err="1"/>
              <a:t>nolock</a:t>
            </a:r>
            <a:r>
              <a:rPr lang="en-US" dirty="0"/>
              <a:t>) </a:t>
            </a:r>
            <a:r>
              <a:rPr lang="en-US" dirty="0">
                <a:solidFill>
                  <a:srgbClr val="00B050"/>
                </a:solidFill>
              </a:rPr>
              <a:t>WHERE</a:t>
            </a:r>
            <a:r>
              <a:rPr lang="en-US" dirty="0"/>
              <a:t> </a:t>
            </a:r>
            <a:r>
              <a:rPr lang="en-US" dirty="0" smtClean="0"/>
              <a:t>			</a:t>
            </a:r>
            <a:r>
              <a:rPr lang="en-US" dirty="0" err="1" smtClean="0"/>
              <a:t>RecordSetID</a:t>
            </a:r>
            <a:r>
              <a:rPr lang="en-US" dirty="0" smtClean="0"/>
              <a:t> </a:t>
            </a:r>
            <a:r>
              <a:rPr lang="en-US" dirty="0"/>
              <a:t>= 12345)</a:t>
            </a:r>
          </a:p>
          <a:p>
            <a:pPr marL="0" indent="0">
              <a:buNone/>
            </a:pPr>
            <a:endParaRPr lang="en-US" dirty="0" smtClean="0"/>
          </a:p>
          <a:p>
            <a:pPr marL="0" indent="0">
              <a:buNone/>
            </a:pPr>
            <a:r>
              <a:rPr lang="en-US" dirty="0" smtClean="0"/>
              <a:t>This method can also be used to omit the record set from the query by using </a:t>
            </a:r>
            <a:br>
              <a:rPr lang="en-US" dirty="0" smtClean="0"/>
            </a:br>
            <a:r>
              <a:rPr lang="en-US" dirty="0" smtClean="0"/>
              <a:t>AND </a:t>
            </a:r>
            <a:r>
              <a:rPr lang="en-US" dirty="0" err="1" smtClean="0"/>
              <a:t>ItemRecordID</a:t>
            </a:r>
            <a:r>
              <a:rPr lang="en-US" dirty="0" smtClean="0"/>
              <a:t> NOT IN.</a:t>
            </a:r>
            <a:endParaRPr lang="en-US" dirty="0"/>
          </a:p>
        </p:txBody>
      </p:sp>
      <p:sp>
        <p:nvSpPr>
          <p:cNvPr id="3" name="Title 2"/>
          <p:cNvSpPr>
            <a:spLocks noGrp="1"/>
          </p:cNvSpPr>
          <p:nvPr>
            <p:ph type="title"/>
          </p:nvPr>
        </p:nvSpPr>
        <p:spPr/>
        <p:txBody>
          <a:bodyPr/>
          <a:lstStyle/>
          <a:p>
            <a:r>
              <a:rPr lang="en-US" b="1" dirty="0" smtClean="0"/>
              <a:t>Nested SELECT statements</a:t>
            </a:r>
            <a:endParaRPr lang="en-US" dirty="0"/>
          </a:p>
        </p:txBody>
      </p:sp>
    </p:spTree>
    <p:extLst>
      <p:ext uri="{BB962C8B-B14F-4D97-AF65-F5344CB8AC3E}">
        <p14:creationId xmlns:p14="http://schemas.microsoft.com/office/powerpoint/2010/main" val="359455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a:bodyPr>
          <a:lstStyle/>
          <a:p>
            <a:pPr marL="0" indent="0">
              <a:buNone/>
            </a:pPr>
            <a:endParaRPr lang="en-US" dirty="0" smtClean="0"/>
          </a:p>
          <a:p>
            <a:pPr marL="0" indent="0">
              <a:buNone/>
            </a:pPr>
            <a:endParaRPr lang="en-US" dirty="0" smtClean="0"/>
          </a:p>
          <a:p>
            <a:pPr marL="0" indent="0">
              <a:buNone/>
            </a:pPr>
            <a:r>
              <a:rPr lang="en-US" dirty="0">
                <a:solidFill>
                  <a:srgbClr val="FF0000"/>
                </a:solidFill>
              </a:rPr>
              <a:t>SELECT</a:t>
            </a:r>
            <a:r>
              <a:rPr lang="en-US" dirty="0"/>
              <a:t> </a:t>
            </a:r>
            <a:r>
              <a:rPr lang="en-US" dirty="0" err="1"/>
              <a:t>AssociatedBibRecordID</a:t>
            </a:r>
            <a:r>
              <a:rPr lang="en-US" dirty="0"/>
              <a:t> </a:t>
            </a:r>
            <a:r>
              <a:rPr lang="en-US" dirty="0">
                <a:solidFill>
                  <a:srgbClr val="00B0F0"/>
                </a:solidFill>
              </a:rPr>
              <a:t>FROM</a:t>
            </a:r>
            <a:r>
              <a:rPr lang="en-US" dirty="0"/>
              <a:t> </a:t>
            </a:r>
            <a:r>
              <a:rPr lang="en-US" dirty="0" err="1"/>
              <a:t>CircItemRecords</a:t>
            </a:r>
            <a:r>
              <a:rPr lang="en-US" dirty="0"/>
              <a:t> with (</a:t>
            </a:r>
            <a:r>
              <a:rPr lang="en-US" dirty="0" err="1"/>
              <a:t>nolock</a:t>
            </a:r>
            <a:r>
              <a:rPr lang="en-US" dirty="0"/>
              <a:t>)</a:t>
            </a:r>
            <a:r>
              <a:rPr lang="en-US" dirty="0">
                <a:solidFill>
                  <a:srgbClr val="00B050"/>
                </a:solidFill>
              </a:rPr>
              <a:t> WHERE </a:t>
            </a:r>
            <a:r>
              <a:rPr lang="en-US" dirty="0" smtClean="0"/>
              <a:t>	</a:t>
            </a:r>
            <a:r>
              <a:rPr lang="en-US" dirty="0" err="1" smtClean="0"/>
              <a:t>AssignedCollectionID</a:t>
            </a:r>
            <a:r>
              <a:rPr lang="en-US" dirty="0" smtClean="0"/>
              <a:t> </a:t>
            </a:r>
            <a:r>
              <a:rPr lang="en-US" dirty="0"/>
              <a:t>= 10</a:t>
            </a:r>
          </a:p>
          <a:p>
            <a:pPr marL="0" indent="0">
              <a:buNone/>
            </a:pPr>
            <a:r>
              <a:rPr lang="en-US" dirty="0">
                <a:solidFill>
                  <a:schemeClr val="accent5"/>
                </a:solidFill>
              </a:rPr>
              <a:t>EXCEPT</a:t>
            </a:r>
          </a:p>
          <a:p>
            <a:pPr marL="0" indent="0">
              <a:buNone/>
            </a:pPr>
            <a:r>
              <a:rPr lang="en-US" dirty="0">
                <a:solidFill>
                  <a:srgbClr val="FF0000"/>
                </a:solidFill>
              </a:rPr>
              <a:t>SELECT</a:t>
            </a:r>
            <a:r>
              <a:rPr lang="en-US" dirty="0"/>
              <a:t> </a:t>
            </a:r>
            <a:r>
              <a:rPr lang="en-US" dirty="0" err="1"/>
              <a:t>AssociatedBibRecordID</a:t>
            </a:r>
            <a:r>
              <a:rPr lang="en-US" dirty="0"/>
              <a:t> </a:t>
            </a:r>
            <a:r>
              <a:rPr lang="en-US" dirty="0">
                <a:solidFill>
                  <a:srgbClr val="00B0F0"/>
                </a:solidFill>
              </a:rPr>
              <a:t>FROM</a:t>
            </a:r>
            <a:r>
              <a:rPr lang="en-US" dirty="0"/>
              <a:t> </a:t>
            </a:r>
            <a:r>
              <a:rPr lang="en-US" dirty="0" err="1"/>
              <a:t>CircItemRecords</a:t>
            </a:r>
            <a:r>
              <a:rPr lang="en-US" dirty="0"/>
              <a:t> with (</a:t>
            </a:r>
            <a:r>
              <a:rPr lang="en-US" dirty="0" err="1"/>
              <a:t>nolock</a:t>
            </a:r>
            <a:r>
              <a:rPr lang="en-US" dirty="0"/>
              <a:t>) </a:t>
            </a:r>
            <a:r>
              <a:rPr lang="en-US" dirty="0">
                <a:solidFill>
                  <a:srgbClr val="00B050"/>
                </a:solidFill>
              </a:rPr>
              <a:t>WHERE</a:t>
            </a:r>
            <a:r>
              <a:rPr lang="en-US" dirty="0"/>
              <a:t> </a:t>
            </a:r>
            <a:r>
              <a:rPr lang="en-US" dirty="0" smtClean="0"/>
              <a:t>	</a:t>
            </a:r>
            <a:r>
              <a:rPr lang="en-US" dirty="0" err="1" smtClean="0"/>
              <a:t>AssignedBranchID</a:t>
            </a:r>
            <a:r>
              <a:rPr lang="en-US" dirty="0" smtClean="0"/>
              <a:t> </a:t>
            </a:r>
            <a:r>
              <a:rPr lang="en-US" dirty="0"/>
              <a:t>in (2,3)</a:t>
            </a:r>
          </a:p>
          <a:p>
            <a:pPr marL="0" indent="0">
              <a:buNone/>
            </a:pPr>
            <a:endParaRPr lang="en-US" dirty="0"/>
          </a:p>
        </p:txBody>
      </p:sp>
      <p:sp>
        <p:nvSpPr>
          <p:cNvPr id="3" name="Title 2"/>
          <p:cNvSpPr>
            <a:spLocks noGrp="1"/>
          </p:cNvSpPr>
          <p:nvPr>
            <p:ph type="title"/>
          </p:nvPr>
        </p:nvSpPr>
        <p:spPr/>
        <p:txBody>
          <a:bodyPr/>
          <a:lstStyle/>
          <a:p>
            <a:r>
              <a:rPr lang="en-US" b="1" dirty="0" smtClean="0"/>
              <a:t>Another way to exclude using </a:t>
            </a:r>
            <a:r>
              <a:rPr lang="en-US" b="1" dirty="0" smtClean="0">
                <a:solidFill>
                  <a:schemeClr val="accent5"/>
                </a:solidFill>
              </a:rPr>
              <a:t>EXCEPT</a:t>
            </a:r>
            <a:endParaRPr lang="en-US" dirty="0">
              <a:solidFill>
                <a:schemeClr val="accent5"/>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6281040"/>
            <a:ext cx="356831" cy="457200"/>
          </a:xfrm>
          <a:prstGeom prst="rect">
            <a:avLst/>
          </a:prstGeom>
          <a:noFill/>
          <a:effectLst>
            <a:softEdge rad="0"/>
          </a:effectLst>
        </p:spPr>
      </p:pic>
    </p:spTree>
    <p:extLst>
      <p:ext uri="{BB962C8B-B14F-4D97-AF65-F5344CB8AC3E}">
        <p14:creationId xmlns:p14="http://schemas.microsoft.com/office/powerpoint/2010/main" val="1141469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a:bodyPr>
          <a:lstStyle/>
          <a:p>
            <a:pPr marL="0" indent="0">
              <a:buNone/>
            </a:pPr>
            <a:r>
              <a:rPr lang="en-US" dirty="0" smtClean="0"/>
              <a:t>You can enter a specific date.</a:t>
            </a:r>
            <a:br>
              <a:rPr lang="en-US" dirty="0" smtClean="0"/>
            </a:br>
            <a:endParaRPr lang="en-US" dirty="0"/>
          </a:p>
          <a:p>
            <a:pPr marL="0" indent="0">
              <a:buNone/>
            </a:pPr>
            <a:r>
              <a:rPr lang="en-US" dirty="0" smtClean="0">
                <a:solidFill>
                  <a:srgbClr val="00B050"/>
                </a:solidFill>
              </a:rPr>
              <a:t>WHERE</a:t>
            </a:r>
            <a:r>
              <a:rPr lang="en-US" dirty="0" smtClean="0"/>
              <a:t> </a:t>
            </a:r>
            <a:r>
              <a:rPr lang="en-US" dirty="0" err="1" smtClean="0"/>
              <a:t>FirstAvailableDate</a:t>
            </a:r>
            <a:r>
              <a:rPr lang="en-US" dirty="0" smtClean="0"/>
              <a:t> &gt;= '01/01/2018'</a:t>
            </a:r>
          </a:p>
          <a:p>
            <a:pPr marL="0" indent="0">
              <a:buNone/>
            </a:pPr>
            <a:r>
              <a:rPr lang="en-US" sz="1600" dirty="0" smtClean="0"/>
              <a:t>(Dates in Polaris include times, so </a:t>
            </a:r>
            <a:r>
              <a:rPr lang="en-US" sz="1600" dirty="0" err="1" smtClean="0"/>
              <a:t>FirstAvailableDate</a:t>
            </a:r>
            <a:r>
              <a:rPr lang="en-US" sz="1600" dirty="0" smtClean="0"/>
              <a:t> = '01/01/2018' will not find much, if anything.)</a:t>
            </a:r>
          </a:p>
          <a:p>
            <a:pPr marL="0" indent="0">
              <a:buNone/>
            </a:pPr>
            <a:endParaRPr lang="en-US" sz="1600" dirty="0"/>
          </a:p>
          <a:p>
            <a:pPr marL="0" indent="0">
              <a:buNone/>
            </a:pPr>
            <a:r>
              <a:rPr lang="en-US" dirty="0" smtClean="0"/>
              <a:t>To get </a:t>
            </a:r>
            <a:r>
              <a:rPr lang="en-US" dirty="0" smtClean="0"/>
              <a:t>an </a:t>
            </a:r>
            <a:r>
              <a:rPr lang="en-US" dirty="0" smtClean="0"/>
              <a:t>entire day, add an additional date criterion.</a:t>
            </a:r>
          </a:p>
          <a:p>
            <a:pPr marL="0" indent="0">
              <a:buNone/>
            </a:pPr>
            <a:endParaRPr lang="en-US" sz="1600" dirty="0"/>
          </a:p>
          <a:p>
            <a:pPr marL="0" indent="0">
              <a:buNone/>
            </a:pPr>
            <a:r>
              <a:rPr lang="en-US" dirty="0" smtClean="0">
                <a:solidFill>
                  <a:srgbClr val="00B050"/>
                </a:solidFill>
              </a:rPr>
              <a:t>WHERE</a:t>
            </a:r>
            <a:r>
              <a:rPr lang="en-US" dirty="0" smtClean="0"/>
              <a:t> </a:t>
            </a:r>
            <a:r>
              <a:rPr lang="en-US" dirty="0" err="1" smtClean="0"/>
              <a:t>FirstAvailableDate</a:t>
            </a:r>
            <a:r>
              <a:rPr lang="en-US" dirty="0" smtClean="0"/>
              <a:t> &gt;= '1/1/2018' AND </a:t>
            </a:r>
            <a:r>
              <a:rPr lang="en-US" dirty="0" err="1" smtClean="0"/>
              <a:t>FirstAvailableDate</a:t>
            </a:r>
            <a:r>
              <a:rPr lang="en-US" dirty="0" smtClean="0"/>
              <a:t> &lt; '1/2/2018'</a:t>
            </a:r>
            <a:br>
              <a:rPr lang="en-US" dirty="0" smtClean="0"/>
            </a:br>
            <a:r>
              <a:rPr lang="en-US" sz="1800" dirty="0" smtClean="0"/>
              <a:t>(Less than the second date will include everything up to the last millisecond of the first date.)</a:t>
            </a:r>
            <a:endParaRPr lang="en-US" sz="1800" dirty="0"/>
          </a:p>
        </p:txBody>
      </p:sp>
      <p:sp>
        <p:nvSpPr>
          <p:cNvPr id="3" name="Title 2"/>
          <p:cNvSpPr>
            <a:spLocks noGrp="1"/>
          </p:cNvSpPr>
          <p:nvPr>
            <p:ph type="title"/>
          </p:nvPr>
        </p:nvSpPr>
        <p:spPr/>
        <p:txBody>
          <a:bodyPr/>
          <a:lstStyle/>
          <a:p>
            <a:r>
              <a:rPr lang="en-US" b="1" dirty="0" smtClean="0"/>
              <a:t>Searching for dates</a:t>
            </a:r>
            <a:endParaRPr lang="en-US" dirty="0">
              <a:solidFill>
                <a:schemeClr val="accent5"/>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6281040"/>
            <a:ext cx="356831" cy="457200"/>
          </a:xfrm>
          <a:prstGeom prst="rect">
            <a:avLst/>
          </a:prstGeom>
          <a:noFill/>
          <a:effectLst>
            <a:softEdge rad="0"/>
          </a:effectLst>
        </p:spPr>
      </p:pic>
      <p:cxnSp>
        <p:nvCxnSpPr>
          <p:cNvPr id="5" name="Straight Connector 4"/>
          <p:cNvCxnSpPr/>
          <p:nvPr/>
        </p:nvCxnSpPr>
        <p:spPr>
          <a:xfrm>
            <a:off x="4279900" y="2428875"/>
            <a:ext cx="342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109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a:bodyPr>
          <a:lstStyle/>
          <a:p>
            <a:pPr marL="0" indent="0">
              <a:buNone/>
            </a:pPr>
            <a:endParaRPr lang="en-US" dirty="0" smtClean="0"/>
          </a:p>
          <a:p>
            <a:pPr marL="0" indent="0">
              <a:buNone/>
            </a:pPr>
            <a:r>
              <a:rPr lang="en-US" dirty="0" smtClean="0"/>
              <a:t>The </a:t>
            </a:r>
            <a:r>
              <a:rPr lang="en-US" dirty="0"/>
              <a:t>DATEADD function </a:t>
            </a:r>
            <a:r>
              <a:rPr lang="en-US" dirty="0" smtClean="0"/>
              <a:t>can be used to </a:t>
            </a:r>
            <a:r>
              <a:rPr lang="en-US" dirty="0"/>
              <a:t>find a relative </a:t>
            </a:r>
            <a:r>
              <a:rPr lang="en-US" dirty="0" smtClean="0"/>
              <a:t>date.</a:t>
            </a:r>
            <a:r>
              <a:rPr lang="en-US" dirty="0"/>
              <a:t/>
            </a:r>
            <a:br>
              <a:rPr lang="en-US" dirty="0"/>
            </a:br>
            <a:endParaRPr lang="en-US" dirty="0"/>
          </a:p>
          <a:p>
            <a:pPr marL="0" indent="0">
              <a:buNone/>
            </a:pPr>
            <a:r>
              <a:rPr lang="en-US" dirty="0">
                <a:solidFill>
                  <a:srgbClr val="00B050"/>
                </a:solidFill>
              </a:rPr>
              <a:t>WHERE</a:t>
            </a:r>
            <a:r>
              <a:rPr lang="en-US" dirty="0"/>
              <a:t> </a:t>
            </a:r>
            <a:r>
              <a:rPr lang="en-US" dirty="0" err="1"/>
              <a:t>FirstAvailableDate</a:t>
            </a:r>
            <a:r>
              <a:rPr lang="en-US" dirty="0"/>
              <a:t> &gt;=</a:t>
            </a:r>
            <a:r>
              <a:rPr lang="en-US" dirty="0" smtClean="0"/>
              <a:t>DATEADD(dd,90,'01/01/2018')</a:t>
            </a:r>
            <a:br>
              <a:rPr lang="en-US" dirty="0" smtClean="0"/>
            </a:br>
            <a:r>
              <a:rPr lang="en-US" dirty="0" smtClean="0"/>
              <a:t>	(</a:t>
            </a:r>
            <a:r>
              <a:rPr lang="en-US" sz="1800" dirty="0" smtClean="0"/>
              <a:t>dd,90 means 90 days after the date, for 90 days before, use dd,-90)</a:t>
            </a:r>
            <a:endParaRPr lang="en-US" sz="1800" dirty="0"/>
          </a:p>
          <a:p>
            <a:pPr marL="0" indent="0">
              <a:buNone/>
            </a:pPr>
            <a:r>
              <a:rPr lang="en-US" dirty="0" smtClean="0"/>
              <a:t/>
            </a:r>
            <a:br>
              <a:rPr lang="en-US" dirty="0" smtClean="0"/>
            </a:br>
            <a:r>
              <a:rPr lang="en-US" dirty="0" smtClean="0"/>
              <a:t>Adding the GETDATE function will find a date relative to the present.</a:t>
            </a:r>
          </a:p>
          <a:p>
            <a:pPr marL="0" indent="0">
              <a:buNone/>
            </a:pPr>
            <a:endParaRPr lang="en-US" dirty="0" smtClean="0">
              <a:solidFill>
                <a:srgbClr val="00B050"/>
              </a:solidFill>
            </a:endParaRPr>
          </a:p>
          <a:p>
            <a:pPr marL="0" indent="0">
              <a:buNone/>
            </a:pPr>
            <a:r>
              <a:rPr lang="en-US" dirty="0" smtClean="0">
                <a:solidFill>
                  <a:srgbClr val="00B050"/>
                </a:solidFill>
              </a:rPr>
              <a:t>WHERE</a:t>
            </a:r>
            <a:r>
              <a:rPr lang="en-US" dirty="0" smtClean="0"/>
              <a:t> </a:t>
            </a:r>
            <a:r>
              <a:rPr lang="en-US" dirty="0" err="1"/>
              <a:t>FirstAvailableDate</a:t>
            </a:r>
            <a:r>
              <a:rPr lang="en-US" dirty="0"/>
              <a:t> &gt;=DATEADD(dd</a:t>
            </a:r>
            <a:r>
              <a:rPr lang="en-US" dirty="0" smtClean="0"/>
              <a:t>,-30,GETDATE())</a:t>
            </a:r>
            <a:endParaRPr lang="en-US" dirty="0"/>
          </a:p>
          <a:p>
            <a:pPr marL="0" indent="0">
              <a:buNone/>
            </a:pPr>
            <a:r>
              <a:rPr lang="en-US" dirty="0" smtClean="0"/>
              <a:t>	(</a:t>
            </a:r>
            <a:r>
              <a:rPr lang="en-US" sz="1800" dirty="0" smtClean="0"/>
              <a:t>GETDATE also includes time, so it can omit part of a day's activity)</a:t>
            </a:r>
            <a:endParaRPr lang="en-US" sz="1800" dirty="0"/>
          </a:p>
        </p:txBody>
      </p:sp>
      <p:sp>
        <p:nvSpPr>
          <p:cNvPr id="3" name="Title 2"/>
          <p:cNvSpPr>
            <a:spLocks noGrp="1"/>
          </p:cNvSpPr>
          <p:nvPr>
            <p:ph type="title"/>
          </p:nvPr>
        </p:nvSpPr>
        <p:spPr/>
        <p:txBody>
          <a:bodyPr/>
          <a:lstStyle/>
          <a:p>
            <a:r>
              <a:rPr lang="en-US" b="1" dirty="0" smtClean="0"/>
              <a:t>Searching for </a:t>
            </a:r>
            <a:r>
              <a:rPr lang="en-US" b="1" dirty="0" smtClean="0"/>
              <a:t>dates: Relative dates</a:t>
            </a:r>
            <a:endParaRPr lang="en-US" dirty="0">
              <a:solidFill>
                <a:schemeClr val="accent5"/>
              </a:solidFill>
            </a:endParaRPr>
          </a:p>
        </p:txBody>
      </p:sp>
    </p:spTree>
    <p:extLst>
      <p:ext uri="{BB962C8B-B14F-4D97-AF65-F5344CB8AC3E}">
        <p14:creationId xmlns:p14="http://schemas.microsoft.com/office/powerpoint/2010/main" val="4164193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765300"/>
            <a:ext cx="11418888" cy="4208462"/>
          </a:xfrm>
        </p:spPr>
        <p:txBody>
          <a:bodyPr>
            <a:normAutofit/>
          </a:bodyPr>
          <a:lstStyle/>
          <a:p>
            <a:pPr marL="0" indent="0">
              <a:buNone/>
            </a:pPr>
            <a:r>
              <a:rPr lang="en-US" dirty="0" smtClean="0"/>
              <a:t>To remove the time from the GETDATE function, you can add the DATEDIFF function to the criterion.</a:t>
            </a:r>
          </a:p>
          <a:p>
            <a:pPr marL="0" indent="0">
              <a:buNone/>
            </a:pPr>
            <a:endParaRPr lang="en-US" dirty="0"/>
          </a:p>
          <a:p>
            <a:pPr marL="0" indent="0">
              <a:buNone/>
            </a:pPr>
            <a:r>
              <a:rPr lang="en-US" dirty="0">
                <a:solidFill>
                  <a:srgbClr val="00B050"/>
                </a:solidFill>
              </a:rPr>
              <a:t>WHERE</a:t>
            </a:r>
            <a:r>
              <a:rPr lang="en-US" dirty="0"/>
              <a:t> </a:t>
            </a:r>
            <a:r>
              <a:rPr lang="en-US" dirty="0" err="1"/>
              <a:t>FirstAvailableDate</a:t>
            </a:r>
            <a:r>
              <a:rPr lang="en-US" dirty="0"/>
              <a:t> </a:t>
            </a:r>
            <a:r>
              <a:rPr lang="en-US" dirty="0" smtClean="0"/>
              <a:t>&gt;=DATEDIFF(dd,0,DATEADD(dd,-90,GETDATE())</a:t>
            </a:r>
            <a:endParaRPr lang="en-US" dirty="0"/>
          </a:p>
          <a:p>
            <a:pPr marL="0" indent="0">
              <a:buNone/>
            </a:pPr>
            <a:r>
              <a:rPr lang="en-US" sz="1800" dirty="0" smtClean="0"/>
              <a:t>	This should search from the start of the date 90 days from yesterday through the present.</a:t>
            </a:r>
            <a:r>
              <a:rPr lang="en-US" dirty="0" smtClean="0"/>
              <a:t/>
            </a:r>
            <a:br>
              <a:rPr lang="en-US" dirty="0" smtClean="0"/>
            </a:br>
            <a:endParaRPr lang="en-US" dirty="0"/>
          </a:p>
        </p:txBody>
      </p:sp>
      <p:sp>
        <p:nvSpPr>
          <p:cNvPr id="3" name="Title 2"/>
          <p:cNvSpPr>
            <a:spLocks noGrp="1"/>
          </p:cNvSpPr>
          <p:nvPr>
            <p:ph type="title"/>
          </p:nvPr>
        </p:nvSpPr>
        <p:spPr/>
        <p:txBody>
          <a:bodyPr/>
          <a:lstStyle/>
          <a:p>
            <a:r>
              <a:rPr lang="en-US" b="1" dirty="0" smtClean="0"/>
              <a:t>Searching for dates: </a:t>
            </a:r>
            <a:r>
              <a:rPr lang="en-US" b="1" dirty="0" smtClean="0"/>
              <a:t>Just the date</a:t>
            </a:r>
            <a:endParaRPr lang="en-US" dirty="0">
              <a:solidFill>
                <a:schemeClr val="accent5"/>
              </a:solidFill>
            </a:endParaRPr>
          </a:p>
        </p:txBody>
      </p:sp>
    </p:spTree>
    <p:extLst>
      <p:ext uri="{BB962C8B-B14F-4D97-AF65-F5344CB8AC3E}">
        <p14:creationId xmlns:p14="http://schemas.microsoft.com/office/powerpoint/2010/main" val="2578848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lnSpcReduction="10000"/>
          </a:bodyPr>
          <a:lstStyle/>
          <a:p>
            <a:pPr marL="0" indent="0">
              <a:buNone/>
            </a:pPr>
            <a:r>
              <a:rPr lang="en-US" dirty="0" smtClean="0"/>
              <a:t>This can be useful if you need to find bibs that contain data in non-indexed fields. It also searches for data in deleted bib records. </a:t>
            </a:r>
          </a:p>
          <a:p>
            <a:pPr marL="0" indent="0">
              <a:buNone/>
            </a:pPr>
            <a:endParaRPr lang="en-US" dirty="0" smtClean="0"/>
          </a:p>
          <a:p>
            <a:pPr marL="0" indent="0">
              <a:buNone/>
            </a:pPr>
            <a:r>
              <a:rPr lang="en-US" dirty="0" smtClean="0">
                <a:solidFill>
                  <a:srgbClr val="FF0000"/>
                </a:solidFill>
              </a:rPr>
              <a:t>SELECT</a:t>
            </a:r>
            <a:r>
              <a:rPr lang="en-US" dirty="0" smtClean="0"/>
              <a:t> </a:t>
            </a:r>
            <a:r>
              <a:rPr lang="en-US" dirty="0" err="1" smtClean="0"/>
              <a:t>br.BibliographicRecordID</a:t>
            </a:r>
            <a:r>
              <a:rPr lang="en-US" dirty="0" smtClean="0"/>
              <a:t> </a:t>
            </a:r>
            <a:r>
              <a:rPr lang="en-US" dirty="0" smtClean="0">
                <a:solidFill>
                  <a:srgbClr val="00B0F0"/>
                </a:solidFill>
              </a:rPr>
              <a:t>FROM</a:t>
            </a:r>
            <a:r>
              <a:rPr lang="en-US" dirty="0" smtClean="0"/>
              <a:t> </a:t>
            </a:r>
            <a:r>
              <a:rPr lang="en-US" dirty="0" err="1" smtClean="0"/>
              <a:t>BibliographicRecords</a:t>
            </a:r>
            <a:r>
              <a:rPr lang="en-US" dirty="0" smtClean="0"/>
              <a:t> </a:t>
            </a:r>
            <a:r>
              <a:rPr lang="en-US" dirty="0" err="1" smtClean="0"/>
              <a:t>br</a:t>
            </a:r>
            <a:r>
              <a:rPr lang="en-US" dirty="0" smtClean="0"/>
              <a:t> with (</a:t>
            </a:r>
            <a:r>
              <a:rPr lang="en-US" dirty="0" err="1" smtClean="0"/>
              <a:t>nolock</a:t>
            </a:r>
            <a:r>
              <a:rPr lang="en-US" dirty="0" smtClean="0"/>
              <a:t>)</a:t>
            </a:r>
          </a:p>
          <a:p>
            <a:pPr marL="0" indent="0">
              <a:buNone/>
            </a:pPr>
            <a:r>
              <a:rPr lang="en-US" dirty="0" smtClean="0"/>
              <a:t>JOIN </a:t>
            </a:r>
            <a:r>
              <a:rPr lang="en-US" dirty="0" err="1" smtClean="0"/>
              <a:t>BibliographicTags</a:t>
            </a:r>
            <a:r>
              <a:rPr lang="en-US" dirty="0" smtClean="0"/>
              <a:t> </a:t>
            </a:r>
            <a:r>
              <a:rPr lang="en-US" dirty="0" err="1" smtClean="0"/>
              <a:t>bt</a:t>
            </a:r>
            <a:r>
              <a:rPr lang="en-US" dirty="0" smtClean="0"/>
              <a:t> (</a:t>
            </a:r>
            <a:r>
              <a:rPr lang="en-US" dirty="0" err="1" smtClean="0"/>
              <a:t>nolock</a:t>
            </a:r>
            <a:r>
              <a:rPr lang="en-US" dirty="0" smtClean="0"/>
              <a:t>) </a:t>
            </a:r>
          </a:p>
          <a:p>
            <a:pPr marL="0" indent="0">
              <a:buNone/>
            </a:pPr>
            <a:r>
              <a:rPr lang="en-US" dirty="0" smtClean="0"/>
              <a:t>ON (</a:t>
            </a:r>
            <a:r>
              <a:rPr lang="en-US" dirty="0" err="1" smtClean="0"/>
              <a:t>br.BibliographicRecordID</a:t>
            </a:r>
            <a:r>
              <a:rPr lang="en-US" dirty="0" smtClean="0"/>
              <a:t> = </a:t>
            </a:r>
            <a:r>
              <a:rPr lang="en-US" dirty="0" err="1" smtClean="0"/>
              <a:t>bt.BibliographicRecordID</a:t>
            </a:r>
            <a:r>
              <a:rPr lang="en-US" dirty="0" smtClean="0"/>
              <a:t>)</a:t>
            </a:r>
          </a:p>
          <a:p>
            <a:pPr marL="0" indent="0">
              <a:buNone/>
            </a:pPr>
            <a:r>
              <a:rPr lang="en-US" dirty="0" smtClean="0"/>
              <a:t>JOIN </a:t>
            </a:r>
            <a:r>
              <a:rPr lang="en-US" dirty="0" err="1" smtClean="0"/>
              <a:t>BibliographicSubfields</a:t>
            </a:r>
            <a:r>
              <a:rPr lang="en-US" dirty="0" smtClean="0"/>
              <a:t> </a:t>
            </a:r>
            <a:r>
              <a:rPr lang="en-US" dirty="0" err="1" smtClean="0"/>
              <a:t>bs</a:t>
            </a:r>
            <a:r>
              <a:rPr lang="en-US" dirty="0" smtClean="0"/>
              <a:t> (</a:t>
            </a:r>
            <a:r>
              <a:rPr lang="en-US" dirty="0" err="1" smtClean="0"/>
              <a:t>nolock</a:t>
            </a:r>
            <a:r>
              <a:rPr lang="en-US" dirty="0" smtClean="0"/>
              <a:t>)</a:t>
            </a:r>
          </a:p>
          <a:p>
            <a:pPr marL="0" indent="0">
              <a:buNone/>
            </a:pPr>
            <a:r>
              <a:rPr lang="en-US" dirty="0" smtClean="0"/>
              <a:t>ON (</a:t>
            </a:r>
            <a:r>
              <a:rPr lang="en-US" dirty="0" err="1" smtClean="0"/>
              <a:t>bt.BibliographicTagID</a:t>
            </a:r>
            <a:r>
              <a:rPr lang="en-US" dirty="0" smtClean="0"/>
              <a:t> = </a:t>
            </a:r>
            <a:r>
              <a:rPr lang="en-US" dirty="0" err="1" smtClean="0"/>
              <a:t>bs.BibliographicTagID</a:t>
            </a:r>
            <a:r>
              <a:rPr lang="en-US" dirty="0" smtClean="0"/>
              <a:t>)</a:t>
            </a:r>
          </a:p>
          <a:p>
            <a:pPr marL="0" indent="0">
              <a:buNone/>
            </a:pPr>
            <a:r>
              <a:rPr lang="en-US" dirty="0" smtClean="0">
                <a:solidFill>
                  <a:srgbClr val="00B050"/>
                </a:solidFill>
              </a:rPr>
              <a:t>WHERE</a:t>
            </a:r>
            <a:r>
              <a:rPr lang="en-US" dirty="0" smtClean="0"/>
              <a:t> </a:t>
            </a:r>
            <a:r>
              <a:rPr lang="en-US" dirty="0" err="1" smtClean="0"/>
              <a:t>br.RecordStatusID</a:t>
            </a:r>
            <a:r>
              <a:rPr lang="en-US" dirty="0" smtClean="0"/>
              <a:t> = 1</a:t>
            </a:r>
          </a:p>
          <a:p>
            <a:pPr marL="0" indent="0">
              <a:buNone/>
            </a:pPr>
            <a:r>
              <a:rPr lang="en-US" dirty="0" smtClean="0"/>
              <a:t>AND </a:t>
            </a:r>
            <a:r>
              <a:rPr lang="en-US" dirty="0" err="1" smtClean="0"/>
              <a:t>bt.TagNumber</a:t>
            </a:r>
            <a:r>
              <a:rPr lang="en-US" dirty="0" smtClean="0"/>
              <a:t> = 538</a:t>
            </a:r>
          </a:p>
          <a:p>
            <a:pPr marL="0" indent="0">
              <a:buNone/>
            </a:pPr>
            <a:r>
              <a:rPr lang="en-US" dirty="0" smtClean="0"/>
              <a:t>AND </a:t>
            </a:r>
            <a:r>
              <a:rPr lang="en-US" dirty="0" err="1" smtClean="0"/>
              <a:t>bs.Data</a:t>
            </a:r>
            <a:r>
              <a:rPr lang="en-US" dirty="0" smtClean="0"/>
              <a:t> like '%5.1%'</a:t>
            </a:r>
            <a:endParaRPr lang="en-US" dirty="0"/>
          </a:p>
        </p:txBody>
      </p:sp>
      <p:sp>
        <p:nvSpPr>
          <p:cNvPr id="3" name="Title 2"/>
          <p:cNvSpPr>
            <a:spLocks noGrp="1"/>
          </p:cNvSpPr>
          <p:nvPr>
            <p:ph type="title"/>
          </p:nvPr>
        </p:nvSpPr>
        <p:spPr>
          <a:xfrm>
            <a:off x="371474" y="266008"/>
            <a:ext cx="11820525" cy="916382"/>
          </a:xfrm>
        </p:spPr>
        <p:txBody>
          <a:bodyPr>
            <a:normAutofit/>
          </a:bodyPr>
          <a:lstStyle/>
          <a:p>
            <a:r>
              <a:rPr lang="en-US" b="1" dirty="0" smtClean="0"/>
              <a:t>Searching for Bibliographic records using data in MARC subfields</a:t>
            </a:r>
            <a:endParaRPr lang="en-US" dirty="0">
              <a:solidFill>
                <a:schemeClr val="accent5"/>
              </a:solidFill>
            </a:endParaRPr>
          </a:p>
        </p:txBody>
      </p:sp>
    </p:spTree>
    <p:extLst>
      <p:ext uri="{BB962C8B-B14F-4D97-AF65-F5344CB8AC3E}">
        <p14:creationId xmlns:p14="http://schemas.microsoft.com/office/powerpoint/2010/main" val="3421047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11007"/>
            <a:ext cx="11418888" cy="4662756"/>
          </a:xfrm>
        </p:spPr>
        <p:txBody>
          <a:bodyPr>
            <a:normAutofit/>
          </a:bodyPr>
          <a:lstStyle/>
          <a:p>
            <a:pPr marL="0" indent="0">
              <a:buNone/>
            </a:pPr>
            <a:r>
              <a:rPr lang="en-US" dirty="0" smtClean="0"/>
              <a:t>Depending on the query, the Find Tool may display multiples of results.</a:t>
            </a:r>
          </a:p>
          <a:p>
            <a:pPr marL="0" indent="0">
              <a:buNone/>
            </a:pPr>
            <a:r>
              <a:rPr lang="en-US" dirty="0" smtClean="0"/>
              <a:t>There are 2 basic methods to handle this:</a:t>
            </a:r>
          </a:p>
          <a:p>
            <a:pPr marL="0" indent="0">
              <a:buNone/>
            </a:pPr>
            <a:endParaRPr lang="en-US" dirty="0" smtClean="0"/>
          </a:p>
          <a:p>
            <a:pPr marL="457200" indent="-457200">
              <a:buFont typeface="+mj-lt"/>
              <a:buAutoNum type="arabicPeriod"/>
            </a:pPr>
            <a:r>
              <a:rPr lang="en-US" dirty="0" smtClean="0"/>
              <a:t>Use </a:t>
            </a:r>
            <a:r>
              <a:rPr lang="en-US" dirty="0" smtClean="0">
                <a:solidFill>
                  <a:srgbClr val="FF0000"/>
                </a:solidFill>
              </a:rPr>
              <a:t>SELECT DISTINCT </a:t>
            </a:r>
            <a:r>
              <a:rPr lang="en-US" dirty="0" smtClean="0"/>
              <a:t>to limit your query to a single copy of each ID</a:t>
            </a:r>
            <a:br>
              <a:rPr lang="en-US" dirty="0" smtClean="0"/>
            </a:br>
            <a:r>
              <a:rPr lang="en-US" dirty="0" smtClean="0"/>
              <a:t/>
            </a:r>
            <a:br>
              <a:rPr lang="en-US" dirty="0" smtClean="0"/>
            </a:br>
            <a:r>
              <a:rPr lang="en-US" dirty="0" smtClean="0"/>
              <a:t>or</a:t>
            </a:r>
            <a:br>
              <a:rPr lang="en-US" dirty="0" smtClean="0"/>
            </a:br>
            <a:endParaRPr lang="en-US" dirty="0" smtClean="0"/>
          </a:p>
          <a:p>
            <a:pPr marL="457200" indent="-457200">
              <a:buFont typeface="+mj-lt"/>
              <a:buAutoNum type="arabicPeriod"/>
            </a:pPr>
            <a:r>
              <a:rPr lang="en-US" dirty="0" smtClean="0"/>
              <a:t>Add the results to a record set.</a:t>
            </a:r>
          </a:p>
        </p:txBody>
      </p:sp>
      <p:sp>
        <p:nvSpPr>
          <p:cNvPr id="3" name="Title 2"/>
          <p:cNvSpPr>
            <a:spLocks noGrp="1"/>
          </p:cNvSpPr>
          <p:nvPr>
            <p:ph type="title"/>
          </p:nvPr>
        </p:nvSpPr>
        <p:spPr/>
        <p:txBody>
          <a:bodyPr/>
          <a:lstStyle/>
          <a:p>
            <a:r>
              <a:rPr lang="en-US" b="1" dirty="0" smtClean="0"/>
              <a:t>Dealing with duplicates</a:t>
            </a:r>
            <a:endParaRPr lang="en-US" dirty="0">
              <a:solidFill>
                <a:schemeClr val="accent5"/>
              </a:solidFill>
            </a:endParaRPr>
          </a:p>
        </p:txBody>
      </p:sp>
    </p:spTree>
    <p:extLst>
      <p:ext uri="{BB962C8B-B14F-4D97-AF65-F5344CB8AC3E}">
        <p14:creationId xmlns:p14="http://schemas.microsoft.com/office/powerpoint/2010/main" val="1944445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smtClean="0"/>
          </a:p>
          <a:p>
            <a:pPr marL="0" indent="0">
              <a:buNone/>
            </a:pPr>
            <a:r>
              <a:rPr lang="en-US" dirty="0" smtClean="0"/>
              <a:t>SQL stands for “Structured Query Language”</a:t>
            </a:r>
          </a:p>
          <a:p>
            <a:pPr marL="0" indent="0">
              <a:buNone/>
            </a:pPr>
            <a:endParaRPr lang="en-US" dirty="0"/>
          </a:p>
          <a:p>
            <a:pPr marL="0" indent="0">
              <a:buNone/>
            </a:pPr>
            <a:r>
              <a:rPr lang="en-US" dirty="0" smtClean="0"/>
              <a:t>It can be pronounced </a:t>
            </a:r>
          </a:p>
          <a:p>
            <a:pPr marL="0" indent="0">
              <a:buNone/>
            </a:pPr>
            <a:endParaRPr lang="en-US" dirty="0" smtClean="0"/>
          </a:p>
          <a:p>
            <a:r>
              <a:rPr lang="en-US" dirty="0" smtClean="0"/>
              <a:t>As </a:t>
            </a:r>
            <a:r>
              <a:rPr lang="en-US" dirty="0"/>
              <a:t>if it was being spelled </a:t>
            </a:r>
            <a:r>
              <a:rPr lang="en-US" dirty="0" smtClean="0"/>
              <a:t>out (“</a:t>
            </a:r>
            <a:r>
              <a:rPr lang="en-US" dirty="0" err="1" smtClean="0"/>
              <a:t>Ess</a:t>
            </a:r>
            <a:r>
              <a:rPr lang="en-US" dirty="0" smtClean="0"/>
              <a:t>-</a:t>
            </a:r>
            <a:r>
              <a:rPr lang="en-US" dirty="0" err="1" smtClean="0"/>
              <a:t>kyew</a:t>
            </a:r>
            <a:r>
              <a:rPr lang="en-US" dirty="0" smtClean="0"/>
              <a:t>-ell”)</a:t>
            </a:r>
          </a:p>
          <a:p>
            <a:pPr marL="0" indent="0">
              <a:buNone/>
            </a:pPr>
            <a:r>
              <a:rPr lang="en-US" dirty="0"/>
              <a:t>	</a:t>
            </a:r>
            <a:r>
              <a:rPr lang="en-US" dirty="0" smtClean="0"/>
              <a:t>or</a:t>
            </a:r>
          </a:p>
          <a:p>
            <a:r>
              <a:rPr lang="en-US" dirty="0" smtClean="0"/>
              <a:t>“Sequel”</a:t>
            </a:r>
            <a:br>
              <a:rPr lang="en-US" dirty="0" smtClean="0"/>
            </a:br>
            <a:endParaRPr lang="en-US" dirty="0" smtClean="0"/>
          </a:p>
        </p:txBody>
      </p:sp>
      <p:sp>
        <p:nvSpPr>
          <p:cNvPr id="3" name="Title 2"/>
          <p:cNvSpPr>
            <a:spLocks noGrp="1"/>
          </p:cNvSpPr>
          <p:nvPr>
            <p:ph type="title"/>
          </p:nvPr>
        </p:nvSpPr>
        <p:spPr/>
        <p:txBody>
          <a:bodyPr/>
          <a:lstStyle/>
          <a:p>
            <a:r>
              <a:rPr lang="en-US" b="1" dirty="0" smtClean="0"/>
              <a:t>SQL: What is it, and how do you say it?</a:t>
            </a:r>
            <a:endParaRPr lang="en-US" b="1" dirty="0"/>
          </a:p>
        </p:txBody>
      </p:sp>
    </p:spTree>
    <p:extLst>
      <p:ext uri="{BB962C8B-B14F-4D97-AF65-F5344CB8AC3E}">
        <p14:creationId xmlns:p14="http://schemas.microsoft.com/office/powerpoint/2010/main" val="4002492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t>The Polaris Database Repository (version 5.0-5.5) is a very useful tool. </a:t>
            </a:r>
            <a:br>
              <a:rPr lang="en-US" dirty="0" smtClean="0"/>
            </a:br>
            <a:r>
              <a:rPr lang="en-US" dirty="0" smtClean="0"/>
              <a:t>It can be </a:t>
            </a:r>
            <a:r>
              <a:rPr lang="en-US" dirty="0"/>
              <a:t>downloaded from</a:t>
            </a:r>
            <a:br>
              <a:rPr lang="en-US" dirty="0"/>
            </a:br>
            <a:r>
              <a:rPr lang="en-US" sz="1400" dirty="0">
                <a:hlinkClick r:id="rId3"/>
              </a:rPr>
              <a:t>https://iii.rightanswers.com/portal/ss/?</a:t>
            </a:r>
            <a:r>
              <a:rPr lang="en-US" sz="1400" dirty="0" smtClean="0">
                <a:hlinkClick r:id="rId3"/>
              </a:rPr>
              <a:t>taxonomypath=Downloads%2F%2FPolaris%2F%2FDatabase+Help&amp;tabid=2#t=kbResults</a:t>
            </a:r>
            <a:endParaRPr lang="en-US" sz="1400" dirty="0" smtClean="0"/>
          </a:p>
          <a:p>
            <a:pPr marL="0" indent="0">
              <a:buNone/>
            </a:pPr>
            <a:r>
              <a:rPr lang="en-US" dirty="0" smtClean="0"/>
              <a:t/>
            </a:r>
            <a:br>
              <a:rPr lang="en-US" dirty="0" smtClean="0"/>
            </a:br>
            <a:endParaRPr lang="en-US" dirty="0" smtClean="0"/>
          </a:p>
        </p:txBody>
      </p:sp>
      <p:sp>
        <p:nvSpPr>
          <p:cNvPr id="3" name="Title 2"/>
          <p:cNvSpPr>
            <a:spLocks noGrp="1"/>
          </p:cNvSpPr>
          <p:nvPr>
            <p:ph type="title"/>
          </p:nvPr>
        </p:nvSpPr>
        <p:spPr/>
        <p:txBody>
          <a:bodyPr/>
          <a:lstStyle/>
          <a:p>
            <a:r>
              <a:rPr lang="en-US" b="1" dirty="0" smtClean="0"/>
              <a:t>Database help</a:t>
            </a:r>
            <a:endParaRPr 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5" y="6281040"/>
            <a:ext cx="356831" cy="457200"/>
          </a:xfrm>
          <a:prstGeom prst="rect">
            <a:avLst/>
          </a:prstGeom>
          <a:noFill/>
          <a:effectLst>
            <a:softEdge rad="0"/>
          </a:effectLst>
        </p:spPr>
      </p:pic>
      <p:pic>
        <p:nvPicPr>
          <p:cNvPr id="5" name="Picture 4"/>
          <p:cNvPicPr>
            <a:picLocks noChangeAspect="1"/>
          </p:cNvPicPr>
          <p:nvPr/>
        </p:nvPicPr>
        <p:blipFill>
          <a:blip r:embed="rId5"/>
          <a:stretch>
            <a:fillRect/>
          </a:stretch>
        </p:blipFill>
        <p:spPr>
          <a:xfrm>
            <a:off x="2994025" y="2493992"/>
            <a:ext cx="4867275" cy="3588401"/>
          </a:xfrm>
          <a:prstGeom prst="rect">
            <a:avLst/>
          </a:prstGeom>
        </p:spPr>
      </p:pic>
    </p:spTree>
    <p:extLst>
      <p:ext uri="{BB962C8B-B14F-4D97-AF65-F5344CB8AC3E}">
        <p14:creationId xmlns:p14="http://schemas.microsoft.com/office/powerpoint/2010/main" val="3303872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333501"/>
            <a:ext cx="11418888" cy="4640262"/>
          </a:xfrm>
        </p:spPr>
        <p:txBody>
          <a:bodyPr>
            <a:normAutofit/>
          </a:bodyPr>
          <a:lstStyle/>
          <a:p>
            <a:pPr marL="0" indent="0">
              <a:buNone/>
            </a:pPr>
            <a:r>
              <a:rPr lang="en-US" dirty="0" smtClean="0"/>
              <a:t>Error messages can be somewhat cryptic, but usually result from a typo or missing punctuation.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If you paste a query from another source (text document, website, etc.) be careful of "smart quotes" and "--" used for comments.</a:t>
            </a:r>
          </a:p>
        </p:txBody>
      </p:sp>
      <p:sp>
        <p:nvSpPr>
          <p:cNvPr id="3" name="Title 2"/>
          <p:cNvSpPr>
            <a:spLocks noGrp="1"/>
          </p:cNvSpPr>
          <p:nvPr>
            <p:ph type="title"/>
          </p:nvPr>
        </p:nvSpPr>
        <p:spPr/>
        <p:txBody>
          <a:bodyPr/>
          <a:lstStyle/>
          <a:p>
            <a:r>
              <a:rPr lang="en-US" b="1" dirty="0" smtClean="0"/>
              <a:t>Final thoughts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6281040"/>
            <a:ext cx="356831" cy="457200"/>
          </a:xfrm>
          <a:prstGeom prst="rect">
            <a:avLst/>
          </a:prstGeom>
          <a:noFill/>
          <a:effectLst>
            <a:softEdge rad="0"/>
          </a:effectLst>
        </p:spPr>
      </p:pic>
      <p:pic>
        <p:nvPicPr>
          <p:cNvPr id="5" name="Picture 4"/>
          <p:cNvPicPr>
            <a:picLocks noChangeAspect="1"/>
          </p:cNvPicPr>
          <p:nvPr/>
        </p:nvPicPr>
        <p:blipFill>
          <a:blip r:embed="rId4"/>
          <a:stretch>
            <a:fillRect/>
          </a:stretch>
        </p:blipFill>
        <p:spPr>
          <a:xfrm>
            <a:off x="3784600" y="2140785"/>
            <a:ext cx="3276600" cy="2313739"/>
          </a:xfrm>
          <a:prstGeom prst="rect">
            <a:avLst/>
          </a:prstGeom>
        </p:spPr>
      </p:pic>
    </p:spTree>
    <p:extLst>
      <p:ext uri="{BB962C8B-B14F-4D97-AF65-F5344CB8AC3E}">
        <p14:creationId xmlns:p14="http://schemas.microsoft.com/office/powerpoint/2010/main" val="1712212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2203373"/>
            <a:ext cx="11418888" cy="3770389"/>
          </a:xfrm>
        </p:spPr>
        <p:txBody>
          <a:bodyPr/>
          <a:lstStyle/>
          <a:p>
            <a:r>
              <a:rPr lang="en-US" dirty="0" smtClean="0"/>
              <a:t>A brief overview of Polaris's database structure.</a:t>
            </a:r>
            <a:br>
              <a:rPr lang="en-US" dirty="0" smtClean="0"/>
            </a:br>
            <a:endParaRPr lang="en-US" dirty="0" smtClean="0"/>
          </a:p>
          <a:p>
            <a:r>
              <a:rPr lang="en-US" dirty="0" smtClean="0"/>
              <a:t>SQL in the Find Tool and the basics of a SQL query.</a:t>
            </a:r>
            <a:br>
              <a:rPr lang="en-US" dirty="0" smtClean="0"/>
            </a:br>
            <a:endParaRPr lang="en-US" dirty="0" smtClean="0"/>
          </a:p>
          <a:p>
            <a:r>
              <a:rPr lang="en-US" dirty="0" smtClean="0"/>
              <a:t>Limiting your search.</a:t>
            </a:r>
            <a:br>
              <a:rPr lang="en-US" dirty="0" smtClean="0"/>
            </a:br>
            <a:endParaRPr lang="en-US" dirty="0" smtClean="0"/>
          </a:p>
          <a:p>
            <a:r>
              <a:rPr lang="en-US" dirty="0" smtClean="0"/>
              <a:t>Searching in multiple tables by using joins.</a:t>
            </a:r>
            <a:br>
              <a:rPr lang="en-US" dirty="0" smtClean="0"/>
            </a:br>
            <a:endParaRPr lang="en-US" dirty="0" smtClean="0"/>
          </a:p>
        </p:txBody>
      </p:sp>
      <p:sp>
        <p:nvSpPr>
          <p:cNvPr id="3" name="Title 2"/>
          <p:cNvSpPr>
            <a:spLocks noGrp="1"/>
          </p:cNvSpPr>
          <p:nvPr>
            <p:ph type="title"/>
          </p:nvPr>
        </p:nvSpPr>
        <p:spPr/>
        <p:txBody>
          <a:bodyPr/>
          <a:lstStyle/>
          <a:p>
            <a:r>
              <a:rPr lang="en-US" b="1" dirty="0" smtClean="0"/>
              <a:t>What (I hope) we covered in our time together:</a:t>
            </a:r>
            <a:endParaRPr lang="en-US" b="1" dirty="0"/>
          </a:p>
        </p:txBody>
      </p:sp>
    </p:spTree>
    <p:extLst>
      <p:ext uri="{BB962C8B-B14F-4D97-AF65-F5344CB8AC3E}">
        <p14:creationId xmlns:p14="http://schemas.microsoft.com/office/powerpoint/2010/main" val="536005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2133600"/>
            <a:ext cx="11418888" cy="3840162"/>
          </a:xfrm>
        </p:spPr>
        <p:txBody>
          <a:bodyPr/>
          <a:lstStyle/>
          <a:p>
            <a:pPr marL="0" indent="0">
              <a:buNone/>
            </a:pPr>
            <a:r>
              <a:rPr lang="en-US" dirty="0"/>
              <a:t>A copy of this presentation and a supplementary document should be attached to the presentation in the IUG app, and may also be included with the program description on the conference web page.</a:t>
            </a:r>
            <a:r>
              <a:rPr lang="en-US" sz="1400" dirty="0" smtClean="0">
                <a:solidFill>
                  <a:srgbClr val="00B1D0"/>
                </a:solidFill>
              </a:rPr>
              <a:t/>
            </a:r>
            <a:br>
              <a:rPr lang="en-US" sz="1400" dirty="0" smtClean="0">
                <a:solidFill>
                  <a:srgbClr val="00B1D0"/>
                </a:solidFill>
              </a:rPr>
            </a:br>
            <a:r>
              <a:rPr lang="en-US" sz="1400" dirty="0" smtClean="0">
                <a:solidFill>
                  <a:srgbClr val="00B1D0"/>
                </a:solidFill>
              </a:rPr>
              <a:t/>
            </a:r>
            <a:br>
              <a:rPr lang="en-US" sz="1400" dirty="0" smtClean="0">
                <a:solidFill>
                  <a:srgbClr val="00B1D0"/>
                </a:solidFill>
              </a:rPr>
            </a:br>
            <a:endParaRPr lang="en-US" sz="1400" dirty="0" smtClean="0">
              <a:solidFill>
                <a:srgbClr val="00B1D0"/>
              </a:solidFill>
            </a:endParaRPr>
          </a:p>
          <a:p>
            <a:pPr marL="0" indent="0">
              <a:buNone/>
            </a:pPr>
            <a:r>
              <a:rPr lang="en-US" dirty="0" smtClean="0"/>
              <a:t>Our email addresses are: </a:t>
            </a:r>
            <a:r>
              <a:rPr lang="en-US" dirty="0" smtClean="0">
                <a:hlinkClick r:id="rId3"/>
              </a:rPr>
              <a:t>jwhitfield@aclib.us</a:t>
            </a:r>
            <a:r>
              <a:rPr lang="en-US" dirty="0" smtClean="0"/>
              <a:t> ; </a:t>
            </a:r>
            <a:r>
              <a:rPr lang="en-US" dirty="0" smtClean="0">
                <a:hlinkClick r:id="rId4"/>
              </a:rPr>
              <a:t>rpatterson@aclib.us</a:t>
            </a:r>
            <a:r>
              <a:rPr lang="en-US" dirty="0" smtClean="0"/>
              <a:t>. </a:t>
            </a:r>
          </a:p>
          <a:p>
            <a:pPr marL="0" indent="0">
              <a:buNone/>
            </a:pPr>
            <a:endParaRPr lang="en-US" dirty="0" smtClean="0"/>
          </a:p>
          <a:p>
            <a:pPr marL="0" indent="0">
              <a:buNone/>
            </a:pPr>
            <a:endParaRPr lang="en-US" dirty="0"/>
          </a:p>
          <a:p>
            <a:pPr marL="0" indent="0" algn="ctr">
              <a:buNone/>
            </a:pPr>
            <a:r>
              <a:rPr lang="en-US" b="1" dirty="0" smtClean="0">
                <a:solidFill>
                  <a:srgbClr val="00B1D0"/>
                </a:solidFill>
              </a:rPr>
              <a:t>Thanks!</a:t>
            </a:r>
            <a:endParaRPr lang="en-US" b="1" dirty="0">
              <a:solidFill>
                <a:srgbClr val="00B1D0"/>
              </a:solidFill>
            </a:endParaRPr>
          </a:p>
        </p:txBody>
      </p:sp>
      <p:sp>
        <p:nvSpPr>
          <p:cNvPr id="3" name="Title 2"/>
          <p:cNvSpPr>
            <a:spLocks noGrp="1"/>
          </p:cNvSpPr>
          <p:nvPr>
            <p:ph type="title"/>
          </p:nvPr>
        </p:nvSpPr>
        <p:spPr/>
        <p:txBody>
          <a:bodyPr/>
          <a:lstStyle/>
          <a:p>
            <a:pPr algn="ctr"/>
            <a:r>
              <a:rPr lang="en-US" b="1" dirty="0" smtClean="0"/>
              <a:t>Questions?</a:t>
            </a:r>
            <a:endParaRPr lang="en-US" b="1" dirty="0"/>
          </a:p>
        </p:txBody>
      </p:sp>
    </p:spTree>
    <p:extLst>
      <p:ext uri="{BB962C8B-B14F-4D97-AF65-F5344CB8AC3E}">
        <p14:creationId xmlns:p14="http://schemas.microsoft.com/office/powerpoint/2010/main" val="142710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2203373"/>
            <a:ext cx="11418888" cy="3770389"/>
          </a:xfrm>
        </p:spPr>
        <p:txBody>
          <a:bodyPr/>
          <a:lstStyle/>
          <a:p>
            <a:r>
              <a:rPr lang="en-US" dirty="0" smtClean="0"/>
              <a:t>A brief overview of Polaris's database structure.</a:t>
            </a:r>
            <a:br>
              <a:rPr lang="en-US" dirty="0" smtClean="0"/>
            </a:br>
            <a:endParaRPr lang="en-US" dirty="0" smtClean="0"/>
          </a:p>
          <a:p>
            <a:r>
              <a:rPr lang="en-US" dirty="0" smtClean="0"/>
              <a:t>SQL in the Find Tool and the basics of a SQL query.</a:t>
            </a:r>
            <a:br>
              <a:rPr lang="en-US" dirty="0" smtClean="0"/>
            </a:br>
            <a:endParaRPr lang="en-US" dirty="0" smtClean="0"/>
          </a:p>
          <a:p>
            <a:r>
              <a:rPr lang="en-US" dirty="0" smtClean="0"/>
              <a:t>Limiting your search.</a:t>
            </a:r>
            <a:br>
              <a:rPr lang="en-US" dirty="0" smtClean="0"/>
            </a:br>
            <a:endParaRPr lang="en-US" dirty="0" smtClean="0"/>
          </a:p>
          <a:p>
            <a:r>
              <a:rPr lang="en-US" dirty="0" smtClean="0"/>
              <a:t>Searching in multiple tables by using joins.</a:t>
            </a:r>
            <a:br>
              <a:rPr lang="en-US" dirty="0" smtClean="0"/>
            </a:br>
            <a:endParaRPr lang="en-US" dirty="0" smtClean="0"/>
          </a:p>
        </p:txBody>
      </p:sp>
      <p:sp>
        <p:nvSpPr>
          <p:cNvPr id="3" name="Title 2"/>
          <p:cNvSpPr>
            <a:spLocks noGrp="1"/>
          </p:cNvSpPr>
          <p:nvPr>
            <p:ph type="title"/>
          </p:nvPr>
        </p:nvSpPr>
        <p:spPr/>
        <p:txBody>
          <a:bodyPr/>
          <a:lstStyle/>
          <a:p>
            <a:r>
              <a:rPr lang="en-US" b="1" dirty="0" smtClean="0"/>
              <a:t>What we will cover in our brief time together:</a:t>
            </a:r>
            <a:endParaRPr lang="en-US" b="1" dirty="0"/>
          </a:p>
        </p:txBody>
      </p:sp>
    </p:spTree>
    <p:extLst>
      <p:ext uri="{BB962C8B-B14F-4D97-AF65-F5344CB8AC3E}">
        <p14:creationId xmlns:p14="http://schemas.microsoft.com/office/powerpoint/2010/main" val="292208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501255"/>
            <a:ext cx="11418888" cy="4472508"/>
          </a:xfrm>
        </p:spPr>
        <p:txBody>
          <a:bodyPr/>
          <a:lstStyle/>
          <a:p>
            <a:pPr marL="0" indent="0">
              <a:buNone/>
            </a:pPr>
            <a:r>
              <a:rPr lang="en-US" dirty="0" smtClean="0"/>
              <a:t>Polaris uses a Relational Database structure.</a:t>
            </a:r>
          </a:p>
          <a:p>
            <a:pPr marL="0" indent="0">
              <a:buNone/>
            </a:pPr>
            <a:endParaRPr lang="en-US" dirty="0" smtClean="0"/>
          </a:p>
          <a:p>
            <a:pPr marL="0" indent="0">
              <a:buNone/>
            </a:pPr>
            <a:r>
              <a:rPr lang="en-US" dirty="0" smtClean="0"/>
              <a:t>A relational database can be defined as one in which data is stored in a number of tables.</a:t>
            </a:r>
            <a:br>
              <a:rPr lang="en-US" dirty="0" smtClean="0"/>
            </a:br>
            <a:endParaRPr lang="en-US" dirty="0" smtClean="0"/>
          </a:p>
          <a:p>
            <a:pPr marL="0" indent="0">
              <a:buNone/>
            </a:pPr>
            <a:r>
              <a:rPr lang="en-US" dirty="0" smtClean="0"/>
              <a:t>--and--</a:t>
            </a:r>
            <a:br>
              <a:rPr lang="en-US" dirty="0" smtClean="0"/>
            </a:br>
            <a:endParaRPr lang="en-US" dirty="0" smtClean="0"/>
          </a:p>
          <a:p>
            <a:pPr marL="0" indent="0">
              <a:buNone/>
            </a:pPr>
            <a:r>
              <a:rPr lang="en-US" dirty="0" smtClean="0"/>
              <a:t>Data in one table can be linked to another by the use of a common “key.”</a:t>
            </a:r>
            <a:br>
              <a:rPr lang="en-US" dirty="0" smtClean="0"/>
            </a:br>
            <a:endParaRPr lang="en-US" dirty="0" smtClean="0"/>
          </a:p>
        </p:txBody>
      </p:sp>
      <p:sp>
        <p:nvSpPr>
          <p:cNvPr id="3" name="Title 2"/>
          <p:cNvSpPr>
            <a:spLocks noGrp="1"/>
          </p:cNvSpPr>
          <p:nvPr>
            <p:ph type="title"/>
          </p:nvPr>
        </p:nvSpPr>
        <p:spPr/>
        <p:txBody>
          <a:bodyPr/>
          <a:lstStyle/>
          <a:p>
            <a:r>
              <a:rPr lang="en-US" b="1" dirty="0" smtClean="0"/>
              <a:t>Polaris's database </a:t>
            </a:r>
            <a:r>
              <a:rPr lang="en-US" b="1" dirty="0"/>
              <a:t>s</a:t>
            </a:r>
            <a:r>
              <a:rPr lang="en-US" b="1" dirty="0" smtClean="0"/>
              <a:t>tructure</a:t>
            </a:r>
            <a:endParaRPr lang="en-US" b="1" dirty="0"/>
          </a:p>
        </p:txBody>
      </p:sp>
    </p:spTree>
    <p:extLst>
      <p:ext uri="{BB962C8B-B14F-4D97-AF65-F5344CB8AC3E}">
        <p14:creationId xmlns:p14="http://schemas.microsoft.com/office/powerpoint/2010/main" val="311183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smtClean="0"/>
          </a:p>
          <a:p>
            <a:pPr marL="0" indent="0">
              <a:buNone/>
            </a:pPr>
            <a:r>
              <a:rPr lang="en-US" dirty="0" smtClean="0"/>
              <a:t>A key can be thought of as a control number for that element.</a:t>
            </a:r>
          </a:p>
          <a:p>
            <a:pPr marL="0" indent="0">
              <a:buNone/>
            </a:pPr>
            <a:r>
              <a:rPr lang="en-US" dirty="0" smtClean="0"/>
              <a:t>Polaris's database tables usually use the term “ID” (</a:t>
            </a:r>
            <a:r>
              <a:rPr lang="en-US" dirty="0" err="1" smtClean="0"/>
              <a:t>ItemRecordID</a:t>
            </a:r>
            <a:r>
              <a:rPr lang="en-US" dirty="0" smtClean="0"/>
              <a:t>, </a:t>
            </a:r>
            <a:r>
              <a:rPr lang="en-US" dirty="0" err="1" smtClean="0"/>
              <a:t>PatronID</a:t>
            </a:r>
            <a:r>
              <a:rPr lang="en-US" dirty="0" smtClean="0"/>
              <a:t>, etc.)</a:t>
            </a:r>
          </a:p>
          <a:p>
            <a:pPr marL="0" indent="0">
              <a:buNone/>
            </a:pPr>
            <a:r>
              <a:rPr lang="en-US" dirty="0" smtClean="0"/>
              <a:t>but the Find Tool (Normal mode) may refer to a:</a:t>
            </a:r>
            <a:br>
              <a:rPr lang="en-US" dirty="0" smtClean="0"/>
            </a:br>
            <a:endParaRPr lang="en-US" dirty="0" smtClean="0"/>
          </a:p>
          <a:p>
            <a:r>
              <a:rPr lang="en-US" dirty="0" smtClean="0"/>
              <a:t>“Control number” (bibliographic and item records)</a:t>
            </a:r>
          </a:p>
          <a:p>
            <a:r>
              <a:rPr lang="en-US" dirty="0" smtClean="0"/>
              <a:t>“Record ID” (patron records) </a:t>
            </a:r>
          </a:p>
          <a:p>
            <a:r>
              <a:rPr lang="en-US" dirty="0" smtClean="0"/>
              <a:t>“Invoice ID” (invoices)</a:t>
            </a:r>
            <a:br>
              <a:rPr lang="en-US" dirty="0" smtClean="0"/>
            </a:br>
            <a:endParaRPr lang="en-US" dirty="0" smtClean="0"/>
          </a:p>
        </p:txBody>
      </p:sp>
      <p:sp>
        <p:nvSpPr>
          <p:cNvPr id="3" name="Title 2"/>
          <p:cNvSpPr>
            <a:spLocks noGrp="1"/>
          </p:cNvSpPr>
          <p:nvPr>
            <p:ph type="title"/>
          </p:nvPr>
        </p:nvSpPr>
        <p:spPr/>
        <p:txBody>
          <a:bodyPr/>
          <a:lstStyle/>
          <a:p>
            <a:r>
              <a:rPr lang="en-US" b="1" dirty="0" smtClean="0"/>
              <a:t>Polaris's database </a:t>
            </a:r>
            <a:r>
              <a:rPr lang="en-US" b="1" dirty="0" smtClean="0"/>
              <a:t>structure: A key by any other name…</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6281040"/>
            <a:ext cx="356831" cy="457200"/>
          </a:xfrm>
          <a:prstGeom prst="rect">
            <a:avLst/>
          </a:prstGeom>
          <a:noFill/>
          <a:effectLst>
            <a:softEdge rad="0"/>
          </a:effectLst>
        </p:spPr>
      </p:pic>
    </p:spTree>
    <p:extLst>
      <p:ext uri="{BB962C8B-B14F-4D97-AF65-F5344CB8AC3E}">
        <p14:creationId xmlns:p14="http://schemas.microsoft.com/office/powerpoint/2010/main" val="176666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smtClean="0"/>
          </a:p>
          <a:p>
            <a:pPr marL="0" indent="0">
              <a:buNone/>
            </a:pPr>
            <a:r>
              <a:rPr lang="en-US" dirty="0" smtClean="0"/>
              <a:t>Using relationships expressed by IDs, the database can be kept much smaller than if the full information about an element had to be stored repeatedly in a table.</a:t>
            </a:r>
          </a:p>
          <a:p>
            <a:pPr marL="0" indent="0">
              <a:buNone/>
            </a:pPr>
            <a:endParaRPr lang="en-US" dirty="0"/>
          </a:p>
          <a:p>
            <a:pPr marL="0" indent="0">
              <a:buNone/>
            </a:pPr>
            <a:r>
              <a:rPr lang="en-US" dirty="0" err="1" smtClean="0"/>
              <a:t>AssignedBranchID</a:t>
            </a:r>
            <a:r>
              <a:rPr lang="en-US" dirty="0" smtClean="0"/>
              <a:t> = 7</a:t>
            </a:r>
          </a:p>
          <a:p>
            <a:pPr marL="0" indent="0">
              <a:buNone/>
            </a:pPr>
            <a:r>
              <a:rPr lang="en-US" dirty="0"/>
              <a:t>	</a:t>
            </a:r>
            <a:r>
              <a:rPr lang="en-US" dirty="0" smtClean="0"/>
              <a:t>takes up much less space than</a:t>
            </a:r>
          </a:p>
          <a:p>
            <a:pPr marL="0" indent="0">
              <a:buNone/>
            </a:pPr>
            <a:r>
              <a:rPr lang="en-US" dirty="0" err="1" smtClean="0"/>
              <a:t>AssignedBranch</a:t>
            </a:r>
            <a:r>
              <a:rPr lang="en-US" dirty="0" smtClean="0"/>
              <a:t> = “Catalina Magdalena </a:t>
            </a:r>
            <a:r>
              <a:rPr lang="en-US" dirty="0" err="1" smtClean="0"/>
              <a:t>Hoopensteiner</a:t>
            </a:r>
            <a:r>
              <a:rPr lang="en-US" dirty="0"/>
              <a:t> </a:t>
            </a:r>
            <a:r>
              <a:rPr lang="en-US" dirty="0" err="1" smtClean="0"/>
              <a:t>Keinerdiner</a:t>
            </a:r>
            <a:r>
              <a:rPr lang="en-US" dirty="0" smtClean="0"/>
              <a:t> Hogan Logan 			</a:t>
            </a:r>
            <a:r>
              <a:rPr lang="en-US" dirty="0" err="1" smtClean="0"/>
              <a:t>Bogan</a:t>
            </a:r>
            <a:r>
              <a:rPr lang="en-US" dirty="0" smtClean="0"/>
              <a:t> Memorial Library”</a:t>
            </a:r>
            <a:br>
              <a:rPr lang="en-US" dirty="0" smtClean="0"/>
            </a:br>
            <a:endParaRPr lang="en-US" dirty="0" smtClean="0"/>
          </a:p>
        </p:txBody>
      </p:sp>
      <p:sp>
        <p:nvSpPr>
          <p:cNvPr id="3" name="Title 2"/>
          <p:cNvSpPr>
            <a:spLocks noGrp="1"/>
          </p:cNvSpPr>
          <p:nvPr>
            <p:ph type="title"/>
          </p:nvPr>
        </p:nvSpPr>
        <p:spPr/>
        <p:txBody>
          <a:bodyPr/>
          <a:lstStyle/>
          <a:p>
            <a:r>
              <a:rPr lang="en-US" b="1" dirty="0" smtClean="0"/>
              <a:t>Polaris's database </a:t>
            </a:r>
            <a:r>
              <a:rPr lang="en-US" b="1" dirty="0" smtClean="0"/>
              <a:t>structure: Saving space with IDs</a:t>
            </a:r>
            <a:endParaRPr lang="en-US" b="1" dirty="0"/>
          </a:p>
        </p:txBody>
      </p:sp>
      <p:sp>
        <p:nvSpPr>
          <p:cNvPr id="5" name="Smiley Face 4"/>
          <p:cNvSpPr/>
          <p:nvPr/>
        </p:nvSpPr>
        <p:spPr>
          <a:xfrm>
            <a:off x="5400675" y="5162061"/>
            <a:ext cx="457200" cy="457200"/>
          </a:xfrm>
          <a:prstGeom prst="smileyFace">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10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475" y="1082412"/>
            <a:ext cx="11418888" cy="4536849"/>
          </a:xfrm>
        </p:spPr>
        <p:txBody>
          <a:bodyPr/>
          <a:lstStyle/>
          <a:p>
            <a:pPr marL="0" indent="0">
              <a:buNone/>
            </a:pPr>
            <a:endParaRPr lang="en-US" dirty="0" smtClean="0"/>
          </a:p>
          <a:p>
            <a:pPr marL="0" indent="0">
              <a:buNone/>
            </a:pPr>
            <a:r>
              <a:rPr lang="en-US" dirty="0" smtClean="0"/>
              <a:t/>
            </a:r>
            <a:br>
              <a:rPr lang="en-US" dirty="0" smtClean="0"/>
            </a:br>
            <a:endParaRPr lang="en-US" dirty="0" smtClean="0"/>
          </a:p>
        </p:txBody>
      </p:sp>
      <p:sp>
        <p:nvSpPr>
          <p:cNvPr id="3" name="Title 2"/>
          <p:cNvSpPr>
            <a:spLocks noGrp="1"/>
          </p:cNvSpPr>
          <p:nvPr>
            <p:ph type="title"/>
          </p:nvPr>
        </p:nvSpPr>
        <p:spPr>
          <a:xfrm>
            <a:off x="403070" y="479215"/>
            <a:ext cx="11617326" cy="964297"/>
          </a:xfrm>
        </p:spPr>
        <p:txBody>
          <a:bodyPr>
            <a:normAutofit/>
          </a:bodyPr>
          <a:lstStyle/>
          <a:p>
            <a:r>
              <a:rPr lang="en-US" b="1" dirty="0" smtClean="0"/>
              <a:t>An example of (some of) the relationships created by a checkout</a:t>
            </a:r>
            <a:endParaRPr lang="en-US" b="1" dirty="0"/>
          </a:p>
        </p:txBody>
      </p:sp>
      <p:sp>
        <p:nvSpPr>
          <p:cNvPr id="7" name="TextBox 6"/>
          <p:cNvSpPr txBox="1"/>
          <p:nvPr/>
        </p:nvSpPr>
        <p:spPr>
          <a:xfrm>
            <a:off x="1347421" y="2278442"/>
            <a:ext cx="242667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BibliographicRecords</a:t>
            </a:r>
            <a:endParaRPr lang="en-US" dirty="0"/>
          </a:p>
        </p:txBody>
      </p:sp>
      <p:cxnSp>
        <p:nvCxnSpPr>
          <p:cNvPr id="9" name="Straight Arrow Connector 8"/>
          <p:cNvCxnSpPr/>
          <p:nvPr/>
        </p:nvCxnSpPr>
        <p:spPr>
          <a:xfrm>
            <a:off x="3171794" y="2687363"/>
            <a:ext cx="239621" cy="1330563"/>
          </a:xfrm>
          <a:prstGeom prst="straightConnector1">
            <a:avLst/>
          </a:prstGeom>
          <a:ln w="88900">
            <a:solidFill>
              <a:srgbClr val="94949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71794" y="4029029"/>
            <a:ext cx="1899139" cy="369332"/>
          </a:xfrm>
          <a:prstGeom prst="rect">
            <a:avLst/>
          </a:prstGeom>
          <a:solidFill>
            <a:srgbClr val="66FF33"/>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CircItemRecords</a:t>
            </a:r>
            <a:endParaRPr lang="en-US" dirty="0"/>
          </a:p>
        </p:txBody>
      </p:sp>
      <p:sp>
        <p:nvSpPr>
          <p:cNvPr id="12" name="TextBox 11"/>
          <p:cNvSpPr txBox="1"/>
          <p:nvPr/>
        </p:nvSpPr>
        <p:spPr>
          <a:xfrm>
            <a:off x="5351186" y="2700356"/>
            <a:ext cx="1721095" cy="369332"/>
          </a:xfrm>
          <a:prstGeom prst="rect">
            <a:avLst/>
          </a:prstGeom>
          <a:solidFill>
            <a:srgbClr val="FFFF00"/>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ItemCheckouts</a:t>
            </a:r>
            <a:endParaRPr lang="en-US" dirty="0"/>
          </a:p>
        </p:txBody>
      </p:sp>
      <p:sp>
        <p:nvSpPr>
          <p:cNvPr id="13" name="TextBox 12"/>
          <p:cNvSpPr txBox="1"/>
          <p:nvPr/>
        </p:nvSpPr>
        <p:spPr>
          <a:xfrm>
            <a:off x="5746840" y="4808680"/>
            <a:ext cx="1025464" cy="369332"/>
          </a:xfrm>
          <a:prstGeom prst="rect">
            <a:avLst/>
          </a:prstGeom>
          <a:solidFill>
            <a:srgbClr val="9966FF"/>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Patrons</a:t>
            </a:r>
            <a:endParaRPr lang="en-US" dirty="0"/>
          </a:p>
        </p:txBody>
      </p:sp>
      <p:cxnSp>
        <p:nvCxnSpPr>
          <p:cNvPr id="16" name="Straight Arrow Connector 15"/>
          <p:cNvCxnSpPr/>
          <p:nvPr/>
        </p:nvCxnSpPr>
        <p:spPr>
          <a:xfrm flipV="1">
            <a:off x="4783381" y="3139546"/>
            <a:ext cx="854686" cy="878380"/>
          </a:xfrm>
          <a:prstGeom prst="straightConnector1">
            <a:avLst/>
          </a:prstGeom>
          <a:ln w="88900">
            <a:solidFill>
              <a:srgbClr val="94949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14779" y="1782741"/>
            <a:ext cx="1709613" cy="369332"/>
          </a:xfrm>
          <a:prstGeom prst="rect">
            <a:avLst/>
          </a:prstGeom>
          <a:solidFill>
            <a:srgbClr val="FF9933"/>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Organizations</a:t>
            </a:r>
            <a:endParaRPr lang="en-US" dirty="0"/>
          </a:p>
        </p:txBody>
      </p:sp>
      <p:cxnSp>
        <p:nvCxnSpPr>
          <p:cNvPr id="20" name="Straight Arrow Connector 19"/>
          <p:cNvCxnSpPr/>
          <p:nvPr/>
        </p:nvCxnSpPr>
        <p:spPr>
          <a:xfrm>
            <a:off x="6215872" y="3141914"/>
            <a:ext cx="0" cy="1592652"/>
          </a:xfrm>
          <a:prstGeom prst="straightConnector1">
            <a:avLst/>
          </a:prstGeom>
          <a:ln w="88900">
            <a:solidFill>
              <a:srgbClr val="949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134524" y="2053295"/>
            <a:ext cx="1456670" cy="809825"/>
          </a:xfrm>
          <a:prstGeom prst="straightConnector1">
            <a:avLst/>
          </a:prstGeom>
          <a:ln w="88900">
            <a:solidFill>
              <a:srgbClr val="94949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80330" y="4218970"/>
            <a:ext cx="1634449" cy="369332"/>
          </a:xfrm>
          <a:prstGeom prst="rect">
            <a:avLst/>
          </a:prstGeom>
          <a:solidFill>
            <a:srgbClr val="FF66CC"/>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PolarisUsers</a:t>
            </a:r>
            <a:endParaRPr lang="en-US" dirty="0"/>
          </a:p>
        </p:txBody>
      </p:sp>
      <p:cxnSp>
        <p:nvCxnSpPr>
          <p:cNvPr id="27" name="Straight Arrow Connector 26"/>
          <p:cNvCxnSpPr/>
          <p:nvPr/>
        </p:nvCxnSpPr>
        <p:spPr>
          <a:xfrm>
            <a:off x="6836414" y="3151298"/>
            <a:ext cx="1012613" cy="1001495"/>
          </a:xfrm>
          <a:prstGeom prst="straightConnector1">
            <a:avLst/>
          </a:prstGeom>
          <a:ln w="88900">
            <a:solidFill>
              <a:srgbClr val="949494"/>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180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smtClean="0"/>
          </a:p>
          <a:p>
            <a:r>
              <a:rPr lang="en-US" dirty="0" smtClean="0"/>
              <a:t>IDs are (mostly, but not always) unique for that type of element, but the same values are used for many different types of IDs.</a:t>
            </a:r>
            <a:br>
              <a:rPr lang="en-US" dirty="0" smtClean="0"/>
            </a:br>
            <a:endParaRPr lang="en-US" dirty="0"/>
          </a:p>
          <a:p>
            <a:r>
              <a:rPr lang="en-US" dirty="0" smtClean="0"/>
              <a:t>A “record” in Polaris can be split among two or more tables.</a:t>
            </a:r>
            <a:br>
              <a:rPr lang="en-US" dirty="0" smtClean="0"/>
            </a:br>
            <a:endParaRPr lang="en-US" dirty="0" smtClean="0"/>
          </a:p>
          <a:p>
            <a:r>
              <a:rPr lang="en-US" dirty="0" smtClean="0"/>
              <a:t>A table may have many occurrences of a particular ID.</a:t>
            </a:r>
            <a:br>
              <a:rPr lang="en-US" dirty="0" smtClean="0"/>
            </a:br>
            <a:r>
              <a:rPr lang="en-US" dirty="0" smtClean="0"/>
              <a:t/>
            </a:r>
            <a:br>
              <a:rPr lang="en-US" dirty="0" smtClean="0"/>
            </a:br>
            <a:r>
              <a:rPr lang="en-US" dirty="0" smtClean="0"/>
              <a:t/>
            </a:r>
            <a:br>
              <a:rPr lang="en-US" dirty="0" smtClean="0"/>
            </a:br>
            <a:endParaRPr lang="en-US" dirty="0" smtClean="0"/>
          </a:p>
        </p:txBody>
      </p:sp>
      <p:sp>
        <p:nvSpPr>
          <p:cNvPr id="3" name="Title 2"/>
          <p:cNvSpPr>
            <a:spLocks noGrp="1"/>
          </p:cNvSpPr>
          <p:nvPr>
            <p:ph type="title"/>
          </p:nvPr>
        </p:nvSpPr>
        <p:spPr/>
        <p:txBody>
          <a:bodyPr/>
          <a:lstStyle/>
          <a:p>
            <a:r>
              <a:rPr lang="en-US" b="1" dirty="0" smtClean="0"/>
              <a:t>Important things to remember</a:t>
            </a:r>
            <a:endParaRPr lang="en-US" b="1" dirty="0"/>
          </a:p>
        </p:txBody>
      </p:sp>
    </p:spTree>
    <p:extLst>
      <p:ext uri="{BB962C8B-B14F-4D97-AF65-F5344CB8AC3E}">
        <p14:creationId xmlns:p14="http://schemas.microsoft.com/office/powerpoint/2010/main" val="1321509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UG 2018 1">
      <a:dk1>
        <a:srgbClr val="012C40"/>
      </a:dk1>
      <a:lt1>
        <a:srgbClr val="FFFFFF"/>
      </a:lt1>
      <a:dk2>
        <a:srgbClr val="98C73B"/>
      </a:dk2>
      <a:lt2>
        <a:srgbClr val="878787"/>
      </a:lt2>
      <a:accent1>
        <a:srgbClr val="00AECD"/>
      </a:accent1>
      <a:accent2>
        <a:srgbClr val="878787"/>
      </a:accent2>
      <a:accent3>
        <a:srgbClr val="98C73B"/>
      </a:accent3>
      <a:accent4>
        <a:srgbClr val="012C40"/>
      </a:accent4>
      <a:accent5>
        <a:srgbClr val="F69E1B"/>
      </a:accent5>
      <a:accent6>
        <a:srgbClr val="FEFFFF"/>
      </a:accent6>
      <a:hlink>
        <a:srgbClr val="00B1D0"/>
      </a:hlink>
      <a:folHlink>
        <a:srgbClr val="954F72"/>
      </a:folHlink>
    </a:clrScheme>
    <a:fontScheme name="Futura">
      <a:majorFont>
        <a:latin typeface="Futur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utur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TotalTime>
  <Words>2836</Words>
  <Application>Microsoft Office PowerPoint</Application>
  <PresentationFormat>Widescreen</PresentationFormat>
  <Paragraphs>362</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Futura</vt:lpstr>
      <vt:lpstr>Futura Medium</vt:lpstr>
      <vt:lpstr>LucidaGrande</vt:lpstr>
      <vt:lpstr>Times New Roman</vt:lpstr>
      <vt:lpstr>Wingdings</vt:lpstr>
      <vt:lpstr>Office Theme</vt:lpstr>
      <vt:lpstr>PowerPoint Presentation</vt:lpstr>
      <vt:lpstr>SQL Searching in the Find tool, or How To Find What You Didn't Know You Could</vt:lpstr>
      <vt:lpstr>SQL: What is it, and how do you say it?</vt:lpstr>
      <vt:lpstr>What we will cover in our brief time together:</vt:lpstr>
      <vt:lpstr>Polaris's database structure</vt:lpstr>
      <vt:lpstr>Polaris's database structure: A key by any other name…</vt:lpstr>
      <vt:lpstr>Polaris's database structure: Saving space with IDs</vt:lpstr>
      <vt:lpstr>An example of (some of) the relationships created by a checkout</vt:lpstr>
      <vt:lpstr>Important things to remember</vt:lpstr>
      <vt:lpstr>Going beyond a Normal (or Power) search with SQL</vt:lpstr>
      <vt:lpstr>Elements of a SQL query (in the Find Tool)</vt:lpstr>
      <vt:lpstr>A SQL query example</vt:lpstr>
      <vt:lpstr>The same SQL query in the Find Tool.</vt:lpstr>
      <vt:lpstr>Operators for the WHERE clause</vt:lpstr>
      <vt:lpstr>Operators for the WHERE clause continued</vt:lpstr>
      <vt:lpstr>Boolean operators to join criteria</vt:lpstr>
      <vt:lpstr>An example of how to use &gt; and &lt; with text strings</vt:lpstr>
      <vt:lpstr>Truncation in text strings</vt:lpstr>
      <vt:lpstr>Using joins to search in multiple tables</vt:lpstr>
      <vt:lpstr>Using joins: How it looks in the Find Tool</vt:lpstr>
      <vt:lpstr>A join, visualized</vt:lpstr>
      <vt:lpstr>“Bridge” joins</vt:lpstr>
      <vt:lpstr>Nested SELECT statements</vt:lpstr>
      <vt:lpstr>Another way to exclude using EXCEPT</vt:lpstr>
      <vt:lpstr>Searching for dates</vt:lpstr>
      <vt:lpstr>Searching for dates: Relative dates</vt:lpstr>
      <vt:lpstr>Searching for dates: Just the date</vt:lpstr>
      <vt:lpstr>Searching for Bibliographic records using data in MARC subfields</vt:lpstr>
      <vt:lpstr>Dealing with duplicates</vt:lpstr>
      <vt:lpstr>Database help</vt:lpstr>
      <vt:lpstr>Final thoughts</vt:lpstr>
      <vt:lpstr>What (I hope) we covered in our time together:</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Menkins</dc:creator>
  <cp:lastModifiedBy>JT Whitfield</cp:lastModifiedBy>
  <cp:revision>165</cp:revision>
  <cp:lastPrinted>2018-03-13T17:35:04Z</cp:lastPrinted>
  <dcterms:created xsi:type="dcterms:W3CDTF">2017-10-05T14:03:58Z</dcterms:created>
  <dcterms:modified xsi:type="dcterms:W3CDTF">2018-04-16T14:44:31Z</dcterms:modified>
</cp:coreProperties>
</file>