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69" r:id="rId16"/>
    <p:sldId id="271" r:id="rId17"/>
    <p:sldId id="343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44" r:id="rId31"/>
    <p:sldId id="345" r:id="rId32"/>
    <p:sldId id="265" r:id="rId33"/>
    <p:sldId id="326" r:id="rId34"/>
    <p:sldId id="318" r:id="rId35"/>
    <p:sldId id="290" r:id="rId36"/>
    <p:sldId id="285" r:id="rId37"/>
    <p:sldId id="286" r:id="rId38"/>
    <p:sldId id="287" r:id="rId39"/>
    <p:sldId id="319" r:id="rId40"/>
    <p:sldId id="321" r:id="rId41"/>
    <p:sldId id="322" r:id="rId42"/>
    <p:sldId id="288" r:id="rId43"/>
    <p:sldId id="320" r:id="rId44"/>
    <p:sldId id="289" r:id="rId45"/>
    <p:sldId id="325" r:id="rId46"/>
    <p:sldId id="324" r:id="rId47"/>
    <p:sldId id="323" r:id="rId48"/>
    <p:sldId id="305" r:id="rId49"/>
    <p:sldId id="259" r:id="rId5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00"/>
    <a:srgbClr val="FFC05B"/>
    <a:srgbClr val="808080"/>
    <a:srgbClr val="7B7B7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/>
    <p:restoredTop sz="93729"/>
  </p:normalViewPr>
  <p:slideViewPr>
    <p:cSldViewPr snapToGrid="0" snapToObjects="1">
      <p:cViewPr>
        <p:scale>
          <a:sx n="96" d="100"/>
          <a:sy n="96" d="100"/>
        </p:scale>
        <p:origin x="2344" y="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FC14A-B806-4095-848C-E75AC6DA4F2A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C080-5F6D-4597-BB37-26F60CB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Alliant for preparing these slides</a:t>
            </a:r>
            <a:r>
              <a:rPr lang="en-US" baseline="0" dirty="0"/>
              <a:t> for an earlier presentation.</a:t>
            </a:r>
          </a:p>
          <a:p>
            <a:endParaRPr lang="en-US" baseline="0" dirty="0"/>
          </a:p>
          <a:p>
            <a:r>
              <a:rPr lang="en-US" baseline="0" dirty="0"/>
              <a:t>A little about APU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APU students have access to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140 online databases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46,000 electronic journals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130,000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ebooks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EBSCO eBook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NetLibrary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24/7 reference chat service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LAPU library tutorial guides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Our systems include …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 OPAC and ILS through Innovative Sierra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 through Innovative Encore interfacing with EBSCO EDS platform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Base &amp; Link Resolver through EBSCO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Authentication and Access through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OpenAthens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 little about me – I was hired over 15 years ago to help with the migration from the legacy system to Innovative Millennium.</a:t>
            </a:r>
          </a:p>
          <a:p>
            <a:r>
              <a:rPr lang="en-US" baseline="0" dirty="0"/>
              <a:t>I have been honored with the award for 15 years attendance – but never gave back with a presentation. Thank you John for inviting me to join you on stage today!</a:t>
            </a:r>
          </a:p>
          <a:p>
            <a:endParaRPr lang="en-US" baseline="0" dirty="0"/>
          </a:p>
          <a:p>
            <a:r>
              <a:rPr lang="en-US" baseline="0" dirty="0"/>
              <a:t>A little about </a:t>
            </a:r>
            <a:r>
              <a:rPr lang="en-US" baseline="0" dirty="0" err="1"/>
              <a:t>ArticleReach</a:t>
            </a:r>
            <a:r>
              <a:rPr lang="en-US" baseline="0" dirty="0"/>
              <a:t> processing – our ILL team headed by Larry Handy does the processing for AR requests, so I will try to be an accurate voice for how Larry and his team do this.</a:t>
            </a:r>
          </a:p>
          <a:p>
            <a:r>
              <a:rPr lang="en-US" baseline="0" dirty="0"/>
              <a:t>Because our holding information for electronic resources is not stored in our catalog, we are only making available our print holdings in the AR Union Catalog.</a:t>
            </a:r>
          </a:p>
          <a:p>
            <a:r>
              <a:rPr lang="en-US" baseline="0" dirty="0"/>
              <a:t>Other institutions have sharing clauses in their contracts that allows for </a:t>
            </a:r>
            <a:r>
              <a:rPr lang="en-US" baseline="0" dirty="0" err="1"/>
              <a:t>ejournal</a:t>
            </a:r>
            <a:r>
              <a:rPr lang="en-US" baseline="0" dirty="0"/>
              <a:t> sharing – and their </a:t>
            </a:r>
            <a:r>
              <a:rPr lang="en-US" baseline="0" dirty="0" err="1"/>
              <a:t>ejournal</a:t>
            </a:r>
            <a:r>
              <a:rPr lang="en-US" baseline="0" dirty="0"/>
              <a:t> holdings are maintained in the catalog which will then allow for those articles to be made available in the AR Union Catalog.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the initial sheet as 1</a:t>
            </a:r>
            <a:r>
              <a:rPr lang="en-US" baseline="30000" dirty="0"/>
              <a:t>st</a:t>
            </a:r>
            <a:r>
              <a:rPr lang="en-US" dirty="0"/>
              <a:t> page</a:t>
            </a:r>
            <a:r>
              <a:rPr lang="en-US" baseline="0" dirty="0"/>
              <a:t> / cover – AR Paging Slip – includes barcode </a:t>
            </a:r>
          </a:p>
          <a:p>
            <a:endParaRPr lang="en-US" baseline="0" dirty="0"/>
          </a:p>
          <a:p>
            <a:r>
              <a:rPr lang="en-US" baseline="0" dirty="0"/>
              <a:t>Note if rescan requested by patron, must just use the </a:t>
            </a:r>
            <a:r>
              <a:rPr lang="en-US" baseline="0" dirty="0" err="1"/>
              <a:t>em</a:t>
            </a:r>
            <a:r>
              <a:rPr lang="en-US" baseline="0" dirty="0"/>
              <a:t> / ILL interfacing to make contact with the original sender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should be after cleanup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Patron record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&gt;&gt;end / improvement suggestions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1)</a:t>
            </a:r>
            <a:r>
              <a:rPr lang="en-US" baseline="0" dirty="0">
                <a:effectLst/>
              </a:rPr>
              <a:t> </a:t>
            </a:r>
            <a:r>
              <a:rPr lang="en-US" dirty="0">
                <a:effectLst/>
              </a:rPr>
              <a:t>currently our print holdings are indexed in the AR Union Catalog - unfortunately an APU request for an </a:t>
            </a:r>
            <a:r>
              <a:rPr lang="en-US" dirty="0" err="1">
                <a:effectLst/>
              </a:rPr>
              <a:t>ejournal</a:t>
            </a:r>
            <a:r>
              <a:rPr lang="en-US" dirty="0">
                <a:effectLst/>
              </a:rPr>
              <a:t> holding that we also subscribe to does not land in our TODO unless no one else has it.</a:t>
            </a:r>
            <a:endParaRPr lang="en-US" dirty="0"/>
          </a:p>
          <a:p>
            <a:r>
              <a:rPr lang="en-US" dirty="0"/>
              <a:t>It would be ideal if our electronic holdings could also be indexed so that if an APU patron does slip in a request, it will be intercepted and redirect immediately to our APU ILL team</a:t>
            </a:r>
          </a:p>
          <a:p>
            <a:r>
              <a:rPr lang="en-US" dirty="0"/>
              <a:t>I know that the III KB is already being synchronized with the EBSCO KB - so there could be a simple solution to integrate that into the AR KB as a fallback/secondary KB for APU patrons only, perhaps?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2) another wish list is for an index of </a:t>
            </a:r>
            <a:r>
              <a:rPr lang="en-US" dirty="0" err="1"/>
              <a:t>OpenAccess</a:t>
            </a:r>
            <a:r>
              <a:rPr lang="en-US" dirty="0"/>
              <a:t> resources that could auto-provide </a:t>
            </a:r>
          </a:p>
          <a:p>
            <a:r>
              <a:rPr lang="en-US" dirty="0"/>
              <a:t>APU has intentionally included OA resources so that our FTF finder is providing links.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>
                <a:effectLst/>
              </a:rPr>
              <a:t>3) I am not familiar with contracts with online databases, but the ILL option clause would probably be a standard that could be documented and shared so that level of </a:t>
            </a:r>
            <a:r>
              <a:rPr lang="en-US" dirty="0" err="1">
                <a:effectLst/>
              </a:rPr>
              <a:t>ejournal</a:t>
            </a:r>
            <a:r>
              <a:rPr lang="en-US" dirty="0">
                <a:effectLst/>
              </a:rPr>
              <a:t> sharing could dramatically be enhanced</a:t>
            </a:r>
            <a:endParaRPr lang="en-US" dirty="0"/>
          </a:p>
          <a:p>
            <a:r>
              <a:rPr lang="en-US" dirty="0">
                <a:effectLst/>
              </a:rPr>
              <a:t>an alternative process is to encourage any new contracts for online databases to include an ILL clause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FTF</a:t>
            </a:r>
            <a:r>
              <a:rPr lang="en-US" baseline="0" dirty="0"/>
              <a:t> is our primary interface.  We use Discovery / Encore to send patrons to 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</a:t>
            </a:r>
            <a:r>
              <a:rPr lang="en-US" baseline="0" dirty="0"/>
              <a:t> present a link to AR through the </a:t>
            </a:r>
            <a:r>
              <a:rPr lang="en-US" baseline="0" dirty="0" err="1"/>
              <a:t>LinkResolver</a:t>
            </a:r>
            <a:r>
              <a:rPr lang="en-US" baseline="0" dirty="0"/>
              <a:t> – even if FT is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authentication, the metadata is all</a:t>
            </a:r>
            <a:r>
              <a:rPr lang="en-US" baseline="0" dirty="0"/>
              <a:t> filled out – simply after click “Submit”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Honor online only for APU patrons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Sierra Function drop-down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3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Process Paged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this cover sheet is included in the PDF that</a:t>
            </a:r>
            <a:r>
              <a:rPr lang="en-US" baseline="0" dirty="0"/>
              <a:t> is sent to the patron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053E-C622-4C68-9351-A48E95CE35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2D1674-EF7F-8945-9575-E6C0EC5B7D70}"/>
              </a:ext>
            </a:extLst>
          </p:cNvPr>
          <p:cNvSpPr/>
          <p:nvPr userDrawn="1"/>
        </p:nvSpPr>
        <p:spPr>
          <a:xfrm>
            <a:off x="4" y="1"/>
            <a:ext cx="9143999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612"/>
            <a:ext cx="7772400" cy="702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37693"/>
            <a:ext cx="7772400" cy="39122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AD85-84C7-0E45-A832-180DC15915AD}"/>
              </a:ext>
            </a:extLst>
          </p:cNvPr>
          <p:cNvSpPr/>
          <p:nvPr userDrawn="1"/>
        </p:nvSpPr>
        <p:spPr>
          <a:xfrm>
            <a:off x="1" y="3862918"/>
            <a:ext cx="9144000" cy="128058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3B00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F5875B-E220-D04B-8699-149FEFB950F1}"/>
              </a:ext>
            </a:extLst>
          </p:cNvPr>
          <p:cNvSpPr txBox="1">
            <a:spLocks/>
          </p:cNvSpPr>
          <p:nvPr userDrawn="1"/>
        </p:nvSpPr>
        <p:spPr>
          <a:xfrm>
            <a:off x="1371600" y="4143696"/>
            <a:ext cx="6400800" cy="75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Sunday, May 5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Pre-Conference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May 6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2000" dirty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Wednesday, May 8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Main Conference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8B310-CF8F-F244-B388-5533A041F5EE}"/>
              </a:ext>
            </a:extLst>
          </p:cNvPr>
          <p:cNvSpPr/>
          <p:nvPr userDrawn="1"/>
        </p:nvSpPr>
        <p:spPr>
          <a:xfrm>
            <a:off x="3" y="835612"/>
            <a:ext cx="197555" cy="688389"/>
          </a:xfrm>
          <a:prstGeom prst="rect">
            <a:avLst/>
          </a:prstGeom>
          <a:solidFill>
            <a:srgbClr val="FFC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3B00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3DDCEC-51AE-E549-8943-C90AADDFC0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5800" y="2251580"/>
            <a:ext cx="8001000" cy="35761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9EFE88-BA95-D949-B938-CC0EBC41F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115" y="3072343"/>
            <a:ext cx="1508760" cy="620643"/>
          </a:xfrm>
          <a:prstGeom prst="rect">
            <a:avLst/>
          </a:prstGeom>
        </p:spPr>
      </p:pic>
      <p:pic>
        <p:nvPicPr>
          <p:cNvPr id="21" name="Picture 20" descr="iconmonstr-twitter-1-240.png">
            <a:extLst>
              <a:ext uri="{FF2B5EF4-FFF2-40B4-BE49-F238E27FC236}">
                <a16:creationId xmlns:a16="http://schemas.microsoft.com/office/drawing/2014/main" id="{5EEB40E9-3BD4-C840-9F10-F6CD6149B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2" y="3494418"/>
            <a:ext cx="261323" cy="2613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8B9ADC-3AF1-3840-8966-09EB8579C61F}"/>
              </a:ext>
            </a:extLst>
          </p:cNvPr>
          <p:cNvSpPr/>
          <p:nvPr userDrawn="1"/>
        </p:nvSpPr>
        <p:spPr>
          <a:xfrm>
            <a:off x="459753" y="3409016"/>
            <a:ext cx="1119217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b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600" b="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IUG2019</a:t>
            </a:r>
            <a:endParaRPr lang="en-US" sz="1600" b="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8A6CE1-FA96-A940-83F4-B965CFA5F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6267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F7EB88-E0AE-9C41-8C15-E836EF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6EA6E-2B7C-5C47-A28A-43329F5294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404556" y="3833064"/>
            <a:ext cx="3282244" cy="1138903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230461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-878868662.jpg">
            <a:extLst>
              <a:ext uri="{FF2B5EF4-FFF2-40B4-BE49-F238E27FC236}">
                <a16:creationId xmlns:a16="http://schemas.microsoft.com/office/drawing/2014/main" id="{30A1B616-E379-524C-BF00-4372BDB24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5"/>
          <a:stretch/>
        </p:blipFill>
        <p:spPr>
          <a:xfrm>
            <a:off x="0" y="0"/>
            <a:ext cx="9144000" cy="4216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40F9A-38AC-CD4C-9A6F-4BB45EF7FAE3}"/>
              </a:ext>
            </a:extLst>
          </p:cNvPr>
          <p:cNvSpPr/>
          <p:nvPr userDrawn="1"/>
        </p:nvSpPr>
        <p:spPr>
          <a:xfrm>
            <a:off x="-1" y="0"/>
            <a:ext cx="9144001" cy="4216705"/>
          </a:xfrm>
          <a:prstGeom prst="rect">
            <a:avLst/>
          </a:prstGeom>
          <a:gradFill>
            <a:gsLst>
              <a:gs pos="0">
                <a:srgbClr val="FFC05B">
                  <a:alpha val="86000"/>
                </a:srgbClr>
              </a:gs>
              <a:gs pos="100000">
                <a:schemeClr val="accent3">
                  <a:lumMod val="75000"/>
                  <a:alpha val="87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50758-C181-464C-B49B-29F01C6C1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2045" y="1430963"/>
            <a:ext cx="5419907" cy="719137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68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D1E366-D7F6-9C40-8F32-3AEBD617EA6B}"/>
              </a:ext>
            </a:extLst>
          </p:cNvPr>
          <p:cNvSpPr/>
          <p:nvPr userDrawn="1"/>
        </p:nvSpPr>
        <p:spPr>
          <a:xfrm>
            <a:off x="4" y="1"/>
            <a:ext cx="9143999" cy="1145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6A687-32E0-FC42-B220-CA766F113F1A}"/>
              </a:ext>
            </a:extLst>
          </p:cNvPr>
          <p:cNvSpPr/>
          <p:nvPr userDrawn="1"/>
        </p:nvSpPr>
        <p:spPr>
          <a:xfrm>
            <a:off x="1" y="1"/>
            <a:ext cx="9144000" cy="444500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C13D64-9AEE-5F49-AE69-5DFB7D36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1B76BD-E9F8-8946-9189-D6A91058DAF0}"/>
              </a:ext>
            </a:extLst>
          </p:cNvPr>
          <p:cNvCxnSpPr/>
          <p:nvPr userDrawn="1"/>
        </p:nvCxnSpPr>
        <p:spPr>
          <a:xfrm>
            <a:off x="4236423" y="2494692"/>
            <a:ext cx="578556" cy="0"/>
          </a:xfrm>
          <a:prstGeom prst="line">
            <a:avLst/>
          </a:prstGeom>
          <a:ln w="53975">
            <a:solidFill>
              <a:srgbClr val="FFC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38F287-93F6-0D44-A024-C8D67C345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3948" y="1732014"/>
            <a:ext cx="4118417" cy="1023061"/>
          </a:xfrm>
        </p:spPr>
        <p:txBody>
          <a:bodyPr>
            <a:normAutofit/>
          </a:bodyPr>
          <a:lstStyle>
            <a:lvl1pPr marL="0" indent="0" algn="ctr">
              <a:buNone/>
              <a:defRPr lang="en-US" sz="4800" b="1" kern="1200" dirty="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0EE33D-EF35-1A4A-9D5E-D20F7DD2C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6718" y="2962154"/>
            <a:ext cx="2356874" cy="736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z="3200" dirty="0">
                <a:latin typeface="Arial Bold"/>
                <a:cs typeface="Arial Bold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6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FCD1E-2763-884C-95DF-F8D664D79210}"/>
              </a:ext>
            </a:extLst>
          </p:cNvPr>
          <p:cNvSpPr/>
          <p:nvPr userDrawn="1"/>
        </p:nvSpPr>
        <p:spPr>
          <a:xfrm>
            <a:off x="-1" y="412943"/>
            <a:ext cx="6180667" cy="650681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626"/>
            <a:ext cx="8229600" cy="65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C3D1D-9E83-6446-8D75-04EB2FD925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46815" y="4344442"/>
            <a:ext cx="1508760" cy="620643"/>
          </a:xfrm>
          <a:prstGeom prst="rect">
            <a:avLst/>
          </a:prstGeom>
        </p:spPr>
      </p:pic>
      <p:pic>
        <p:nvPicPr>
          <p:cNvPr id="16" name="Picture 15" descr="iconmonstr-twitter-1-240.png">
            <a:extLst>
              <a:ext uri="{FF2B5EF4-FFF2-40B4-BE49-F238E27FC236}">
                <a16:creationId xmlns:a16="http://schemas.microsoft.com/office/drawing/2014/main" id="{6C10ABB7-FE9C-6A46-A166-8863337080C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2" y="4720374"/>
            <a:ext cx="261323" cy="261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9A5E06-C1F6-0843-98AD-1C70770C9A54}"/>
              </a:ext>
            </a:extLst>
          </p:cNvPr>
          <p:cNvSpPr/>
          <p:nvPr userDrawn="1"/>
        </p:nvSpPr>
        <p:spPr>
          <a:xfrm>
            <a:off x="459753" y="4642406"/>
            <a:ext cx="1119217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60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IUG2019</a:t>
            </a:r>
            <a:endParaRPr lang="en-US" sz="16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3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iii.com/tag/inn-reach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" y="256899"/>
            <a:ext cx="197555" cy="917852"/>
          </a:xfrm>
          <a:prstGeom prst="rect">
            <a:avLst/>
          </a:prstGeom>
          <a:solidFill>
            <a:srgbClr val="FFC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B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B48CA2-0F0B-AA43-85FA-2810C32AB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Sharing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3B5605-359E-134E-940D-078A1E58F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ILL support for Innovative Libraries : ILL Module, NCIP, Article-Reach, INN-Reach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6D490-C013-A746-9990-10A7534B27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5800" y="2506436"/>
            <a:ext cx="8001000" cy="481692"/>
          </a:xfrm>
        </p:spPr>
        <p:txBody>
          <a:bodyPr>
            <a:noAutofit/>
          </a:bodyPr>
          <a:lstStyle/>
          <a:p>
            <a:r>
              <a:rPr lang="en-US" sz="1100" dirty="0"/>
              <a:t>Frank </a:t>
            </a:r>
            <a:r>
              <a:rPr lang="en-US" sz="1100" dirty="0" err="1"/>
              <a:t>Dubisz</a:t>
            </a:r>
            <a:r>
              <a:rPr lang="en-US" sz="1100" dirty="0"/>
              <a:t> (Azusa Pacific University)</a:t>
            </a:r>
          </a:p>
          <a:p>
            <a:r>
              <a:rPr lang="en-US" sz="1100" dirty="0"/>
              <a:t>John de La Fontaine (Occidental College)</a:t>
            </a:r>
          </a:p>
        </p:txBody>
      </p:sp>
    </p:spTree>
    <p:extLst>
      <p:ext uri="{BB962C8B-B14F-4D97-AF65-F5344CB8AC3E}">
        <p14:creationId xmlns:p14="http://schemas.microsoft.com/office/powerpoint/2010/main" val="16101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request in ILL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476"/>
            <a:ext cx="9144000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7275" y="3057525"/>
            <a:ext cx="3248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When RETURNABLE is received, request is updated and put into RETURNS – Circulation take over -- Update OCLC to Received</a:t>
            </a:r>
          </a:p>
          <a:p>
            <a:r>
              <a:rPr lang="en-US" sz="1350" dirty="0"/>
              <a:t>When ARTICLE is received , request is updated and put into FILLED – Update OCLC to Received -- Information is available in STATISTICS for Copyright reporting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7097" y="3297011"/>
            <a:ext cx="4067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4979" y="3588204"/>
            <a:ext cx="4222296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17097" y="4286251"/>
            <a:ext cx="4150178" cy="42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3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returnable in ILL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2" y="1171576"/>
            <a:ext cx="6086784" cy="350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3875" y="3067050"/>
            <a:ext cx="33623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When RETURNABLES returned update request to FILLED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1885950" y="3257550"/>
            <a:ext cx="2447925" cy="6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08214"/>
            <a:ext cx="6172199" cy="612323"/>
          </a:xfrm>
        </p:spPr>
        <p:txBody>
          <a:bodyPr>
            <a:normAutofit fontScale="90000"/>
          </a:bodyPr>
          <a:lstStyle/>
          <a:p>
            <a:r>
              <a:rPr lang="en-US" dirty="0"/>
              <a:t>NCIP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 way messaging from non-innovative platforms</a:t>
            </a:r>
          </a:p>
        </p:txBody>
      </p:sp>
    </p:spTree>
    <p:extLst>
      <p:ext uri="{BB962C8B-B14F-4D97-AF65-F5344CB8AC3E}">
        <p14:creationId xmlns:p14="http://schemas.microsoft.com/office/powerpoint/2010/main" val="271180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5464" y="1787979"/>
            <a:ext cx="6760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Messages: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 up patron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 Item (Borrowing)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Return Item (Borrowing)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out item (Lending)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in item (Lending)</a:t>
            </a:r>
          </a:p>
        </p:txBody>
      </p:sp>
    </p:spTree>
    <p:extLst>
      <p:ext uri="{BB962C8B-B14F-4D97-AF65-F5344CB8AC3E}">
        <p14:creationId xmlns:p14="http://schemas.microsoft.com/office/powerpoint/2010/main" val="44434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793" y="1747157"/>
            <a:ext cx="634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Systems working with III NCIP: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WorldCat</a:t>
            </a:r>
            <a:r>
              <a:rPr lang="en-US" dirty="0"/>
              <a:t> Navigator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Illiad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OCLC </a:t>
            </a:r>
            <a:r>
              <a:rPr lang="en-US" dirty="0" err="1"/>
              <a:t>Relais</a:t>
            </a:r>
            <a:r>
              <a:rPr lang="en-US" dirty="0"/>
              <a:t> D2D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28651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32708"/>
            <a:ext cx="829114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Article-Reach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1739180"/>
          </a:xfrm>
        </p:spPr>
        <p:txBody>
          <a:bodyPr/>
          <a:lstStyle/>
          <a:p>
            <a:r>
              <a:rPr lang="en-US" dirty="0"/>
              <a:t>Unmediated access to articles worldwide</a:t>
            </a:r>
          </a:p>
          <a:p>
            <a:endParaRPr lang="en-US" dirty="0"/>
          </a:p>
          <a:p>
            <a:r>
              <a:rPr lang="en-US" dirty="0"/>
              <a:t>20+ independent institutions</a:t>
            </a:r>
          </a:p>
          <a:p>
            <a:endParaRPr lang="en-US" dirty="0"/>
          </a:p>
          <a:p>
            <a:r>
              <a:rPr lang="en-US" dirty="0"/>
              <a:t>50+ Institutions in the Mobius consortium</a:t>
            </a:r>
          </a:p>
          <a:p>
            <a:r>
              <a:rPr lang="en-US" dirty="0"/>
              <a:t>(</a:t>
            </a:r>
            <a:r>
              <a:rPr lang="fi-FI" dirty="0"/>
              <a:t>Missouri, Iowa, Kansas, Oklahoma, Texas)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18" y="256495"/>
            <a:ext cx="13144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Interface – Union Catalog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9" y="1181041"/>
            <a:ext cx="7014141" cy="32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Interface – Link Resolver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484114"/>
            <a:ext cx="5600700" cy="30337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12" y="1342983"/>
            <a:ext cx="6581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7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Interface – Link Resolver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399" y="1200150"/>
            <a:ext cx="5341202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Fulfillment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Acceptance</a:t>
            </a:r>
          </a:p>
          <a:p>
            <a:pPr lvl="1"/>
            <a:r>
              <a:rPr lang="en-US" dirty="0"/>
              <a:t>Confirm article is available</a:t>
            </a:r>
          </a:p>
          <a:p>
            <a:pPr lvl="2"/>
            <a:r>
              <a:rPr lang="en-US" dirty="0"/>
              <a:t>Online Requests (for APU patrons only)</a:t>
            </a:r>
          </a:p>
          <a:p>
            <a:pPr lvl="2"/>
            <a:r>
              <a:rPr lang="en-US" dirty="0"/>
              <a:t>Paper Journal Requests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Production</a:t>
            </a:r>
          </a:p>
          <a:p>
            <a:pPr lvl="1"/>
            <a:r>
              <a:rPr lang="en-US" dirty="0"/>
              <a:t>Pull article</a:t>
            </a:r>
          </a:p>
          <a:p>
            <a:pPr lvl="1"/>
            <a:r>
              <a:rPr lang="en-US" dirty="0"/>
              <a:t>Scan article to create PDF (document to folder)</a:t>
            </a:r>
          </a:p>
          <a:p>
            <a:pPr lvl="1"/>
            <a:r>
              <a:rPr lang="en-US" dirty="0"/>
              <a:t>Proof PDF for quality</a:t>
            </a:r>
          </a:p>
          <a:p>
            <a:pPr lvl="1"/>
            <a:r>
              <a:rPr lang="en-US" dirty="0"/>
              <a:t>Send PDF of article to </a:t>
            </a:r>
            <a:r>
              <a:rPr lang="en-US" dirty="0" err="1"/>
              <a:t>ArticleReach</a:t>
            </a:r>
            <a:r>
              <a:rPr lang="en-US" dirty="0"/>
              <a:t> via Dropbox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46B9-D7A6-2C48-ABC1-89AC0524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</a:t>
            </a:r>
            <a:br>
              <a:rPr lang="en-US" dirty="0"/>
            </a:br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9AA9-FA21-1140-AE5F-61C9FA1E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57" y="73479"/>
            <a:ext cx="6760029" cy="42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8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Reach Process - Sierra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02" y="1036074"/>
            <a:ext cx="5587796" cy="3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2418688" cy="1634469"/>
          </a:xfrm>
        </p:spPr>
        <p:txBody>
          <a:bodyPr/>
          <a:lstStyle/>
          <a:p>
            <a:r>
              <a:rPr lang="en-US" dirty="0" err="1"/>
              <a:t>ArticleReach</a:t>
            </a:r>
            <a:r>
              <a:rPr lang="en-US" dirty="0"/>
              <a:t> -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9" y="1851164"/>
            <a:ext cx="34194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5" y="414626"/>
            <a:ext cx="8229600" cy="656037"/>
          </a:xfrm>
        </p:spPr>
        <p:txBody>
          <a:bodyPr/>
          <a:lstStyle/>
          <a:p>
            <a:r>
              <a:rPr lang="en-US" dirty="0"/>
              <a:t>Article Reach – Process Paged Requests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799" y="1077901"/>
            <a:ext cx="6539066" cy="39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Shelf Sheet - </a:t>
            </a:r>
            <a:br>
              <a:rPr lang="en-US" dirty="0"/>
            </a:br>
            <a:r>
              <a:rPr lang="en-US" dirty="0"/>
              <a:t>(Select item, Click View)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3" y="1924666"/>
            <a:ext cx="804913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4004972" cy="4329962"/>
          </a:xfrm>
        </p:spPr>
        <p:txBody>
          <a:bodyPr/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Process – Print Search Slip (included as cover page of the PDF sent to patron)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1" y="273844"/>
            <a:ext cx="4024514" cy="42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7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confirming the paper journal is here,</a:t>
            </a:r>
            <a:br>
              <a:rPr lang="en-US" dirty="0"/>
            </a:br>
            <a:r>
              <a:rPr lang="en-US" dirty="0"/>
              <a:t>Accept request by printing: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1" y="1428651"/>
            <a:ext cx="804741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3574640" cy="4305530"/>
          </a:xfrm>
        </p:spPr>
        <p:txBody>
          <a:bodyPr/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If Not Available – Pass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(Select, then in Action box select “Pass” and click button “Process”)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90" y="1000816"/>
            <a:ext cx="3886200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explanation on next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27" y="2017649"/>
            <a:ext cx="5048747" cy="24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ArticleReach</a:t>
            </a:r>
            <a:r>
              <a:rPr lang="en-US" dirty="0"/>
              <a:t>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Create/Provide PDF copy:</a:t>
            </a:r>
          </a:p>
          <a:p>
            <a:r>
              <a:rPr lang="en-US" dirty="0"/>
              <a:t>If online, download PDF and send to Library Drive AR Folder</a:t>
            </a:r>
          </a:p>
          <a:p>
            <a:r>
              <a:rPr lang="en-US" dirty="0"/>
              <a:t>If paper journal, Pull from paper Serials and Scan to Library Drive AR Folder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Proof (missing pages, cropped pages, poor readability)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PDF file name = </a:t>
            </a:r>
            <a:r>
              <a:rPr lang="en-US" dirty="0" err="1"/>
              <a:t>ArticleReach</a:t>
            </a:r>
            <a:r>
              <a:rPr lang="en-US" dirty="0"/>
              <a:t> Request ID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ArticleReach</a:t>
            </a:r>
            <a:r>
              <a:rPr lang="en-US" dirty="0"/>
              <a:t>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Send to </a:t>
            </a:r>
            <a:r>
              <a:rPr lang="en-US" dirty="0" err="1"/>
              <a:t>ArticleReach</a:t>
            </a:r>
            <a:r>
              <a:rPr lang="en-US" dirty="0"/>
              <a:t> for delivery</a:t>
            </a:r>
          </a:p>
          <a:p>
            <a:pPr lvl="1"/>
            <a:r>
              <a:rPr lang="en-US" dirty="0"/>
              <a:t>Open Dropbox account (setup specifically for </a:t>
            </a:r>
            <a:r>
              <a:rPr lang="en-US" dirty="0" err="1"/>
              <a:t>ArticleReach</a:t>
            </a:r>
            <a:r>
              <a:rPr lang="en-US" dirty="0"/>
              <a:t>) with browser</a:t>
            </a:r>
          </a:p>
          <a:p>
            <a:pPr lvl="1"/>
            <a:r>
              <a:rPr lang="en-US" dirty="0"/>
              <a:t>Drag &amp; Drop into Dropbox</a:t>
            </a:r>
          </a:p>
          <a:p>
            <a:pPr marL="457188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Cleanup</a:t>
            </a:r>
          </a:p>
          <a:p>
            <a:pPr lvl="1"/>
            <a:r>
              <a:rPr lang="en-US" dirty="0"/>
              <a:t>Go back to Library Drive AR Folder and drag delivered request into “Processed” subfolder.</a:t>
            </a:r>
          </a:p>
          <a:p>
            <a:pPr lvl="1"/>
            <a:r>
              <a:rPr lang="en-US" dirty="0"/>
              <a:t>Wait for a few seconds for it to load and then disappear 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Completed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6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343" y="446602"/>
            <a:ext cx="5991722" cy="671905"/>
          </a:xfrm>
        </p:spPr>
        <p:txBody>
          <a:bodyPr>
            <a:normAutofit fontScale="90000"/>
          </a:bodyPr>
          <a:lstStyle/>
          <a:p>
            <a:r>
              <a:rPr lang="en-US" dirty="0"/>
              <a:t>ILL Module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Borrowing requests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in tandem with OCLC Resource Sharing (ftp)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Patrons can see request status on their patron record</a:t>
            </a:r>
          </a:p>
        </p:txBody>
      </p:sp>
    </p:spTree>
    <p:extLst>
      <p:ext uri="{BB962C8B-B14F-4D97-AF65-F5344CB8AC3E}">
        <p14:creationId xmlns:p14="http://schemas.microsoft.com/office/powerpoint/2010/main" val="33539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Interface – Link Resolver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26" y="1607126"/>
            <a:ext cx="8875348" cy="21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ArticleReach</a:t>
            </a:r>
            <a:r>
              <a:rPr lang="en-US" dirty="0"/>
              <a:t> –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Allow for AR to reference our full KB so that APU patrons will be directed to our ILL team if </a:t>
            </a:r>
            <a:r>
              <a:rPr lang="en-US" dirty="0" err="1"/>
              <a:t>ejournal</a:t>
            </a:r>
            <a:r>
              <a:rPr lang="en-US" dirty="0"/>
              <a:t> holdings are requested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 for AR to reference a KB of Open Access resources which would auto-direct patrons to the full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Build a reference of standard contracts with vendors that include ILL options so all institutions can open up </a:t>
            </a:r>
            <a:r>
              <a:rPr lang="en-US" dirty="0" err="1"/>
              <a:t>ejournal</a:t>
            </a:r>
            <a:r>
              <a:rPr lang="en-US" dirty="0"/>
              <a:t>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43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416380"/>
            <a:ext cx="829114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INN-Reach</a:t>
            </a:r>
            <a:endParaRPr lang="en-US" dirty="0">
              <a:hlinkClick r:id="rId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Built-in borrowing of </a:t>
            </a:r>
            <a:r>
              <a:rPr lang="en-US" dirty="0" err="1"/>
              <a:t>returnables</a:t>
            </a:r>
            <a:r>
              <a:rPr lang="en-US" dirty="0"/>
              <a:t> from group partners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67" y="478427"/>
            <a:ext cx="1216152" cy="251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37" y="792617"/>
            <a:ext cx="1268621" cy="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9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43" y="601724"/>
            <a:ext cx="8209497" cy="467797"/>
          </a:xfrm>
        </p:spPr>
        <p:txBody>
          <a:bodyPr>
            <a:normAutofit fontScale="90000"/>
          </a:bodyPr>
          <a:lstStyle/>
          <a:p>
            <a:r>
              <a:rPr lang="en-US" dirty="0"/>
              <a:t>LINK+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5" y="601724"/>
            <a:ext cx="1216152" cy="251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1069521"/>
            <a:ext cx="6278336" cy="35555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49836" y="1404257"/>
            <a:ext cx="2212521" cy="2833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6.8 million titles; 20.6 million volumes; </a:t>
            </a:r>
            <a:br>
              <a:rPr lang="en-US" dirty="0"/>
            </a:br>
            <a:r>
              <a:rPr lang="en-US" dirty="0"/>
              <a:t>591K requests; 93% fill rate</a:t>
            </a:r>
          </a:p>
        </p:txBody>
      </p:sp>
    </p:spTree>
    <p:extLst>
      <p:ext uri="{BB962C8B-B14F-4D97-AF65-F5344CB8AC3E}">
        <p14:creationId xmlns:p14="http://schemas.microsoft.com/office/powerpoint/2010/main" val="1095296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498" y="391886"/>
            <a:ext cx="7205641" cy="661308"/>
          </a:xfrm>
        </p:spPr>
        <p:txBody>
          <a:bodyPr>
            <a:noAutofit/>
          </a:bodyPr>
          <a:lstStyle/>
          <a:p>
            <a:r>
              <a:rPr lang="en-US" sz="2000" dirty="0"/>
              <a:t>68 members (42 public, 26 academic)</a:t>
            </a:r>
            <a:br>
              <a:rPr lang="en-US" sz="2000" dirty="0"/>
            </a:br>
            <a:r>
              <a:rPr lang="en-US" sz="2000" dirty="0"/>
              <a:t> - 5 </a:t>
            </a:r>
            <a:r>
              <a:rPr lang="en-US" sz="2000"/>
              <a:t>more coming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600" b="1" dirty="0"/>
              <a:t>    Academy of Art University  (San Francisco)</a:t>
            </a:r>
          </a:p>
          <a:p>
            <a:r>
              <a:rPr lang="en-US" sz="600" b="1" dirty="0"/>
              <a:t>    Alameda County Library</a:t>
            </a:r>
          </a:p>
          <a:p>
            <a:r>
              <a:rPr lang="en-US" sz="600" b="1" dirty="0"/>
              <a:t>    Alliant International University</a:t>
            </a:r>
          </a:p>
          <a:p>
            <a:pPr lvl="1"/>
            <a:r>
              <a:rPr lang="en-US" sz="600" b="1" dirty="0"/>
              <a:t>    San Francisco, Fresno, Irvine, Los Angeles, Sacramento, San Diego  </a:t>
            </a:r>
          </a:p>
          <a:p>
            <a:r>
              <a:rPr lang="en-US" sz="600" b="1" dirty="0"/>
              <a:t>    Amador County Library</a:t>
            </a:r>
          </a:p>
          <a:p>
            <a:r>
              <a:rPr lang="en-US" sz="600" b="1" dirty="0"/>
              <a:t>    Azusa Pacific University</a:t>
            </a:r>
          </a:p>
          <a:p>
            <a:r>
              <a:rPr lang="en-US" sz="600" b="1" dirty="0"/>
              <a:t>    Belvedere-Tiburon Library</a:t>
            </a:r>
          </a:p>
          <a:p>
            <a:r>
              <a:rPr lang="en-US" sz="600" b="1" dirty="0"/>
              <a:t>    Benicia Public Library</a:t>
            </a:r>
          </a:p>
          <a:p>
            <a:r>
              <a:rPr lang="en-US" sz="600" b="1" dirty="0"/>
              <a:t>    Berkeley Public Library</a:t>
            </a:r>
          </a:p>
          <a:p>
            <a:r>
              <a:rPr lang="en-US" sz="600" b="1" dirty="0"/>
              <a:t>    </a:t>
            </a:r>
            <a:r>
              <a:rPr lang="en-US" sz="600" b="1" dirty="0" err="1"/>
              <a:t>Biola</a:t>
            </a:r>
            <a:r>
              <a:rPr lang="en-US" sz="600" b="1" dirty="0"/>
              <a:t> University</a:t>
            </a:r>
          </a:p>
          <a:p>
            <a:r>
              <a:rPr lang="en-US" sz="600" b="1" dirty="0"/>
              <a:t>    Calaveras County Library</a:t>
            </a:r>
          </a:p>
          <a:p>
            <a:r>
              <a:rPr lang="en-US" sz="600" b="1" dirty="0"/>
              <a:t>    City College of San Francisco</a:t>
            </a:r>
          </a:p>
          <a:p>
            <a:r>
              <a:rPr lang="en-US" sz="600" b="1" dirty="0"/>
              <a:t>    College of Marin</a:t>
            </a:r>
          </a:p>
          <a:p>
            <a:r>
              <a:rPr lang="en-US" sz="600" b="1" dirty="0"/>
              <a:t>    Contra Costa County Library</a:t>
            </a:r>
          </a:p>
          <a:p>
            <a:r>
              <a:rPr lang="en-US" sz="600" b="1" dirty="0"/>
              <a:t>    CSU Long Beach</a:t>
            </a:r>
          </a:p>
          <a:p>
            <a:r>
              <a:rPr lang="en-US" sz="600" b="1" dirty="0"/>
              <a:t>    Dixon Public Library</a:t>
            </a:r>
          </a:p>
          <a:p>
            <a:r>
              <a:rPr lang="en-US" sz="600" b="1" dirty="0"/>
              <a:t>    Fresno Pacific University </a:t>
            </a:r>
          </a:p>
          <a:p>
            <a:r>
              <a:rPr lang="en-US" sz="600" b="1" dirty="0"/>
              <a:t>    Hayward Public Library </a:t>
            </a:r>
          </a:p>
          <a:p>
            <a:r>
              <a:rPr lang="en-US" sz="600" b="1" dirty="0"/>
              <a:t>    Larkspur Public Library </a:t>
            </a:r>
          </a:p>
          <a:p>
            <a:r>
              <a:rPr lang="en-US" sz="600" b="1" dirty="0"/>
              <a:t>    La Sierra University</a:t>
            </a:r>
          </a:p>
          <a:p>
            <a:r>
              <a:rPr lang="en-US" sz="600" b="1" dirty="0"/>
              <a:t>    Livermore Public Library</a:t>
            </a:r>
          </a:p>
          <a:p>
            <a:r>
              <a:rPr lang="en-US" sz="600" b="1" dirty="0"/>
              <a:t>    Lodi Public Library</a:t>
            </a:r>
          </a:p>
          <a:p>
            <a:r>
              <a:rPr lang="en-US" sz="600" b="1" dirty="0"/>
              <a:t>    Loma Linda University</a:t>
            </a:r>
          </a:p>
          <a:p>
            <a:r>
              <a:rPr lang="en-US" sz="600" b="1" dirty="0"/>
              <a:t>    Loyola Marymount University</a:t>
            </a:r>
          </a:p>
          <a:p>
            <a:r>
              <a:rPr lang="en-US" sz="600" b="1" dirty="0"/>
              <a:t>    Marin County Free Library </a:t>
            </a:r>
          </a:p>
          <a:p>
            <a:r>
              <a:rPr lang="en-US" sz="600" b="1" dirty="0"/>
              <a:t>    Mill Valley Library </a:t>
            </a:r>
          </a:p>
          <a:p>
            <a:r>
              <a:rPr lang="en-US" sz="600" b="1" dirty="0"/>
              <a:t>    Mission Community College</a:t>
            </a:r>
          </a:p>
          <a:p>
            <a:r>
              <a:rPr lang="en-US" sz="600" b="1" dirty="0"/>
              <a:t>    Mount St. Mary's University</a:t>
            </a:r>
          </a:p>
          <a:p>
            <a:r>
              <a:rPr lang="en-US" sz="600" b="1" dirty="0"/>
              <a:t>    Mountain View Public Library </a:t>
            </a:r>
          </a:p>
          <a:p>
            <a:r>
              <a:rPr lang="en-US" sz="600" b="1" dirty="0"/>
              <a:t>    Napa County Library</a:t>
            </a:r>
          </a:p>
          <a:p>
            <a:r>
              <a:rPr lang="en-US" sz="600" b="1" dirty="0"/>
              <a:t>    Napa Valley College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dirty="0"/>
              <a:t>    </a:t>
            </a:r>
            <a:r>
              <a:rPr lang="en-US" sz="600" b="1" dirty="0"/>
              <a:t>Oakland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Occidental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Oceanside Public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Pacific Union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Palo Alto City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Pleasanton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Richmond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Sacramento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Saint Mary's College of California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</a:t>
            </a:r>
            <a:r>
              <a:rPr lang="en-US" sz="600" b="1" dirty="0" err="1"/>
              <a:t>Anselmo</a:t>
            </a:r>
            <a:r>
              <a:rPr lang="en-US" sz="600" b="1" dirty="0"/>
              <a:t>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Diego County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Francisco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Joaquin Delta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José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Mateo City Library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Mateo County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 Rafael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Santa Clara City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Santa Clara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Sausalito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Solano Community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Solano County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St. Helena Public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Stanislaus County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Stockton San Joaquin County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Tuolumne County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Sunnyvale Public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University of La Verne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University of Nevada, Reno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University of San Francisco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University of the Pacific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West Valley Community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Whittier College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" b="1" dirty="0"/>
              <a:t>    Yolo County Library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54" y="587375"/>
            <a:ext cx="1216025" cy="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0" y="646755"/>
            <a:ext cx="5572623" cy="44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39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414626"/>
            <a:ext cx="8588829" cy="656037"/>
          </a:xfrm>
        </p:spPr>
        <p:txBody>
          <a:bodyPr/>
          <a:lstStyle/>
          <a:p>
            <a:r>
              <a:rPr lang="en-US" dirty="0"/>
              <a:t>LINK+  /  Circuit  (INN-reach) : Discovery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95" y="1420586"/>
            <a:ext cx="4568596" cy="3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9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7" y="1395942"/>
            <a:ext cx="7258050" cy="31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050" y="495300"/>
            <a:ext cx="7172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C05B"/>
                </a:solidFill>
              </a:rPr>
              <a:t>Lender:  Produce Paging slips – SIERRA (Millennium)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2707" y="3657600"/>
            <a:ext cx="587829" cy="1387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32707" y="4171950"/>
            <a:ext cx="587829" cy="979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76300"/>
            <a:ext cx="6381750" cy="38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300" y="400050"/>
            <a:ext cx="6153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item;  Check Out; Ship items via courier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27071" y="1673679"/>
            <a:ext cx="204108" cy="1853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39393" y="1191986"/>
            <a:ext cx="1926771" cy="1714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24693" y="3453493"/>
            <a:ext cx="1306286" cy="1551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21" y="595993"/>
            <a:ext cx="48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5B"/>
                </a:solidFill>
              </a:rPr>
              <a:t>Check Out to Remote 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6" y="1276198"/>
            <a:ext cx="6253843" cy="2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Interlibrary Loan Module </a:t>
            </a:r>
            <a:br>
              <a:rPr lang="en-US" dirty="0"/>
            </a:br>
            <a:r>
              <a:rPr lang="en-US" dirty="0"/>
              <a:t>discover / request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0" y="1534459"/>
            <a:ext cx="8318444" cy="28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16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579664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3B000"/>
                </a:solidFill>
              </a:rPr>
              <a:t>Lending - Polaris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8028" t="9866" r="27888" b="36283"/>
          <a:stretch/>
        </p:blipFill>
        <p:spPr bwMode="auto">
          <a:xfrm>
            <a:off x="1557293" y="1132659"/>
            <a:ext cx="5180330" cy="3482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4364" y="4759779"/>
            <a:ext cx="207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Courtesy: Napa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648551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579664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3B000"/>
                </a:solidFill>
              </a:rPr>
              <a:t>Lending - Polaris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4364" y="4759779"/>
            <a:ext cx="207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Courtesy: Napa Public Library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456" y="1094559"/>
            <a:ext cx="5180330" cy="36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874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uzman2\Downloads\IMG_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159722"/>
            <a:ext cx="3090863" cy="39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025" y="514350"/>
            <a:ext cx="6753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C05B"/>
                </a:solidFill>
              </a:rPr>
              <a:t>Borrower:  Check In item in Sierra / Millennium / Polaris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27021" y="2824843"/>
            <a:ext cx="865415" cy="1224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661307"/>
            <a:ext cx="449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5B"/>
                </a:solidFill>
              </a:rPr>
              <a:t>Receiving a LINK+ book (Borrowing Library) –</a:t>
            </a:r>
          </a:p>
          <a:p>
            <a:r>
              <a:rPr lang="en-US" sz="1100" dirty="0">
                <a:solidFill>
                  <a:srgbClr val="FFC05B"/>
                </a:solidFill>
              </a:rPr>
              <a:t>Sierra / Millennium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" y="1135894"/>
            <a:ext cx="5522459" cy="33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88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576917"/>
            <a:ext cx="7258050" cy="31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700" y="504825"/>
            <a:ext cx="7296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C05B"/>
                </a:solidFill>
              </a:rPr>
              <a:t>Send Notices = Patron knows item has arrived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69421" y="3535136"/>
            <a:ext cx="693965" cy="1551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0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661307"/>
            <a:ext cx="449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5B"/>
                </a:solidFill>
              </a:rPr>
              <a:t>Receiving a LINK+ book (Borrowing Library) –</a:t>
            </a:r>
          </a:p>
          <a:p>
            <a:r>
              <a:rPr lang="en-US" sz="1100" dirty="0">
                <a:solidFill>
                  <a:srgbClr val="FFC05B"/>
                </a:solidFill>
              </a:rPr>
              <a:t>Polaris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28" t="10033" r="27752" b="35947"/>
          <a:stretch/>
        </p:blipFill>
        <p:spPr bwMode="auto">
          <a:xfrm>
            <a:off x="1465806" y="1157061"/>
            <a:ext cx="5200015" cy="349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069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661307"/>
            <a:ext cx="449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5B"/>
                </a:solidFill>
              </a:rPr>
              <a:t>Receiving a LINK+ book (Borrowing Library) –</a:t>
            </a:r>
          </a:p>
          <a:p>
            <a:r>
              <a:rPr lang="en-US" sz="1100" dirty="0">
                <a:solidFill>
                  <a:srgbClr val="FFC05B"/>
                </a:solidFill>
              </a:rPr>
              <a:t>Polaris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161" t="10201" r="27757" b="35952"/>
          <a:stretch/>
        </p:blipFill>
        <p:spPr bwMode="auto">
          <a:xfrm>
            <a:off x="1244373" y="1212940"/>
            <a:ext cx="5038725" cy="338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777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661307"/>
            <a:ext cx="449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C05B"/>
                </a:solidFill>
              </a:rPr>
              <a:t>Receiving a LINK+ book (Borrowing Library) –</a:t>
            </a:r>
          </a:p>
          <a:p>
            <a:r>
              <a:rPr lang="en-US" sz="1100" dirty="0">
                <a:solidFill>
                  <a:srgbClr val="FFC05B"/>
                </a:solidFill>
              </a:rPr>
              <a:t>Polaris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759" t="10033" r="27619" b="36115"/>
          <a:stretch/>
        </p:blipFill>
        <p:spPr bwMode="auto">
          <a:xfrm>
            <a:off x="1278027" y="1173253"/>
            <a:ext cx="5200015" cy="346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531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Love LINK+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912" y="1200150"/>
            <a:ext cx="3533176" cy="33940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i="1" dirty="0"/>
              <a:t>“The Link + system is like sitting down in front of a terminal and having access to the entire world of available information. As a walking question mark and life-long learner, I can explore resources not directly stored at my local community library. The "link" from my community to other learning communities is very much appreciated!</a:t>
            </a:r>
            <a:r>
              <a:rPr lang="en-US" dirty="0"/>
              <a:t> </a:t>
            </a:r>
            <a:r>
              <a:rPr lang="en-US" i="1" dirty="0"/>
              <a:t>Thank you!”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“LINK+ is far faster and much easier than other ILL methods. Our requests for other physical ILL items plummeted to almost zero after implementing LINK+. Our patrons are much happier with LINK+ than they were with other ILL methods. Undergraduate students who never would have requested an ILL item now regularly do so through LINK+.”</a:t>
            </a:r>
          </a:p>
          <a:p>
            <a:endParaRPr lang="en-US" i="1" dirty="0"/>
          </a:p>
          <a:p>
            <a:r>
              <a:rPr lang="en-US" dirty="0"/>
              <a:t>“Our regular ILL patrons have all shifted over to LINK+ and they’re ecstatic about the change. It’s so much faster and easier than ILL. We rarely make ILL requests now. There are also many more patrons who are using LINK+ as compared to ILL. LINK+ ROCKS!!!!!”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9186" y="1698171"/>
            <a:ext cx="63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931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57581-6ECB-344B-8C43-F57BD0BA2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44B1-B909-4548-8B5F-4A2149AAC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521" y="2962153"/>
            <a:ext cx="5249636" cy="1748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3B000"/>
                </a:solidFill>
              </a:rPr>
              <a:t>Frank </a:t>
            </a:r>
            <a:r>
              <a:rPr lang="en-US" dirty="0" err="1">
                <a:solidFill>
                  <a:srgbClr val="F3B000"/>
                </a:solidFill>
              </a:rPr>
              <a:t>Dubisz</a:t>
            </a:r>
            <a:r>
              <a:rPr lang="en-US" dirty="0">
                <a:solidFill>
                  <a:srgbClr val="F3B000"/>
                </a:solidFill>
              </a:rPr>
              <a:t> </a:t>
            </a:r>
          </a:p>
          <a:p>
            <a:r>
              <a:rPr lang="en-US" dirty="0">
                <a:solidFill>
                  <a:srgbClr val="F3B000"/>
                </a:solidFill>
              </a:rPr>
              <a:t>(fdubisz@apu.edu)</a:t>
            </a:r>
          </a:p>
          <a:p>
            <a:r>
              <a:rPr lang="en-US" dirty="0">
                <a:solidFill>
                  <a:srgbClr val="F3B000"/>
                </a:solidFill>
              </a:rPr>
              <a:t>John de La Fontaine (delafo@oxy.edu)</a:t>
            </a:r>
          </a:p>
        </p:txBody>
      </p:sp>
    </p:spTree>
    <p:extLst>
      <p:ext uri="{BB962C8B-B14F-4D97-AF65-F5344CB8AC3E}">
        <p14:creationId xmlns:p14="http://schemas.microsoft.com/office/powerpoint/2010/main" val="66604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Completed form </a:t>
            </a:r>
            <a:br>
              <a:rPr lang="en-US" dirty="0"/>
            </a:br>
            <a:r>
              <a:rPr lang="en-US" dirty="0"/>
              <a:t>Chance to check Catalog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4" y="1137224"/>
            <a:ext cx="5421085" cy="392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7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request queue in ILL module </a:t>
            </a:r>
            <a:br>
              <a:rPr lang="en-US" dirty="0"/>
            </a:br>
            <a:r>
              <a:rPr lang="en-US" dirty="0"/>
              <a:t>Staff 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3" y="1070664"/>
            <a:ext cx="6380697" cy="36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Request display … Acquire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0" y="1508159"/>
            <a:ext cx="3706620" cy="27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700124"/>
            <a:ext cx="3483769" cy="10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2050" y="1647825"/>
            <a:ext cx="33190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Notify patron request has been received</a:t>
            </a:r>
          </a:p>
          <a:p>
            <a:r>
              <a:rPr lang="en-US" sz="1350" dirty="0"/>
              <a:t>Request status is visible in Patron record</a:t>
            </a:r>
          </a:p>
          <a:p>
            <a:r>
              <a:rPr lang="en-US" sz="1350" dirty="0"/>
              <a:t>ACQUIRE request to OCLC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32" y="2365778"/>
            <a:ext cx="1715922" cy="130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5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OCLC – find lenders &amp; Submit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69" y="2798964"/>
            <a:ext cx="3374231" cy="234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316"/>
            <a:ext cx="7493794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501779"/>
            <a:ext cx="5143500" cy="93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5010150" y="3011947"/>
            <a:ext cx="759619" cy="3218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314" idx="1"/>
          </p:cNvCxnSpPr>
          <p:nvPr/>
        </p:nvCxnSpPr>
        <p:spPr>
          <a:xfrm flipH="1">
            <a:off x="5381625" y="3971232"/>
            <a:ext cx="388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queue in ILL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85" y="1000125"/>
            <a:ext cx="7202456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152775"/>
            <a:ext cx="3267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ACQUIRING the request is put into PENDING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71650" y="2971800"/>
            <a:ext cx="3038475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5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G 2019 Conference">
      <a:dk1>
        <a:sysClr val="windowText" lastClr="000000"/>
      </a:dk1>
      <a:lt1>
        <a:sysClr val="window" lastClr="FFFFFF"/>
      </a:lt1>
      <a:dk2>
        <a:srgbClr val="434343"/>
      </a:dk2>
      <a:lt2>
        <a:srgbClr val="EEECE1"/>
      </a:lt2>
      <a:accent1>
        <a:srgbClr val="6E2526"/>
      </a:accent1>
      <a:accent2>
        <a:srgbClr val="FCB41D"/>
      </a:accent2>
      <a:accent3>
        <a:srgbClr val="DA8587"/>
      </a:accent3>
      <a:accent4>
        <a:srgbClr val="B2707D"/>
      </a:accent4>
      <a:accent5>
        <a:srgbClr val="808080"/>
      </a:accent5>
      <a:accent6>
        <a:srgbClr val="D4D4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-Conference-Presentation-Final_16.potx" id="{F2337E40-326B-4943-A10E-DF7D822218F5}" vid="{280415BE-AD84-0240-A840-990302BCE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1458</Words>
  <Application>Microsoft Macintosh PowerPoint</Application>
  <PresentationFormat>On-screen Show (16:9)</PresentationFormat>
  <Paragraphs>241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Bold</vt:lpstr>
      <vt:lpstr>Calibri</vt:lpstr>
      <vt:lpstr>Mangal</vt:lpstr>
      <vt:lpstr>Office Theme</vt:lpstr>
      <vt:lpstr>Resource Sharing</vt:lpstr>
      <vt:lpstr>Integrated Solutions</vt:lpstr>
      <vt:lpstr>ILL Module</vt:lpstr>
      <vt:lpstr>Interlibrary Loan Module  discover / request</vt:lpstr>
      <vt:lpstr>Completed form  Chance to check Catalog</vt:lpstr>
      <vt:lpstr>New request queue in ILL module  Staff Side</vt:lpstr>
      <vt:lpstr>Request display … Acquire </vt:lpstr>
      <vt:lpstr>ON OCLC – find lenders &amp; Submit</vt:lpstr>
      <vt:lpstr>Pending queue in ILL module</vt:lpstr>
      <vt:lpstr>Receive request in ILL module</vt:lpstr>
      <vt:lpstr>Return returnable in ILL module</vt:lpstr>
      <vt:lpstr>NCIP </vt:lpstr>
      <vt:lpstr>NCIP</vt:lpstr>
      <vt:lpstr>NCIP</vt:lpstr>
      <vt:lpstr>Article-Reach</vt:lpstr>
      <vt:lpstr>Patron Interface – Union Catalog</vt:lpstr>
      <vt:lpstr>Patron Interface – Link Resolver</vt:lpstr>
      <vt:lpstr>Patron Interface – Link Resolver</vt:lpstr>
      <vt:lpstr>Article Fulfillment Process</vt:lpstr>
      <vt:lpstr>Article Reach Process - Sierra</vt:lpstr>
      <vt:lpstr>ArticleReach - Function</vt:lpstr>
      <vt:lpstr>Article Reach – Process Paged Requests</vt:lpstr>
      <vt:lpstr>Check Shelf Sheet -  (Select item, Click View)</vt:lpstr>
      <vt:lpstr>    Process – Print Search Slip (included as cover page of the PDF sent to patron)</vt:lpstr>
      <vt:lpstr>After confirming the paper journal is here, Accept request by printing:</vt:lpstr>
      <vt:lpstr>    If Not Available – Pass (Select, then in Action box select “Pass” and click button “Process”)</vt:lpstr>
      <vt:lpstr>Leave explanation on next box</vt:lpstr>
      <vt:lpstr>ArticleReach Production</vt:lpstr>
      <vt:lpstr>ArticleReach Production</vt:lpstr>
      <vt:lpstr>Patron Interface – Link Resolver</vt:lpstr>
      <vt:lpstr>ArticleReach – Enhancements</vt:lpstr>
      <vt:lpstr>INN-Reach</vt:lpstr>
      <vt:lpstr>LINK+</vt:lpstr>
      <vt:lpstr>68 members (42 public, 26 academic)  - 5 more coming</vt:lpstr>
      <vt:lpstr>PowerPoint Presentation</vt:lpstr>
      <vt:lpstr>LINK+  /  Circuit  (INN-reach) : Discovery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Patrons Love LINK+</vt:lpstr>
      <vt:lpstr>PowerPoint Presentation</vt:lpstr>
    </vt:vector>
  </TitlesOfParts>
  <Company>29 Design Studio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Ballatori</dc:creator>
  <cp:lastModifiedBy>Microsoft Office User</cp:lastModifiedBy>
  <cp:revision>100</cp:revision>
  <dcterms:created xsi:type="dcterms:W3CDTF">2018-09-12T19:19:28Z</dcterms:created>
  <dcterms:modified xsi:type="dcterms:W3CDTF">2019-05-07T04:00:12Z</dcterms:modified>
</cp:coreProperties>
</file>