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A6F7-A1D7-44AB-A166-CD3666577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40C54-5ED7-4C74-839C-8E3F31E6D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D94-B4AB-44B5-81A9-2DE77114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5070-0BD4-4BCA-8A01-B467D0364A87}" type="datetimeFigureOut">
              <a:rPr lang="lv-LV" smtClean="0"/>
              <a:t>07.05.2019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78910-EE78-4326-828B-657D6BEB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5C33F-C9C1-4395-B78F-55103131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06E0-2C60-4F34-B0E9-631DBE0162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533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F578-E542-4AE7-9837-D3CE50E4B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022E4-80C8-4C02-B9B3-87B4C0213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9CC85-71C2-482F-93E9-60C57C4A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5070-0BD4-4BCA-8A01-B467D0364A87}" type="datetimeFigureOut">
              <a:rPr lang="lv-LV" smtClean="0"/>
              <a:t>07.05.2019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E5D99-E5E7-4A8B-A62A-FDE4B5D1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8C652-F303-48B8-B0C6-EED5F725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06E0-2C60-4F34-B0E9-631DBE0162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957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A25463-4585-4AD9-98E9-6CF9D4B5C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0A871-FBB5-4C3F-A878-69725A8E1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AF45E-84C7-4512-9F91-B527C74C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5070-0BD4-4BCA-8A01-B467D0364A87}" type="datetimeFigureOut">
              <a:rPr lang="lv-LV" smtClean="0"/>
              <a:t>07.05.2019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EFE0E-443B-480D-A3E5-BD89886C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F09CD-8012-4C5F-9EBD-E00B7A43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06E0-2C60-4F34-B0E9-631DBE0162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75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F3804-7A26-44C3-B445-B25D57B5B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6D0A4-2641-458D-AFDA-677F499C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lv-LV" dirty="0"/>
              <a:t>Search. Shelf. Share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D17863A-D2DE-4AAD-930B-D16A1ACFE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lv-LV" b="1" dirty="0"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DE6EE9-E59E-4291-BC39-879886568378}"/>
              </a:ext>
            </a:extLst>
          </p:cNvPr>
          <p:cNvCxnSpPr/>
          <p:nvPr userDrawn="1"/>
        </p:nvCxnSpPr>
        <p:spPr>
          <a:xfrm>
            <a:off x="0" y="6285390"/>
            <a:ext cx="12192000" cy="0"/>
          </a:xfrm>
          <a:prstGeom prst="line">
            <a:avLst/>
          </a:prstGeom>
          <a:ln w="165100">
            <a:solidFill>
              <a:srgbClr val="E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CC70664-0D83-4E24-9EA5-A717FBC19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799" y="125581"/>
            <a:ext cx="543056" cy="8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1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E000-4D81-4684-B427-C45E8843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AB34-81A7-4269-BC3E-2719BD470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BECB8-FAA6-4C66-9091-1F8291B9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5070-0BD4-4BCA-8A01-B467D0364A87}" type="datetimeFigureOut">
              <a:rPr lang="lv-LV" smtClean="0"/>
              <a:t>07.05.2019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20C9E-482D-4E4B-9F4B-54F11926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B2704-DF00-4795-AACB-E650F689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06E0-2C60-4F34-B0E9-631DBE0162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204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CCE85-76F5-4B43-831E-311988C6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3B7E7-DF22-400D-84FD-002F2D413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EE29F-1BBD-4D4A-95B3-7405B08B4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93C9A-FF6D-4AEE-BBE7-DC570D7C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5070-0BD4-4BCA-8A01-B467D0364A87}" type="datetimeFigureOut">
              <a:rPr lang="lv-LV" smtClean="0"/>
              <a:t>07.05.2019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5CB46-BAEB-4CE7-993F-B025BBDA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0F80A-C639-4761-88D0-7FC34F24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06E0-2C60-4F34-B0E9-631DBE0162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958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C275-5CC8-45EE-9366-E2B2F01F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00B1D-0E29-472E-B3A3-4B6849FDB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8A4D7-738E-4314-8B8F-33458B448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FF74F-B2E2-4FE1-9135-7BFB71409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B69075-F235-4F21-83FF-D63089ECD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3865E1-B570-4520-AAFA-F73BE87A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5070-0BD4-4BCA-8A01-B467D0364A87}" type="datetimeFigureOut">
              <a:rPr lang="lv-LV" smtClean="0"/>
              <a:t>07.05.2019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49917-1091-44F2-AF9D-C3C8E1B5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78BBB-539E-41BD-810C-BACD9866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06E0-2C60-4F34-B0E9-631DBE0162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780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AB5A-94EE-40DF-ABBF-D8C2B4D1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413A3-C5A4-477C-8A0D-C7070779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5070-0BD4-4BCA-8A01-B467D0364A87}" type="datetimeFigureOut">
              <a:rPr lang="lv-LV" smtClean="0"/>
              <a:t>07.05.2019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EC6C4-EA58-4DCB-BDAF-8E36CDC5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FE2D5-11E7-4C4E-B494-DD30D88F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06E0-2C60-4F34-B0E9-631DBE0162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47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BD57F-154C-4DC4-8D33-14C5FA00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5070-0BD4-4BCA-8A01-B467D0364A87}" type="datetimeFigureOut">
              <a:rPr lang="lv-LV" smtClean="0"/>
              <a:t>07.05.2019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FD83B-6A61-422A-AF6F-E9240F2C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04F9-ADA0-43A8-8618-1AE01639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06E0-2C60-4F34-B0E9-631DBE0162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088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F8D9-9076-48C2-9061-D358EAC1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BB54D-E0C3-4CB5-A6BB-26E457B07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68492-0EFD-420A-B373-2FF3C3F8A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7D7CA-391C-482D-8BD8-B993577E4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5070-0BD4-4BCA-8A01-B467D0364A87}" type="datetimeFigureOut">
              <a:rPr lang="lv-LV" smtClean="0"/>
              <a:t>07.05.2019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F493E-5E67-4B05-9B6D-B588BC6B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A32B5-EFBB-4BDC-A561-E07C5CE8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06E0-2C60-4F34-B0E9-631DBE0162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258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1D8C-5B83-4DDB-A2AA-7E0826A8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DEB33-7E7B-46E3-9AC1-5017DE552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EA43B-E118-40C7-8962-1FD5E3C5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7E7CF-CFC2-4508-B330-B60CE127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5070-0BD4-4BCA-8A01-B467D0364A87}" type="datetimeFigureOut">
              <a:rPr lang="lv-LV" smtClean="0"/>
              <a:t>07.05.2019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79BF5-E351-4E09-B70E-4496EC99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E9FA5-6C9D-45C8-B19E-E529C651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06E0-2C60-4F34-B0E9-631DBE0162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02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DE8111-D117-4A2B-901C-5E1FE8DF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77E50-E94F-4270-A36A-A3C1ACF6D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1B9FD-61A1-4854-9784-BD7D08BE9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5070-0BD4-4BCA-8A01-B467D0364A87}" type="datetimeFigureOut">
              <a:rPr lang="lv-LV" smtClean="0"/>
              <a:t>07.05.2019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F5102-6FDD-404D-A46B-62CAF2797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95208-8FF1-4A4E-876D-FFE73674B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D06E0-2C60-4F34-B0E9-631DBE0162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471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chilifresh.com/en/contact" TargetMode="External"/><Relationship Id="rId2" Type="http://schemas.openxmlformats.org/officeDocument/2006/relationships/hyperlink" Target="http://www.chilifresh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mailto:info@chilifresh.com" TargetMode="External"/><Relationship Id="rId4" Type="http://schemas.openxmlformats.org/officeDocument/2006/relationships/hyperlink" Target="https://home.chilifresh.com/en/request-a-dem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F2FDDD-DF43-4694-9872-CF7FF7348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380"/>
            <a:ext cx="12209760" cy="2793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8E9E1A-2BB3-4E3A-8FCA-D4971F6838EB}"/>
              </a:ext>
            </a:extLst>
          </p:cNvPr>
          <p:cNvSpPr txBox="1"/>
          <p:nvPr/>
        </p:nvSpPr>
        <p:spPr>
          <a:xfrm>
            <a:off x="414291" y="1180915"/>
            <a:ext cx="113634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8800" b="1" dirty="0"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Introducing ChiliPAC</a:t>
            </a:r>
          </a:p>
        </p:txBody>
      </p:sp>
    </p:spTree>
    <p:extLst>
      <p:ext uri="{BB962C8B-B14F-4D97-AF65-F5344CB8AC3E}">
        <p14:creationId xmlns:p14="http://schemas.microsoft.com/office/powerpoint/2010/main" val="426512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2ADAAA-E34F-4E4B-9A99-2EA53499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908" y="1523854"/>
            <a:ext cx="3505939" cy="4351338"/>
          </a:xfrm>
        </p:spPr>
        <p:txBody>
          <a:bodyPr>
            <a:normAutofit/>
          </a:bodyPr>
          <a:lstStyle/>
          <a:p>
            <a:r>
              <a:rPr lang="lv-LV" sz="1600" dirty="0"/>
              <a:t>We are happy to hear from you!</a:t>
            </a:r>
          </a:p>
          <a:p>
            <a:r>
              <a:rPr lang="lv-LV" sz="1600" dirty="0"/>
              <a:t>Please visit </a:t>
            </a:r>
            <a:r>
              <a:rPr lang="lv-LV" sz="1600" dirty="0">
                <a:hlinkClick r:id="rId2"/>
              </a:rPr>
              <a:t>www.chilifresh.com</a:t>
            </a:r>
            <a:r>
              <a:rPr lang="lv-LV" sz="1600" dirty="0"/>
              <a:t> for additional information on ChiliPAC and other ChiliFresh catalog enhancements</a:t>
            </a:r>
          </a:p>
          <a:p>
            <a:r>
              <a:rPr lang="lv-LV" sz="1600" dirty="0"/>
              <a:t>Fill out the </a:t>
            </a:r>
            <a:r>
              <a:rPr lang="lv-LV" sz="1600" i="1" dirty="0">
                <a:hlinkClick r:id="rId3"/>
              </a:rPr>
              <a:t>Contact us</a:t>
            </a:r>
            <a:r>
              <a:rPr lang="lv-LV" sz="1600" dirty="0"/>
              <a:t> or </a:t>
            </a:r>
            <a:r>
              <a:rPr lang="lv-LV" sz="1600" i="1" dirty="0">
                <a:hlinkClick r:id="rId4"/>
              </a:rPr>
              <a:t>Request Demo</a:t>
            </a:r>
            <a:r>
              <a:rPr lang="lv-LV" sz="1600" dirty="0"/>
              <a:t> form or e-mail us to </a:t>
            </a:r>
            <a:r>
              <a:rPr lang="lv-LV" sz="1600" dirty="0">
                <a:hlinkClick r:id="rId5"/>
              </a:rPr>
              <a:t>info@chilifresh.com</a:t>
            </a:r>
            <a:r>
              <a:rPr lang="lv-LV" sz="1600" dirty="0"/>
              <a:t> to schedule a demo for your library or if you have any questions or comments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C874C-9B2C-4073-9CAE-DA6F3939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ChiliPAC Information</a:t>
            </a:r>
            <a:endParaRPr lang="lv-LV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D6A7DF-F87E-44A4-B124-1C2B23D4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lv-LV" dirty="0"/>
              <a:t>Search. Shelve. Share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4850A-0EF5-40EE-9F43-689AD235F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24" y="1523854"/>
            <a:ext cx="7652551" cy="386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0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CC37-F27E-45C5-B566-C38D4A7A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ChiliPAC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BCC01-B62B-4C6B-90E9-0E4DE908C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500" y="1825625"/>
            <a:ext cx="5947299" cy="4351338"/>
          </a:xfrm>
        </p:spPr>
        <p:txBody>
          <a:bodyPr>
            <a:normAutofit lnSpcReduction="10000"/>
          </a:bodyPr>
          <a:lstStyle/>
          <a:p>
            <a:r>
              <a:rPr lang="lv-LV" sz="2400" dirty="0"/>
              <a:t>User and staff booklists and bookshelves</a:t>
            </a:r>
          </a:p>
          <a:p>
            <a:r>
              <a:rPr lang="lv-LV" sz="2400" dirty="0"/>
              <a:t>List discoverability and sharing</a:t>
            </a:r>
          </a:p>
          <a:p>
            <a:r>
              <a:rPr lang="lv-LV" sz="2400" dirty="0"/>
              <a:t>Individual user profiles</a:t>
            </a:r>
          </a:p>
          <a:p>
            <a:r>
              <a:rPr lang="lv-LV" sz="2400" dirty="0"/>
              <a:t>Staff picks and recommendations</a:t>
            </a:r>
          </a:p>
          <a:p>
            <a:r>
              <a:rPr lang="lv-LV" sz="2400" dirty="0"/>
              <a:t>Catalog enhancements</a:t>
            </a:r>
          </a:p>
          <a:p>
            <a:r>
              <a:rPr lang="lv-LV" sz="2400" dirty="0"/>
              <a:t>Works with Innovative Encore and Polaris PowerPAC</a:t>
            </a:r>
          </a:p>
          <a:p>
            <a:r>
              <a:rPr lang="lv-LV" sz="2400" dirty="0"/>
              <a:t>Single sign-on comes with barcode/PIN login to the catalog, no separate account required</a:t>
            </a:r>
          </a:p>
          <a:p>
            <a:endParaRPr lang="lv-LV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6CB6C-EE4B-4BC3-BA59-BE3CFFDB8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3891936" cy="33940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DDA4C6-0909-4D76-B3DC-F3C2F1D01278}"/>
              </a:ext>
            </a:extLst>
          </p:cNvPr>
          <p:cNvCxnSpPr/>
          <p:nvPr/>
        </p:nvCxnSpPr>
        <p:spPr>
          <a:xfrm>
            <a:off x="0" y="6285390"/>
            <a:ext cx="12192000" cy="0"/>
          </a:xfrm>
          <a:prstGeom prst="line">
            <a:avLst/>
          </a:prstGeom>
          <a:ln w="165100">
            <a:solidFill>
              <a:srgbClr val="E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61841D9-56CD-48CF-B974-6D0E10DDE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125581"/>
            <a:ext cx="543056" cy="89405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296BF8D-4C7E-4F3C-97B7-2BB04C55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lv-LV" dirty="0"/>
              <a:t>Search. Shelve. Share</a:t>
            </a:r>
          </a:p>
        </p:txBody>
      </p:sp>
    </p:spTree>
    <p:extLst>
      <p:ext uri="{BB962C8B-B14F-4D97-AF65-F5344CB8AC3E}">
        <p14:creationId xmlns:p14="http://schemas.microsoft.com/office/powerpoint/2010/main" val="387332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2ADAAA-E34F-4E4B-9A99-2EA53499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908" y="1523854"/>
            <a:ext cx="3505939" cy="4351338"/>
          </a:xfrm>
        </p:spPr>
        <p:txBody>
          <a:bodyPr>
            <a:normAutofit lnSpcReduction="10000"/>
          </a:bodyPr>
          <a:lstStyle/>
          <a:p>
            <a:r>
              <a:rPr lang="lv-LV" sz="1600" dirty="0"/>
              <a:t>Create booklist for any purpose or patron reference inquiry</a:t>
            </a:r>
          </a:p>
          <a:p>
            <a:r>
              <a:rPr lang="lv-LV" sz="1600" dirty="0"/>
              <a:t>Staff users may set custom link for booklist to share</a:t>
            </a:r>
          </a:p>
          <a:p>
            <a:r>
              <a:rPr lang="lv-LV" sz="1600" dirty="0"/>
              <a:t>Booklists have display statuses:</a:t>
            </a:r>
          </a:p>
          <a:p>
            <a:pPr lvl="1"/>
            <a:r>
              <a:rPr lang="lv-LV" sz="1200" dirty="0"/>
              <a:t>Have it in </a:t>
            </a:r>
            <a:r>
              <a:rPr lang="lv-LV" sz="1200" i="1" dirty="0"/>
              <a:t>Draft</a:t>
            </a:r>
            <a:r>
              <a:rPr lang="lv-LV" sz="1200" dirty="0"/>
              <a:t> status while in works not shared with anyone</a:t>
            </a:r>
          </a:p>
          <a:p>
            <a:pPr lvl="1"/>
            <a:r>
              <a:rPr lang="lv-LV" sz="1200" dirty="0"/>
              <a:t>Set it to </a:t>
            </a:r>
            <a:r>
              <a:rPr lang="lv-LV" sz="1200" i="1" dirty="0"/>
              <a:t>Private</a:t>
            </a:r>
            <a:r>
              <a:rPr lang="lv-LV" sz="1200" dirty="0"/>
              <a:t> to share with specific users knowing the link</a:t>
            </a:r>
          </a:p>
          <a:p>
            <a:pPr lvl="1"/>
            <a:r>
              <a:rPr lang="lv-LV" sz="1200" dirty="0"/>
              <a:t>Set it to </a:t>
            </a:r>
            <a:r>
              <a:rPr lang="lv-LV" sz="1200" i="1" dirty="0"/>
              <a:t>Public</a:t>
            </a:r>
            <a:r>
              <a:rPr lang="lv-LV" sz="1200" dirty="0"/>
              <a:t> to share with anyone, make the lists discoverable publicly</a:t>
            </a:r>
          </a:p>
          <a:p>
            <a:r>
              <a:rPr lang="lv-LV" sz="1600" dirty="0"/>
              <a:t>Add items real-time from library’s collection on booklist management page or while browsing catalog using search results and item details pages</a:t>
            </a:r>
          </a:p>
          <a:p>
            <a:r>
              <a:rPr lang="lv-LV" sz="1600" dirty="0"/>
              <a:t>Add electronic resources or websites</a:t>
            </a:r>
          </a:p>
          <a:p>
            <a:r>
              <a:rPr lang="lv-LV" sz="1600" dirty="0"/>
              <a:t>Add annotations to booklist items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C874C-9B2C-4073-9CAE-DA6F3939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Booklists</a:t>
            </a:r>
            <a:endParaRPr lang="lv-LV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D6A7DF-F87E-44A4-B124-1C2B23D4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lv-LV" dirty="0"/>
              <a:t>Search. Shelve.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C4964-2F62-4450-8096-651E6A7A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" y="1523854"/>
            <a:ext cx="7816735" cy="42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7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2ADAAA-E34F-4E4B-9A99-2EA53499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908" y="1523854"/>
            <a:ext cx="3505939" cy="4351338"/>
          </a:xfrm>
        </p:spPr>
        <p:txBody>
          <a:bodyPr>
            <a:normAutofit lnSpcReduction="10000"/>
          </a:bodyPr>
          <a:lstStyle/>
          <a:p>
            <a:r>
              <a:rPr lang="lv-LV" sz="1600" dirty="0"/>
              <a:t>Each Public and Private booklist gets a permanent link accessible publicly without logging on to catalog</a:t>
            </a:r>
          </a:p>
          <a:p>
            <a:r>
              <a:rPr lang="lv-LV" sz="1600" dirty="0"/>
              <a:t>Staff users can create custom links to shared booklists</a:t>
            </a:r>
          </a:p>
          <a:p>
            <a:r>
              <a:rPr lang="lv-LV" sz="1600" dirty="0"/>
              <a:t>Booklist is downloadable as PDF</a:t>
            </a:r>
          </a:p>
          <a:p>
            <a:r>
              <a:rPr lang="lv-LV" sz="1600" dirty="0"/>
              <a:t>Users can go to booklist item details for more information, see reviews for items, place a hold or add item to their own booklists or bookshelves</a:t>
            </a:r>
          </a:p>
          <a:p>
            <a:r>
              <a:rPr lang="lv-LV" sz="1600" dirty="0"/>
              <a:t>Go to booklist author’s profile to see other booklists and bookshelves of the user</a:t>
            </a:r>
          </a:p>
          <a:p>
            <a:r>
              <a:rPr lang="lv-LV" sz="1600" dirty="0"/>
              <a:t>Booklist links are sharable on Facebook, Twitter, e-mail or other means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C874C-9B2C-4073-9CAE-DA6F3939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Booklists sharing</a:t>
            </a:r>
            <a:endParaRPr lang="lv-LV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D6A7DF-F87E-44A4-B124-1C2B23D4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lv-LV" dirty="0"/>
              <a:t>Search. Shelve. Share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CF4DC-64B2-4C00-8F15-B4827B03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53" y="1523853"/>
            <a:ext cx="793513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8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2ADAAA-E34F-4E4B-9A99-2EA53499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908" y="1523854"/>
            <a:ext cx="3505939" cy="4351338"/>
          </a:xfrm>
        </p:spPr>
        <p:txBody>
          <a:bodyPr>
            <a:normAutofit/>
          </a:bodyPr>
          <a:lstStyle/>
          <a:p>
            <a:r>
              <a:rPr lang="lv-LV" sz="1600" dirty="0"/>
              <a:t>Main purpose for user own use, but users may choose to share bookshelves for other users visiting their profile as well as using a dedicated permanent link accessible publicly</a:t>
            </a:r>
          </a:p>
          <a:p>
            <a:r>
              <a:rPr lang="lv-LV" sz="1600" dirty="0"/>
              <a:t>Three types of bookshelves:</a:t>
            </a:r>
          </a:p>
          <a:p>
            <a:pPr lvl="1"/>
            <a:r>
              <a:rPr lang="lv-LV" sz="1200" i="1" dirty="0"/>
              <a:t>Completed</a:t>
            </a:r>
          </a:p>
          <a:p>
            <a:pPr lvl="1"/>
            <a:r>
              <a:rPr lang="lv-LV" sz="1200" i="1" dirty="0"/>
              <a:t>In Progress</a:t>
            </a:r>
          </a:p>
          <a:p>
            <a:pPr lvl="1"/>
            <a:r>
              <a:rPr lang="lv-LV" sz="1200" i="1" dirty="0"/>
              <a:t>For later</a:t>
            </a:r>
          </a:p>
          <a:p>
            <a:r>
              <a:rPr lang="lv-LV" sz="1600" dirty="0"/>
              <a:t>Add items real-time from library’s collection on booklist management page or while browsing catalog using search results and item details pages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C874C-9B2C-4073-9CAE-DA6F3939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Bookshelves</a:t>
            </a:r>
            <a:endParaRPr lang="lv-LV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D6A7DF-F87E-44A4-B124-1C2B23D4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lv-LV" dirty="0"/>
              <a:t>Search. Shelve.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F2672-960B-457F-974C-EFC17245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1" y="1471773"/>
            <a:ext cx="79128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8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2ADAAA-E34F-4E4B-9A99-2EA53499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126" y="1523854"/>
            <a:ext cx="4453722" cy="4351338"/>
          </a:xfrm>
        </p:spPr>
        <p:txBody>
          <a:bodyPr>
            <a:normAutofit/>
          </a:bodyPr>
          <a:lstStyle/>
          <a:p>
            <a:r>
              <a:rPr lang="lv-LV" sz="1600" dirty="0"/>
              <a:t>Staff users are identified automatically by their login to the catalog</a:t>
            </a:r>
          </a:p>
          <a:p>
            <a:r>
              <a:rPr lang="lv-LV" sz="1600" dirty="0"/>
              <a:t>Items with staff review get a </a:t>
            </a:r>
            <a:r>
              <a:rPr lang="lv-LV" sz="1600" i="1" dirty="0"/>
              <a:t>Staff Pick</a:t>
            </a:r>
            <a:r>
              <a:rPr lang="lv-LV" sz="1600" dirty="0"/>
              <a:t> or </a:t>
            </a:r>
            <a:r>
              <a:rPr lang="lv-LV" sz="1600" i="1" dirty="0"/>
              <a:t>Staff Recommendation </a:t>
            </a:r>
            <a:r>
              <a:rPr lang="lv-LV" sz="1600" dirty="0"/>
              <a:t>flag depending on rating of the item</a:t>
            </a:r>
          </a:p>
          <a:p>
            <a:r>
              <a:rPr lang="lv-LV" sz="1600" dirty="0"/>
              <a:t>Moving mouse over the flag, users see latest staff review for the item</a:t>
            </a:r>
          </a:p>
          <a:p>
            <a:endParaRPr lang="lv-LV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C874C-9B2C-4073-9CAE-DA6F3939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Staff Picks and Recommendations</a:t>
            </a:r>
            <a:endParaRPr lang="lv-LV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D6A7DF-F87E-44A4-B124-1C2B23D4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lv-LV" dirty="0"/>
              <a:t>Search. Shelve. Share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F3D67-055A-4739-85D1-A18D6D945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06" y="1331767"/>
            <a:ext cx="5302444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2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2ADAAA-E34F-4E4B-9A99-2EA53499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908" y="1523854"/>
            <a:ext cx="3505939" cy="4351338"/>
          </a:xfrm>
        </p:spPr>
        <p:txBody>
          <a:bodyPr>
            <a:normAutofit/>
          </a:bodyPr>
          <a:lstStyle/>
          <a:p>
            <a:r>
              <a:rPr lang="lv-LV" sz="1600" dirty="0"/>
              <a:t>Each user gets profile just by logging in to the catalog using barcode/PIN, no additional account creation required</a:t>
            </a:r>
          </a:p>
          <a:p>
            <a:r>
              <a:rPr lang="lv-LV" sz="1600" dirty="0"/>
              <a:t>Users can set their privacy settings and choose what they are sharing with other users</a:t>
            </a:r>
          </a:p>
          <a:p>
            <a:r>
              <a:rPr lang="lv-LV" sz="1600" dirty="0"/>
              <a:t>Users can manage their booklists, bookshelves, and their profile information such as avatar and nickname</a:t>
            </a:r>
          </a:p>
          <a:p>
            <a:r>
              <a:rPr lang="lv-LV" sz="1600" dirty="0"/>
              <a:t>Users see a timeline of updates for other user and item events that they have chosen to follow</a:t>
            </a:r>
          </a:p>
          <a:p>
            <a:endParaRPr lang="lv-LV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C874C-9B2C-4073-9CAE-DA6F3939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 Profiles</a:t>
            </a:r>
            <a:endParaRPr lang="lv-LV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D6A7DF-F87E-44A4-B124-1C2B23D4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lv-LV" dirty="0"/>
              <a:t>Search. Shelve. Share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EC721-10B7-47B3-AB44-68EB1D6D9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86" y="1294628"/>
            <a:ext cx="6903917" cy="48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2ADAAA-E34F-4E4B-9A99-2EA53499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732" y="1523853"/>
            <a:ext cx="4509115" cy="46461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sz="1600" dirty="0"/>
              <a:t>There are multiple other ChiliPAC features and enhancements:</a:t>
            </a:r>
          </a:p>
          <a:p>
            <a:r>
              <a:rPr lang="lv-LV" sz="1600" dirty="0"/>
              <a:t>Item cover art rivers of user generated conent such as – Staff booklists, Staff picks and recommendations, Recently reviewed and rated items</a:t>
            </a:r>
          </a:p>
          <a:p>
            <a:r>
              <a:rPr lang="lv-LV" sz="1600" dirty="0"/>
              <a:t>Booklist search – discover booklists by staff or other users from within or outside your own library</a:t>
            </a:r>
          </a:p>
          <a:p>
            <a:r>
              <a:rPr lang="lv-LV" sz="1600" dirty="0"/>
              <a:t>See booklist search results on facets of search results page</a:t>
            </a:r>
          </a:p>
          <a:p>
            <a:r>
              <a:rPr lang="lv-LV" sz="1600" dirty="0"/>
              <a:t>See connected users that have interacted with each items and which booklists these items are appearing on</a:t>
            </a:r>
          </a:p>
          <a:p>
            <a:r>
              <a:rPr lang="lv-LV" sz="1600" dirty="0"/>
              <a:t>Different APIs – to display Reviews, Ratings and Booklists on website or other library systems</a:t>
            </a:r>
          </a:p>
          <a:p>
            <a:r>
              <a:rPr lang="lv-LV" sz="1600" dirty="0"/>
              <a:t>Additional search results – discover users and items based on user interaction</a:t>
            </a:r>
          </a:p>
          <a:p>
            <a:r>
              <a:rPr lang="lv-LV" sz="1600" dirty="0"/>
              <a:t>Following activities of other users and items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C874C-9B2C-4073-9CAE-DA6F3939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 ChiliPAC Features</a:t>
            </a:r>
            <a:endParaRPr lang="lv-LV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D6A7DF-F87E-44A4-B124-1C2B23D4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lv-LV" dirty="0"/>
              <a:t>Search. Shelve. Share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FC55B-8FEA-45CE-974A-FD562D06B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97" y="1406378"/>
            <a:ext cx="5976605" cy="44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1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2ADAAA-E34F-4E4B-9A99-2EA53499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732" y="1523853"/>
            <a:ext cx="4509115" cy="4646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600" dirty="0"/>
              <a:t>ChiliPAC offers multiple analytics data and analysis options on user activity data such as:</a:t>
            </a:r>
          </a:p>
          <a:p>
            <a:r>
              <a:rPr lang="lv-LV" sz="1600" dirty="0"/>
              <a:t>Counts of user activities such us booklists create, items added to bookshelves and booklists</a:t>
            </a:r>
          </a:p>
          <a:p>
            <a:r>
              <a:rPr lang="lv-LV" sz="1600" dirty="0"/>
              <a:t>Statistics of where most holds coming from</a:t>
            </a:r>
          </a:p>
          <a:p>
            <a:r>
              <a:rPr lang="lv-LV" sz="1600" dirty="0"/>
              <a:t>Most popular items and booklists by different criteria</a:t>
            </a:r>
          </a:p>
          <a:p>
            <a:r>
              <a:rPr lang="lv-LV" sz="1600" dirty="0"/>
              <a:t>All data available to be queried based on select timeframes</a:t>
            </a:r>
          </a:p>
          <a:p>
            <a:r>
              <a:rPr lang="lv-LV" sz="1600"/>
              <a:t>Analytics data can be extracted for download and used in other analytics tools using common reference points such as item ID from librarys bibliographic collection</a:t>
            </a:r>
            <a:endParaRPr lang="lv-LV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C874C-9B2C-4073-9CAE-DA6F3939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ChiliPAC Analytics</a:t>
            </a:r>
            <a:endParaRPr lang="lv-LV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D6A7DF-F87E-44A4-B124-1C2B23D4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E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lv-LV" dirty="0"/>
              <a:t>Search. Shelve.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03AFE-66F3-49BA-95D9-58D2C2395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54" y="1690687"/>
            <a:ext cx="3944242" cy="440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7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712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Office Theme</vt:lpstr>
      <vt:lpstr>PowerPoint Presentation</vt:lpstr>
      <vt:lpstr>Key ChiliPAC features</vt:lpstr>
      <vt:lpstr>Booklists</vt:lpstr>
      <vt:lpstr>Booklists sharing</vt:lpstr>
      <vt:lpstr>Bookshelves</vt:lpstr>
      <vt:lpstr>Staff Picks and Recommendations</vt:lpstr>
      <vt:lpstr>User Profiles</vt:lpstr>
      <vt:lpstr>Other ChiliPAC Features</vt:lpstr>
      <vt:lpstr>ChiliPAC Analytics</vt:lpstr>
      <vt:lpstr>ChiliPAC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Juris Poseika</dc:creator>
  <cp:lastModifiedBy>Juris Poseika</cp:lastModifiedBy>
  <cp:revision>11</cp:revision>
  <dcterms:created xsi:type="dcterms:W3CDTF">2019-05-06T19:30:47Z</dcterms:created>
  <dcterms:modified xsi:type="dcterms:W3CDTF">2019-05-06T21:45:09Z</dcterms:modified>
</cp:coreProperties>
</file>