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3.xml" ContentType="application/vnd.openxmlformats-officedocument.presentationml.tags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notesSlides/notesSlide44.xml" ContentType="application/vnd.openxmlformats-officedocument.presentationml.notesSlide+xml"/>
  <Override PartName="/ppt/tags/tag35.xml" ContentType="application/vnd.openxmlformats-officedocument.presentationml.tags+xml"/>
  <Override PartName="/ppt/notesSlides/notesSlide45.xml" ContentType="application/vnd.openxmlformats-officedocument.presentationml.notesSlide+xml"/>
  <Override PartName="/ppt/tags/tag36.xml" ContentType="application/vnd.openxmlformats-officedocument.presentationml.tags+xml"/>
  <Override PartName="/ppt/notesSlides/notesSlide46.xml" ContentType="application/vnd.openxmlformats-officedocument.presentationml.notesSlide+xml"/>
  <Override PartName="/ppt/tags/tag37.xml" ContentType="application/vnd.openxmlformats-officedocument.presentationml.tags+xml"/>
  <Override PartName="/ppt/notesSlides/notesSlide47.xml" ContentType="application/vnd.openxmlformats-officedocument.presentationml.notesSlide+xml"/>
  <Override PartName="/ppt/tags/tag3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39.xml" ContentType="application/vnd.openxmlformats-officedocument.presentationml.tags+xml"/>
  <Override PartName="/ppt/notesSlides/notesSlide52.xml" ContentType="application/vnd.openxmlformats-officedocument.presentationml.notesSlide+xml"/>
  <Override PartName="/ppt/tags/tag40.xml" ContentType="application/vnd.openxmlformats-officedocument.presentationml.tags+xml"/>
  <Override PartName="/ppt/notesSlides/notesSlide53.xml" ContentType="application/vnd.openxmlformats-officedocument.presentationml.notesSlide+xml"/>
  <Override PartName="/ppt/tags/tag41.xml" ContentType="application/vnd.openxmlformats-officedocument.presentationml.tags+xml"/>
  <Override PartName="/ppt/notesSlides/notesSlide54.xml" ContentType="application/vnd.openxmlformats-officedocument.presentationml.notesSlide+xml"/>
  <Override PartName="/ppt/tags/tag42.xml" ContentType="application/vnd.openxmlformats-officedocument.presentationml.tags+xml"/>
  <Override PartName="/ppt/notesSlides/notesSlide55.xml" ContentType="application/vnd.openxmlformats-officedocument.presentationml.notesSlide+xml"/>
  <Override PartName="/ppt/tags/tag43.xml" ContentType="application/vnd.openxmlformats-officedocument.presentationml.tags+xml"/>
  <Override PartName="/ppt/notesSlides/notesSlide56.xml" ContentType="application/vnd.openxmlformats-officedocument.presentationml.notesSlide+xml"/>
  <Override PartName="/ppt/tags/tag44.xml" ContentType="application/vnd.openxmlformats-officedocument.presentationml.tags+xml"/>
  <Override PartName="/ppt/notesSlides/notesSlide57.xml" ContentType="application/vnd.openxmlformats-officedocument.presentationml.notesSlide+xml"/>
  <Override PartName="/ppt/tags/tag45.xml" ContentType="application/vnd.openxmlformats-officedocument.presentationml.tags+xml"/>
  <Override PartName="/ppt/notesSlides/notesSlide58.xml" ContentType="application/vnd.openxmlformats-officedocument.presentationml.notesSlide+xml"/>
  <Override PartName="/ppt/tags/tag46.xml" ContentType="application/vnd.openxmlformats-officedocument.presentationml.tags+xml"/>
  <Override PartName="/ppt/notesSlides/notesSlide59.xml" ContentType="application/vnd.openxmlformats-officedocument.presentationml.notesSlide+xml"/>
  <Override PartName="/ppt/tags/tag47.xml" ContentType="application/vnd.openxmlformats-officedocument.presentationml.tags+xml"/>
  <Override PartName="/ppt/notesSlides/notesSlide60.xml" ContentType="application/vnd.openxmlformats-officedocument.presentationml.notesSlide+xml"/>
  <Override PartName="/ppt/tags/tag48.xml" ContentType="application/vnd.openxmlformats-officedocument.presentationml.tags+xml"/>
  <Override PartName="/ppt/notesSlides/notesSlide61.xml" ContentType="application/vnd.openxmlformats-officedocument.presentationml.notesSlide+xml"/>
  <Override PartName="/ppt/tags/tag49.xml" ContentType="application/vnd.openxmlformats-officedocument.presentationml.tags+xml"/>
  <Override PartName="/ppt/notesSlides/notesSlide62.xml" ContentType="application/vnd.openxmlformats-officedocument.presentationml.notesSlide+xml"/>
  <Override PartName="/ppt/tags/tag50.xml" ContentType="application/vnd.openxmlformats-officedocument.presentationml.tags+xml"/>
  <Override PartName="/ppt/notesSlides/notesSlide63.xml" ContentType="application/vnd.openxmlformats-officedocument.presentationml.notesSlide+xml"/>
  <Override PartName="/ppt/tags/tag51.xml" ContentType="application/vnd.openxmlformats-officedocument.presentationml.tags+xml"/>
  <Override PartName="/ppt/notesSlides/notesSlide64.xml" ContentType="application/vnd.openxmlformats-officedocument.presentationml.notesSlide+xml"/>
  <Override PartName="/ppt/tags/tag52.xml" ContentType="application/vnd.openxmlformats-officedocument.presentationml.tags+xml"/>
  <Override PartName="/ppt/notesSlides/notesSlide65.xml" ContentType="application/vnd.openxmlformats-officedocument.presentationml.notesSlide+xml"/>
  <Override PartName="/ppt/tags/tag53.xml" ContentType="application/vnd.openxmlformats-officedocument.presentationml.tags+xml"/>
  <Override PartName="/ppt/notesSlides/notesSlide66.xml" ContentType="application/vnd.openxmlformats-officedocument.presentationml.notesSlide+xml"/>
  <Override PartName="/ppt/tags/tag54.xml" ContentType="application/vnd.openxmlformats-officedocument.presentationml.tags+xml"/>
  <Override PartName="/ppt/notesSlides/notesSlide67.xml" ContentType="application/vnd.openxmlformats-officedocument.presentationml.notesSlide+xml"/>
  <Override PartName="/ppt/tags/tag55.xml" ContentType="application/vnd.openxmlformats-officedocument.presentationml.tags+xml"/>
  <Override PartName="/ppt/notesSlides/notesSlide68.xml" ContentType="application/vnd.openxmlformats-officedocument.presentationml.notesSlide+xml"/>
  <Override PartName="/ppt/tags/tag56.xml" ContentType="application/vnd.openxmlformats-officedocument.presentationml.tags+xml"/>
  <Override PartName="/ppt/notesSlides/notesSlide69.xml" ContentType="application/vnd.openxmlformats-officedocument.presentationml.notesSlide+xml"/>
  <Override PartName="/ppt/tags/tag57.xml" ContentType="application/vnd.openxmlformats-officedocument.presentationml.tags+xml"/>
  <Override PartName="/ppt/notesSlides/notesSlide70.xml" ContentType="application/vnd.openxmlformats-officedocument.presentationml.notesSlide+xml"/>
  <Override PartName="/ppt/tags/tag58.xml" ContentType="application/vnd.openxmlformats-officedocument.presentationml.tags+xml"/>
  <Override PartName="/ppt/notesSlides/notesSlide71.xml" ContentType="application/vnd.openxmlformats-officedocument.presentationml.notesSlide+xml"/>
  <Override PartName="/ppt/tags/tag59.xml" ContentType="application/vnd.openxmlformats-officedocument.presentationml.tags+xml"/>
  <Override PartName="/ppt/notesSlides/notesSlide72.xml" ContentType="application/vnd.openxmlformats-officedocument.presentationml.notesSlide+xml"/>
  <Override PartName="/ppt/tags/tag60.xml" ContentType="application/vnd.openxmlformats-officedocument.presentationml.tags+xml"/>
  <Override PartName="/ppt/notesSlides/notesSlide73.xml" ContentType="application/vnd.openxmlformats-officedocument.presentationml.notesSlide+xml"/>
  <Override PartName="/ppt/tags/tag61.xml" ContentType="application/vnd.openxmlformats-officedocument.presentationml.tags+xml"/>
  <Override PartName="/ppt/notesSlides/notesSlide74.xml" ContentType="application/vnd.openxmlformats-officedocument.presentationml.notesSlide+xml"/>
  <Override PartName="/ppt/tags/tag62.xml" ContentType="application/vnd.openxmlformats-officedocument.presentationml.tags+xml"/>
  <Override PartName="/ppt/notesSlides/notesSlide75.xml" ContentType="application/vnd.openxmlformats-officedocument.presentationml.notesSlide+xml"/>
  <Override PartName="/ppt/tags/tag63.xml" ContentType="application/vnd.openxmlformats-officedocument.presentationml.tags+xml"/>
  <Override PartName="/ppt/notesSlides/notesSlide76.xml" ContentType="application/vnd.openxmlformats-officedocument.presentationml.notesSlide+xml"/>
  <Override PartName="/ppt/tags/tag64.xml" ContentType="application/vnd.openxmlformats-officedocument.presentationml.tags+xml"/>
  <Override PartName="/ppt/notesSlides/notesSlide77.xml" ContentType="application/vnd.openxmlformats-officedocument.presentationml.notesSlide+xml"/>
  <Override PartName="/ppt/tags/tag65.xml" ContentType="application/vnd.openxmlformats-officedocument.presentationml.tags+xml"/>
  <Override PartName="/ppt/notesSlides/notesSlide78.xml" ContentType="application/vnd.openxmlformats-officedocument.presentationml.notesSlide+xml"/>
  <Override PartName="/ppt/tags/tag66.xml" ContentType="application/vnd.openxmlformats-officedocument.presentationml.tags+xml"/>
  <Override PartName="/ppt/notesSlides/notesSlide79.xml" ContentType="application/vnd.openxmlformats-officedocument.presentationml.notesSlide+xml"/>
  <Override PartName="/ppt/tags/tag67.xml" ContentType="application/vnd.openxmlformats-officedocument.presentationml.tags+xml"/>
  <Override PartName="/ppt/notesSlides/notesSlide80.xml" ContentType="application/vnd.openxmlformats-officedocument.presentationml.notesSlide+xml"/>
  <Override PartName="/ppt/tags/tag68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69.xml" ContentType="application/vnd.openxmlformats-officedocument.presentationml.tags+xml"/>
  <Override PartName="/ppt/notesSlides/notesSlide84.xml" ContentType="application/vnd.openxmlformats-officedocument.presentationml.notesSlide+xml"/>
  <Override PartName="/ppt/tags/tag70.xml" ContentType="application/vnd.openxmlformats-officedocument.presentationml.tags+xml"/>
  <Override PartName="/ppt/notesSlides/notesSlide85.xml" ContentType="application/vnd.openxmlformats-officedocument.presentationml.notesSlide+xml"/>
  <Override PartName="/ppt/tags/tag71.xml" ContentType="application/vnd.openxmlformats-officedocument.presentationml.tags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94"/>
  </p:notesMasterIdLst>
  <p:sldIdLst>
    <p:sldId id="264" r:id="rId2"/>
    <p:sldId id="381" r:id="rId3"/>
    <p:sldId id="382" r:id="rId4"/>
    <p:sldId id="372" r:id="rId5"/>
    <p:sldId id="371" r:id="rId6"/>
    <p:sldId id="370" r:id="rId7"/>
    <p:sldId id="369" r:id="rId8"/>
    <p:sldId id="368" r:id="rId9"/>
    <p:sldId id="367" r:id="rId10"/>
    <p:sldId id="366" r:id="rId11"/>
    <p:sldId id="365" r:id="rId12"/>
    <p:sldId id="364" r:id="rId13"/>
    <p:sldId id="363" r:id="rId14"/>
    <p:sldId id="362" r:id="rId15"/>
    <p:sldId id="361" r:id="rId16"/>
    <p:sldId id="360" r:id="rId17"/>
    <p:sldId id="359" r:id="rId18"/>
    <p:sldId id="358" r:id="rId19"/>
    <p:sldId id="357" r:id="rId20"/>
    <p:sldId id="356" r:id="rId21"/>
    <p:sldId id="355" r:id="rId22"/>
    <p:sldId id="354" r:id="rId23"/>
    <p:sldId id="353" r:id="rId24"/>
    <p:sldId id="352" r:id="rId25"/>
    <p:sldId id="351" r:id="rId26"/>
    <p:sldId id="350" r:id="rId27"/>
    <p:sldId id="349" r:id="rId28"/>
    <p:sldId id="348" r:id="rId29"/>
    <p:sldId id="347" r:id="rId30"/>
    <p:sldId id="384" r:id="rId31"/>
    <p:sldId id="387" r:id="rId32"/>
    <p:sldId id="386" r:id="rId33"/>
    <p:sldId id="388" r:id="rId34"/>
    <p:sldId id="389" r:id="rId35"/>
    <p:sldId id="395" r:id="rId36"/>
    <p:sldId id="390" r:id="rId37"/>
    <p:sldId id="396" r:id="rId38"/>
    <p:sldId id="397" r:id="rId39"/>
    <p:sldId id="394" r:id="rId40"/>
    <p:sldId id="392" r:id="rId41"/>
    <p:sldId id="393" r:id="rId42"/>
    <p:sldId id="41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292" r:id="rId53"/>
    <p:sldId id="291" r:id="rId54"/>
    <p:sldId id="290" r:id="rId55"/>
    <p:sldId id="346" r:id="rId56"/>
    <p:sldId id="289" r:id="rId57"/>
    <p:sldId id="288" r:id="rId58"/>
    <p:sldId id="340" r:id="rId59"/>
    <p:sldId id="287" r:id="rId60"/>
    <p:sldId id="307" r:id="rId61"/>
    <p:sldId id="311" r:id="rId62"/>
    <p:sldId id="310" r:id="rId63"/>
    <p:sldId id="309" r:id="rId64"/>
    <p:sldId id="308" r:id="rId65"/>
    <p:sldId id="296" r:id="rId66"/>
    <p:sldId id="295" r:id="rId67"/>
    <p:sldId id="343" r:id="rId68"/>
    <p:sldId id="418" r:id="rId69"/>
    <p:sldId id="294" r:id="rId70"/>
    <p:sldId id="297" r:id="rId71"/>
    <p:sldId id="298" r:id="rId72"/>
    <p:sldId id="345" r:id="rId73"/>
    <p:sldId id="341" r:id="rId74"/>
    <p:sldId id="342" r:id="rId75"/>
    <p:sldId id="373" r:id="rId76"/>
    <p:sldId id="299" r:id="rId77"/>
    <p:sldId id="322" r:id="rId78"/>
    <p:sldId id="321" r:id="rId79"/>
    <p:sldId id="320" r:id="rId80"/>
    <p:sldId id="319" r:id="rId81"/>
    <p:sldId id="318" r:id="rId82"/>
    <p:sldId id="379" r:id="rId83"/>
    <p:sldId id="380" r:id="rId84"/>
    <p:sldId id="317" r:id="rId85"/>
    <p:sldId id="316" r:id="rId86"/>
    <p:sldId id="315" r:id="rId87"/>
    <p:sldId id="314" r:id="rId88"/>
    <p:sldId id="313" r:id="rId89"/>
    <p:sldId id="312" r:id="rId90"/>
    <p:sldId id="323" r:id="rId91"/>
    <p:sldId id="266" r:id="rId92"/>
    <p:sldId id="383" r:id="rId93"/>
  </p:sldIdLst>
  <p:sldSz cx="12192000" cy="6858000"/>
  <p:notesSz cx="6858000" cy="9144000"/>
  <p:custDataLst>
    <p:tags r:id="rId9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5BE721-CAE7-4385-96A8-E022CEB27547}">
          <p14:sldIdLst>
            <p14:sldId id="264"/>
            <p14:sldId id="381"/>
            <p14:sldId id="382"/>
            <p14:sldId id="372"/>
            <p14:sldId id="371"/>
            <p14:sldId id="370"/>
            <p14:sldId id="369"/>
            <p14:sldId id="368"/>
            <p14:sldId id="367"/>
            <p14:sldId id="366"/>
            <p14:sldId id="365"/>
            <p14:sldId id="364"/>
            <p14:sldId id="363"/>
            <p14:sldId id="362"/>
            <p14:sldId id="361"/>
            <p14:sldId id="360"/>
            <p14:sldId id="359"/>
            <p14:sldId id="358"/>
            <p14:sldId id="357"/>
            <p14:sldId id="356"/>
            <p14:sldId id="355"/>
            <p14:sldId id="354"/>
            <p14:sldId id="353"/>
            <p14:sldId id="352"/>
            <p14:sldId id="351"/>
            <p14:sldId id="350"/>
            <p14:sldId id="349"/>
            <p14:sldId id="348"/>
            <p14:sldId id="347"/>
            <p14:sldId id="384"/>
            <p14:sldId id="387"/>
            <p14:sldId id="386"/>
            <p14:sldId id="388"/>
            <p14:sldId id="389"/>
            <p14:sldId id="395"/>
            <p14:sldId id="390"/>
            <p14:sldId id="396"/>
            <p14:sldId id="397"/>
            <p14:sldId id="394"/>
            <p14:sldId id="392"/>
            <p14:sldId id="393"/>
            <p14:sldId id="41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292"/>
            <p14:sldId id="291"/>
            <p14:sldId id="290"/>
            <p14:sldId id="346"/>
            <p14:sldId id="289"/>
            <p14:sldId id="288"/>
            <p14:sldId id="340"/>
            <p14:sldId id="287"/>
            <p14:sldId id="307"/>
            <p14:sldId id="311"/>
            <p14:sldId id="310"/>
            <p14:sldId id="309"/>
            <p14:sldId id="308"/>
            <p14:sldId id="296"/>
            <p14:sldId id="295"/>
            <p14:sldId id="343"/>
            <p14:sldId id="418"/>
            <p14:sldId id="294"/>
            <p14:sldId id="297"/>
            <p14:sldId id="298"/>
            <p14:sldId id="345"/>
            <p14:sldId id="341"/>
            <p14:sldId id="342"/>
            <p14:sldId id="373"/>
            <p14:sldId id="299"/>
            <p14:sldId id="322"/>
            <p14:sldId id="321"/>
            <p14:sldId id="320"/>
            <p14:sldId id="319"/>
            <p14:sldId id="318"/>
            <p14:sldId id="379"/>
            <p14:sldId id="380"/>
            <p14:sldId id="317"/>
            <p14:sldId id="316"/>
            <p14:sldId id="315"/>
            <p14:sldId id="314"/>
            <p14:sldId id="313"/>
            <p14:sldId id="312"/>
            <p14:sldId id="323"/>
          </p14:sldIdLst>
        </p14:section>
        <p14:section name="Untitled Section" id="{4CEB5E84-9D70-45AC-ADEE-3E8F2CAA1639}">
          <p14:sldIdLst>
            <p14:sldId id="266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023"/>
    <a:srgbClr val="575358"/>
    <a:srgbClr val="ED7D31"/>
    <a:srgbClr val="FBD504"/>
    <a:srgbClr val="F68E29"/>
    <a:srgbClr val="E7E8E9"/>
    <a:srgbClr val="D1D2D4"/>
    <a:srgbClr val="27272A"/>
    <a:srgbClr val="AFDECC"/>
    <a:srgbClr val="237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C8E65-350B-8A68-76DC-FE57A19C5EA2}" v="34" dt="2023-05-10T15:02:28.754"/>
    <p1510:client id="{5013A990-BA22-437F-A57D-7606F42000DB}" v="5436" dt="2023-05-10T13:36:14.967"/>
    <p1510:client id="{5E65FB47-864C-B79A-CD9C-7C0CD7185491}" v="33" dt="2023-05-10T23:19:45.031"/>
    <p1510:client id="{74A45A5F-E72B-1456-B73F-A1C5018A5644}" v="17" dt="2023-05-09T21:09:10.822"/>
    <p1510:client id="{B5658F5B-8AED-2980-FBF5-273A75B1F9B2}" v="4" dt="2023-05-09T15:21:53.667"/>
    <p1510:client id="{BC3D2DAD-3445-D057-FD18-61202BA4CA5B}" v="123" dt="2023-05-10T15:05:48.539"/>
    <p1510:client id="{CBE2E072-F22F-D188-9B15-DEA3267BA54B}" v="18" dt="2023-05-09T14:33:33.221"/>
    <p1510:client id="{FAA39B0A-0D8A-9B06-9693-D3EF3D5EADEE}" v="46" dt="2023-05-09T19:03:14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gs" Target="tags/tag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34264-8B43-9E43-BE6B-7B512C7060CC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9937-0B8D-9A49-8EF5-04B6AE50A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97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28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71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07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62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38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18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16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0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15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60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63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3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03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09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34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30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4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00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065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4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15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01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26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4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32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52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92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1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95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7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28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3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48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18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144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51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040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91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8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068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604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7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81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53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231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78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4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5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77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236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943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418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2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14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934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152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470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35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696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449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08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128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875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7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052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121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247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35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514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879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72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24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39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99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2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769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47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646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630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478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76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027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313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20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83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1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1329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376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19937-0B8D-9A49-8EF5-04B6AE50A6B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9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BEFCE3-D531-DD4F-9287-FB4F1064481A}"/>
              </a:ext>
            </a:extLst>
          </p:cNvPr>
          <p:cNvSpPr/>
          <p:nvPr userDrawn="1"/>
        </p:nvSpPr>
        <p:spPr>
          <a:xfrm>
            <a:off x="-1" y="2796513"/>
            <a:ext cx="12192002" cy="3395316"/>
          </a:xfrm>
          <a:prstGeom prst="rect">
            <a:avLst/>
          </a:prstGeom>
          <a:gradFill>
            <a:gsLst>
              <a:gs pos="0">
                <a:srgbClr val="F05023"/>
              </a:gs>
              <a:gs pos="100000">
                <a:srgbClr val="F68E29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6638A-9C89-C44E-B6A0-E4BED8908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804" y="3107531"/>
            <a:ext cx="6932393" cy="750087"/>
          </a:xfrm>
        </p:spPr>
        <p:txBody>
          <a:bodyPr anchor="t" anchorCtr="0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E0024-B0D0-4F40-B166-E830B41F2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06" y="3942283"/>
            <a:ext cx="6946388" cy="36933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C52A94A-1536-1240-BF88-53E9133883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4931" y="5068970"/>
            <a:ext cx="6942138" cy="55403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EFAD9-69FF-674E-B45B-21F8EAD0F4DC}"/>
              </a:ext>
            </a:extLst>
          </p:cNvPr>
          <p:cNvSpPr txBox="1"/>
          <p:nvPr userDrawn="1"/>
        </p:nvSpPr>
        <p:spPr>
          <a:xfrm>
            <a:off x="0" y="6402773"/>
            <a:ext cx="22024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#IUG2021</a:t>
            </a:r>
            <a:endParaRPr lang="en-US" sz="1600" baseline="300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AA4BA-F0A0-1D43-AF3A-B7FDFF78A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456" y="6468693"/>
            <a:ext cx="258110" cy="21031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942952-1C2A-788A-1870-EB9C680A3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3920" y="91440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E334B-5E56-854F-B6EE-33A6BE3828FC}"/>
              </a:ext>
            </a:extLst>
          </p:cNvPr>
          <p:cNvSpPr/>
          <p:nvPr userDrawn="1"/>
        </p:nvSpPr>
        <p:spPr>
          <a:xfrm>
            <a:off x="182880" y="6360160"/>
            <a:ext cx="1574800" cy="49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gradFill>
          <a:gsLst>
            <a:gs pos="0">
              <a:srgbClr val="AFDECC"/>
            </a:gs>
            <a:gs pos="100000">
              <a:srgbClr val="575358"/>
            </a:gs>
            <a:gs pos="58000">
              <a:srgbClr val="23794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5E1742-5199-305E-01F0-98ADFD2292D2}"/>
              </a:ext>
            </a:extLst>
          </p:cNvPr>
          <p:cNvSpPr/>
          <p:nvPr userDrawn="1"/>
        </p:nvSpPr>
        <p:spPr>
          <a:xfrm>
            <a:off x="-1" y="0"/>
            <a:ext cx="12192002" cy="6858000"/>
          </a:xfrm>
          <a:prstGeom prst="rect">
            <a:avLst/>
          </a:prstGeom>
          <a:gradFill flip="none" rotWithShape="1">
            <a:gsLst>
              <a:gs pos="0">
                <a:srgbClr val="FBD504"/>
              </a:gs>
              <a:gs pos="100000">
                <a:srgbClr val="F05023"/>
              </a:gs>
              <a:gs pos="47000">
                <a:srgbClr val="F68E29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8C45B-38A1-734C-B548-E0E8C04F0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508660"/>
            <a:ext cx="10515600" cy="920340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title</a:t>
            </a:r>
          </a:p>
        </p:txBody>
      </p:sp>
      <p:pic>
        <p:nvPicPr>
          <p:cNvPr id="4" name="Picture 3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91B2F55D-A3B8-D289-9F07-BE0B24340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6165166"/>
            <a:ext cx="1055914" cy="4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6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61FE68-CA8A-7644-B1D1-10628DC7BC61}"/>
              </a:ext>
            </a:extLst>
          </p:cNvPr>
          <p:cNvSpPr/>
          <p:nvPr userDrawn="1"/>
        </p:nvSpPr>
        <p:spPr>
          <a:xfrm>
            <a:off x="-2" y="5922579"/>
            <a:ext cx="12192002" cy="935421"/>
          </a:xfrm>
          <a:prstGeom prst="rect">
            <a:avLst/>
          </a:prstGeom>
          <a:gradFill>
            <a:gsLst>
              <a:gs pos="0">
                <a:srgbClr val="F05023"/>
              </a:gs>
              <a:gs pos="63000">
                <a:srgbClr val="F68E29"/>
              </a:gs>
              <a:gs pos="100000">
                <a:srgbClr val="FBD504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121E90-B8A9-CD4A-905D-E8667CD124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0" y="2963809"/>
            <a:ext cx="5486400" cy="79802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rgbClr val="F05023"/>
                </a:solidFill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1FFD2C-B97A-D147-A098-DBA1D191D6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3832" y="4023207"/>
            <a:ext cx="4224337" cy="9556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575358"/>
                </a:solidFill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FA5156A-C064-B2FD-679D-5A1406DE0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4422" y="82464"/>
            <a:ext cx="3099147" cy="30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6E8086-0CB6-0F55-C16B-56F634A46E7D}"/>
              </a:ext>
            </a:extLst>
          </p:cNvPr>
          <p:cNvSpPr/>
          <p:nvPr userDrawn="1"/>
        </p:nvSpPr>
        <p:spPr>
          <a:xfrm>
            <a:off x="-1" y="980239"/>
            <a:ext cx="12192002" cy="4243114"/>
          </a:xfrm>
          <a:prstGeom prst="rect">
            <a:avLst/>
          </a:prstGeom>
          <a:gradFill>
            <a:gsLst>
              <a:gs pos="0">
                <a:srgbClr val="F05023"/>
              </a:gs>
              <a:gs pos="100000">
                <a:srgbClr val="F68E29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EFDC56-97C8-F84B-BEF5-C4621F08BA45}"/>
              </a:ext>
            </a:extLst>
          </p:cNvPr>
          <p:cNvSpPr/>
          <p:nvPr userDrawn="1"/>
        </p:nvSpPr>
        <p:spPr>
          <a:xfrm>
            <a:off x="10241280" y="5435600"/>
            <a:ext cx="1849120" cy="1315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6638A-9C89-C44E-B6A0-E4BED8908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804" y="1901230"/>
            <a:ext cx="6932393" cy="780560"/>
          </a:xfrm>
        </p:spPr>
        <p:txBody>
          <a:bodyPr anchor="t" anchorCtr="0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E0024-B0D0-4F40-B166-E830B41F2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06" y="2869390"/>
            <a:ext cx="6946388" cy="36933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C52A94A-1536-1240-BF88-53E9133883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24931" y="3864151"/>
            <a:ext cx="6942138" cy="55403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EFAD9-69FF-674E-B45B-21F8EAD0F4DC}"/>
              </a:ext>
            </a:extLst>
          </p:cNvPr>
          <p:cNvSpPr txBox="1"/>
          <p:nvPr userDrawn="1"/>
        </p:nvSpPr>
        <p:spPr>
          <a:xfrm>
            <a:off x="0" y="6402773"/>
            <a:ext cx="22024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#IUG2021</a:t>
            </a:r>
            <a:endParaRPr lang="en-US" sz="1600" baseline="300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AA4BA-F0A0-1D43-AF3A-B7FDFF78A5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456" y="6468693"/>
            <a:ext cx="258110" cy="210312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917C68-4975-7DD8-41C8-1E7B10DA72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9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5A7F-EAA2-8A42-B4DB-6A238F35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50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886E-F226-9442-8C1A-DD942B79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5077DD83-E108-4648-BBE1-C44C6E355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2C9F53-2A88-794D-F8E0-3B4690920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07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A36F7-8C83-0D4A-BF54-39368ACCECF8}"/>
              </a:ext>
            </a:extLst>
          </p:cNvPr>
          <p:cNvSpPr/>
          <p:nvPr userDrawn="1"/>
        </p:nvSpPr>
        <p:spPr>
          <a:xfrm>
            <a:off x="-1" y="546749"/>
            <a:ext cx="12192002" cy="935421"/>
          </a:xfrm>
          <a:prstGeom prst="rect">
            <a:avLst/>
          </a:prstGeom>
          <a:gradFill>
            <a:gsLst>
              <a:gs pos="0">
                <a:srgbClr val="F05023"/>
              </a:gs>
              <a:gs pos="68000">
                <a:srgbClr val="F68E29"/>
              </a:gs>
              <a:gs pos="100000">
                <a:srgbClr val="FBD504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85A7F-EAA2-8A42-B4DB-6A238F35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C886E-F226-9442-8C1A-DD942B797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7"/>
            <a:ext cx="11083555" cy="4414665"/>
          </a:xfrm>
        </p:spPr>
        <p:txBody>
          <a:bodyPr/>
          <a:lstStyle>
            <a:lvl1pPr>
              <a:defRPr>
                <a:solidFill>
                  <a:srgbClr val="575358"/>
                </a:solidFill>
              </a:defRPr>
            </a:lvl1pPr>
            <a:lvl2pPr>
              <a:defRPr>
                <a:solidFill>
                  <a:srgbClr val="575358"/>
                </a:solidFill>
              </a:defRPr>
            </a:lvl2pPr>
            <a:lvl3pPr>
              <a:defRPr>
                <a:solidFill>
                  <a:srgbClr val="575358"/>
                </a:solidFill>
              </a:defRPr>
            </a:lvl3pPr>
            <a:lvl4pPr>
              <a:defRPr>
                <a:solidFill>
                  <a:srgbClr val="575358"/>
                </a:solidFill>
              </a:defRPr>
            </a:lvl4pPr>
            <a:lvl5pPr>
              <a:defRPr>
                <a:solidFill>
                  <a:srgbClr val="5753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9E27893-54C5-A144-89F8-156D755CA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30186F8-1600-0345-E15E-91A7D24FB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Subtitle and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174FCC-E1DA-0547-B958-1E077E3F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10" y="716623"/>
            <a:ext cx="10515600" cy="58978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050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429BD6-4F07-234B-9A2A-6B29FB97F3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311" y="1588532"/>
            <a:ext cx="10515599" cy="589788"/>
          </a:xfrm>
          <a:prstGeom prst="rect">
            <a:avLst/>
          </a:prstGeom>
        </p:spPr>
        <p:txBody>
          <a:bodyPr rIns="91440">
            <a:normAutofit/>
          </a:bodyPr>
          <a:lstStyle>
            <a:lvl1pPr marL="0" indent="0">
              <a:lnSpc>
                <a:spcPct val="120000"/>
              </a:lnSpc>
              <a:buNone/>
              <a:defRPr sz="1800" b="1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274320" indent="0"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9F0FC1-73C2-094B-B805-3BAB5368ACF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9312" y="2178320"/>
            <a:ext cx="5135879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F57CA86-0C6A-A44C-99D0-016A2B04F3B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899031" y="2178320"/>
            <a:ext cx="5135879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3575A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6D0D11-7DFD-A8FC-A50B-11D94EA84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174FCC-E1DA-0547-B958-1E077E3F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10" y="716623"/>
            <a:ext cx="10515600" cy="58978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050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429BD6-4F07-234B-9A2A-6B29FB97F3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311" y="1588532"/>
            <a:ext cx="10515599" cy="589788"/>
          </a:xfrm>
          <a:prstGeom prst="rect">
            <a:avLst/>
          </a:prstGeom>
        </p:spPr>
        <p:txBody>
          <a:bodyPr rIns="91440">
            <a:normAutofit/>
          </a:bodyPr>
          <a:lstStyle>
            <a:lvl1pPr marL="0" indent="0">
              <a:lnSpc>
                <a:spcPct val="120000"/>
              </a:lnSpc>
              <a:buNone/>
              <a:defRPr sz="1800" b="1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274320" indent="0">
              <a:buNone/>
              <a:defRPr sz="18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9F0FC1-73C2-094B-B805-3BAB5368ACF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9312" y="2178320"/>
            <a:ext cx="6795888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F57CA86-0C6A-A44C-99D0-016A2B04F3B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518400" y="2178320"/>
            <a:ext cx="3516510" cy="3879580"/>
          </a:xfrm>
        </p:spPr>
        <p:txBody>
          <a:bodyPr>
            <a:normAutofit/>
          </a:bodyPr>
          <a:lstStyle>
            <a:lvl1pPr marL="27432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548640" indent="-27432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822960" indent="-274320">
              <a:buClr>
                <a:schemeClr val="tx2"/>
              </a:buClr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188720" indent="-274320">
              <a:lnSpc>
                <a:spcPct val="100000"/>
              </a:lnSpc>
              <a:buClr>
                <a:schemeClr val="tx2"/>
              </a:buClr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1463040" indent="-274320">
              <a:lnSpc>
                <a:spcPct val="100000"/>
              </a:lnSpc>
              <a:buSzPct val="100000"/>
              <a:buFont typeface="Wingdings" pitchFamily="2" charset="2"/>
              <a:buChar char="§"/>
              <a:defRPr sz="1800" b="0" i="0">
                <a:solidFill>
                  <a:srgbClr val="5753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DE17AD8D-0006-7048-9550-8189CED7C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E42139-FF84-0423-A3BD-682CDE80E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9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7870-437A-614A-9428-D8D1A96A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37430-2A09-1941-9B4F-0F3558D0C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565" y="1552354"/>
            <a:ext cx="5440680" cy="4352544"/>
          </a:xfrm>
        </p:spPr>
        <p:txBody>
          <a:bodyPr/>
          <a:lstStyle>
            <a:lvl1pPr>
              <a:defRPr>
                <a:solidFill>
                  <a:srgbClr val="575358"/>
                </a:solidFill>
              </a:defRPr>
            </a:lvl1pPr>
            <a:lvl2pPr>
              <a:defRPr>
                <a:solidFill>
                  <a:srgbClr val="575358"/>
                </a:solidFill>
              </a:defRPr>
            </a:lvl2pPr>
            <a:lvl3pPr>
              <a:defRPr>
                <a:solidFill>
                  <a:srgbClr val="575358"/>
                </a:solidFill>
              </a:defRPr>
            </a:lvl3pPr>
            <a:lvl4pPr>
              <a:defRPr>
                <a:solidFill>
                  <a:srgbClr val="575358"/>
                </a:solidFill>
              </a:defRPr>
            </a:lvl4pPr>
            <a:lvl5pPr>
              <a:defRPr>
                <a:solidFill>
                  <a:srgbClr val="5753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E6294-92DF-3C46-A35E-CBDF77F1C8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440" y="1552354"/>
            <a:ext cx="5440680" cy="3076313"/>
          </a:xfrm>
        </p:spPr>
        <p:txBody>
          <a:bodyPr/>
          <a:lstStyle>
            <a:lvl1pPr marL="0" indent="0">
              <a:buNone/>
              <a:defRPr>
                <a:solidFill>
                  <a:srgbClr val="575358"/>
                </a:solidFill>
              </a:defRPr>
            </a:lvl1pPr>
          </a:lstStyle>
          <a:p>
            <a:pPr lvl="0"/>
            <a:r>
              <a:rPr lang="en-US"/>
              <a:t>Click to add object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4CC23C-2729-284A-9DEE-D73C34524D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9440" y="4628667"/>
            <a:ext cx="3362385" cy="989275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575358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EE62C2A-26E9-E94C-B34B-8EE4A1CCA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EA23A23-EC26-A127-8BCF-4F75263CE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7386" y="6167281"/>
            <a:ext cx="104394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4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52FB59-7648-CA4A-BA58-2D45D0B0F0CB}"/>
              </a:ext>
            </a:extLst>
          </p:cNvPr>
          <p:cNvSpPr/>
          <p:nvPr userDrawn="1"/>
        </p:nvSpPr>
        <p:spPr>
          <a:xfrm>
            <a:off x="-1" y="0"/>
            <a:ext cx="12192002" cy="6858000"/>
          </a:xfrm>
          <a:prstGeom prst="rect">
            <a:avLst/>
          </a:prstGeom>
          <a:gradFill flip="none" rotWithShape="1">
            <a:gsLst>
              <a:gs pos="0">
                <a:srgbClr val="FBD504"/>
              </a:gs>
              <a:gs pos="100000">
                <a:srgbClr val="F05023"/>
              </a:gs>
              <a:gs pos="47000">
                <a:srgbClr val="F68E29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6E52A5-4EFD-4CDC-84A0-69CD15B15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767" y="1971040"/>
            <a:ext cx="9043416" cy="2627326"/>
          </a:xfrm>
          <a:prstGeom prst="rect">
            <a:avLst/>
          </a:prstGeom>
        </p:spPr>
        <p:txBody>
          <a:bodyPr rIns="0" anchor="ctr"/>
          <a:lstStyle>
            <a:lvl1pPr marL="0" indent="0" algn="ctr">
              <a:lnSpc>
                <a:spcPct val="120000"/>
              </a:lnSpc>
              <a:buFontTx/>
              <a:buNone/>
              <a:defRPr sz="3600" b="0" i="1">
                <a:solidFill>
                  <a:schemeClr val="bg1"/>
                </a:solidFill>
                <a:latin typeface="Georgia" panose="02040502050405020303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0" indent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2pPr>
            <a:lvl3pPr marL="576662" indent="0">
              <a:buFontTx/>
              <a:buNone/>
              <a:defRPr>
                <a:solidFill>
                  <a:schemeClr val="bg1"/>
                </a:solidFill>
              </a:defRPr>
            </a:lvl3pPr>
            <a:lvl4pPr marL="863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5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here.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AC56A47-0786-C64D-9B11-6EA2A722C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2767" y="4598366"/>
            <a:ext cx="9043416" cy="772160"/>
          </a:xfrm>
          <a:prstGeom prst="rect">
            <a:avLst/>
          </a:prstGeom>
        </p:spPr>
        <p:txBody>
          <a:bodyPr rIns="0" anchor="ctr">
            <a:norm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400" b="0" i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3500"/>
              </a:spcBef>
              <a:spcAft>
                <a:spcPts val="0"/>
              </a:spcAft>
              <a:buFontTx/>
              <a:buNone/>
              <a:defRPr sz="1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2pPr>
            <a:lvl3pPr marL="576662" indent="0">
              <a:buFontTx/>
              <a:buNone/>
              <a:defRPr>
                <a:solidFill>
                  <a:schemeClr val="bg1"/>
                </a:solidFill>
              </a:defRPr>
            </a:lvl3pPr>
            <a:lvl4pPr marL="863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1525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Second level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F465DF8-9525-6E4D-8B2E-E5D4CBD2D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FA658B4D-7196-038B-8D74-9798D08F1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6165166"/>
            <a:ext cx="1055914" cy="4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t Photo Content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5DDFB5-623A-AD4C-8DAC-DE71973F9C5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598386" y="754804"/>
            <a:ext cx="9033328" cy="5119792"/>
          </a:xfrm>
          <a:solidFill>
            <a:srgbClr val="B5B8AF">
              <a:alpha val="2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FACB0-F151-EB49-9844-470727FF9B7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598386" y="5962439"/>
            <a:ext cx="7770341" cy="308343"/>
          </a:xfrm>
        </p:spPr>
        <p:txBody>
          <a:bodyPr tIns="91440" bIns="91440"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900" b="0" i="0">
                <a:solidFill>
                  <a:schemeClr val="tx1">
                    <a:lumMod val="50000"/>
                    <a:lumOff val="50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/>
              <a:t>Source: Insert Source name here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CFB397A5-BB4A-8E47-A30B-7B23F3738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E66CE-43D1-E149-B2DF-BD0DBA62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59877"/>
            <a:ext cx="11083555" cy="73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CBF0A-FE30-E040-A863-B2B20BEC4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565" y="1545996"/>
            <a:ext cx="11083555" cy="4630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A3DA9B-EA3F-0D4D-B060-2B79EC470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12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448C-0736-1547-BEB1-CB30D0B29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4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50" r:id="rId3"/>
    <p:sldLayoutId id="2147483668" r:id="rId4"/>
    <p:sldLayoutId id="2147483664" r:id="rId5"/>
    <p:sldLayoutId id="2147483663" r:id="rId6"/>
    <p:sldLayoutId id="2147483652" r:id="rId7"/>
    <p:sldLayoutId id="2147483665" r:id="rId8"/>
    <p:sldLayoutId id="2147483666" r:id="rId9"/>
    <p:sldLayoutId id="2147483670" r:id="rId10"/>
    <p:sldLayoutId id="2147483662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0502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rgbClr val="5753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openxmlformats.org/officeDocument/2006/relationships/image" Target="../media/image33.png"/><Relationship Id="rId4" Type="http://schemas.openxmlformats.org/officeDocument/2006/relationships/hyperlink" Target="https://iii.rightanswers.com/portal/app/portlets/results/viewsolution.jsp?solutionid=17060610044482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iii.rightanswers.com/portal/app/portlets/results/viewsolution.jsp?solutionid=160930528369388&amp;page=1&amp;position=3&amp;q=header%20links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5" Type="http://schemas.openxmlformats.org/officeDocument/2006/relationships/image" Target="../media/image41.png"/><Relationship Id="rId4" Type="http://schemas.openxmlformats.org/officeDocument/2006/relationships/hyperlink" Target="https://documentation.iii.com/polaris/PolarisPDFGuides/PolarisPACCustomizationGuide_7.4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5" Type="http://schemas.openxmlformats.org/officeDocument/2006/relationships/image" Target="../media/image42.png"/><Relationship Id="rId4" Type="http://schemas.openxmlformats.org/officeDocument/2006/relationships/hyperlink" Target="https://documentation.iii.com/polaris/PolarisPDFGuides/PolarisPACCustomizationGuide_7.4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4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6" Type="http://schemas.openxmlformats.org/officeDocument/2006/relationships/hyperlink" Target="https://documentation.iii.com/polaris/WebAdmin/PolarisWebAdminToolLanguageEditorGuide_7.4.pdf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4" Type="http://schemas.openxmlformats.org/officeDocument/2006/relationships/image" Target="../media/image5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4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3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6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4" Type="http://schemas.openxmlformats.org/officeDocument/2006/relationships/image" Target="../media/image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iii.rightanswers.com/portal/app/portlets/results/viewsolution.jsp?solutionid=160930528369388" TargetMode="External"/><Relationship Id="rId3" Type="http://schemas.openxmlformats.org/officeDocument/2006/relationships/hyperlink" Target="https://ccsliborg.sharepoint.com/:w:/s/CCSTraining/Ed7pDc4wsqJOjsxI7p70eXUBxLWGJjKlCtCjMnrcKjbWgw?e=eGadAy" TargetMode="External"/><Relationship Id="rId7" Type="http://schemas.openxmlformats.org/officeDocument/2006/relationships/hyperlink" Target="https://iii.rightanswers.com/portal/app/portlets/results/viewsolution.jsp?solutionid=170606100444820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csliborg.sharepoint.com/:w:/s/CCSTraining/EWqXM7IOvc5KvVi4VDgBqG8BXbXL6EPxNZPLb0rU1pvszg?e=6cd1Qp" TargetMode="External"/><Relationship Id="rId5" Type="http://schemas.openxmlformats.org/officeDocument/2006/relationships/hyperlink" Target="https://ccsliborg.sharepoint.com/:w:/s/CCSTraining/EQWCVE7w92pEmj9JyytXH20BFhxw0hqNX8-Oe11dBLpezg?e=jBoOwj" TargetMode="External"/><Relationship Id="rId10" Type="http://schemas.openxmlformats.org/officeDocument/2006/relationships/hyperlink" Target="https://documentation.iii.com/polaris/WebAdmin/PolarisWebAdminToolLanguageEditorGuide_7.4.pdf" TargetMode="External"/><Relationship Id="rId4" Type="http://schemas.openxmlformats.org/officeDocument/2006/relationships/hyperlink" Target="https://ccsliborg.sharepoint.com/:w:/s/CCSTraining/EXnDfkzBK2tLnSyGtfvxOhsB9-MMBPLG2akyh0zZTXvI3A?e=lDVoLk" TargetMode="External"/><Relationship Id="rId9" Type="http://schemas.openxmlformats.org/officeDocument/2006/relationships/hyperlink" Target="https://documentation.iii.com/polaris/PolarisPDFGuides/PolarisPACCustomizationGuide_7.4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C232-5D0F-5F4C-B30F-2CE56449F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9168" y="3119076"/>
            <a:ext cx="6932393" cy="1234996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PowerPAC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Adjustments: </a:t>
            </a:r>
            <a:br>
              <a:rPr lang="en-US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Easy Changes, Big Results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DC0BC-28E1-3A44-A8FD-C24C50E63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4931" y="4445516"/>
            <a:ext cx="6942138" cy="12467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Arial"/>
                <a:cs typeface="Arial"/>
              </a:rPr>
              <a:t>Matt Hammermeister, Pinnacle Library Cooperative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Debra Wischmeyer, CCS</a:t>
            </a:r>
          </a:p>
          <a:p>
            <a:r>
              <a:rPr lang="en-US">
                <a:latin typeface="Arial"/>
                <a:cs typeface="Arial"/>
              </a:rPr>
              <a:t>Mieko Fujiura-Landers, CCS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0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</a:rPr>
              <a:t>Link to Record Set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C2053-7BC0-F9D0-2CDC-D3E08325B47A}"/>
              </a:ext>
            </a:extLst>
          </p:cNvPr>
          <p:cNvSpPr txBox="1"/>
          <p:nvPr/>
        </p:nvSpPr>
        <p:spPr>
          <a:xfrm>
            <a:off x="1139" y="3674700"/>
            <a:ext cx="11735066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cs typeface="Calibri"/>
              </a:rPr>
              <a:t>   </a:t>
            </a:r>
            <a:r>
              <a:rPr lang="en-US" sz="2800">
                <a:ea typeface="+mn-lt"/>
                <a:cs typeface="+mn-lt"/>
              </a:rPr>
              <a:t>https://ccs.polarislibrary.com/polaris/view.aspx?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ctx=45</a:t>
            </a:r>
            <a:r>
              <a:rPr lang="en-US" sz="2800">
                <a:ea typeface="+mn-lt"/>
                <a:cs typeface="+mn-lt"/>
              </a:rPr>
              <a:t>&amp;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brs=3178</a:t>
            </a:r>
            <a:r>
              <a:rPr lang="en-US" sz="2800">
                <a:solidFill>
                  <a:srgbClr val="ED7D31"/>
                </a:solidFill>
                <a:ea typeface="+mn-lt"/>
                <a:cs typeface="+mn-lt"/>
              </a:rPr>
              <a:t> </a:t>
            </a:r>
            <a:endParaRPr lang="en-US" sz="2800">
              <a:solidFill>
                <a:srgbClr val="ED7D31"/>
              </a:solidFill>
            </a:endParaRPr>
          </a:p>
          <a:p>
            <a:endParaRPr lang="en-US" sz="2800">
              <a:solidFill>
                <a:srgbClr val="000000"/>
              </a:solidFill>
              <a:cs typeface="Calibri"/>
            </a:endParaRPr>
          </a:p>
          <a:p>
            <a:r>
              <a:rPr lang="en-US" sz="2800">
                <a:ea typeface="+mn-lt"/>
                <a:cs typeface="+mn-lt"/>
              </a:rPr>
              <a:t>      </a:t>
            </a:r>
            <a:endParaRPr lang="en-US" sz="2000">
              <a:cs typeface="Calibri" panose="020F0502020204030204"/>
            </a:endParaRPr>
          </a:p>
          <a:p>
            <a:endParaRPr lang="en-US" sz="2800">
              <a:solidFill>
                <a:srgbClr val="000000"/>
              </a:solidFill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0000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4C64A-5B04-454A-7817-FEF9445CA7B4}"/>
              </a:ext>
            </a:extLst>
          </p:cNvPr>
          <p:cNvSpPr txBox="1"/>
          <p:nvPr/>
        </p:nvSpPr>
        <p:spPr>
          <a:xfrm>
            <a:off x="8069715" y="2530794"/>
            <a:ext cx="174056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BRANCH ID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79107F-F26C-CA94-E7C5-E9CA46992265}"/>
              </a:ext>
            </a:extLst>
          </p:cNvPr>
          <p:cNvCxnSpPr/>
          <p:nvPr/>
        </p:nvCxnSpPr>
        <p:spPr>
          <a:xfrm>
            <a:off x="8808900" y="3000350"/>
            <a:ext cx="2006" cy="6637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4AE8DA-C837-955C-C36F-2FE44EDEF216}"/>
              </a:ext>
            </a:extLst>
          </p:cNvPr>
          <p:cNvCxnSpPr>
            <a:cxnSpLocks/>
          </p:cNvCxnSpPr>
          <p:nvPr/>
        </p:nvCxnSpPr>
        <p:spPr>
          <a:xfrm flipV="1">
            <a:off x="10259529" y="4233171"/>
            <a:ext cx="2006" cy="6998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696E38-DF4F-F901-1359-ACCCEBF90C97}"/>
              </a:ext>
            </a:extLst>
          </p:cNvPr>
          <p:cNvSpPr txBox="1"/>
          <p:nvPr/>
        </p:nvSpPr>
        <p:spPr>
          <a:xfrm>
            <a:off x="9149063" y="5054759"/>
            <a:ext cx="221180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RECORD SET 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54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</a:rPr>
              <a:t>Link to Record Set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9997166-CD0F-A127-8196-6A664CB81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095" y="2536262"/>
            <a:ext cx="6114081" cy="3309475"/>
          </a:xfrm>
          <a:prstGeom prst="rect">
            <a:avLst/>
          </a:prstGeom>
        </p:spPr>
      </p:pic>
      <p:pic>
        <p:nvPicPr>
          <p:cNvPr id="7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E0AC4A6-59E7-C04E-24E8-4A87F2A6B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" r="49738" b="1020"/>
          <a:stretch/>
        </p:blipFill>
        <p:spPr>
          <a:xfrm>
            <a:off x="658761" y="2697128"/>
            <a:ext cx="3330953" cy="33759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B0E464-F5C1-A887-B1AC-06588521125A}"/>
              </a:ext>
            </a:extLst>
          </p:cNvPr>
          <p:cNvSpPr/>
          <p:nvPr/>
        </p:nvSpPr>
        <p:spPr>
          <a:xfrm>
            <a:off x="661884" y="4907357"/>
            <a:ext cx="1655728" cy="217654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6512FE6-3F6E-B01C-EA71-91075286E091}"/>
              </a:ext>
            </a:extLst>
          </p:cNvPr>
          <p:cNvSpPr/>
          <p:nvPr/>
        </p:nvSpPr>
        <p:spPr>
          <a:xfrm rot="20400000">
            <a:off x="2456829" y="4335797"/>
            <a:ext cx="2516037" cy="25993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47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Search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874448" y="2690943"/>
            <a:ext cx="1079151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Use Access Points to create deep links to custom search results</a:t>
            </a:r>
          </a:p>
          <a:p>
            <a:endParaRPr lang="en-US" sz="28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Polaris Help File Reference: </a:t>
            </a:r>
            <a:endParaRPr lang="en-US" sz="2800">
              <a:solidFill>
                <a:srgbClr val="000000"/>
              </a:solidFill>
              <a:latin typeface="Arial" panose="020B0604020202020204"/>
              <a:ea typeface="Roboto"/>
              <a:cs typeface="Arial" panose="020B060402020202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"PAC CQL Commands and Access Points"</a:t>
            </a:r>
            <a:endParaRPr lang="en-US" sz="2800">
              <a:solidFill>
                <a:srgbClr val="000000"/>
              </a:solidFill>
              <a:latin typeface="Arial" panose="020B0604020202020204"/>
              <a:ea typeface="Roboto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"Deep Links to Polaris </a:t>
            </a:r>
            <a:r>
              <a:rPr lang="en-US" sz="2800" err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PowerPAC</a:t>
            </a: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and Mobile PAC"</a:t>
            </a: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811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Search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515014" y="2561547"/>
            <a:ext cx="89080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Example Search for Urdu </a:t>
            </a:r>
            <a:r>
              <a:rPr lang="en-US" sz="2400" b="1" i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(LA=URD)</a:t>
            </a:r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 titles</a:t>
            </a:r>
            <a:endParaRPr lang="en-US" sz="2400" b="1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C3BB6-A3A1-D503-19B8-70CB684BF471}"/>
              </a:ext>
            </a:extLst>
          </p:cNvPr>
          <p:cNvSpPr txBox="1"/>
          <p:nvPr/>
        </p:nvSpPr>
        <p:spPr>
          <a:xfrm>
            <a:off x="237123" y="4175434"/>
            <a:ext cx="11449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https://ccs.polarislibrary.com/polaris/search/searchresults.aspx?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ctx=5</a:t>
            </a:r>
            <a:r>
              <a:rPr lang="en-US" sz="2800">
                <a:ea typeface="+mn-lt"/>
                <a:cs typeface="+mn-lt"/>
              </a:rPr>
              <a:t>&amp;type=Boolean&amp;term=(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LA=URD</a:t>
            </a:r>
            <a:r>
              <a:rPr lang="en-US" sz="2800">
                <a:ea typeface="+mn-lt"/>
                <a:cs typeface="+mn-lt"/>
              </a:rPr>
              <a:t>)&amp;by=KW&amp;sort=PD&amp;query=&amp;page=0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672C5-42AE-69CC-4A9C-A61384048F2E}"/>
              </a:ext>
            </a:extLst>
          </p:cNvPr>
          <p:cNvSpPr txBox="1"/>
          <p:nvPr/>
        </p:nvSpPr>
        <p:spPr>
          <a:xfrm>
            <a:off x="9866885" y="3321549"/>
            <a:ext cx="174056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BRANCH ID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EE5CEB-7A7A-9985-7B40-875ACC161925}"/>
              </a:ext>
            </a:extLst>
          </p:cNvPr>
          <p:cNvCxnSpPr/>
          <p:nvPr/>
        </p:nvCxnSpPr>
        <p:spPr>
          <a:xfrm>
            <a:off x="10735465" y="3819859"/>
            <a:ext cx="16384" cy="4337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2C8BA8-3090-5D93-4DB7-548343C68EEB}"/>
              </a:ext>
            </a:extLst>
          </p:cNvPr>
          <p:cNvSpPr txBox="1"/>
          <p:nvPr/>
        </p:nvSpPr>
        <p:spPr>
          <a:xfrm>
            <a:off x="3698997" y="5693811"/>
            <a:ext cx="174056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ACCESS POINT</a:t>
            </a:r>
            <a:endParaRPr lang="en-US" sz="2000" b="1">
              <a:cs typeface="Arial" panose="020B0604020202020204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91E9DB-E728-873C-F2E4-F4BD157F9437}"/>
              </a:ext>
            </a:extLst>
          </p:cNvPr>
          <p:cNvCxnSpPr>
            <a:cxnSpLocks/>
          </p:cNvCxnSpPr>
          <p:nvPr/>
        </p:nvCxnSpPr>
        <p:spPr>
          <a:xfrm flipV="1">
            <a:off x="4567576" y="5144961"/>
            <a:ext cx="2007" cy="4433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8996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Search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515014" y="2561547"/>
            <a:ext cx="89080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Example Search for Urdu </a:t>
            </a:r>
            <a:r>
              <a:rPr lang="en-US" sz="2400" b="1" i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(LA=URD)</a:t>
            </a:r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 titles</a:t>
            </a:r>
            <a:endParaRPr lang="en-US" sz="2400" b="1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C3BB6-A3A1-D503-19B8-70CB684BF471}"/>
              </a:ext>
            </a:extLst>
          </p:cNvPr>
          <p:cNvSpPr txBox="1"/>
          <p:nvPr/>
        </p:nvSpPr>
        <p:spPr>
          <a:xfrm>
            <a:off x="237123" y="4175434"/>
            <a:ext cx="11449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https://ccs.polarislibrary.com/polaris/search/searchresults.aspx?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ctx=5</a:t>
            </a:r>
            <a:r>
              <a:rPr lang="en-US" sz="2800">
                <a:ea typeface="+mn-lt"/>
                <a:cs typeface="+mn-lt"/>
              </a:rPr>
              <a:t>&amp;type=Boolean&amp;term=(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LA=URD</a:t>
            </a:r>
            <a:r>
              <a:rPr lang="en-US" sz="2800">
                <a:ea typeface="+mn-lt"/>
                <a:cs typeface="+mn-lt"/>
              </a:rPr>
              <a:t>)&amp;by=KW&amp;sort=PD&amp;query=&amp;page=0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C8BA8-3090-5D93-4DB7-548343C68EEB}"/>
              </a:ext>
            </a:extLst>
          </p:cNvPr>
          <p:cNvSpPr txBox="1"/>
          <p:nvPr/>
        </p:nvSpPr>
        <p:spPr>
          <a:xfrm>
            <a:off x="3698997" y="5693811"/>
            <a:ext cx="174056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ACCESS POINT</a:t>
            </a:r>
            <a:endParaRPr lang="en-US" sz="2000" b="1">
              <a:cs typeface="Arial" panose="020B0604020202020204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91E9DB-E728-873C-F2E4-F4BD157F9437}"/>
              </a:ext>
            </a:extLst>
          </p:cNvPr>
          <p:cNvCxnSpPr>
            <a:cxnSpLocks/>
          </p:cNvCxnSpPr>
          <p:nvPr/>
        </p:nvCxnSpPr>
        <p:spPr>
          <a:xfrm flipV="1">
            <a:off x="4567576" y="5144961"/>
            <a:ext cx="2007" cy="4433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5E94D71-93D3-4845-4F69-89FF36DAF75E}"/>
              </a:ext>
            </a:extLst>
          </p:cNvPr>
          <p:cNvSpPr/>
          <p:nvPr/>
        </p:nvSpPr>
        <p:spPr>
          <a:xfrm>
            <a:off x="205740" y="4549139"/>
            <a:ext cx="2401018" cy="690113"/>
          </a:xfrm>
          <a:prstGeom prst="rect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50ACEBE-B3D0-E5D4-27D4-28F28A93C93E}"/>
              </a:ext>
            </a:extLst>
          </p:cNvPr>
          <p:cNvSpPr/>
          <p:nvPr/>
        </p:nvSpPr>
        <p:spPr>
          <a:xfrm rot="1740000">
            <a:off x="2310873" y="3132538"/>
            <a:ext cx="431320" cy="1351471"/>
          </a:xfrm>
          <a:prstGeom prst="downArrow">
            <a:avLst/>
          </a:prstGeom>
          <a:solidFill>
            <a:srgbClr val="F05023"/>
          </a:solidFill>
          <a:ln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221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Search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515014" y="2561547"/>
            <a:ext cx="89080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Example Search for Urdu </a:t>
            </a:r>
            <a:r>
              <a:rPr lang="en-US" sz="2400" b="1" i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(LA=URD)</a:t>
            </a:r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 titles</a:t>
            </a:r>
            <a:endParaRPr lang="en-US" sz="2400" b="1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C3BB6-A3A1-D503-19B8-70CB684BF471}"/>
              </a:ext>
            </a:extLst>
          </p:cNvPr>
          <p:cNvSpPr txBox="1"/>
          <p:nvPr/>
        </p:nvSpPr>
        <p:spPr>
          <a:xfrm>
            <a:off x="237123" y="4175434"/>
            <a:ext cx="11449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https://ccs.polarislibrary.com/polaris/search/searchresults.aspx?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ctx=5</a:t>
            </a:r>
            <a:r>
              <a:rPr lang="en-US" sz="2800">
                <a:ea typeface="+mn-lt"/>
                <a:cs typeface="+mn-lt"/>
              </a:rPr>
              <a:t>&amp;type=Boolean&amp;term=(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LA=URD</a:t>
            </a:r>
            <a:r>
              <a:rPr lang="en-US" sz="2800">
                <a:ea typeface="+mn-lt"/>
                <a:cs typeface="+mn-lt"/>
              </a:rPr>
              <a:t>)&amp;by=KW&amp;sort=PD&amp;query=&amp;page=0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C8BA8-3090-5D93-4DB7-548343C68EEB}"/>
              </a:ext>
            </a:extLst>
          </p:cNvPr>
          <p:cNvSpPr txBox="1"/>
          <p:nvPr/>
        </p:nvSpPr>
        <p:spPr>
          <a:xfrm>
            <a:off x="3698997" y="5693811"/>
            <a:ext cx="174056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ACCESS POINT</a:t>
            </a:r>
            <a:endParaRPr lang="en-US" sz="2000" b="1">
              <a:cs typeface="Arial" panose="020B0604020202020204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91E9DB-E728-873C-F2E4-F4BD157F9437}"/>
              </a:ext>
            </a:extLst>
          </p:cNvPr>
          <p:cNvCxnSpPr>
            <a:cxnSpLocks/>
          </p:cNvCxnSpPr>
          <p:nvPr/>
        </p:nvCxnSpPr>
        <p:spPr>
          <a:xfrm flipV="1">
            <a:off x="4567576" y="5144961"/>
            <a:ext cx="2007" cy="4433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5E94D71-93D3-4845-4F69-89FF36DAF75E}"/>
              </a:ext>
            </a:extLst>
          </p:cNvPr>
          <p:cNvSpPr/>
          <p:nvPr/>
        </p:nvSpPr>
        <p:spPr>
          <a:xfrm>
            <a:off x="3368759" y="4506007"/>
            <a:ext cx="2401018" cy="690113"/>
          </a:xfrm>
          <a:prstGeom prst="rect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50ACEBE-B3D0-E5D4-27D4-28F28A93C93E}"/>
              </a:ext>
            </a:extLst>
          </p:cNvPr>
          <p:cNvSpPr/>
          <p:nvPr/>
        </p:nvSpPr>
        <p:spPr>
          <a:xfrm rot="1740000">
            <a:off x="6063364" y="3204425"/>
            <a:ext cx="431320" cy="1351471"/>
          </a:xfrm>
          <a:prstGeom prst="downArrow">
            <a:avLst/>
          </a:prstGeom>
          <a:solidFill>
            <a:srgbClr val="F05023"/>
          </a:solidFill>
          <a:ln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14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Search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515014" y="2561547"/>
            <a:ext cx="89080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Example Search for Urdu </a:t>
            </a:r>
            <a:r>
              <a:rPr lang="en-US" sz="2400" b="1" i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(LA=URD)</a:t>
            </a:r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 titles</a:t>
            </a:r>
            <a:endParaRPr lang="en-US" sz="2400" b="1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C3BB6-A3A1-D503-19B8-70CB684BF471}"/>
              </a:ext>
            </a:extLst>
          </p:cNvPr>
          <p:cNvSpPr txBox="1"/>
          <p:nvPr/>
        </p:nvSpPr>
        <p:spPr>
          <a:xfrm>
            <a:off x="237123" y="4175434"/>
            <a:ext cx="11449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https://ccs.polarislibrary.com/polaris/search/searchresults.aspx?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ctx=5</a:t>
            </a:r>
            <a:r>
              <a:rPr lang="en-US" sz="2800">
                <a:ea typeface="+mn-lt"/>
                <a:cs typeface="+mn-lt"/>
              </a:rPr>
              <a:t>&amp;type=Boolean&amp;term=(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LA=URD</a:t>
            </a:r>
            <a:r>
              <a:rPr lang="en-US" sz="2800">
                <a:ea typeface="+mn-lt"/>
                <a:cs typeface="+mn-lt"/>
              </a:rPr>
              <a:t>)&amp;by=KW&amp;sort=PD&amp;query=&amp;page=0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C8BA8-3090-5D93-4DB7-548343C68EEB}"/>
              </a:ext>
            </a:extLst>
          </p:cNvPr>
          <p:cNvSpPr txBox="1"/>
          <p:nvPr/>
        </p:nvSpPr>
        <p:spPr>
          <a:xfrm>
            <a:off x="3698997" y="5693811"/>
            <a:ext cx="174056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ACCESS POINT</a:t>
            </a:r>
            <a:endParaRPr lang="en-US" sz="2000" b="1">
              <a:cs typeface="Arial" panose="020B0604020202020204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91E9DB-E728-873C-F2E4-F4BD157F9437}"/>
              </a:ext>
            </a:extLst>
          </p:cNvPr>
          <p:cNvCxnSpPr>
            <a:cxnSpLocks/>
          </p:cNvCxnSpPr>
          <p:nvPr/>
        </p:nvCxnSpPr>
        <p:spPr>
          <a:xfrm flipV="1">
            <a:off x="4567576" y="5144961"/>
            <a:ext cx="2007" cy="4433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5E94D71-93D3-4845-4F69-89FF36DAF75E}"/>
              </a:ext>
            </a:extLst>
          </p:cNvPr>
          <p:cNvSpPr/>
          <p:nvPr/>
        </p:nvSpPr>
        <p:spPr>
          <a:xfrm>
            <a:off x="6891212" y="4448498"/>
            <a:ext cx="1624641" cy="776377"/>
          </a:xfrm>
          <a:prstGeom prst="rect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50ACEBE-B3D0-E5D4-27D4-28F28A93C93E}"/>
              </a:ext>
            </a:extLst>
          </p:cNvPr>
          <p:cNvSpPr/>
          <p:nvPr/>
        </p:nvSpPr>
        <p:spPr>
          <a:xfrm rot="1740000">
            <a:off x="8680043" y="3089406"/>
            <a:ext cx="431320" cy="1351471"/>
          </a:xfrm>
          <a:prstGeom prst="downArrow">
            <a:avLst/>
          </a:prstGeom>
          <a:solidFill>
            <a:srgbClr val="F05023"/>
          </a:solidFill>
          <a:ln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98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Search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515014" y="2561547"/>
            <a:ext cx="89080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Example Search for Urdu </a:t>
            </a:r>
            <a:r>
              <a:rPr lang="en-US" sz="2400" b="1" i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(LA=URD)</a:t>
            </a:r>
            <a:r>
              <a:rPr lang="en-US" sz="2400" b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 titles</a:t>
            </a:r>
            <a:endParaRPr lang="en-US" sz="2400" b="1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C3BB6-A3A1-D503-19B8-70CB684BF471}"/>
              </a:ext>
            </a:extLst>
          </p:cNvPr>
          <p:cNvSpPr txBox="1"/>
          <p:nvPr/>
        </p:nvSpPr>
        <p:spPr>
          <a:xfrm>
            <a:off x="237123" y="4175434"/>
            <a:ext cx="114496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+mn-lt"/>
                <a:cs typeface="+mn-lt"/>
              </a:rPr>
              <a:t>https://ccs.polarislibrary.com/polaris/search/searchresults.aspx?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ctx=5</a:t>
            </a:r>
            <a:r>
              <a:rPr lang="en-US" sz="2800">
                <a:ea typeface="+mn-lt"/>
                <a:cs typeface="+mn-lt"/>
              </a:rPr>
              <a:t>&amp;type=Boolean&amp;term=(</a:t>
            </a:r>
            <a:r>
              <a:rPr lang="en-US" sz="2800" b="1">
                <a:solidFill>
                  <a:srgbClr val="ED7D31"/>
                </a:solidFill>
                <a:ea typeface="+mn-lt"/>
                <a:cs typeface="+mn-lt"/>
              </a:rPr>
              <a:t>LA=URD</a:t>
            </a:r>
            <a:r>
              <a:rPr lang="en-US" sz="2800">
                <a:ea typeface="+mn-lt"/>
                <a:cs typeface="+mn-lt"/>
              </a:rPr>
              <a:t>)&amp;by=KW&amp;sort=PD&amp;query=&amp;page=0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672C5-42AE-69CC-4A9C-A61384048F2E}"/>
              </a:ext>
            </a:extLst>
          </p:cNvPr>
          <p:cNvSpPr txBox="1"/>
          <p:nvPr/>
        </p:nvSpPr>
        <p:spPr>
          <a:xfrm>
            <a:off x="9866885" y="3321549"/>
            <a:ext cx="174056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BRANCH ID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EE5CEB-7A7A-9985-7B40-875ACC161925}"/>
              </a:ext>
            </a:extLst>
          </p:cNvPr>
          <p:cNvCxnSpPr/>
          <p:nvPr/>
        </p:nvCxnSpPr>
        <p:spPr>
          <a:xfrm>
            <a:off x="10735465" y="3819859"/>
            <a:ext cx="16384" cy="4337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2C8BA8-3090-5D93-4DB7-548343C68EEB}"/>
              </a:ext>
            </a:extLst>
          </p:cNvPr>
          <p:cNvSpPr txBox="1"/>
          <p:nvPr/>
        </p:nvSpPr>
        <p:spPr>
          <a:xfrm>
            <a:off x="3698997" y="5693811"/>
            <a:ext cx="1740569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ACCESS POINT</a:t>
            </a:r>
            <a:endParaRPr lang="en-US" sz="2000" b="1">
              <a:cs typeface="Arial" panose="020B0604020202020204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91E9DB-E728-873C-F2E4-F4BD157F9437}"/>
              </a:ext>
            </a:extLst>
          </p:cNvPr>
          <p:cNvCxnSpPr>
            <a:cxnSpLocks/>
          </p:cNvCxnSpPr>
          <p:nvPr/>
        </p:nvCxnSpPr>
        <p:spPr>
          <a:xfrm flipV="1">
            <a:off x="4567576" y="5144961"/>
            <a:ext cx="2007" cy="4433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52124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FC9D85ED-34C8-A785-7684-6BB0E7BC2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381" b="-510"/>
          <a:stretch/>
        </p:blipFill>
        <p:spPr>
          <a:xfrm>
            <a:off x="596946" y="2674640"/>
            <a:ext cx="3135085" cy="32454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309837C-30C6-8136-A8E4-4096F1844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911" y="2015416"/>
            <a:ext cx="6956723" cy="342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41FA73-C8FF-F538-76D1-A78DB3F34492}"/>
              </a:ext>
            </a:extLst>
          </p:cNvPr>
          <p:cNvSpPr txBox="1">
            <a:spLocks/>
          </p:cNvSpPr>
          <p:nvPr/>
        </p:nvSpPr>
        <p:spPr>
          <a:xfrm>
            <a:off x="437737" y="1717481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Link to a Search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596920" y="4622472"/>
            <a:ext cx="1571062" cy="245876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 rot="21360000">
            <a:off x="2258377" y="4394282"/>
            <a:ext cx="2516037" cy="25993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105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874448" y="2690943"/>
            <a:ext cx="10791514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Use basic HTML in a free text web part to enhance formatting</a:t>
            </a:r>
          </a:p>
          <a:p>
            <a:endParaRPr lang="en-US" sz="2800"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Examples: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Create visual hierarchy by formatting subheadings</a:t>
            </a: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Have both linked and non-linked text in a single web part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Use an image in place of text</a:t>
            </a:r>
          </a:p>
          <a:p>
            <a:pPr marL="342900" indent="-342900">
              <a:buFont typeface="Arial"/>
              <a:buChar char="•"/>
            </a:pPr>
            <a:endParaRPr lang="en-US" sz="28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5A137-2001-C622-6E9D-2170BB00697C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1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3175-E9AF-0C1F-DF1A-3EAF2CA9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About Us</a:t>
            </a:r>
            <a:endParaRPr lang="en-US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FEDD74D3-96B1-52BD-0100-F20A20904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944" y="2596862"/>
            <a:ext cx="1968081" cy="114965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6612C08-4BE9-05B8-81D3-01BE99686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83" y="4741473"/>
            <a:ext cx="1905000" cy="1314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A6B17-836F-7724-3EB4-4FBB4ED45A35}"/>
              </a:ext>
            </a:extLst>
          </p:cNvPr>
          <p:cNvSpPr txBox="1"/>
          <p:nvPr/>
        </p:nvSpPr>
        <p:spPr>
          <a:xfrm>
            <a:off x="3263948" y="1715650"/>
            <a:ext cx="8669258" cy="48300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CCS and Pinnacle are library consortia from the Chicago suburbs</a:t>
            </a:r>
          </a:p>
          <a:p>
            <a:endParaRPr lang="en-US" sz="24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CCS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30 member libraries, 9 staff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Serves 437,600 patrons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Polaris customer since 2018</a:t>
            </a:r>
          </a:p>
          <a:p>
            <a:pPr lvl="1"/>
            <a:endParaRPr lang="en-US" sz="24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Pinnacle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6 member libraries, 2 staff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Serves 200,000 patrons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Arial" panose="020B0604020202020204"/>
              </a:rPr>
              <a:t>Polaris customer since 2012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02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C8D08-8E08-68B5-2AEF-49DB0812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1" y="2453444"/>
            <a:ext cx="2743200" cy="4047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1670648" y="2867562"/>
            <a:ext cx="2148334" cy="77696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 rot="300000">
            <a:off x="4038853" y="3287591"/>
            <a:ext cx="2135037" cy="36384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568786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Create subheadings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C74A1-129B-3AD5-17F4-625294EAD402}"/>
              </a:ext>
            </a:extLst>
          </p:cNvPr>
          <p:cNvSpPr txBox="1"/>
          <p:nvPr/>
        </p:nvSpPr>
        <p:spPr>
          <a:xfrm>
            <a:off x="6568209" y="3429000"/>
            <a:ext cx="51227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&lt;p&gt;&lt;h5&gt;&lt;b&gt;Youth&lt;/b&gt;&lt;/h5&gt;&lt;/p&gt;</a:t>
            </a:r>
          </a:p>
          <a:p>
            <a:r>
              <a:rPr lang="en-US"/>
              <a:t>&lt;p&gt;3 week loan period except where noted, no renewals (limited to FRVPLD patrons).&lt;/p&gt;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493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C8D08-8E08-68B5-2AEF-49DB0812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1" y="2453444"/>
            <a:ext cx="2743200" cy="4047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1670648" y="2867562"/>
            <a:ext cx="2148334" cy="77696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 rot="300000">
            <a:off x="4038853" y="3287591"/>
            <a:ext cx="2135037" cy="36384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568786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Create subheadings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C74A1-129B-3AD5-17F4-625294EAD402}"/>
              </a:ext>
            </a:extLst>
          </p:cNvPr>
          <p:cNvSpPr txBox="1"/>
          <p:nvPr/>
        </p:nvSpPr>
        <p:spPr>
          <a:xfrm>
            <a:off x="6568209" y="3429000"/>
            <a:ext cx="51227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&lt;p&gt;</a:t>
            </a:r>
            <a:r>
              <a:rPr lang="en-US" b="1">
                <a:solidFill>
                  <a:srgbClr val="ED7D31"/>
                </a:solidFill>
              </a:rPr>
              <a:t>&lt;h5&gt;</a:t>
            </a:r>
            <a:r>
              <a:rPr lang="en-US"/>
              <a:t>&lt;b&gt;Youth&lt;/b&gt;</a:t>
            </a:r>
            <a:r>
              <a:rPr lang="en-US" b="1">
                <a:solidFill>
                  <a:srgbClr val="ED7D31"/>
                </a:solidFill>
              </a:rPr>
              <a:t>&lt;/h5&gt;</a:t>
            </a:r>
            <a:r>
              <a:rPr lang="en-US"/>
              <a:t>&lt;/p&gt;</a:t>
            </a:r>
          </a:p>
          <a:p>
            <a:r>
              <a:rPr lang="en-US"/>
              <a:t>&lt;p&gt;3 week loan period except where noted, no renewals (limited to FRVPLD patrons).&lt;/p&gt;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809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C8D08-8E08-68B5-2AEF-49DB0812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1" y="2453444"/>
            <a:ext cx="2743200" cy="4047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1670648" y="2867562"/>
            <a:ext cx="2148334" cy="77696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 rot="300000">
            <a:off x="4038853" y="3287591"/>
            <a:ext cx="2135037" cy="36384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568786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Create subheadings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C74A1-129B-3AD5-17F4-625294EAD402}"/>
              </a:ext>
            </a:extLst>
          </p:cNvPr>
          <p:cNvSpPr txBox="1"/>
          <p:nvPr/>
        </p:nvSpPr>
        <p:spPr>
          <a:xfrm>
            <a:off x="6568209" y="3429000"/>
            <a:ext cx="51227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&lt;p&gt;&lt;h5&gt;</a:t>
            </a:r>
            <a:r>
              <a:rPr lang="en-US" b="1">
                <a:solidFill>
                  <a:srgbClr val="ED7D31"/>
                </a:solidFill>
              </a:rPr>
              <a:t>&lt;b&gt;</a:t>
            </a:r>
            <a:r>
              <a:rPr lang="en-US"/>
              <a:t>Youth</a:t>
            </a:r>
            <a:r>
              <a:rPr lang="en-US" b="1">
                <a:solidFill>
                  <a:srgbClr val="ED7D31"/>
                </a:solidFill>
              </a:rPr>
              <a:t>&lt;/b&gt;</a:t>
            </a:r>
            <a:r>
              <a:rPr lang="en-US"/>
              <a:t>&lt;/h5&gt;&lt;/p&gt;</a:t>
            </a:r>
          </a:p>
          <a:p>
            <a:r>
              <a:rPr lang="en-US"/>
              <a:t>&lt;p&gt;3 week loan period except where noted, no renewals (limited to FRVPLD patrons).&lt;/p&gt;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48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C8D08-8E08-68B5-2AEF-49DB0812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1" y="2453444"/>
            <a:ext cx="2743200" cy="4047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1670648" y="2867562"/>
            <a:ext cx="2148334" cy="77696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 rot="300000">
            <a:off x="4038853" y="3287591"/>
            <a:ext cx="2135037" cy="36384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568786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Create subheadings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C74A1-129B-3AD5-17F4-625294EAD402}"/>
              </a:ext>
            </a:extLst>
          </p:cNvPr>
          <p:cNvSpPr txBox="1"/>
          <p:nvPr/>
        </p:nvSpPr>
        <p:spPr>
          <a:xfrm>
            <a:off x="6568209" y="3429000"/>
            <a:ext cx="51227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ED7D31"/>
                </a:solidFill>
              </a:rPr>
              <a:t>&lt;p&gt;</a:t>
            </a:r>
            <a:r>
              <a:rPr lang="en-US"/>
              <a:t>&lt;h5&gt;&lt;b&gt;Youth&lt;/b&gt;&lt;/h5&gt;</a:t>
            </a:r>
            <a:r>
              <a:rPr lang="en-US" b="1">
                <a:solidFill>
                  <a:srgbClr val="ED7D31"/>
                </a:solidFill>
              </a:rPr>
              <a:t>&lt;/p&gt;</a:t>
            </a:r>
          </a:p>
          <a:p>
            <a:r>
              <a:rPr lang="en-US"/>
              <a:t>&lt;p&gt;3 week loan period except where noted, no renewals (limited to FRVPLD patrons).&lt;/p&gt;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37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C8D08-8E08-68B5-2AEF-49DB0812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1" y="2453444"/>
            <a:ext cx="2743200" cy="4047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1693739" y="3548744"/>
            <a:ext cx="2148334" cy="62687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>
            <a:off x="3957712" y="3629810"/>
            <a:ext cx="1511583" cy="398478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499513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A3EEF-999E-AD5D-FCE8-6639378E04A3}"/>
              </a:ext>
            </a:extLst>
          </p:cNvPr>
          <p:cNvSpPr txBox="1"/>
          <p:nvPr/>
        </p:nvSpPr>
        <p:spPr>
          <a:xfrm>
            <a:off x="5637067" y="2733386"/>
            <a:ext cx="49616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Both linked and non-linked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7E834-5087-BF84-B2B6-A82EC96B4A1E}"/>
              </a:ext>
            </a:extLst>
          </p:cNvPr>
          <p:cNvSpPr txBox="1"/>
          <p:nvPr/>
        </p:nvSpPr>
        <p:spPr>
          <a:xfrm>
            <a:off x="5611092" y="3430155"/>
            <a:ext cx="618028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&lt;a </a:t>
            </a:r>
            <a:r>
              <a:rPr lang="en-US" err="1"/>
              <a:t>href</a:t>
            </a:r>
            <a:r>
              <a:rPr lang="en-US"/>
              <a:t>="http://ccs.polarislibrary.com/</a:t>
            </a:r>
            <a:r>
              <a:rPr lang="en-US" err="1"/>
              <a:t>polaris</a:t>
            </a:r>
            <a:r>
              <a:rPr lang="en-US"/>
              <a:t>/</a:t>
            </a:r>
            <a:r>
              <a:rPr lang="en-US" err="1"/>
              <a:t>view.aspx?ctx</a:t>
            </a:r>
            <a:r>
              <a:rPr lang="en-US"/>
              <a:t>=23&amp;brs=164188"&gt;Book Club in a Bag&lt;/a&gt;</a:t>
            </a:r>
          </a:p>
          <a:p>
            <a:r>
              <a:rPr lang="en-US"/>
              <a:t>: A "do-it-yourself" kit for hosting your own book discussion including discussion guide. 6 week loan period.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355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C8D08-8E08-68B5-2AEF-49DB0812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91" y="2453444"/>
            <a:ext cx="2743200" cy="4047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1693739" y="3548744"/>
            <a:ext cx="2148334" cy="62687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>
            <a:off x="3957712" y="3629810"/>
            <a:ext cx="1511583" cy="398478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499513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A3EEF-999E-AD5D-FCE8-6639378E04A3}"/>
              </a:ext>
            </a:extLst>
          </p:cNvPr>
          <p:cNvSpPr txBox="1"/>
          <p:nvPr/>
        </p:nvSpPr>
        <p:spPr>
          <a:xfrm>
            <a:off x="5637067" y="2733386"/>
            <a:ext cx="49616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Both linked and non-linked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7E834-5087-BF84-B2B6-A82EC96B4A1E}"/>
              </a:ext>
            </a:extLst>
          </p:cNvPr>
          <p:cNvSpPr txBox="1"/>
          <p:nvPr/>
        </p:nvSpPr>
        <p:spPr>
          <a:xfrm>
            <a:off x="5611092" y="3430155"/>
            <a:ext cx="618028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ED7D31"/>
                </a:solidFill>
              </a:rPr>
              <a:t>&lt;a </a:t>
            </a:r>
            <a:r>
              <a:rPr lang="en-US" b="1" err="1">
                <a:solidFill>
                  <a:srgbClr val="ED7D31"/>
                </a:solidFill>
              </a:rPr>
              <a:t>href</a:t>
            </a:r>
            <a:r>
              <a:rPr lang="en-US" b="1">
                <a:solidFill>
                  <a:srgbClr val="ED7D31"/>
                </a:solidFill>
              </a:rPr>
              <a:t>="http://ccs.polarislibrary.com/</a:t>
            </a:r>
            <a:r>
              <a:rPr lang="en-US" b="1" err="1">
                <a:solidFill>
                  <a:srgbClr val="ED7D31"/>
                </a:solidFill>
              </a:rPr>
              <a:t>polaris</a:t>
            </a:r>
            <a:r>
              <a:rPr lang="en-US" b="1">
                <a:solidFill>
                  <a:srgbClr val="ED7D31"/>
                </a:solidFill>
              </a:rPr>
              <a:t>/</a:t>
            </a:r>
            <a:r>
              <a:rPr lang="en-US" b="1" err="1">
                <a:solidFill>
                  <a:srgbClr val="ED7D31"/>
                </a:solidFill>
              </a:rPr>
              <a:t>view.aspx?ctx</a:t>
            </a:r>
            <a:r>
              <a:rPr lang="en-US" b="1">
                <a:solidFill>
                  <a:srgbClr val="ED7D31"/>
                </a:solidFill>
              </a:rPr>
              <a:t>=23&amp;brs=164188"&gt;</a:t>
            </a:r>
            <a:r>
              <a:rPr lang="en-US"/>
              <a:t>Book Club in a Bag</a:t>
            </a:r>
            <a:r>
              <a:rPr lang="en-US" b="1">
                <a:solidFill>
                  <a:srgbClr val="ED7D31"/>
                </a:solidFill>
              </a:rPr>
              <a:t>&lt;/a&gt;</a:t>
            </a:r>
          </a:p>
          <a:p>
            <a:r>
              <a:rPr lang="en-US"/>
              <a:t>: A "do-it-yourself" kit for hosting your own book discussion including discussion guide. 6 week loan period.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3473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098C16-EDA6-A587-2022-4FC75C58E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" r="35907" b="394"/>
          <a:stretch/>
        </p:blipFill>
        <p:spPr>
          <a:xfrm>
            <a:off x="451427" y="2732523"/>
            <a:ext cx="4126910" cy="28923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585375" y="4310744"/>
            <a:ext cx="1524880" cy="765422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>
            <a:off x="2260530" y="4472628"/>
            <a:ext cx="2654583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499513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A3EEF-999E-AD5D-FCE8-6639378E04A3}"/>
              </a:ext>
            </a:extLst>
          </p:cNvPr>
          <p:cNvSpPr txBox="1"/>
          <p:nvPr/>
        </p:nvSpPr>
        <p:spPr>
          <a:xfrm>
            <a:off x="5637067" y="2733386"/>
            <a:ext cx="49616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Use an Image In Place of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7E834-5087-BF84-B2B6-A82EC96B4A1E}"/>
              </a:ext>
            </a:extLst>
          </p:cNvPr>
          <p:cNvSpPr txBox="1"/>
          <p:nvPr/>
        </p:nvSpPr>
        <p:spPr>
          <a:xfrm>
            <a:off x="5622637" y="3430155"/>
            <a:ext cx="63303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&lt;a </a:t>
            </a:r>
            <a:r>
              <a:rPr lang="en-US" err="1"/>
              <a:t>href</a:t>
            </a:r>
            <a:r>
              <a:rPr lang="en-US"/>
              <a:t>="https://www.nytimes.com/books/best-sellers/" </a:t>
            </a:r>
            <a:r>
              <a:rPr lang="en-US">
                <a:solidFill>
                  <a:srgbClr val="000000"/>
                </a:solidFill>
              </a:rPr>
              <a:t>target="_blank"&gt; </a:t>
            </a:r>
            <a:r>
              <a:rPr lang="en-US"/>
              <a:t>&lt;</a:t>
            </a:r>
            <a:r>
              <a:rPr lang="en-US" err="1"/>
              <a:t>img</a:t>
            </a:r>
            <a:r>
              <a:rPr lang="en-US"/>
              <a:t> </a:t>
            </a:r>
            <a:r>
              <a:rPr lang="en-US" err="1"/>
              <a:t>src</a:t>
            </a:r>
            <a:r>
              <a:rPr lang="en-US"/>
              <a:t>="https://ccs.polarislibrary.com/</a:t>
            </a:r>
            <a:r>
              <a:rPr lang="en-US" err="1"/>
              <a:t>polaris</a:t>
            </a:r>
            <a:r>
              <a:rPr lang="en-US"/>
              <a:t>/custom/themes/PRK/images/nyt2.jpg" alt="New York Times"&gt; &lt;/a&gt; </a:t>
            </a:r>
            <a:endParaRPr lang="en-US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897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098C16-EDA6-A587-2022-4FC75C58E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" r="35907" b="394"/>
          <a:stretch/>
        </p:blipFill>
        <p:spPr>
          <a:xfrm>
            <a:off x="451427" y="2732523"/>
            <a:ext cx="4126910" cy="28923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585375" y="4310744"/>
            <a:ext cx="1524880" cy="765422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>
            <a:off x="2260530" y="4472628"/>
            <a:ext cx="2654583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499513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A3EEF-999E-AD5D-FCE8-6639378E04A3}"/>
              </a:ext>
            </a:extLst>
          </p:cNvPr>
          <p:cNvSpPr txBox="1"/>
          <p:nvPr/>
        </p:nvSpPr>
        <p:spPr>
          <a:xfrm>
            <a:off x="5637067" y="2733386"/>
            <a:ext cx="49616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Use an Image In Place of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7E834-5087-BF84-B2B6-A82EC96B4A1E}"/>
              </a:ext>
            </a:extLst>
          </p:cNvPr>
          <p:cNvSpPr txBox="1"/>
          <p:nvPr/>
        </p:nvSpPr>
        <p:spPr>
          <a:xfrm>
            <a:off x="5622637" y="3430155"/>
            <a:ext cx="633037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&lt;a </a:t>
            </a:r>
            <a:r>
              <a:rPr lang="en-US" err="1"/>
              <a:t>href</a:t>
            </a:r>
            <a:r>
              <a:rPr lang="en-US"/>
              <a:t>="https://www.nytimes.com/books/best-sellers/" </a:t>
            </a:r>
            <a:r>
              <a:rPr lang="en-US">
                <a:solidFill>
                  <a:srgbClr val="000000"/>
                </a:solidFill>
              </a:rPr>
              <a:t>target="_blank"&gt; </a:t>
            </a:r>
            <a:r>
              <a:rPr lang="en-US" b="1">
                <a:solidFill>
                  <a:srgbClr val="ED7D31"/>
                </a:solidFill>
              </a:rPr>
              <a:t>&lt;</a:t>
            </a:r>
            <a:r>
              <a:rPr lang="en-US" b="1" err="1">
                <a:solidFill>
                  <a:srgbClr val="ED7D31"/>
                </a:solidFill>
              </a:rPr>
              <a:t>img</a:t>
            </a:r>
            <a:r>
              <a:rPr lang="en-US" b="1">
                <a:solidFill>
                  <a:srgbClr val="ED7D31"/>
                </a:solidFill>
              </a:rPr>
              <a:t> </a:t>
            </a:r>
            <a:r>
              <a:rPr lang="en-US" b="1" err="1">
                <a:solidFill>
                  <a:srgbClr val="ED7D31"/>
                </a:solidFill>
              </a:rPr>
              <a:t>src</a:t>
            </a:r>
            <a:r>
              <a:rPr lang="en-US" b="1">
                <a:solidFill>
                  <a:srgbClr val="ED7D31"/>
                </a:solidFill>
              </a:rPr>
              <a:t>="https://ccs.polarislibrary.com/</a:t>
            </a:r>
            <a:r>
              <a:rPr lang="en-US" b="1" err="1">
                <a:solidFill>
                  <a:srgbClr val="ED7D31"/>
                </a:solidFill>
              </a:rPr>
              <a:t>polaris</a:t>
            </a:r>
            <a:r>
              <a:rPr lang="en-US" b="1">
                <a:solidFill>
                  <a:srgbClr val="ED7D31"/>
                </a:solidFill>
              </a:rPr>
              <a:t>/custom/themes/PRK/images/nyt2.jpg" alt="New York Times"&gt;</a:t>
            </a:r>
            <a:r>
              <a:rPr lang="en-US"/>
              <a:t> &lt;/a&gt; </a:t>
            </a:r>
            <a:endParaRPr lang="en-US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657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098C16-EDA6-A587-2022-4FC75C58E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" r="35907" b="394"/>
          <a:stretch/>
        </p:blipFill>
        <p:spPr>
          <a:xfrm>
            <a:off x="451427" y="2732523"/>
            <a:ext cx="4126910" cy="28923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585375" y="4310744"/>
            <a:ext cx="1524880" cy="765422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>
            <a:off x="2260530" y="4472628"/>
            <a:ext cx="2654583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A3CF2-F91F-5141-FF4A-6C75004B77EC}"/>
              </a:ext>
            </a:extLst>
          </p:cNvPr>
          <p:cNvSpPr txBox="1"/>
          <p:nvPr/>
        </p:nvSpPr>
        <p:spPr>
          <a:xfrm>
            <a:off x="6499513" y="2732233"/>
            <a:ext cx="4095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A3EEF-999E-AD5D-FCE8-6639378E04A3}"/>
              </a:ext>
            </a:extLst>
          </p:cNvPr>
          <p:cNvSpPr txBox="1"/>
          <p:nvPr/>
        </p:nvSpPr>
        <p:spPr>
          <a:xfrm>
            <a:off x="5637067" y="2733386"/>
            <a:ext cx="49616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Use an Image In Place of 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7E834-5087-BF84-B2B6-A82EC96B4A1E}"/>
              </a:ext>
            </a:extLst>
          </p:cNvPr>
          <p:cNvSpPr txBox="1"/>
          <p:nvPr/>
        </p:nvSpPr>
        <p:spPr>
          <a:xfrm>
            <a:off x="5622637" y="3430155"/>
            <a:ext cx="63303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ED7D31"/>
                </a:solidFill>
              </a:rPr>
              <a:t>&lt;a </a:t>
            </a:r>
            <a:r>
              <a:rPr lang="en-US" b="1" err="1">
                <a:solidFill>
                  <a:srgbClr val="ED7D31"/>
                </a:solidFill>
              </a:rPr>
              <a:t>href</a:t>
            </a:r>
            <a:r>
              <a:rPr lang="en-US" b="1">
                <a:solidFill>
                  <a:srgbClr val="ED7D31"/>
                </a:solidFill>
              </a:rPr>
              <a:t>="https://www.nytimes.com/books/best-sellers/" target="_blank"&gt;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/>
              <a:t>&lt;</a:t>
            </a:r>
            <a:r>
              <a:rPr lang="en-US" err="1"/>
              <a:t>img</a:t>
            </a:r>
            <a:r>
              <a:rPr lang="en-US"/>
              <a:t> </a:t>
            </a:r>
            <a:r>
              <a:rPr lang="en-US" err="1"/>
              <a:t>src</a:t>
            </a:r>
            <a:r>
              <a:rPr lang="en-US"/>
              <a:t>="https://ccs.polarislibrary.com/</a:t>
            </a:r>
            <a:r>
              <a:rPr lang="en-US" err="1"/>
              <a:t>polaris</a:t>
            </a:r>
            <a:r>
              <a:rPr lang="en-US"/>
              <a:t>/custom/themes/PRK/images/nyt2.jpg" alt="New York Times"&gt; </a:t>
            </a:r>
            <a:r>
              <a:rPr lang="en-US" b="1">
                <a:solidFill>
                  <a:srgbClr val="ED7D31"/>
                </a:solidFill>
              </a:rPr>
              <a:t>&lt;/a&gt; </a:t>
            </a:r>
            <a:endParaRPr lang="en-US">
              <a:solidFill>
                <a:srgbClr val="ED7D31"/>
              </a:solidFill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791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94B89-F402-D1E5-134C-E9F6CA5EE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28" y="3653561"/>
            <a:ext cx="5880100" cy="19073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098C16-EDA6-A587-2022-4FC75C58E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1" r="35907" b="394"/>
          <a:stretch/>
        </p:blipFill>
        <p:spPr>
          <a:xfrm>
            <a:off x="451427" y="2732523"/>
            <a:ext cx="4126910" cy="28923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DE77A-BBB5-F2A3-93A3-84703DFBC396}"/>
              </a:ext>
            </a:extLst>
          </p:cNvPr>
          <p:cNvSpPr/>
          <p:nvPr/>
        </p:nvSpPr>
        <p:spPr>
          <a:xfrm>
            <a:off x="5676920" y="3652653"/>
            <a:ext cx="2829516" cy="522968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A3AF52-77DC-35C9-9262-733371EA3B5A}"/>
              </a:ext>
            </a:extLst>
          </p:cNvPr>
          <p:cNvSpPr/>
          <p:nvPr/>
        </p:nvSpPr>
        <p:spPr>
          <a:xfrm rot="-660000">
            <a:off x="2537621" y="4068538"/>
            <a:ext cx="3035582" cy="479295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F4FF29-C054-3EF3-3597-54A07DA1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65" y="673324"/>
            <a:ext cx="11083555" cy="73606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Web Part Type: Free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FEA2B1-FE96-95F1-B874-46FC41242474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Use HTML for Simple Formatting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66F56-CA91-495E-3C32-B5A4BA7C66D4}"/>
              </a:ext>
            </a:extLst>
          </p:cNvPr>
          <p:cNvSpPr txBox="1"/>
          <p:nvPr/>
        </p:nvSpPr>
        <p:spPr>
          <a:xfrm>
            <a:off x="5626676" y="2675659"/>
            <a:ext cx="4984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Store Image in PAC Custom Folder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45BB6F-4130-D695-A3BF-D714E984BD94}"/>
              </a:ext>
            </a:extLst>
          </p:cNvPr>
          <p:cNvSpPr/>
          <p:nvPr/>
        </p:nvSpPr>
        <p:spPr>
          <a:xfrm>
            <a:off x="723920" y="4449289"/>
            <a:ext cx="1524880" cy="765422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5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3175-E9AF-0C1F-DF1A-3EAF2CA9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Adjustments: Easy Changes, Big Results</a:t>
            </a:r>
            <a:endParaRPr lang="en-US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6B17-836F-7724-3EB4-4FBB4ED45A35}"/>
              </a:ext>
            </a:extLst>
          </p:cNvPr>
          <p:cNvSpPr txBox="1"/>
          <p:nvPr/>
        </p:nvSpPr>
        <p:spPr>
          <a:xfrm>
            <a:off x="977948" y="2118216"/>
            <a:ext cx="10926503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Arial" panose="020B0604020202020204"/>
              </a:rPr>
              <a:t>Small updates can have a </a:t>
            </a:r>
            <a:r>
              <a:rPr lang="en-US" sz="2800" b="1">
                <a:solidFill>
                  <a:srgbClr val="ED7D31"/>
                </a:solidFill>
                <a:cs typeface="Arial" panose="020B0604020202020204"/>
              </a:rPr>
              <a:t>big impact</a:t>
            </a:r>
            <a:r>
              <a:rPr lang="en-US" sz="2800">
                <a:cs typeface="Arial" panose="020B0604020202020204"/>
              </a:rPr>
              <a:t>!</a:t>
            </a:r>
          </a:p>
          <a:p>
            <a:endParaRPr lang="en-US" sz="28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cs typeface="Arial" panose="020B0604020202020204"/>
              </a:rPr>
              <a:t>Our changes came from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cs typeface="Arial" panose="020B0604020202020204"/>
              </a:rPr>
              <a:t>Needs of our member libraries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cs typeface="Arial" panose="020B0604020202020204"/>
              </a:rPr>
              <a:t>Experimenting with settings and files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cs typeface="Arial" panose="020B0604020202020204"/>
              </a:rPr>
              <a:t>Recommendations from user testing</a:t>
            </a:r>
          </a:p>
          <a:p>
            <a:pPr marL="742950" lvl="1" indent="-285750">
              <a:buFont typeface="Arial"/>
              <a:buChar char="•"/>
            </a:pPr>
            <a:endParaRPr lang="en-US" sz="24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398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642D-A99F-D60D-5E58-9F394FD4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Hold Status Modifications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6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30A1-4DA1-E022-A374-072E2DAE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 Status Modifications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ABBBEC-A31D-6E21-F1EA-9F4D34782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095065"/>
              </p:ext>
            </p:extLst>
          </p:nvPr>
        </p:nvGraphicFramePr>
        <p:xfrm>
          <a:off x="992037" y="1567132"/>
          <a:ext cx="10860123" cy="4484450"/>
        </p:xfrm>
        <a:graphic>
          <a:graphicData uri="http://schemas.openxmlformats.org/drawingml/2006/table">
            <a:tbl>
              <a:tblPr/>
              <a:tblGrid>
                <a:gridCol w="3620041">
                  <a:extLst>
                    <a:ext uri="{9D8B030D-6E8A-4147-A177-3AD203B41FA5}">
                      <a16:colId xmlns:a16="http://schemas.microsoft.com/office/drawing/2014/main" val="3500497918"/>
                    </a:ext>
                  </a:extLst>
                </a:gridCol>
                <a:gridCol w="3620041">
                  <a:extLst>
                    <a:ext uri="{9D8B030D-6E8A-4147-A177-3AD203B41FA5}">
                      <a16:colId xmlns:a16="http://schemas.microsoft.com/office/drawing/2014/main" val="581132406"/>
                    </a:ext>
                  </a:extLst>
                </a:gridCol>
                <a:gridCol w="3620041">
                  <a:extLst>
                    <a:ext uri="{9D8B030D-6E8A-4147-A177-3AD203B41FA5}">
                      <a16:colId xmlns:a16="http://schemas.microsoft.com/office/drawing/2014/main" val="1831811492"/>
                    </a:ext>
                  </a:extLst>
                </a:gridCol>
              </a:tblGrid>
              <a:tr h="651800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1" i="0">
                          <a:effectLst/>
                          <a:latin typeface="Calibri"/>
                        </a:rPr>
                        <a:t>Original Hold Status</a:t>
                      </a:r>
                      <a:r>
                        <a:rPr lang="en-US" sz="2000" b="0" i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>
                          <a:effectLst/>
                          <a:latin typeface="Calibri"/>
                        </a:rPr>
                        <a:t>% Correctly identified</a:t>
                      </a:r>
                    </a:p>
                  </a:txBody>
                  <a:tcPr marL="87372" marR="87372" marT="43686" marB="43686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1" i="0">
                          <a:effectLst/>
                          <a:latin typeface="Calibri"/>
                        </a:rPr>
                        <a:t>Updated Hold Status</a:t>
                      </a:r>
                      <a:r>
                        <a:rPr lang="en-US" sz="2000" b="0" i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75808"/>
                  </a:ext>
                </a:extLst>
              </a:tr>
              <a:tr h="782162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Active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59% correct</a:t>
                      </a:r>
                      <a:endParaRPr lang="en-US" sz="2000"/>
                    </a:p>
                    <a:p>
                      <a:pPr lvl="0" algn="l">
                        <a:buNone/>
                      </a:pPr>
                      <a:r>
                        <a:rPr lang="en-US" sz="2000" b="1" i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41% incorrect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Requested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93675"/>
                  </a:ext>
                </a:extLst>
              </a:tr>
              <a:tr h="934247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Pending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17% correct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78% incorrect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000" b="0" i="0">
                          <a:effectLst/>
                          <a:latin typeface="Calibri"/>
                        </a:rPr>
                        <a:t>5% no answer</a:t>
                      </a:r>
                      <a:endParaRPr lang="en-US"/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Locating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633801"/>
                  </a:ext>
                </a:extLst>
              </a:tr>
              <a:tr h="934247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Suspended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17% correct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79% incorrect 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000" b="0" i="0">
                          <a:effectLst/>
                          <a:latin typeface="Calibri"/>
                        </a:rPr>
                        <a:t>4% no answer</a:t>
                      </a:r>
                      <a:endParaRPr lang="en-US"/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Paused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760754"/>
                  </a:ext>
                </a:extLst>
              </a:tr>
              <a:tr h="934247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Expired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>
                          <a:effectLst/>
                          <a:latin typeface="Calibri"/>
                        </a:rPr>
                        <a:t>24% correct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72% incorrect</a:t>
                      </a:r>
                      <a:endParaRPr lang="en-US" b="1">
                        <a:solidFill>
                          <a:srgbClr val="C00000"/>
                        </a:solidFill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000" b="0" i="0">
                          <a:effectLst/>
                          <a:latin typeface="Calibri"/>
                        </a:rPr>
                        <a:t>4% no answer</a:t>
                      </a:r>
                      <a:endParaRPr lang="en-US"/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2000" dirty="0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2000" b="0" i="0" dirty="0">
                          <a:effectLst/>
                          <a:latin typeface="Calibri"/>
                        </a:rPr>
                        <a:t>Unable to Fill  </a:t>
                      </a:r>
                    </a:p>
                  </a:txBody>
                  <a:tcPr marL="87372" marR="87372" marT="43686" marB="43686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62782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51336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BC58-1EE0-7C47-D158-4F7FC6D2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 Status Modifications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D1341-A56C-D921-068E-82014BF0A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14" y="2893116"/>
            <a:ext cx="5318235" cy="4443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Database Tables&gt;Hold request Statuses&gt;Modify&gt;Update Description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CF43E-A229-3613-0A73-55E34F503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361" y="530481"/>
            <a:ext cx="4358433" cy="5649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F0387E-BEA5-F6D3-B2EC-68A7C2DE55F9}"/>
              </a:ext>
            </a:extLst>
          </p:cNvPr>
          <p:cNvSpPr/>
          <p:nvPr/>
        </p:nvSpPr>
        <p:spPr>
          <a:xfrm>
            <a:off x="6052229" y="2242335"/>
            <a:ext cx="4064000" cy="1114778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0CB36-2EF6-FE49-5E72-F5CDB7BC3ACA}"/>
              </a:ext>
            </a:extLst>
          </p:cNvPr>
          <p:cNvSpPr/>
          <p:nvPr/>
        </p:nvSpPr>
        <p:spPr>
          <a:xfrm>
            <a:off x="6239135" y="4745595"/>
            <a:ext cx="4064000" cy="369231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85B0A1-C596-CA2C-6479-4E0D0DFF447F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Update Hold Statuses in</a:t>
            </a:r>
          </a:p>
          <a:p>
            <a:r>
              <a:rPr lang="en-US">
                <a:latin typeface="Arial"/>
                <a:cs typeface="Arial"/>
              </a:rPr>
              <a:t>System Administration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41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E5E9-75B7-D973-DA08-CD4B1A3F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 Status Modifications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BEA0B-D4A2-6494-6673-812A2D5BB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75" y="1882244"/>
            <a:ext cx="9752686" cy="41288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4009B6-967B-9D4B-2B9F-8999C5AFB709}"/>
              </a:ext>
            </a:extLst>
          </p:cNvPr>
          <p:cNvSpPr/>
          <p:nvPr/>
        </p:nvSpPr>
        <p:spPr>
          <a:xfrm>
            <a:off x="6192455" y="2534856"/>
            <a:ext cx="1365813" cy="3649820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56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1629-3EB2-5C32-0B31-9CAC1F2E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Adjusting </a:t>
            </a:r>
            <a:r>
              <a:rPr lang="en-US" err="1"/>
              <a:t>PowerPAC</a:t>
            </a:r>
            <a:br>
              <a:rPr lang="en-US"/>
            </a:br>
            <a:r>
              <a:rPr lang="en-US"/>
              <a:t> “Limit By” Options</a:t>
            </a:r>
          </a:p>
        </p:txBody>
      </p:sp>
    </p:spTree>
    <p:extLst>
      <p:ext uri="{BB962C8B-B14F-4D97-AF65-F5344CB8AC3E}">
        <p14:creationId xmlns:p14="http://schemas.microsoft.com/office/powerpoint/2010/main" val="2173235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31D215-A53F-4FC9-19FC-A14E65B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47"/>
          <a:stretch/>
        </p:blipFill>
        <p:spPr>
          <a:xfrm>
            <a:off x="4918841" y="1773545"/>
            <a:ext cx="7099019" cy="3975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1B141-AB7A-BD4E-075B-6355F5FC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4FE45-9416-8997-812E-AD420248D313}"/>
              </a:ext>
            </a:extLst>
          </p:cNvPr>
          <p:cNvSpPr/>
          <p:nvPr/>
        </p:nvSpPr>
        <p:spPr>
          <a:xfrm>
            <a:off x="6589985" y="1710818"/>
            <a:ext cx="3815256" cy="4111913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348128-F4E1-8035-1E1D-4C26BC17C70C}"/>
              </a:ext>
            </a:extLst>
          </p:cNvPr>
          <p:cNvSpPr txBox="1">
            <a:spLocks/>
          </p:cNvSpPr>
          <p:nvPr/>
        </p:nvSpPr>
        <p:spPr>
          <a:xfrm>
            <a:off x="484490" y="2349931"/>
            <a:ext cx="4486720" cy="441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User Testing showed that patrons’ reading pattern focused on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center</a:t>
            </a:r>
            <a:r>
              <a:rPr lang="en-US" sz="2800" dirty="0">
                <a:latin typeface="Arial"/>
                <a:cs typeface="Arial"/>
              </a:rPr>
              <a:t> of page</a:t>
            </a:r>
          </a:p>
        </p:txBody>
      </p:sp>
    </p:spTree>
    <p:extLst>
      <p:ext uri="{BB962C8B-B14F-4D97-AF65-F5344CB8AC3E}">
        <p14:creationId xmlns:p14="http://schemas.microsoft.com/office/powerpoint/2010/main" val="2199636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31D215-A53F-4FC9-19FC-A14E65B8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07" y="1710818"/>
            <a:ext cx="5822707" cy="4373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1B141-AB7A-BD4E-075B-6355F5FC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4FE45-9416-8997-812E-AD420248D313}"/>
              </a:ext>
            </a:extLst>
          </p:cNvPr>
          <p:cNvSpPr/>
          <p:nvPr/>
        </p:nvSpPr>
        <p:spPr>
          <a:xfrm>
            <a:off x="5265708" y="1660650"/>
            <a:ext cx="1397852" cy="4423691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348128-F4E1-8035-1E1D-4C26BC17C70C}"/>
              </a:ext>
            </a:extLst>
          </p:cNvPr>
          <p:cNvSpPr txBox="1">
            <a:spLocks/>
          </p:cNvSpPr>
          <p:nvPr/>
        </p:nvSpPr>
        <p:spPr>
          <a:xfrm>
            <a:off x="432121" y="1984171"/>
            <a:ext cx="4486720" cy="441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Patrons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did not </a:t>
            </a:r>
            <a:r>
              <a:rPr lang="en-US" sz="2800" dirty="0">
                <a:latin typeface="Arial"/>
                <a:cs typeface="Arial"/>
              </a:rPr>
              <a:t>use the format facet when searching</a:t>
            </a:r>
          </a:p>
        </p:txBody>
      </p:sp>
    </p:spTree>
    <p:extLst>
      <p:ext uri="{BB962C8B-B14F-4D97-AF65-F5344CB8AC3E}">
        <p14:creationId xmlns:p14="http://schemas.microsoft.com/office/powerpoint/2010/main" val="2083444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2E9052-60E7-DD3B-B0B0-2EFEAD617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11" r="43826" b="655"/>
          <a:stretch/>
        </p:blipFill>
        <p:spPr>
          <a:xfrm>
            <a:off x="5910347" y="1642248"/>
            <a:ext cx="3342290" cy="4882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1B141-AB7A-BD4E-075B-6355F5FC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348128-F4E1-8035-1E1D-4C26BC17C70C}"/>
              </a:ext>
            </a:extLst>
          </p:cNvPr>
          <p:cNvSpPr txBox="1">
            <a:spLocks/>
          </p:cNvSpPr>
          <p:nvPr/>
        </p:nvSpPr>
        <p:spPr>
          <a:xfrm>
            <a:off x="432121" y="1984171"/>
            <a:ext cx="4486720" cy="441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Patrons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DID use </a:t>
            </a:r>
            <a:r>
              <a:rPr lang="en-US" sz="2800" dirty="0">
                <a:latin typeface="Arial"/>
                <a:cs typeface="Arial"/>
              </a:rPr>
              <a:t>format limits if included in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“Limit By” drop-down menu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BB80240-CFC3-CCD8-A6B5-ADBE69C6DD0E}"/>
              </a:ext>
            </a:extLst>
          </p:cNvPr>
          <p:cNvSpPr/>
          <p:nvPr/>
        </p:nvSpPr>
        <p:spPr>
          <a:xfrm rot="10800000">
            <a:off x="8561083" y="2957909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92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C271A9-EA0A-DD0D-E2F3-F95AEE7F9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67"/>
          <a:stretch/>
        </p:blipFill>
        <p:spPr>
          <a:xfrm>
            <a:off x="5899589" y="1650685"/>
            <a:ext cx="3342290" cy="4962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1B141-AB7A-BD4E-075B-6355F5FC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348128-F4E1-8035-1E1D-4C26BC17C70C}"/>
              </a:ext>
            </a:extLst>
          </p:cNvPr>
          <p:cNvSpPr txBox="1">
            <a:spLocks/>
          </p:cNvSpPr>
          <p:nvPr/>
        </p:nvSpPr>
        <p:spPr>
          <a:xfrm>
            <a:off x="432121" y="1984171"/>
            <a:ext cx="4486720" cy="441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In a consortium environment, our users also preferred to default to “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All Member Libraries</a:t>
            </a:r>
            <a:r>
              <a:rPr lang="en-US" sz="2800" dirty="0">
                <a:latin typeface="Arial"/>
                <a:cs typeface="Arial"/>
              </a:rPr>
              <a:t>” instead of  searching just their own library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BB80240-CFC3-CCD8-A6B5-ADBE69C6DD0E}"/>
              </a:ext>
            </a:extLst>
          </p:cNvPr>
          <p:cNvSpPr/>
          <p:nvPr/>
        </p:nvSpPr>
        <p:spPr>
          <a:xfrm rot="10800000">
            <a:off x="8765204" y="2632337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82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E246-721D-DF5A-DD55-4CD727F5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2D093-42D4-17B7-E574-3804ADD9D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2326511"/>
            <a:ext cx="11083555" cy="3850451"/>
          </a:xfrm>
        </p:spPr>
        <p:txBody>
          <a:bodyPr>
            <a:normAutofit/>
          </a:bodyPr>
          <a:lstStyle/>
          <a:p>
            <a:r>
              <a:rPr lang="en-US" sz="2400"/>
              <a:t>All members should default to “All Member Libraries”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Libraries should include format limits, esp. Book, DVD/</a:t>
            </a:r>
            <a:r>
              <a:rPr lang="en-US" sz="2400" err="1"/>
              <a:t>Bluray</a:t>
            </a:r>
            <a:endParaRPr lang="en-US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B668BF-7EA1-7F4A-0CA2-D139E1E00D16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Limit By Recommendations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87AE7-7F82-2B13-78FE-81D878DF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566" y="2828036"/>
            <a:ext cx="8677275" cy="115252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DC6ABC2-8E75-6142-38F5-C9A498540DE0}"/>
              </a:ext>
            </a:extLst>
          </p:cNvPr>
          <p:cNvSpPr/>
          <p:nvPr/>
        </p:nvSpPr>
        <p:spPr>
          <a:xfrm rot="10800000">
            <a:off x="5639207" y="3404298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777C8-142C-33D9-F80B-0B5250E9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014" y="4691371"/>
            <a:ext cx="3226383" cy="18268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C70B3F-5D69-0F1E-9D92-C66DDF8E6AFA}"/>
              </a:ext>
            </a:extLst>
          </p:cNvPr>
          <p:cNvSpPr/>
          <p:nvPr/>
        </p:nvSpPr>
        <p:spPr>
          <a:xfrm>
            <a:off x="5335929" y="5228409"/>
            <a:ext cx="1916468" cy="1262730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B8E862-D0AE-E7FB-8588-D9C01C8FA60E}"/>
              </a:ext>
            </a:extLst>
          </p:cNvPr>
          <p:cNvSpPr/>
          <p:nvPr/>
        </p:nvSpPr>
        <p:spPr>
          <a:xfrm rot="10800000">
            <a:off x="7259569" y="5388257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5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91BF-835B-9345-B9FB-FBCF17A6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60694"/>
            <a:ext cx="10515600" cy="92034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Web Parts</a:t>
            </a:r>
            <a:endParaRPr lang="en-US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2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37FF-1163-B3D3-6377-E42B1505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421C4-6A6F-224E-6C1C-43C5DD51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73" y="2443335"/>
            <a:ext cx="11083555" cy="4414665"/>
          </a:xfrm>
        </p:spPr>
        <p:txBody>
          <a:bodyPr/>
          <a:lstStyle/>
          <a:p>
            <a:r>
              <a:rPr lang="en-US"/>
              <a:t>Sys Admin &gt; Branch &gt; Policy Tables &gt; PAC Limit By Display &gt; Insert or Modify</a:t>
            </a:r>
          </a:p>
          <a:p>
            <a:r>
              <a:rPr lang="en-US"/>
              <a:t>Use CCL codes to configure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09BF5-75B4-F0A3-DACF-686578806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97" y="3429000"/>
            <a:ext cx="8772565" cy="26639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B5ACDD-4D4B-8665-02F0-56F31C9B1909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Modifying PAC Limit </a:t>
            </a:r>
            <a:r>
              <a:rPr lang="en-US" err="1"/>
              <a:t>Bys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533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6DF933-C3A8-0C95-7583-41E00448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D81925-21AA-66DE-496E-BF03D47F5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2443335"/>
            <a:ext cx="11083555" cy="44146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CCL/Filter: MAT=9 OR MAT=10 OR MAT=11</a:t>
            </a:r>
          </a:p>
          <a:p>
            <a:r>
              <a:rPr lang="en-US">
                <a:latin typeface="Arial"/>
                <a:cs typeface="Arial"/>
                <a:hlinkClick r:id="rId4"/>
              </a:rPr>
              <a:t>List of CCL codes on supportal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57B29-91AF-AFF5-A428-96E054947ACA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Example Limit By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83799-D1D8-B2CF-2484-E1B32F66A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325" y="3642898"/>
            <a:ext cx="6683651" cy="2897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97DA5B-51D2-2371-90E0-87FBDAA99D66}"/>
              </a:ext>
            </a:extLst>
          </p:cNvPr>
          <p:cNvSpPr/>
          <p:nvPr/>
        </p:nvSpPr>
        <p:spPr>
          <a:xfrm>
            <a:off x="3597965" y="4701210"/>
            <a:ext cx="6370983" cy="337930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473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84B5-50B9-EA57-7455-7BAEE8F9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Adjusting “Limit By”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486A7-3196-1E21-BA48-AC33A7BAB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2486740"/>
            <a:ext cx="5179385" cy="3690222"/>
          </a:xfrm>
        </p:spPr>
        <p:txBody>
          <a:bodyPr/>
          <a:lstStyle/>
          <a:p>
            <a:r>
              <a:rPr lang="en-US"/>
              <a:t>Sys Admin &gt; Profiles &gt; PAC &gt; Search Setting Defaults &gt; Limit By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1F18C0-27F0-0655-6CE0-316BD0DF0EDD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Changing Default Limit By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AAAEF-0E1E-9268-06F3-9AA7C1BB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1" y="1750680"/>
            <a:ext cx="4576762" cy="483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38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91BF-835B-9345-B9FB-FBCF17A6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0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F218-4AE6-2157-CE1F-2D389BE1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1BE5-A0FE-4874-D0E8-2496E4E62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61" y="1932985"/>
            <a:ext cx="11083555" cy="4414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"/>
                <a:cs typeface="Arial"/>
              </a:rPr>
              <a:t>During user testing, patrons struggled to reset the catalog after a 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E3D98-0EFB-4572-C506-B8381A9B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627" y="3246120"/>
            <a:ext cx="9673784" cy="24974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350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F218-4AE6-2157-CE1F-2D389BE1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1BE5-A0FE-4874-D0E8-2496E4E62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Recommendation #1: Library logo displayed in the </a:t>
            </a:r>
            <a:r>
              <a:rPr lang="en-US" sz="2800" err="1">
                <a:latin typeface="Arial"/>
                <a:cs typeface="Arial"/>
              </a:rPr>
              <a:t>PowerPAC</a:t>
            </a:r>
            <a:r>
              <a:rPr lang="en-US" sz="2800" dirty="0">
                <a:latin typeface="Arial"/>
                <a:cs typeface="Arial"/>
              </a:rPr>
              <a:t> links to the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catalog home page</a:t>
            </a:r>
            <a:r>
              <a:rPr lang="en-US" sz="2800" dirty="0">
                <a:latin typeface="Arial"/>
                <a:cs typeface="Arial"/>
              </a:rPr>
              <a:t>. 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E3D98-0EFB-4572-C506-B8381A9B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011" y="3429000"/>
            <a:ext cx="9673784" cy="24974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B749E8C-52B2-C0D8-1B87-FB8AE54A20E1}"/>
              </a:ext>
            </a:extLst>
          </p:cNvPr>
          <p:cNvSpPr/>
          <p:nvPr/>
        </p:nvSpPr>
        <p:spPr>
          <a:xfrm>
            <a:off x="429019" y="4461147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02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204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F218-4AE6-2157-CE1F-2D389BE1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1BE5-A0FE-4874-D0E8-2496E4E62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/>
                <a:cs typeface="Arial"/>
              </a:rPr>
              <a:t>Recommendation #2: Add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“Catalog Home” </a:t>
            </a:r>
            <a:r>
              <a:rPr lang="en-US" sz="2800" b="1" dirty="0">
                <a:latin typeface="Arial"/>
                <a:cs typeface="Arial"/>
              </a:rPr>
              <a:t>and </a:t>
            </a:r>
            <a:r>
              <a:rPr lang="en-US" sz="2800" b="1" dirty="0">
                <a:solidFill>
                  <a:srgbClr val="F05023"/>
                </a:solidFill>
                <a:latin typeface="Arial"/>
                <a:cs typeface="Arial"/>
              </a:rPr>
              <a:t>“Library Website” </a:t>
            </a:r>
            <a:r>
              <a:rPr lang="en-US" sz="2800" dirty="0">
                <a:latin typeface="Arial"/>
                <a:cs typeface="Arial"/>
              </a:rPr>
              <a:t>links to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E3D98-0EFB-4572-C506-B8381A9B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65" y="2963771"/>
            <a:ext cx="11475862" cy="29626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B749E8C-52B2-C0D8-1B87-FB8AE54A20E1}"/>
              </a:ext>
            </a:extLst>
          </p:cNvPr>
          <p:cNvSpPr/>
          <p:nvPr/>
        </p:nvSpPr>
        <p:spPr>
          <a:xfrm rot="16200000">
            <a:off x="916699" y="6068280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2D81B8D-EAA7-C3A0-D153-6475DE3A843A}"/>
              </a:ext>
            </a:extLst>
          </p:cNvPr>
          <p:cNvSpPr/>
          <p:nvPr/>
        </p:nvSpPr>
        <p:spPr>
          <a:xfrm rot="16200000">
            <a:off x="6372619" y="6068280"/>
            <a:ext cx="867286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650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9D16-4D3B-A24E-3B73-EE30EFF7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EF414-5E92-78EA-61C8-D400D128C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2716847"/>
            <a:ext cx="4717587" cy="4414665"/>
          </a:xfrm>
        </p:spPr>
        <p:txBody>
          <a:bodyPr/>
          <a:lstStyle/>
          <a:p>
            <a:r>
              <a:rPr lang="en-US"/>
              <a:t>Sys admin&gt;Branch&gt;Profiles&gt;</a:t>
            </a:r>
            <a:r>
              <a:rPr lang="en-US" err="1"/>
              <a:t>PowerPAC</a:t>
            </a:r>
            <a:r>
              <a:rPr lang="en-US"/>
              <a:t>&gt;Page Header Options</a:t>
            </a:r>
          </a:p>
          <a:p>
            <a:r>
              <a:rPr lang="en-US"/>
              <a:t>Update return link URL for header to </a:t>
            </a:r>
            <a:r>
              <a:rPr lang="en-US" err="1"/>
              <a:t>PowerPAC</a:t>
            </a:r>
            <a:r>
              <a:rPr lang="en-US"/>
              <a:t> </a:t>
            </a:r>
            <a:r>
              <a:rPr lang="en-US" err="1"/>
              <a:t>url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12EEF-F81C-C95C-BB63-C970C0653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761" y="1639614"/>
            <a:ext cx="4603486" cy="49262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6FF274-C16B-E6F0-DC90-2AC9C140768B}"/>
              </a:ext>
            </a:extLst>
          </p:cNvPr>
          <p:cNvSpPr/>
          <p:nvPr/>
        </p:nvSpPr>
        <p:spPr>
          <a:xfrm>
            <a:off x="5823761" y="4629974"/>
            <a:ext cx="4723370" cy="588412"/>
          </a:xfrm>
          <a:prstGeom prst="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656097-08EA-725A-0DC5-66B06F945FE1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Modifying Header Image URL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861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46A5E80-A4BD-0335-581E-BE1FED2D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1C77EE-98A8-A698-A2CA-DE7A147FF904}"/>
              </a:ext>
            </a:extLst>
          </p:cNvPr>
          <p:cNvSpPr txBox="1">
            <a:spLocks/>
          </p:cNvSpPr>
          <p:nvPr/>
        </p:nvSpPr>
        <p:spPr>
          <a:xfrm>
            <a:off x="516565" y="2486739"/>
            <a:ext cx="9712523" cy="15122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/>
              <a:t>1. Copy the HeaderData.xml file into the </a:t>
            </a:r>
            <a:r>
              <a:rPr lang="en-US" err="1"/>
              <a:t>PowerPAC</a:t>
            </a:r>
            <a:r>
              <a:rPr lang="en-US"/>
              <a:t>&gt;Custom folder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0C58D8-DF8E-4E31-3EA8-DBEAEC8F57DC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Modifying Header Links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605A9-7B09-536F-1748-BBA222F40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2"/>
          <a:stretch/>
        </p:blipFill>
        <p:spPr>
          <a:xfrm>
            <a:off x="4267200" y="3112917"/>
            <a:ext cx="5961888" cy="343172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27F59EA-3CA1-1471-8EC5-948CE35032D8}"/>
              </a:ext>
            </a:extLst>
          </p:cNvPr>
          <p:cNvSpPr/>
          <p:nvPr/>
        </p:nvSpPr>
        <p:spPr>
          <a:xfrm>
            <a:off x="3074682" y="5229243"/>
            <a:ext cx="1460741" cy="433114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02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592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F490-5FB4-DAD2-F617-03D28494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03B22A-B164-F7DD-2CF5-ECB9B511D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870" b="27575"/>
          <a:stretch/>
        </p:blipFill>
        <p:spPr>
          <a:xfrm>
            <a:off x="3478594" y="3003418"/>
            <a:ext cx="5982398" cy="273568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8ADF8C-A0A9-DD5D-1ACE-372E3658D9F4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Modifying Header Links</a:t>
            </a:r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0C4DBF2-CB06-1D09-4DD8-8032B4827BF2}"/>
              </a:ext>
            </a:extLst>
          </p:cNvPr>
          <p:cNvSpPr/>
          <p:nvPr/>
        </p:nvSpPr>
        <p:spPr>
          <a:xfrm rot="10800000">
            <a:off x="3243336" y="3003418"/>
            <a:ext cx="361336" cy="114044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DFE846F-A294-3D2B-358C-AD5166CFB42D}"/>
              </a:ext>
            </a:extLst>
          </p:cNvPr>
          <p:cNvSpPr/>
          <p:nvPr/>
        </p:nvSpPr>
        <p:spPr>
          <a:xfrm rot="10800000">
            <a:off x="3303746" y="4179909"/>
            <a:ext cx="300926" cy="176368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5E06E-A7EA-F479-1555-A19F3F918DBE}"/>
              </a:ext>
            </a:extLst>
          </p:cNvPr>
          <p:cNvSpPr txBox="1"/>
          <p:nvPr/>
        </p:nvSpPr>
        <p:spPr>
          <a:xfrm>
            <a:off x="516565" y="3429000"/>
            <a:ext cx="352411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MAIN TAB</a:t>
            </a:r>
            <a:endParaRPr lang="en-US" sz="2000" b="1">
              <a:cs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577BC-A13D-F4DB-8557-B909ABAE295C}"/>
              </a:ext>
            </a:extLst>
          </p:cNvPr>
          <p:cNvSpPr txBox="1"/>
          <p:nvPr/>
        </p:nvSpPr>
        <p:spPr>
          <a:xfrm>
            <a:off x="516564" y="4861696"/>
            <a:ext cx="352411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SUB TAB</a:t>
            </a:r>
            <a:endParaRPr lang="en-US" sz="2000" b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3254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8A8B4F-DD60-3F64-3DE4-8F72465A5F71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4"/>
          <a:srcRect t="1254" b="1254"/>
          <a:stretch/>
        </p:blipFill>
        <p:spPr>
          <a:xfrm>
            <a:off x="201296" y="405341"/>
            <a:ext cx="11789405" cy="60354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0A1651-95F8-5927-CF82-5F5DAD53A593}"/>
              </a:ext>
            </a:extLst>
          </p:cNvPr>
          <p:cNvSpPr/>
          <p:nvPr/>
        </p:nvSpPr>
        <p:spPr>
          <a:xfrm>
            <a:off x="113109" y="2607468"/>
            <a:ext cx="3000375" cy="3964781"/>
          </a:xfrm>
          <a:prstGeom prst="roundRect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D9FD19C-6B0E-9D47-585D-D77768DFD4BC}"/>
              </a:ext>
            </a:extLst>
          </p:cNvPr>
          <p:cNvSpPr/>
          <p:nvPr/>
        </p:nvSpPr>
        <p:spPr>
          <a:xfrm rot="-2100000">
            <a:off x="3047999" y="1588575"/>
            <a:ext cx="1782305" cy="839491"/>
          </a:xfrm>
          <a:prstGeom prst="leftArrow">
            <a:avLst/>
          </a:prstGeom>
          <a:solidFill>
            <a:srgbClr val="F05023"/>
          </a:solidFill>
          <a:ln>
            <a:solidFill>
              <a:srgbClr val="F050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0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3D7EC4-08DD-315F-553B-B31BD5DB9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2"/>
          <a:stretch/>
        </p:blipFill>
        <p:spPr>
          <a:xfrm>
            <a:off x="2388550" y="2584704"/>
            <a:ext cx="8120954" cy="3952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D6F490-5FB4-DAD2-F617-03D28494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8ADF8C-A0A9-DD5D-1ACE-372E3658D9F4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Modifying Header Links</a:t>
            </a:r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9B5346-60FC-4C0B-F627-B4C3274C4D90}"/>
              </a:ext>
            </a:extLst>
          </p:cNvPr>
          <p:cNvCxnSpPr>
            <a:cxnSpLocks/>
          </p:cNvCxnSpPr>
          <p:nvPr/>
        </p:nvCxnSpPr>
        <p:spPr>
          <a:xfrm>
            <a:off x="1420958" y="2899569"/>
            <a:ext cx="9675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6EA62F-A80F-182B-BCA7-277A45848D4D}"/>
              </a:ext>
            </a:extLst>
          </p:cNvPr>
          <p:cNvSpPr txBox="1"/>
          <p:nvPr/>
        </p:nvSpPr>
        <p:spPr>
          <a:xfrm>
            <a:off x="0" y="2699514"/>
            <a:ext cx="1871985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MAIN </a:t>
            </a:r>
          </a:p>
          <a:p>
            <a:pPr algn="ctr"/>
            <a:r>
              <a:rPr lang="en-US" sz="2000" b="1"/>
              <a:t>TABS</a:t>
            </a:r>
            <a:endParaRPr lang="en-US" sz="2000" b="1">
              <a:cs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6F3B0-B8D8-2191-45CF-863AEAEC8A29}"/>
              </a:ext>
            </a:extLst>
          </p:cNvPr>
          <p:cNvSpPr txBox="1"/>
          <p:nvPr/>
        </p:nvSpPr>
        <p:spPr>
          <a:xfrm>
            <a:off x="-486950" y="4629335"/>
            <a:ext cx="3524115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/>
              <a:t>SUB TABS</a:t>
            </a:r>
            <a:endParaRPr lang="en-US" sz="2000" b="1">
              <a:cs typeface="Arial" panose="020B060402020202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7D0747-246C-1ED8-02FE-93CA5219704C}"/>
              </a:ext>
            </a:extLst>
          </p:cNvPr>
          <p:cNvSpPr/>
          <p:nvPr/>
        </p:nvSpPr>
        <p:spPr>
          <a:xfrm>
            <a:off x="5120640" y="3121152"/>
            <a:ext cx="2511552" cy="341647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EE6A87-E1BB-6C3E-3650-00145C2B95F8}"/>
              </a:ext>
            </a:extLst>
          </p:cNvPr>
          <p:cNvCxnSpPr>
            <a:cxnSpLocks/>
          </p:cNvCxnSpPr>
          <p:nvPr/>
        </p:nvCxnSpPr>
        <p:spPr>
          <a:xfrm>
            <a:off x="2211100" y="4829390"/>
            <a:ext cx="28241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79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F490-5FB4-DAD2-F617-03D28494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Modifying the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Header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5E149-1137-D600-E67F-4F6D9C4D9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16" y="2486312"/>
            <a:ext cx="11224331" cy="3698364"/>
          </a:xfrm>
        </p:spPr>
        <p:txBody>
          <a:bodyPr>
            <a:normAutofit/>
          </a:bodyPr>
          <a:lstStyle/>
          <a:p>
            <a:r>
              <a:rPr lang="en-US" b="0" i="0">
                <a:solidFill>
                  <a:srgbClr val="53575A"/>
                </a:solidFill>
                <a:effectLst/>
                <a:latin typeface="+mn-lt"/>
              </a:rPr>
              <a:t> In the headerdata.xml file:</a:t>
            </a:r>
          </a:p>
          <a:p>
            <a:pPr lvl="1"/>
            <a:r>
              <a:rPr lang="en-US" b="0" i="0">
                <a:solidFill>
                  <a:srgbClr val="53575A"/>
                </a:solidFill>
                <a:effectLst/>
                <a:latin typeface="+mn-lt"/>
              </a:rPr>
              <a:t>Locate where you would like the new element to appear</a:t>
            </a:r>
          </a:p>
          <a:p>
            <a:pPr lvl="1"/>
            <a:r>
              <a:rPr lang="en-US">
                <a:solidFill>
                  <a:srgbClr val="53575A"/>
                </a:solidFill>
                <a:latin typeface="+mn-lt"/>
              </a:rPr>
              <a:t>Add a new Main or sub tab, or edit existing element as needed</a:t>
            </a:r>
          </a:p>
          <a:p>
            <a:pPr lvl="1"/>
            <a:r>
              <a:rPr lang="en-US">
                <a:solidFill>
                  <a:srgbClr val="53575A"/>
                </a:solidFill>
                <a:latin typeface="+mn-lt"/>
              </a:rPr>
              <a:t>Save changes</a:t>
            </a:r>
          </a:p>
          <a:p>
            <a:pPr lvl="1"/>
            <a:r>
              <a:rPr lang="en-US">
                <a:solidFill>
                  <a:srgbClr val="53575A"/>
                </a:solidFill>
                <a:latin typeface="+mn-lt"/>
              </a:rPr>
              <a:t>Reload PAC</a:t>
            </a:r>
          </a:p>
          <a:p>
            <a:r>
              <a:rPr lang="en-US">
                <a:solidFill>
                  <a:srgbClr val="53575A"/>
                </a:solidFill>
                <a:latin typeface="+mn-lt"/>
              </a:rPr>
              <a:t>Test in training environment first when possible; headers can be quirky!</a:t>
            </a:r>
          </a:p>
          <a:p>
            <a:endParaRPr lang="en-US">
              <a:solidFill>
                <a:srgbClr val="53575A"/>
              </a:solidFill>
              <a:latin typeface="+mn-lt"/>
            </a:endParaRPr>
          </a:p>
          <a:p>
            <a:r>
              <a:rPr lang="en-US">
                <a:solidFill>
                  <a:srgbClr val="53575A"/>
                </a:solidFill>
                <a:latin typeface="+mn-lt"/>
              </a:rPr>
              <a:t>Innovative recommends adding a language string to make updates to headers easier. </a:t>
            </a:r>
            <a:r>
              <a:rPr lang="en-US">
                <a:latin typeface="+mn-lt"/>
              </a:rPr>
              <a:t>See </a:t>
            </a:r>
            <a:r>
              <a:rPr lang="en-US">
                <a:latin typeface="+mn-lt"/>
                <a:hlinkClick r:id="rId3"/>
              </a:rPr>
              <a:t>solution 160930528369388 </a:t>
            </a:r>
            <a:r>
              <a:rPr lang="en-US">
                <a:latin typeface="+mn-lt"/>
              </a:rPr>
              <a:t>on the </a:t>
            </a:r>
            <a:r>
              <a:rPr lang="en-US" err="1">
                <a:latin typeface="+mn-lt"/>
              </a:rPr>
              <a:t>supportal</a:t>
            </a:r>
            <a:r>
              <a:rPr lang="en-US">
                <a:latin typeface="+mn-lt"/>
              </a:rPr>
              <a:t> for more help!</a:t>
            </a:r>
          </a:p>
          <a:p>
            <a:endParaRPr lang="en-US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8ADF8C-A0A9-DD5D-1ACE-372E3658D9F4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Modifying Header Links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12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91BF-835B-9345-B9FB-FBCF17A6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Alert Banner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6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BF8F-3D68-C60D-6DEE-0574AF4B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AA7EB-BB23-B9D4-C168-856C5A8B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20" y="2530968"/>
            <a:ext cx="10439400" cy="29146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0FFC161-5577-2691-E440-5267D0C01B26}"/>
              </a:ext>
            </a:extLst>
          </p:cNvPr>
          <p:cNvSpPr/>
          <p:nvPr/>
        </p:nvSpPr>
        <p:spPr>
          <a:xfrm>
            <a:off x="62144" y="2875191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09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B723-6C9A-27DF-B076-C2424B36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0C28A-A6DB-9F2D-A6A4-97F5D1F4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29" y="1762297"/>
            <a:ext cx="4154291" cy="441466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>
                <a:solidFill>
                  <a:srgbClr val="ED7D31"/>
                </a:solidFill>
                <a:latin typeface="Arial"/>
                <a:cs typeface="Arial"/>
              </a:rPr>
              <a:t>CCS libraries each have their own custom PAC theme</a:t>
            </a:r>
          </a:p>
          <a:p>
            <a:r>
              <a:rPr lang="en-US"/>
              <a:t>Custom PAC theme folder includes copy of default </a:t>
            </a:r>
            <a:r>
              <a:rPr lang="en-US" b="0" i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site.master</a:t>
            </a:r>
            <a:endParaRPr lang="en-US"/>
          </a:p>
          <a:p>
            <a:r>
              <a:rPr lang="en-US"/>
              <a:t>Insert banner code into </a:t>
            </a:r>
            <a:r>
              <a:rPr lang="en-US" err="1"/>
              <a:t>site.master</a:t>
            </a:r>
            <a:r>
              <a:rPr lang="en-US"/>
              <a:t> file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>
                <a:latin typeface="Arial"/>
                <a:cs typeface="Arial"/>
              </a:rPr>
              <a:t>Learn more about creating custom themes in the </a:t>
            </a:r>
            <a:r>
              <a:rPr lang="en-US" i="1">
                <a:latin typeface="Arial"/>
                <a:cs typeface="Arial"/>
                <a:hlinkClick r:id="rId4"/>
              </a:rPr>
              <a:t>PAC Customization Guide!</a:t>
            </a:r>
            <a:endParaRPr lang="en-US" i="1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2767D-A487-D60D-F58B-F227222B86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7"/>
          <a:stretch/>
        </p:blipFill>
        <p:spPr>
          <a:xfrm>
            <a:off x="516565" y="1711840"/>
            <a:ext cx="6610350" cy="48220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E3F1A8-62AC-E7F7-EAD4-9200A9AC1C08}"/>
              </a:ext>
            </a:extLst>
          </p:cNvPr>
          <p:cNvSpPr/>
          <p:nvPr/>
        </p:nvSpPr>
        <p:spPr>
          <a:xfrm>
            <a:off x="516565" y="1618580"/>
            <a:ext cx="4102088" cy="574114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479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B723-6C9A-27DF-B076-C2424B36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0C28A-A6DB-9F2D-A6A4-97F5D1F4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29" y="1762297"/>
            <a:ext cx="4154291" cy="441466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rial"/>
                <a:cs typeface="Arial"/>
              </a:rPr>
              <a:t>CCS libraries each have their own custom PAC theme</a:t>
            </a:r>
          </a:p>
          <a:p>
            <a:r>
              <a:rPr lang="en-US" b="1">
                <a:solidFill>
                  <a:srgbClr val="ED7D31"/>
                </a:solidFill>
                <a:latin typeface="Arial"/>
                <a:cs typeface="Arial"/>
              </a:rPr>
              <a:t>Custom PAC theme folder includes copy of default </a:t>
            </a:r>
            <a:r>
              <a:rPr lang="en-US" b="1" i="0" err="1">
                <a:solidFill>
                  <a:srgbClr val="ED7D31"/>
                </a:solidFill>
                <a:effectLst/>
                <a:latin typeface="Arial"/>
                <a:cs typeface="Arial"/>
              </a:rPr>
              <a:t>site.master</a:t>
            </a:r>
            <a:endParaRPr lang="en-US" b="1">
              <a:solidFill>
                <a:srgbClr val="ED7D31"/>
              </a:solidFill>
              <a:latin typeface="Arial"/>
              <a:cs typeface="Arial"/>
            </a:endParaRPr>
          </a:p>
          <a:p>
            <a:r>
              <a:rPr lang="en-US" b="1">
                <a:solidFill>
                  <a:srgbClr val="ED7D31"/>
                </a:solidFill>
                <a:latin typeface="Arial"/>
                <a:cs typeface="Arial"/>
              </a:rPr>
              <a:t>Insert banner code into </a:t>
            </a:r>
            <a:r>
              <a:rPr lang="en-US" b="1" err="1">
                <a:solidFill>
                  <a:srgbClr val="ED7D31"/>
                </a:solidFill>
                <a:latin typeface="Arial"/>
                <a:cs typeface="Arial"/>
              </a:rPr>
              <a:t>site.master</a:t>
            </a:r>
            <a:r>
              <a:rPr lang="en-US" b="1">
                <a:solidFill>
                  <a:srgbClr val="ED7D31"/>
                </a:solidFill>
                <a:latin typeface="Arial"/>
                <a:cs typeface="Arial"/>
              </a:rPr>
              <a:t> file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>
                <a:latin typeface="Arial"/>
                <a:cs typeface="Arial"/>
              </a:rPr>
              <a:t>Learn more about creating custom themes in the </a:t>
            </a:r>
            <a:r>
              <a:rPr lang="en-US" i="1">
                <a:latin typeface="Arial"/>
                <a:cs typeface="Arial"/>
                <a:hlinkClick r:id="rId4"/>
              </a:rPr>
              <a:t>PAC Customization Guide!</a:t>
            </a:r>
            <a:endParaRPr lang="en-US" i="1">
              <a:latin typeface="Arial"/>
              <a:cs typeface="Arial"/>
            </a:endParaRPr>
          </a:p>
        </p:txBody>
      </p:sp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13D2767D-A487-D60D-F58B-F227222B86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98" t="263" r="48611"/>
          <a:stretch/>
        </p:blipFill>
        <p:spPr>
          <a:xfrm>
            <a:off x="618165" y="1762640"/>
            <a:ext cx="6615402" cy="48094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E3F1A8-62AC-E7F7-EAD4-9200A9AC1C08}"/>
              </a:ext>
            </a:extLst>
          </p:cNvPr>
          <p:cNvSpPr/>
          <p:nvPr/>
        </p:nvSpPr>
        <p:spPr>
          <a:xfrm>
            <a:off x="1049965" y="5339680"/>
            <a:ext cx="4102088" cy="574114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0540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2AFA-E52B-D832-688D-4A4D79AC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0B10-5A52-FD6E-B6F7-BC6E70705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3" y="2811844"/>
            <a:ext cx="3391668" cy="4414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>
                <a:latin typeface="Arial"/>
                <a:cs typeface="Arial"/>
              </a:rPr>
              <a:t>Open 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Files&gt; Custom &gt; Themes&gt;THEME</a:t>
            </a:r>
          </a:p>
          <a:p>
            <a:pPr marL="457200" indent="-457200">
              <a:buAutoNum type="arabicPeriod"/>
            </a:pPr>
            <a:r>
              <a:rPr lang="en-US">
                <a:latin typeface="Arial"/>
                <a:cs typeface="Arial"/>
              </a:rPr>
              <a:t>Copy existing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 for backup</a:t>
            </a:r>
          </a:p>
          <a:p>
            <a:pPr marL="457200" indent="-457200">
              <a:buAutoNum type="arabicPeriod"/>
            </a:pPr>
            <a:r>
              <a:rPr lang="en-US">
                <a:latin typeface="Arial"/>
                <a:cs typeface="Arial"/>
              </a:rPr>
              <a:t>Open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430DCA-3CFE-13FE-3AD4-82189A401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7"/>
          <a:stretch/>
        </p:blipFill>
        <p:spPr bwMode="auto">
          <a:xfrm>
            <a:off x="4411309" y="2378456"/>
            <a:ext cx="7409413" cy="3383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593F7A-0088-292A-0F9F-3FD3B6C0EEB2}"/>
              </a:ext>
            </a:extLst>
          </p:cNvPr>
          <p:cNvSpPr/>
          <p:nvPr/>
        </p:nvSpPr>
        <p:spPr>
          <a:xfrm>
            <a:off x="4516568" y="4672331"/>
            <a:ext cx="7295785" cy="512061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6C0FE2-F6C9-7F89-13DD-CB3BB40CD642}"/>
              </a:ext>
            </a:extLst>
          </p:cNvPr>
          <p:cNvSpPr txBox="1">
            <a:spLocks/>
          </p:cNvSpPr>
          <p:nvPr/>
        </p:nvSpPr>
        <p:spPr>
          <a:xfrm>
            <a:off x="516565" y="1891428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Steps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706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B962-3CA1-B63A-80D4-14FEC255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BF9A1-FB1B-803E-3664-AFF3F735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934825"/>
            <a:ext cx="11083555" cy="4414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>
                <a:latin typeface="Arial"/>
                <a:cs typeface="Arial"/>
              </a:rPr>
              <a:t>Edit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 to insert banner code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>
                <a:latin typeface="Arial"/>
                <a:cs typeface="Arial"/>
              </a:rPr>
              <a:t>Modify code as needed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>
                <a:latin typeface="Arial"/>
                <a:cs typeface="Arial"/>
              </a:rPr>
              <a:t>Save file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7F912-2FCA-1EA8-28BB-78A986A49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24" y="3610849"/>
            <a:ext cx="10309465" cy="272702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421A4D-C224-3D47-CF2B-59F1A73C08B2}"/>
              </a:ext>
            </a:extLst>
          </p:cNvPr>
          <p:cNvSpPr/>
          <p:nvPr/>
        </p:nvSpPr>
        <p:spPr>
          <a:xfrm>
            <a:off x="294622" y="4062620"/>
            <a:ext cx="10402011" cy="2462160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8E4227-BA6D-555A-B110-36FE0CFADC59}"/>
              </a:ext>
            </a:extLst>
          </p:cNvPr>
          <p:cNvSpPr txBox="1">
            <a:spLocks/>
          </p:cNvSpPr>
          <p:nvPr/>
        </p:nvSpPr>
        <p:spPr>
          <a:xfrm>
            <a:off x="516565" y="164701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Steps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789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A4D1-B97F-CB2C-79EA-A5619637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4F5F5-2993-7E61-8F70-F67695F7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17" y="3232763"/>
            <a:ext cx="10506075" cy="26003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CA0C413-4B20-AD22-6443-D72E1FA6F4E1}"/>
              </a:ext>
            </a:extLst>
          </p:cNvPr>
          <p:cNvSpPr/>
          <p:nvPr/>
        </p:nvSpPr>
        <p:spPr>
          <a:xfrm>
            <a:off x="0" y="3276214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D75408-DD16-6444-9C63-979AE9061896}"/>
              </a:ext>
            </a:extLst>
          </p:cNvPr>
          <p:cNvSpPr txBox="1">
            <a:spLocks/>
          </p:cNvSpPr>
          <p:nvPr/>
        </p:nvSpPr>
        <p:spPr>
          <a:xfrm>
            <a:off x="516565" y="1819541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Banner appears immediately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4457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45F5-0092-EB92-9E99-BA3AFFCB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Alert Banner – Modify </a:t>
            </a:r>
            <a:r>
              <a:rPr lang="en-US" err="1">
                <a:latin typeface="Arial"/>
                <a:cs typeface="Arial"/>
              </a:rPr>
              <a:t>site.master</a:t>
            </a:r>
            <a:r>
              <a:rPr lang="en-US">
                <a:latin typeface="Arial"/>
                <a:cs typeface="Arial"/>
              </a:rPr>
              <a:t> file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45013-FAE1-D6EE-399D-7E2D7E41F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65" y="2594391"/>
            <a:ext cx="1137285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62C9AA-DE65-3772-06D5-D4BEB250B703}"/>
              </a:ext>
            </a:extLst>
          </p:cNvPr>
          <p:cNvSpPr/>
          <p:nvPr/>
        </p:nvSpPr>
        <p:spPr>
          <a:xfrm>
            <a:off x="318438" y="3024252"/>
            <a:ext cx="1223460" cy="361140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C46E04-3AD4-561D-7DE3-B4C0A9BF8E57}"/>
              </a:ext>
            </a:extLst>
          </p:cNvPr>
          <p:cNvSpPr/>
          <p:nvPr/>
        </p:nvSpPr>
        <p:spPr>
          <a:xfrm>
            <a:off x="318438" y="5368278"/>
            <a:ext cx="1223460" cy="361140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75B9D0-6A55-77FF-B88F-6153B2A327BD}"/>
              </a:ext>
            </a:extLst>
          </p:cNvPr>
          <p:cNvSpPr txBox="1">
            <a:spLocks/>
          </p:cNvSpPr>
          <p:nvPr/>
        </p:nvSpPr>
        <p:spPr>
          <a:xfrm>
            <a:off x="318438" y="1705232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Comment out the banner to hide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42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9A37-8D91-A6A0-C60C-0913D20E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Use Web Parts To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963AC8-B68A-5FC1-919B-81FDB349B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231" y="1919833"/>
            <a:ext cx="3934144" cy="2316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cs typeface="Calibri"/>
              </a:rPr>
              <a:t>Promote Collection</a:t>
            </a:r>
            <a:endParaRPr lang="en-US"/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New titles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Library of things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Award books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Featured database/resource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280F06-B6D4-6578-BD39-DB5AFD899AC9}"/>
              </a:ext>
            </a:extLst>
          </p:cNvPr>
          <p:cNvSpPr txBox="1">
            <a:spLocks/>
          </p:cNvSpPr>
          <p:nvPr/>
        </p:nvSpPr>
        <p:spPr>
          <a:xfrm>
            <a:off x="6964748" y="4539854"/>
            <a:ext cx="3934144" cy="2316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cs typeface="Calibri"/>
              </a:rPr>
              <a:t>Connect With Users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Library socials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Newsletter/email signup</a:t>
            </a:r>
          </a:p>
          <a:p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highlight>
                <a:srgbClr val="FFFFFF"/>
              </a:highlight>
              <a:latin typeface="Arial"/>
              <a:cs typeface="Calibri"/>
            </a:endParaRPr>
          </a:p>
          <a:p>
            <a:endParaRPr lang="en-US">
              <a:solidFill>
                <a:srgbClr val="000000"/>
              </a:solidFill>
              <a:highlight>
                <a:srgbClr val="FFFFFF"/>
              </a:highlight>
              <a:latin typeface="Arial"/>
              <a:cs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FBC10B-35BC-C200-0C74-025DB0063971}"/>
              </a:ext>
            </a:extLst>
          </p:cNvPr>
          <p:cNvSpPr txBox="1">
            <a:spLocks/>
          </p:cNvSpPr>
          <p:nvPr/>
        </p:nvSpPr>
        <p:spPr>
          <a:xfrm>
            <a:off x="6964748" y="1827046"/>
            <a:ext cx="3934144" cy="2316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cs typeface="Calibri"/>
              </a:rPr>
              <a:t>Promote Library Services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Online card application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Interlibrary loan requests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Event calendar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Suggest a purchase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0520E42-AE98-8469-9741-06FF0F6F1624}"/>
              </a:ext>
            </a:extLst>
          </p:cNvPr>
          <p:cNvSpPr txBox="1">
            <a:spLocks/>
          </p:cNvSpPr>
          <p:nvPr/>
        </p:nvSpPr>
        <p:spPr>
          <a:xfrm>
            <a:off x="1462851" y="4462363"/>
            <a:ext cx="3934144" cy="2316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cs typeface="Calibri"/>
              </a:rPr>
              <a:t>Seasonal/Special Events</a:t>
            </a:r>
            <a:endParaRPr lang="en-US"/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School reading lists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Summer reading</a:t>
            </a:r>
          </a:p>
          <a:p>
            <a:r>
              <a:rPr lang="en-US">
                <a:solidFill>
                  <a:srgbClr val="000000"/>
                </a:solidFill>
                <a:latin typeface="Arial"/>
                <a:cs typeface="Calibri"/>
              </a:rPr>
              <a:t>Voter registration info</a:t>
            </a:r>
          </a:p>
          <a:p>
            <a:endParaRPr lang="en-US">
              <a:solidFill>
                <a:srgbClr val="000000"/>
              </a:solidFill>
              <a:highlight>
                <a:srgbClr val="FFFFFF"/>
              </a:highlight>
              <a:latin typeface="Arial"/>
              <a:cs typeface="Calibri"/>
            </a:endParaRPr>
          </a:p>
        </p:txBody>
      </p:sp>
      <p:pic>
        <p:nvPicPr>
          <p:cNvPr id="16" name="Graphic 16" descr="Books with solid fill">
            <a:extLst>
              <a:ext uri="{FF2B5EF4-FFF2-40B4-BE49-F238E27FC236}">
                <a16:creationId xmlns:a16="http://schemas.microsoft.com/office/drawing/2014/main" id="{FA1F508F-1C93-750C-856C-D6EA60272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665" y="1899834"/>
            <a:ext cx="681926" cy="681926"/>
          </a:xfrm>
          <a:prstGeom prst="rect">
            <a:avLst/>
          </a:prstGeom>
        </p:spPr>
      </p:pic>
      <p:pic>
        <p:nvPicPr>
          <p:cNvPr id="18" name="Graphic 18" descr="Connections with solid fill">
            <a:extLst>
              <a:ext uri="{FF2B5EF4-FFF2-40B4-BE49-F238E27FC236}">
                <a16:creationId xmlns:a16="http://schemas.microsoft.com/office/drawing/2014/main" id="{8F7651A5-05BB-CB57-13B9-FBD4D05EC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7478" y="4534546"/>
            <a:ext cx="681926" cy="681926"/>
          </a:xfrm>
          <a:prstGeom prst="rect">
            <a:avLst/>
          </a:prstGeom>
        </p:spPr>
      </p:pic>
      <p:pic>
        <p:nvPicPr>
          <p:cNvPr id="21" name="Graphic 21" descr="Monthly calendar with solid fill">
            <a:extLst>
              <a:ext uri="{FF2B5EF4-FFF2-40B4-BE49-F238E27FC236}">
                <a16:creationId xmlns:a16="http://schemas.microsoft.com/office/drawing/2014/main" id="{BC4537F3-3DBC-295F-DD21-EB3546E92C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5580" y="4457055"/>
            <a:ext cx="681926" cy="681926"/>
          </a:xfrm>
          <a:prstGeom prst="rect">
            <a:avLst/>
          </a:prstGeom>
        </p:spPr>
      </p:pic>
      <p:pic>
        <p:nvPicPr>
          <p:cNvPr id="22" name="Graphic 22" descr="Selfie with solid fill">
            <a:extLst>
              <a:ext uri="{FF2B5EF4-FFF2-40B4-BE49-F238E27FC236}">
                <a16:creationId xmlns:a16="http://schemas.microsoft.com/office/drawing/2014/main" id="{3391E01E-DF95-F2D1-5A4D-B137DC259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7478" y="1822343"/>
            <a:ext cx="681926" cy="681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5741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6419-69E5-33F4-F5F7-DFA72B74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Alert Banner Using Language Strings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646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695F05-24F9-E740-9E1B-D63ADCC92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Pinnacle has one shared theme for all six libraries</a:t>
            </a:r>
          </a:p>
          <a:p>
            <a:pPr lvl="1"/>
            <a:r>
              <a:rPr lang="en-US"/>
              <a:t>Changes made via PAC files will be applied to all sites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Created branch-specific alert banners with language strings in </a:t>
            </a:r>
            <a:r>
              <a:rPr lang="en-US" err="1"/>
              <a:t>WebAdmin</a:t>
            </a:r>
            <a:r>
              <a:rPr lang="en-US"/>
              <a:t>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D5903CD-5E0A-5341-B682-9E09616B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Alert Banner Using Language Strings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5D37-1A4F-E273-75A1-85D6306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Create Language String in </a:t>
            </a:r>
            <a:r>
              <a:rPr lang="en-US" err="1"/>
              <a:t>WebAdmin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8F3F5-8D57-5364-79C5-D7698347F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6" y="1762298"/>
            <a:ext cx="10697394" cy="1921830"/>
          </a:xfrm>
        </p:spPr>
        <p:txBody>
          <a:bodyPr/>
          <a:lstStyle/>
          <a:p>
            <a:r>
              <a:rPr lang="en-US"/>
              <a:t>In </a:t>
            </a:r>
            <a:r>
              <a:rPr lang="en-US" err="1"/>
              <a:t>WebAdmin</a:t>
            </a:r>
            <a:r>
              <a:rPr lang="en-US"/>
              <a:t>, create a custom language string.</a:t>
            </a:r>
          </a:p>
          <a:p>
            <a:pPr lvl="1"/>
            <a:r>
              <a:rPr lang="en-US"/>
              <a:t>It can be blank for now…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E7C38-8FEF-7548-5098-353257C2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020" y="3684127"/>
            <a:ext cx="8316486" cy="2343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6612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7215-376D-7244-4BD5-A9174055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Language String to PAC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56E8C-AA98-7063-42EC-C4EE7825D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7"/>
            <a:ext cx="4638239" cy="4414665"/>
          </a:xfrm>
        </p:spPr>
        <p:txBody>
          <a:bodyPr/>
          <a:lstStyle/>
          <a:p>
            <a:r>
              <a:rPr lang="en-US"/>
              <a:t>Modify the </a:t>
            </a:r>
            <a:r>
              <a:rPr lang="en-US" err="1"/>
              <a:t>PowerPAC</a:t>
            </a:r>
            <a:r>
              <a:rPr lang="en-US"/>
              <a:t> site master file </a:t>
            </a:r>
          </a:p>
          <a:p>
            <a:pPr lvl="1"/>
            <a:r>
              <a:rPr lang="en-US" err="1"/>
              <a:t>PowerPAC</a:t>
            </a:r>
            <a:r>
              <a:rPr lang="en-US"/>
              <a:t>/</a:t>
            </a:r>
            <a:r>
              <a:rPr lang="en-US" err="1"/>
              <a:t>site.master</a:t>
            </a:r>
            <a:endParaRPr lang="en-US"/>
          </a:p>
          <a:p>
            <a:r>
              <a:rPr lang="en-US"/>
              <a:t>At the end of the header, add a reference to the custom language string created previously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6034B1-29D4-5F0C-E387-E2BE5F598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689" y="1671392"/>
            <a:ext cx="6649378" cy="3515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733355-3E16-9BD5-798D-978CA9FB48AC}"/>
              </a:ext>
            </a:extLst>
          </p:cNvPr>
          <p:cNvSpPr/>
          <p:nvPr/>
        </p:nvSpPr>
        <p:spPr>
          <a:xfrm>
            <a:off x="5343689" y="3255666"/>
            <a:ext cx="6041093" cy="643094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3166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D2E7-9B88-7D4A-632C-FBA1BA8F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 the Language String in </a:t>
            </a:r>
            <a:r>
              <a:rPr lang="en-US" err="1"/>
              <a:t>WebAdmin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933E7-D4BB-A251-C397-A076B1BAD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8"/>
            <a:ext cx="11083555" cy="1463224"/>
          </a:xfrm>
        </p:spPr>
        <p:txBody>
          <a:bodyPr/>
          <a:lstStyle/>
          <a:p>
            <a:r>
              <a:rPr lang="en-US"/>
              <a:t>Back in </a:t>
            </a:r>
            <a:r>
              <a:rPr lang="en-US" err="1"/>
              <a:t>WebAdmin</a:t>
            </a:r>
            <a:r>
              <a:rPr lang="en-US"/>
              <a:t>, customize the language string as needed.</a:t>
            </a:r>
          </a:p>
          <a:p>
            <a:pPr lvl="1"/>
            <a:r>
              <a:rPr lang="en-US"/>
              <a:t>Can be changed at the system, library, or branch level.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D38A1-4687-2CDA-93D1-3F84DC142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27" y="2493910"/>
            <a:ext cx="7744906" cy="1600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079AA-824A-D166-2970-83C68292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205" y="3794622"/>
            <a:ext cx="9458923" cy="2808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560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91BF-835B-9345-B9FB-FBCF17A6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‘Suggest a Purchase’ Button Using Custom Language Strings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3127-1245-A75A-ADBE-75A57EE9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‘Suggest a Purchase’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67EFE-7DF7-B84D-87FD-B6F3B6545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Libraries use a purchase suggestion button when patron </a:t>
            </a:r>
            <a:r>
              <a:rPr lang="en-US" sz="2400" b="1">
                <a:solidFill>
                  <a:srgbClr val="ED7D31"/>
                </a:solidFill>
              </a:rPr>
              <a:t>cannot place a hold </a:t>
            </a:r>
            <a:r>
              <a:rPr lang="en-US" sz="2400"/>
              <a:t>or has </a:t>
            </a:r>
            <a:r>
              <a:rPr lang="en-US" sz="2400" b="1">
                <a:solidFill>
                  <a:srgbClr val="ED7D31"/>
                </a:solidFill>
              </a:rPr>
              <a:t>no search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7AB90-5B1C-75C5-ED43-C9A3AC489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870" y="2752078"/>
            <a:ext cx="7063362" cy="3849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2A754B5-E579-A3EE-1649-AC4654613DD4}"/>
              </a:ext>
            </a:extLst>
          </p:cNvPr>
          <p:cNvSpPr/>
          <p:nvPr/>
        </p:nvSpPr>
        <p:spPr>
          <a:xfrm>
            <a:off x="1071609" y="5930928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6040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5C9B-AF5F-7EC5-B27B-5756E59C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‘Suggest a Purchase’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66D6-3865-0484-EC54-06DF149B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6" y="1762297"/>
            <a:ext cx="11201958" cy="4414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Button links out to library’s </a:t>
            </a:r>
            <a:r>
              <a:rPr lang="en-US" sz="2400" b="1">
                <a:solidFill>
                  <a:srgbClr val="ED7D31"/>
                </a:solidFill>
              </a:rPr>
              <a:t>purchase suggestion</a:t>
            </a:r>
            <a:r>
              <a:rPr lang="en-US" sz="2400"/>
              <a:t>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D00D7-A0B5-81CA-B3C4-B4102BB0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175" y="2502532"/>
            <a:ext cx="5960278" cy="380932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25CF2-A738-7021-29AB-771309F83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9815"/>
            <a:ext cx="3571875" cy="173355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35C2EE4-D68D-48C9-DB84-96C6B8304708}"/>
              </a:ext>
            </a:extLst>
          </p:cNvPr>
          <p:cNvSpPr/>
          <p:nvPr/>
        </p:nvSpPr>
        <p:spPr>
          <a:xfrm rot="20530304">
            <a:off x="3167592" y="4993804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053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4B5B-7D01-A010-ECFC-6E350685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‘Suggest a Purchase’ Button – Patron blocked from hold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4C06149-FA09-068E-A22B-46F0F4208C3E}"/>
              </a:ext>
            </a:extLst>
          </p:cNvPr>
          <p:cNvSpPr/>
          <p:nvPr/>
        </p:nvSpPr>
        <p:spPr>
          <a:xfrm rot="20248493">
            <a:off x="6256167" y="4681164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5BF740-D32A-63E0-722C-FC9CAE4E8C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32" r="23532"/>
          <a:stretch/>
        </p:blipFill>
        <p:spPr>
          <a:xfrm>
            <a:off x="2407638" y="2126079"/>
            <a:ext cx="7897238" cy="37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917FC78-9A10-EB71-6766-DFC58571DD8F}"/>
              </a:ext>
            </a:extLst>
          </p:cNvPr>
          <p:cNvSpPr/>
          <p:nvPr/>
        </p:nvSpPr>
        <p:spPr>
          <a:xfrm>
            <a:off x="1022722" y="5011265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010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4B5B-7D01-A010-ECFC-6E350685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‘Suggest a Purchase’ Button – Patron blocked from 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34E1-5B71-9362-0131-D6E4EEE5F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4" y="2393967"/>
            <a:ext cx="11083555" cy="441466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In </a:t>
            </a:r>
            <a:r>
              <a:rPr lang="en-US" err="1"/>
              <a:t>Webadmin</a:t>
            </a:r>
            <a:r>
              <a:rPr lang="en-US"/>
              <a:t>, create </a:t>
            </a:r>
            <a:r>
              <a:rPr lang="en-US">
                <a:solidFill>
                  <a:schemeClr val="tx1"/>
                </a:solidFill>
              </a:rPr>
              <a:t>a </a:t>
            </a:r>
            <a:r>
              <a:rPr lang="en-US" b="1">
                <a:solidFill>
                  <a:schemeClr val="tx1"/>
                </a:solidFill>
              </a:rPr>
              <a:t>custom language string*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Insert button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Save string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06D6B-9FF0-7391-9FF4-82E7B3C10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65" y="3833964"/>
            <a:ext cx="5828874" cy="29296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2454BA3-2A55-D3C8-D0FA-20685FA9D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2"/>
          <a:stretch/>
        </p:blipFill>
        <p:spPr>
          <a:xfrm>
            <a:off x="7279688" y="3119453"/>
            <a:ext cx="4558094" cy="24061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4C06149-FA09-068E-A22B-46F0F4208C3E}"/>
              </a:ext>
            </a:extLst>
          </p:cNvPr>
          <p:cNvSpPr/>
          <p:nvPr/>
        </p:nvSpPr>
        <p:spPr>
          <a:xfrm rot="20248493">
            <a:off x="6256167" y="4681164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24C1C-DAF1-1F3F-3954-0A06D5374A2B}"/>
              </a:ext>
            </a:extLst>
          </p:cNvPr>
          <p:cNvSpPr txBox="1">
            <a:spLocks/>
          </p:cNvSpPr>
          <p:nvPr/>
        </p:nvSpPr>
        <p:spPr>
          <a:xfrm>
            <a:off x="516564" y="173463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Create a custom language string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FC7C5-A117-69F6-A473-10B1B64F283B}"/>
              </a:ext>
            </a:extLst>
          </p:cNvPr>
          <p:cNvSpPr txBox="1"/>
          <p:nvPr/>
        </p:nvSpPr>
        <p:spPr>
          <a:xfrm>
            <a:off x="6474940" y="5902116"/>
            <a:ext cx="4735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/>
              <a:t>*See documentation on  </a:t>
            </a:r>
            <a:r>
              <a:rPr lang="en-US">
                <a:hlinkClick r:id="rId6"/>
              </a:rPr>
              <a:t>Polaris </a:t>
            </a:r>
            <a:r>
              <a:rPr lang="en-US" err="1">
                <a:hlinkClick r:id="rId6"/>
              </a:rPr>
              <a:t>WebAdmin</a:t>
            </a:r>
            <a:r>
              <a:rPr lang="en-US">
                <a:hlinkClick r:id="rId6"/>
              </a:rPr>
              <a:t> Tool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823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3699-813A-133E-2AB2-BF3B7726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Engagement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C3CE40-B720-41B6-AC5E-005F22BC9DFB}"/>
              </a:ext>
            </a:extLst>
          </p:cNvPr>
          <p:cNvSpPr txBox="1">
            <a:spLocks/>
          </p:cNvSpPr>
          <p:nvPr/>
        </p:nvSpPr>
        <p:spPr>
          <a:xfrm>
            <a:off x="1051943" y="1932749"/>
            <a:ext cx="10340110" cy="23165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Between October 2020 and mid-April 2023, Niles-Maine's "New Titles" Web Part logged </a:t>
            </a:r>
            <a:r>
              <a:rPr lang="en-US" sz="2800" b="1">
                <a:solidFill>
                  <a:srgbClr val="ED7D31"/>
                </a:solidFill>
                <a:latin typeface="Arial"/>
                <a:cs typeface="Calibri"/>
              </a:rPr>
              <a:t>3,240 patron engagements</a:t>
            </a:r>
            <a:endParaRPr lang="en-US" sz="2800" b="1">
              <a:solidFill>
                <a:srgbClr val="ED7D31"/>
              </a:solidFill>
            </a:endParaRPr>
          </a:p>
        </p:txBody>
      </p:sp>
      <p:pic>
        <p:nvPicPr>
          <p:cNvPr id="7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AED8-7F2F-6BA0-5B76-DE0DD3CD3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789" y="3262386"/>
            <a:ext cx="7082726" cy="31745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2E9F68-DDE7-C596-5FCB-9681276E4DB2}"/>
              </a:ext>
            </a:extLst>
          </p:cNvPr>
          <p:cNvSpPr/>
          <p:nvPr/>
        </p:nvSpPr>
        <p:spPr>
          <a:xfrm>
            <a:off x="2631583" y="5151773"/>
            <a:ext cx="1670105" cy="1123426"/>
          </a:xfrm>
          <a:prstGeom prst="roundRect">
            <a:avLst/>
          </a:prstGeom>
          <a:noFill/>
          <a:ln w="57150">
            <a:solidFill>
              <a:srgbClr val="F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095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6AAC-226A-7754-7F58-1233BEC2C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‘Suggest a Purchase’ Button - Patron blocked from 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C746-F9C0-34E4-93F9-7944E3A9B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41" y="2434658"/>
            <a:ext cx="3620872" cy="39604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Open </a:t>
            </a:r>
            <a:r>
              <a:rPr lang="en-US" err="1"/>
              <a:t>PowerPAC</a:t>
            </a:r>
            <a:r>
              <a:rPr lang="en-US"/>
              <a:t> Files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Open Search folder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Copy and back up “request.aspx file</a:t>
            </a:r>
          </a:p>
          <a:p>
            <a:endParaRPr lang="en-US"/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C73A6DC-E7A3-688E-7564-AAFF81F25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696" y="2618682"/>
            <a:ext cx="7457861" cy="29869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57BAB3-90F7-9124-2137-FE95A211D78E}"/>
              </a:ext>
            </a:extLst>
          </p:cNvPr>
          <p:cNvSpPr/>
          <p:nvPr/>
        </p:nvSpPr>
        <p:spPr>
          <a:xfrm>
            <a:off x="4441696" y="4973546"/>
            <a:ext cx="7340063" cy="668090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F4CFB08-EDB6-5C94-1A4D-83280437EF38}"/>
              </a:ext>
            </a:extLst>
          </p:cNvPr>
          <p:cNvSpPr/>
          <p:nvPr/>
        </p:nvSpPr>
        <p:spPr>
          <a:xfrm>
            <a:off x="3620530" y="2654704"/>
            <a:ext cx="82116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4955C9-0B2E-CE72-C46C-1F64AF2A3B36}"/>
              </a:ext>
            </a:extLst>
          </p:cNvPr>
          <p:cNvSpPr txBox="1">
            <a:spLocks/>
          </p:cNvSpPr>
          <p:nvPr/>
        </p:nvSpPr>
        <p:spPr>
          <a:xfrm>
            <a:off x="516565" y="1750680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Insert language string into Search&gt;request.aspx file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53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163A7-614D-081E-C853-7E8300E1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‘Suggest a Purchase’ Button - Patron blocked from hold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C5CBF-8673-70B1-8D34-F69F3CB8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48" y="2443335"/>
            <a:ext cx="11083555" cy="4414665"/>
          </a:xfrm>
        </p:spPr>
        <p:txBody>
          <a:bodyPr>
            <a:normAutofit/>
          </a:bodyPr>
          <a:lstStyle/>
          <a:p>
            <a:pPr marL="457200" indent="-457200" algn="l" rtl="0" fontAlgn="base">
              <a:buFont typeface="+mj-lt"/>
              <a:buAutoNum type="arabicPeriod" startAt="4"/>
            </a:pPr>
            <a:r>
              <a:rPr lang="en-US">
                <a:solidFill>
                  <a:schemeClr val="tx1"/>
                </a:solidFill>
                <a:latin typeface="+mn-lt"/>
              </a:rPr>
              <a:t>Place code into </a:t>
            </a:r>
            <a:r>
              <a:rPr lang="en-US" i="0" err="1">
                <a:solidFill>
                  <a:schemeClr val="tx1"/>
                </a:solidFill>
                <a:effectLst/>
                <a:latin typeface="+mn-lt"/>
              </a:rPr>
              <a:t>PowerPAC</a:t>
            </a:r>
            <a:r>
              <a:rPr lang="en-US">
                <a:solidFill>
                  <a:schemeClr val="tx1"/>
                </a:solidFill>
                <a:latin typeface="+mn-lt"/>
              </a:rPr>
              <a:t>\search\request.aspx file</a:t>
            </a:r>
          </a:p>
          <a:p>
            <a:pPr marL="342900" indent="-342900" algn="l" rtl="0" fontAlgn="base">
              <a:buFont typeface="+mj-lt"/>
              <a:buAutoNum type="arabicPeriod" startAt="4"/>
            </a:pPr>
            <a:r>
              <a:rPr lang="en-US">
                <a:solidFill>
                  <a:schemeClr val="tx1"/>
                </a:solidFill>
                <a:latin typeface="+mn-lt"/>
              </a:rPr>
              <a:t>Save request.aspx file</a:t>
            </a:r>
          </a:p>
          <a:p>
            <a:pPr marL="342900" indent="-342900" algn="l" rtl="0" fontAlgn="base">
              <a:buFont typeface="+mj-lt"/>
              <a:buAutoNum type="arabicPeriod" startAt="4"/>
            </a:pPr>
            <a:r>
              <a:rPr lang="en-US">
                <a:solidFill>
                  <a:srgbClr val="000000"/>
                </a:solidFill>
                <a:latin typeface="+mn-lt"/>
              </a:rPr>
              <a:t>Reload PAC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3E16C4-01F7-043F-2A13-C5569A3E9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13"/>
          <a:stretch/>
        </p:blipFill>
        <p:spPr>
          <a:xfrm>
            <a:off x="441247" y="3751009"/>
            <a:ext cx="10272061" cy="25830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942E7-C8FC-1F06-11E3-0BFDD35B7784}"/>
              </a:ext>
            </a:extLst>
          </p:cNvPr>
          <p:cNvSpPr/>
          <p:nvPr/>
        </p:nvSpPr>
        <p:spPr>
          <a:xfrm>
            <a:off x="441249" y="5640602"/>
            <a:ext cx="10099065" cy="719097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642F2-1C0A-00AC-0351-4683CB2A4FC4}"/>
              </a:ext>
            </a:extLst>
          </p:cNvPr>
          <p:cNvSpPr txBox="1">
            <a:spLocks/>
          </p:cNvSpPr>
          <p:nvPr/>
        </p:nvSpPr>
        <p:spPr>
          <a:xfrm>
            <a:off x="441249" y="181548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Insert language string into Search&gt;request.aspx file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2780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3127-1245-A75A-ADBE-75A57EE9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‘Suggest a Purchase’ Button – Patron blocked from 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67EFE-7DF7-B84D-87FD-B6F3B6545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Button will appear when patron is </a:t>
            </a:r>
            <a:r>
              <a:rPr lang="en-US" sz="2400" b="1">
                <a:solidFill>
                  <a:srgbClr val="F05023"/>
                </a:solidFill>
              </a:rPr>
              <a:t>blocked from placing a hold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7AB90-5B1C-75C5-ED43-C9A3AC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32" r="23532"/>
          <a:stretch/>
        </p:blipFill>
        <p:spPr>
          <a:xfrm>
            <a:off x="2358870" y="2821023"/>
            <a:ext cx="7897238" cy="37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79FF3A-7B34-F261-CA71-B8FA38EA8603}"/>
              </a:ext>
            </a:extLst>
          </p:cNvPr>
          <p:cNvSpPr/>
          <p:nvPr/>
        </p:nvSpPr>
        <p:spPr>
          <a:xfrm>
            <a:off x="2358870" y="4769708"/>
            <a:ext cx="6587422" cy="766119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B14A7DE-1684-56FC-887D-1F58515C600F}"/>
              </a:ext>
            </a:extLst>
          </p:cNvPr>
          <p:cNvSpPr/>
          <p:nvPr/>
        </p:nvSpPr>
        <p:spPr>
          <a:xfrm>
            <a:off x="973954" y="5791661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1095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CA7C-2777-98DC-024B-04DC8E44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Suggest a Purchase Button – No Results Found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AC56-A63B-4154-838D-8036D5951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95" t="23972"/>
          <a:stretch/>
        </p:blipFill>
        <p:spPr>
          <a:xfrm>
            <a:off x="4139514" y="2817340"/>
            <a:ext cx="5459698" cy="37121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2D2B0B6-9B08-0752-06C0-B96C80143AE6}"/>
              </a:ext>
            </a:extLst>
          </p:cNvPr>
          <p:cNvSpPr/>
          <p:nvPr/>
        </p:nvSpPr>
        <p:spPr>
          <a:xfrm>
            <a:off x="3693111" y="6031890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97054-1614-EB67-F006-BB0087486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7"/>
            <a:ext cx="11083555" cy="4414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Button can also be added when search turns up </a:t>
            </a:r>
            <a:r>
              <a:rPr lang="en-US" sz="2400" b="1">
                <a:solidFill>
                  <a:srgbClr val="F05023"/>
                </a:solidFill>
              </a:rPr>
              <a:t>no results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131E1D-86E3-B994-BB2B-8BFDD027BC77}"/>
              </a:ext>
            </a:extLst>
          </p:cNvPr>
          <p:cNvSpPr/>
          <p:nvPr/>
        </p:nvSpPr>
        <p:spPr>
          <a:xfrm>
            <a:off x="4831492" y="4275439"/>
            <a:ext cx="1989438" cy="348496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26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9874-9292-23F1-A7C2-0DA34BE0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Suggest a Purchase Button – No Results Found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89D8-BB64-13F7-37AB-A93C80DC6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49" y="2440397"/>
            <a:ext cx="11083555" cy="28359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In </a:t>
            </a:r>
            <a:r>
              <a:rPr lang="en-US" err="1"/>
              <a:t>Webadmin</a:t>
            </a:r>
            <a:r>
              <a:rPr lang="en-US"/>
              <a:t>, edit string called PACML_INSTRUCTIONS_XSL_1603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Insert HTML code for button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/>
              <a:t>Can be changed at the system, library, or branch level.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Save string and reload PAC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FE710-2417-4459-EBF1-9745E629E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349"/>
          <a:stretch/>
        </p:blipFill>
        <p:spPr>
          <a:xfrm>
            <a:off x="667196" y="4183662"/>
            <a:ext cx="7723111" cy="24324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F9A810-EA79-081C-5F8F-162A585FC87A}"/>
              </a:ext>
            </a:extLst>
          </p:cNvPr>
          <p:cNvSpPr/>
          <p:nvPr/>
        </p:nvSpPr>
        <p:spPr>
          <a:xfrm>
            <a:off x="911101" y="5312191"/>
            <a:ext cx="6818719" cy="1303952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AFA1E0-30FE-4A67-87DB-0306373CF88A}"/>
              </a:ext>
            </a:extLst>
          </p:cNvPr>
          <p:cNvSpPr txBox="1">
            <a:spLocks/>
          </p:cNvSpPr>
          <p:nvPr/>
        </p:nvSpPr>
        <p:spPr>
          <a:xfrm>
            <a:off x="441249" y="1815483"/>
            <a:ext cx="11083555" cy="73606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050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Modify PAC string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0750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CA7C-2777-98DC-024B-04DC8E44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Suggest a Purchase Button – No Results Found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AC56-A63B-4154-838D-8036D59511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95" t="23972"/>
          <a:stretch/>
        </p:blipFill>
        <p:spPr>
          <a:xfrm>
            <a:off x="4139514" y="2817340"/>
            <a:ext cx="5459698" cy="37121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2D2B0B6-9B08-0752-06C0-B96C80143AE6}"/>
              </a:ext>
            </a:extLst>
          </p:cNvPr>
          <p:cNvSpPr/>
          <p:nvPr/>
        </p:nvSpPr>
        <p:spPr>
          <a:xfrm>
            <a:off x="3693111" y="6031890"/>
            <a:ext cx="1384916" cy="30557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97054-1614-EB67-F006-BB0087486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7"/>
            <a:ext cx="11083555" cy="4414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Button will appear when search turns up </a:t>
            </a:r>
            <a:r>
              <a:rPr lang="en-US" sz="2400" b="1">
                <a:solidFill>
                  <a:srgbClr val="F05023"/>
                </a:solidFill>
              </a:rPr>
              <a:t>no results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131E1D-86E3-B994-BB2B-8BFDD027BC77}"/>
              </a:ext>
            </a:extLst>
          </p:cNvPr>
          <p:cNvSpPr/>
          <p:nvPr/>
        </p:nvSpPr>
        <p:spPr>
          <a:xfrm>
            <a:off x="4831492" y="4275439"/>
            <a:ext cx="1989438" cy="348496"/>
          </a:xfrm>
          <a:prstGeom prst="roundRect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561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8463-BC16-B6AE-18B9-9195D8EC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Managing Upgrades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1EF60-DCD6-1C20-595D-710385418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753" y="1770011"/>
            <a:ext cx="6203830" cy="44146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Back up your custom PAC work!</a:t>
            </a:r>
          </a:p>
          <a:p>
            <a:r>
              <a:rPr lang="en-US">
                <a:latin typeface="Arial"/>
                <a:cs typeface="Arial"/>
              </a:rPr>
              <a:t>Unless in the custom folder, will be lost during upgrades</a:t>
            </a:r>
          </a:p>
          <a:p>
            <a:r>
              <a:rPr lang="en-US">
                <a:latin typeface="Arial"/>
                <a:cs typeface="Arial"/>
              </a:rPr>
              <a:t>CCS’s ‘</a:t>
            </a:r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 Upgrade Guide’ makes it easy to restore custom elements post-upgrade</a:t>
            </a:r>
          </a:p>
          <a:p>
            <a:pPr lvl="1"/>
            <a:r>
              <a:rPr lang="en-US">
                <a:latin typeface="Arial"/>
                <a:cs typeface="Arial"/>
              </a:rPr>
              <a:t>Attend “Conquer your ILS Upgrade” on Saturday at 10:30!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23053-BCC2-B466-B4FF-11C7F751A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58" y="1578470"/>
            <a:ext cx="4992558" cy="50904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5322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84EA-CF0D-A6A9-7707-2D3988DA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Adding Chat Widget with </a:t>
            </a:r>
            <a:r>
              <a:rPr lang="en-US" err="1"/>
              <a:t>Javascript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0975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4EF06-1957-F014-B9B7-F16A9A79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</a:t>
            </a:r>
            <a:r>
              <a:rPr lang="en-US" err="1"/>
              <a:t>Javascript</a:t>
            </a:r>
            <a:r>
              <a:rPr lang="en-US"/>
              <a:t> Chat Widget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0851F-CE0C-A8C3-0984-0ED626EB0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Unique Management provides chat services for all six of our libraries</a:t>
            </a:r>
          </a:p>
          <a:p>
            <a:pPr lvl="1"/>
            <a:r>
              <a:rPr lang="en-US">
                <a:latin typeface="Arial"/>
                <a:cs typeface="Arial"/>
              </a:rPr>
              <a:t>Chat widget on </a:t>
            </a:r>
            <a:r>
              <a:rPr lang="en-US" err="1">
                <a:latin typeface="Arial"/>
                <a:cs typeface="Arial"/>
              </a:rPr>
              <a:t>OverDrive</a:t>
            </a:r>
            <a:r>
              <a:rPr lang="en-US">
                <a:latin typeface="Arial"/>
                <a:cs typeface="Arial"/>
              </a:rPr>
              <a:t> site, library websites and the Polaris </a:t>
            </a:r>
            <a:r>
              <a:rPr lang="en-US" err="1">
                <a:latin typeface="Arial"/>
                <a:cs typeface="Arial"/>
              </a:rPr>
              <a:t>PowerPAC</a:t>
            </a:r>
            <a:endParaRPr lang="en-US">
              <a:latin typeface="Arial"/>
              <a:cs typeface="Arial"/>
            </a:endParaRPr>
          </a:p>
          <a:p>
            <a:pPr lvl="1"/>
            <a:endParaRPr lang="en-US"/>
          </a:p>
          <a:p>
            <a:r>
              <a:rPr lang="en-US">
                <a:latin typeface="Arial"/>
                <a:cs typeface="Arial"/>
              </a:rPr>
              <a:t>Vendor provided short bit of JavaScript to be added to every page</a:t>
            </a:r>
          </a:p>
          <a:p>
            <a:pPr lvl="1"/>
            <a:r>
              <a:rPr lang="en-US">
                <a:latin typeface="Arial"/>
                <a:cs typeface="Arial"/>
              </a:rPr>
              <a:t>Need a way to add a chat widget to all PAC pages</a:t>
            </a:r>
          </a:p>
          <a:p>
            <a:pPr lvl="1"/>
            <a:r>
              <a:rPr lang="en-US">
                <a:latin typeface="Arial"/>
                <a:cs typeface="Arial"/>
              </a:rPr>
              <a:t>Different widget for each library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4057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A77-2CC3-C2E9-DE6A-87E38481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</a:t>
            </a:r>
            <a:r>
              <a:rPr lang="en-US" err="1"/>
              <a:t>Javascript</a:t>
            </a:r>
            <a:r>
              <a:rPr lang="en-US"/>
              <a:t> Chat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D744-AE30-CF3C-C9FB-6F96CF895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Currently, no way to add custom JavaScript to all pages of the OPAC through SA.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Some customers added a link as a Dashboard, but we wanted the widget to display</a:t>
            </a:r>
          </a:p>
          <a:p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6060D4F-0407-BD4A-5807-195E7105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095594"/>
            <a:ext cx="2743200" cy="3432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280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Types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3E2780-1286-06CD-DE2F-4DE976D0A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13311" y="2277166"/>
            <a:ext cx="4186810" cy="307496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76096" y="2277627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Three types of data elements in user defined Web Parts:</a:t>
            </a:r>
            <a:endParaRPr lang="en-US" sz="2800">
              <a:latin typeface="Arial"/>
            </a:endParaRPr>
          </a:p>
          <a:p>
            <a:pPr marL="0" indent="0">
              <a:buNone/>
            </a:pPr>
            <a:endParaRPr lang="en-US" sz="2800">
              <a:solidFill>
                <a:srgbClr val="000000"/>
              </a:solidFill>
              <a:latin typeface="Arial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Title Search</a:t>
            </a:r>
          </a:p>
          <a:p>
            <a:pPr marL="457200" indent="-457200">
              <a:buAutoNum type="arabicPeriod"/>
            </a:pP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URL</a:t>
            </a:r>
          </a:p>
          <a:p>
            <a:pPr marL="457200" indent="-457200">
              <a:buAutoNum type="arabicPeriod"/>
            </a:pPr>
            <a:r>
              <a:rPr lang="en-US" sz="2800">
                <a:solidFill>
                  <a:srgbClr val="000000"/>
                </a:solidFill>
                <a:latin typeface="Arial"/>
                <a:cs typeface="Calibri"/>
              </a:rPr>
              <a:t>Free Text</a:t>
            </a:r>
            <a:endParaRPr lang="en-US" sz="2400">
              <a:solidFill>
                <a:srgbClr val="000000"/>
              </a:solidFill>
              <a:latin typeface="Arial"/>
              <a:cs typeface="Calibri"/>
            </a:endParaRPr>
          </a:p>
          <a:p>
            <a:pPr marL="0" indent="0">
              <a:buFont typeface="Wingdings" pitchFamily="2" charset="2"/>
              <a:buNone/>
            </a:pPr>
            <a:endParaRPr lang="en-US" sz="2400">
              <a:solidFill>
                <a:srgbClr val="000000"/>
              </a:solidFill>
              <a:latin typeface="Arial"/>
              <a:cs typeface="Calibri"/>
            </a:endParaRPr>
          </a:p>
          <a:p>
            <a:pPr marL="0" indent="0">
              <a:buFont typeface="Wingdings" pitchFamily="2" charset="2"/>
              <a:buNone/>
            </a:pP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4182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7E9A173-A10D-1E09-ED89-5ED6C147E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3" y="656641"/>
            <a:ext cx="6148680" cy="6090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D0923D-D04B-8741-7825-14DD6A189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331" y="111223"/>
            <a:ext cx="6114001" cy="5856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7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7968-7FCD-224B-AC0D-D64B809C8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Placing the </a:t>
            </a:r>
            <a:r>
              <a:rPr lang="en-US" err="1">
                <a:latin typeface="Arial"/>
                <a:cs typeface="Arial"/>
              </a:rPr>
              <a:t>Javascript</a:t>
            </a:r>
            <a:r>
              <a:rPr lang="en-US">
                <a:latin typeface="Arial"/>
                <a:cs typeface="Arial"/>
              </a:rPr>
              <a:t> in the PAC Footer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F74DA-E386-EFBE-8DED-CE529BCC9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Placed the JavaScript code in the footer</a:t>
            </a:r>
          </a:p>
          <a:p>
            <a:pPr lvl="1"/>
            <a:r>
              <a:rPr lang="en-US">
                <a:latin typeface="Arial"/>
                <a:cs typeface="Arial"/>
              </a:rPr>
              <a:t>Footer appears on every page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Enables the chat session to continue if user navigates to another page on the catalog.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8287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1157-3459-4AF9-76C1-80A3E9F0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Modifying the PAC Footer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BAB8-F27D-C1B1-E530-0F2444AF0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5" y="1762297"/>
            <a:ext cx="4705333" cy="44146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Modify the PAC Footer</a:t>
            </a:r>
          </a:p>
          <a:p>
            <a:pPr lvl="1"/>
            <a:r>
              <a:rPr lang="en-US" err="1">
                <a:latin typeface="Arial"/>
                <a:cs typeface="Arial"/>
              </a:rPr>
              <a:t>PowerPAC</a:t>
            </a:r>
            <a:r>
              <a:rPr lang="en-US">
                <a:latin typeface="Arial"/>
                <a:cs typeface="Arial"/>
              </a:rPr>
              <a:t>/</a:t>
            </a:r>
            <a:r>
              <a:rPr lang="en-US" err="1">
                <a:latin typeface="Arial"/>
                <a:cs typeface="Arial"/>
              </a:rPr>
              <a:t>usercontrols</a:t>
            </a:r>
            <a:r>
              <a:rPr lang="en-US">
                <a:latin typeface="Arial"/>
                <a:cs typeface="Arial"/>
              </a:rPr>
              <a:t>/</a:t>
            </a:r>
            <a:r>
              <a:rPr lang="en-US" err="1">
                <a:latin typeface="Arial"/>
                <a:cs typeface="Arial"/>
              </a:rPr>
              <a:t>footerassets</a:t>
            </a:r>
            <a:endParaRPr lang="en-US">
              <a:latin typeface="Arial"/>
              <a:cs typeface="Arial"/>
            </a:endParaRPr>
          </a:p>
          <a:p>
            <a:pPr lvl="1"/>
            <a:r>
              <a:rPr lang="en-US">
                <a:latin typeface="Arial"/>
                <a:cs typeface="Arial"/>
              </a:rPr>
              <a:t>Added chat widget code as a script at the end of the </a:t>
            </a:r>
            <a:r>
              <a:rPr lang="en-US" err="1">
                <a:latin typeface="Arial"/>
                <a:cs typeface="Arial"/>
              </a:rPr>
              <a:t>footerassets</a:t>
            </a:r>
            <a:r>
              <a:rPr lang="en-US">
                <a:latin typeface="Arial"/>
                <a:cs typeface="Arial"/>
              </a:rPr>
              <a:t> file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1C35295-3DBD-4494-A9F2-0E9D0B932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" r="-211" b="19368"/>
          <a:stretch/>
        </p:blipFill>
        <p:spPr>
          <a:xfrm>
            <a:off x="6398921" y="1762297"/>
            <a:ext cx="5226767" cy="4491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0614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D74C-6BAA-8F1B-3525-3B775512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Customized Widgets For Each Branch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30D0-7198-616F-CED0-376C060E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Vendor modified the chat widget to include a “switch” based on the URL’s </a:t>
            </a:r>
            <a:r>
              <a:rPr lang="en-US" err="1">
                <a:latin typeface="Arial"/>
                <a:cs typeface="Arial"/>
              </a:rPr>
              <a:t>ctx</a:t>
            </a:r>
            <a:r>
              <a:rPr lang="en-US">
                <a:latin typeface="Arial"/>
                <a:cs typeface="Arial"/>
              </a:rPr>
              <a:t> value.  </a:t>
            </a:r>
          </a:p>
          <a:p>
            <a:pPr lvl="1"/>
            <a:r>
              <a:rPr lang="en-US">
                <a:latin typeface="Arial"/>
                <a:cs typeface="Arial"/>
              </a:rPr>
              <a:t>If </a:t>
            </a:r>
            <a:r>
              <a:rPr lang="en-US" err="1">
                <a:latin typeface="Arial"/>
                <a:cs typeface="Arial"/>
              </a:rPr>
              <a:t>ctx</a:t>
            </a:r>
            <a:r>
              <a:rPr lang="en-US">
                <a:latin typeface="Arial"/>
                <a:cs typeface="Arial"/>
              </a:rPr>
              <a:t> = 3, then library A’s widget</a:t>
            </a:r>
          </a:p>
          <a:p>
            <a:pPr lvl="1"/>
            <a:r>
              <a:rPr lang="en-US">
                <a:latin typeface="Arial"/>
                <a:cs typeface="Arial"/>
              </a:rPr>
              <a:t>If </a:t>
            </a:r>
            <a:r>
              <a:rPr lang="en-US" err="1">
                <a:latin typeface="Arial"/>
                <a:cs typeface="Arial"/>
              </a:rPr>
              <a:t>ctx</a:t>
            </a:r>
            <a:r>
              <a:rPr lang="en-US">
                <a:latin typeface="Arial"/>
                <a:cs typeface="Arial"/>
              </a:rPr>
              <a:t> = 6, then library B’s widget</a:t>
            </a:r>
          </a:p>
          <a:p>
            <a:pPr lvl="1"/>
            <a:r>
              <a:rPr lang="en-US">
                <a:latin typeface="Arial"/>
                <a:cs typeface="Arial"/>
              </a:rPr>
              <a:t>…</a:t>
            </a: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231695-3B65-7829-C400-D7CBBC3E8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8" y="3385083"/>
            <a:ext cx="5838237" cy="3022945"/>
          </a:xfrm>
          <a:prstGeom prst="rect">
            <a:avLst/>
          </a:prstGeom>
        </p:spPr>
      </p:pic>
      <p:pic>
        <p:nvPicPr>
          <p:cNvPr id="8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240BD0B-0041-B9BD-D04D-7AABA1933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882" y="2385432"/>
            <a:ext cx="5979348" cy="31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625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B7DC9F-F866-62A3-45BB-5D1E6938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659"/>
            <a:ext cx="10515600" cy="1450391"/>
          </a:xfrm>
        </p:spPr>
        <p:txBody>
          <a:bodyPr>
            <a:normAutofit/>
          </a:bodyPr>
          <a:lstStyle/>
          <a:p>
            <a:r>
              <a:rPr lang="en-US"/>
              <a:t>Follow On Search for </a:t>
            </a:r>
            <a:br>
              <a:rPr lang="en-US"/>
            </a:br>
            <a:r>
              <a:rPr lang="en-US"/>
              <a:t>External Interlibrary Loan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281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BE3116-C2BD-E2FB-C12E-2485A9F8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More Illinois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D08C1-76DA-B955-D823-7527F773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All six Pinnacle libraries participate in “Find More Illinois”</a:t>
            </a:r>
          </a:p>
          <a:p>
            <a:pPr lvl="1"/>
            <a:r>
              <a:rPr lang="en-US"/>
              <a:t>Interlibrary loan platform that uses </a:t>
            </a:r>
            <a:r>
              <a:rPr lang="en-US" err="1"/>
              <a:t>AutoGraphics</a:t>
            </a:r>
            <a:r>
              <a:rPr lang="en-US"/>
              <a:t>’ </a:t>
            </a:r>
            <a:r>
              <a:rPr lang="en-US" err="1"/>
              <a:t>ShareIT</a:t>
            </a:r>
            <a:endParaRPr lang="en-US"/>
          </a:p>
          <a:p>
            <a:pPr lvl="1"/>
            <a:r>
              <a:rPr lang="en-US"/>
              <a:t>Not integrated into the catalog like OCLC is</a:t>
            </a:r>
          </a:p>
          <a:p>
            <a:pPr lvl="1"/>
            <a:r>
              <a:rPr lang="en-US"/>
              <a:t>Users search the database on an external site. </a:t>
            </a:r>
          </a:p>
          <a:p>
            <a:pPr lvl="2"/>
            <a:r>
              <a:rPr lang="en-US"/>
              <a:t>NCIP sends request information back to Polaris database.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811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63A7-B03C-A33D-C821-DBAEAEC7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FMI More Visible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621B-BB27-00E0-D3A8-A3D441210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Modify header navigation to add link</a:t>
            </a:r>
          </a:p>
          <a:p>
            <a:pPr lvl="1"/>
            <a:r>
              <a:rPr lang="en-US"/>
              <a:t>3 new custom language strings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1A772-2B3B-5E2A-5073-F8FEF486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930" y="2531636"/>
            <a:ext cx="8873614" cy="3859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5158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C4E3-AAEA-4A3F-2743-9FF7B453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Header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10420-FEFB-BDB2-0128-A1214C65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6" y="1762297"/>
            <a:ext cx="4708578" cy="4414665"/>
          </a:xfrm>
        </p:spPr>
        <p:txBody>
          <a:bodyPr/>
          <a:lstStyle/>
          <a:p>
            <a:r>
              <a:rPr lang="en-US"/>
              <a:t>Also added an “about” article that opens in a modal window</a:t>
            </a:r>
          </a:p>
          <a:p>
            <a:r>
              <a:rPr lang="en-US"/>
              <a:t>Copied functionality from the “help” section</a:t>
            </a:r>
          </a:p>
          <a:p>
            <a:r>
              <a:rPr lang="en-US"/>
              <a:t>Slightly modified the “Site” master file</a:t>
            </a:r>
          </a:p>
          <a:p>
            <a:pPr lvl="1"/>
            <a:r>
              <a:rPr lang="en-US"/>
              <a:t>Default: if </a:t>
            </a:r>
            <a:r>
              <a:rPr lang="en-US" err="1"/>
              <a:t>menuOption</a:t>
            </a:r>
            <a:r>
              <a:rPr lang="en-US"/>
              <a:t> equal to 99 (“Help”), open link in modal window</a:t>
            </a:r>
          </a:p>
          <a:p>
            <a:pPr lvl="1"/>
            <a:r>
              <a:rPr lang="en-US"/>
              <a:t>Changed to: if </a:t>
            </a:r>
            <a:r>
              <a:rPr lang="en-US" err="1"/>
              <a:t>menuOption</a:t>
            </a:r>
            <a:r>
              <a:rPr lang="en-US"/>
              <a:t> equal to 98 or 99 (“FMI” or “Help”), open in modal window.</a:t>
            </a:r>
          </a:p>
          <a:p>
            <a:pPr lvl="1"/>
            <a:endParaRPr lang="en-US"/>
          </a:p>
          <a:p>
            <a:r>
              <a:rPr lang="en-US"/>
              <a:t>Added Help file to </a:t>
            </a:r>
            <a:r>
              <a:rPr lang="en-US" err="1"/>
              <a:t>PowerPac</a:t>
            </a:r>
            <a:r>
              <a:rPr lang="en-US"/>
              <a:t>/Custom/Pinnacle/Help/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CCD83-6F57-49B9-7276-E90FAE536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235" y="884255"/>
            <a:ext cx="6191718" cy="5491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1352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3892-DD44-FECB-2929-461F9B81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FMI More Visible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0ADB2-5E78-1C63-EF35-096EBD57E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Modified the “No results found” page to include follow-on search to Find More Illinois website.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If user’s search gives no results, the page will give the option to:</a:t>
            </a:r>
          </a:p>
          <a:p>
            <a:pPr lvl="1"/>
            <a:r>
              <a:rPr lang="en-US"/>
              <a:t>Re-do the search in OCLC </a:t>
            </a:r>
            <a:r>
              <a:rPr lang="en-US" err="1"/>
              <a:t>WorldCat</a:t>
            </a:r>
            <a:endParaRPr lang="en-US"/>
          </a:p>
          <a:p>
            <a:pPr lvl="2"/>
            <a:r>
              <a:rPr lang="en-US"/>
              <a:t>Integrated. PAC will change database to z39.50 </a:t>
            </a:r>
            <a:r>
              <a:rPr lang="en-US" err="1"/>
              <a:t>WorldCat</a:t>
            </a:r>
            <a:r>
              <a:rPr lang="en-US"/>
              <a:t> Search</a:t>
            </a:r>
          </a:p>
          <a:p>
            <a:pPr lvl="1"/>
            <a:r>
              <a:rPr lang="en-US"/>
              <a:t>Perform search in Find More Illinois</a:t>
            </a:r>
          </a:p>
          <a:p>
            <a:pPr lvl="2"/>
            <a:r>
              <a:rPr lang="en-US"/>
              <a:t>External. Script will take the user’s search terms and perform the exact same search in FMI’s website.</a:t>
            </a:r>
          </a:p>
        </p:txBody>
      </p:sp>
    </p:spTree>
    <p:extLst>
      <p:ext uri="{BB962C8B-B14F-4D97-AF65-F5344CB8AC3E}">
        <p14:creationId xmlns:p14="http://schemas.microsoft.com/office/powerpoint/2010/main" val="3101904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F282-00A3-4771-0EA5-B5D24904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Modifying “No Results Found”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C499D-3096-EAC5-ABF7-B3CE6612B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Once again, vendor provided </a:t>
            </a:r>
            <a:r>
              <a:rPr lang="en-US" err="1"/>
              <a:t>javascript</a:t>
            </a:r>
            <a:r>
              <a:rPr lang="en-US"/>
              <a:t> code to be added to the PAC.</a:t>
            </a:r>
          </a:p>
          <a:p>
            <a:pPr lvl="1"/>
            <a:r>
              <a:rPr lang="en-US" err="1"/>
              <a:t>PowerPAC</a:t>
            </a:r>
            <a:r>
              <a:rPr lang="en-US"/>
              <a:t>/</a:t>
            </a:r>
            <a:r>
              <a:rPr lang="en-US" err="1"/>
              <a:t>usercontrols</a:t>
            </a:r>
            <a:r>
              <a:rPr lang="en-US"/>
              <a:t>/</a:t>
            </a:r>
            <a:r>
              <a:rPr lang="en-US" err="1"/>
              <a:t>footerassets</a:t>
            </a:r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Code takes user’s search terms and appends a URL-encoded search in vendor’s interface</a:t>
            </a:r>
          </a:p>
          <a:p>
            <a:pPr lvl="1"/>
            <a:r>
              <a:rPr lang="en-US"/>
              <a:t>Re-used the </a:t>
            </a:r>
            <a:r>
              <a:rPr lang="en-US" err="1"/>
              <a:t>ctx</a:t>
            </a:r>
            <a:r>
              <a:rPr lang="en-US"/>
              <a:t> “switch” from the chat widget so that the PAC branch determines which instance of the FMI interface the patron is taken to.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Some small </a:t>
            </a:r>
            <a:r>
              <a:rPr lang="en-US" err="1"/>
              <a:t>css</a:t>
            </a:r>
            <a:r>
              <a:rPr lang="en-US"/>
              <a:t> adjustments in the </a:t>
            </a:r>
            <a:r>
              <a:rPr lang="en-US" err="1"/>
              <a:t>css</a:t>
            </a:r>
            <a:r>
              <a:rPr lang="en-US"/>
              <a:t> theme so bulleted lists display better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6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4764-3527-8B75-0B20-E1E529DF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 Part Type: URL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59B600-5639-A8B0-96E8-F3057CFE75B2}"/>
              </a:ext>
            </a:extLst>
          </p:cNvPr>
          <p:cNvSpPr txBox="1">
            <a:spLocks/>
          </p:cNvSpPr>
          <p:nvPr/>
        </p:nvSpPr>
        <p:spPr>
          <a:xfrm>
            <a:off x="511520" y="1928915"/>
            <a:ext cx="6393087" cy="3763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rgbClr val="5753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05023"/>
                </a:solidFill>
                <a:latin typeface="Arial"/>
                <a:cs typeface="Arial"/>
              </a:rPr>
              <a:t>Link to a Record Set</a:t>
            </a:r>
            <a:endParaRPr lang="en-US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A8D14-86F5-4CB3-ECCF-C011D32DC215}"/>
              </a:ext>
            </a:extLst>
          </p:cNvPr>
          <p:cNvSpPr txBox="1"/>
          <p:nvPr/>
        </p:nvSpPr>
        <p:spPr>
          <a:xfrm>
            <a:off x="874448" y="2690943"/>
            <a:ext cx="10791514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Link to the contents of a bib record set</a:t>
            </a:r>
          </a:p>
          <a:p>
            <a:endParaRPr lang="en-US" sz="28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342900" indent="-342900"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Polaris Help File Reference: </a:t>
            </a:r>
            <a:endParaRPr lang="en-US" sz="2800">
              <a:solidFill>
                <a:srgbClr val="000000"/>
              </a:solidFill>
              <a:latin typeface="Arial" panose="020B0604020202020204"/>
              <a:ea typeface="Roboto"/>
              <a:cs typeface="Arial" panose="020B060402020202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"Create a URL Link to a Record Set in the PAC"</a:t>
            </a:r>
          </a:p>
          <a:p>
            <a:pPr marL="285750" indent="-285750">
              <a:buFont typeface="Arial"/>
              <a:buChar char="•"/>
            </a:pPr>
            <a:endParaRPr lang="en-US" b="1"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53575A"/>
              </a:solidFill>
              <a:latin typeface="Open Sans"/>
              <a:ea typeface="Open Sans"/>
              <a:cs typeface="Open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4095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368E6EAE-552D-A62C-9C57-097D3303DA4D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88" y="0"/>
            <a:ext cx="11504612" cy="6858000"/>
          </a:xfrm>
        </p:spPr>
      </p:pic>
    </p:spTree>
    <p:extLst>
      <p:ext uri="{BB962C8B-B14F-4D97-AF65-F5344CB8AC3E}">
        <p14:creationId xmlns:p14="http://schemas.microsoft.com/office/powerpoint/2010/main" val="24543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4"/>
    </mc:Choice>
    <mc:Fallback xmlns="">
      <p:transition spd="slow" advTm="2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4F0737-FD5B-614C-BB8F-D7B4016604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C0485-4C36-B94F-BBEF-E899653BFD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509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3175-E9AF-0C1F-DF1A-3EAF2CA9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Resources and How-To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6B17-836F-7724-3EB4-4FBB4ED45A35}"/>
              </a:ext>
            </a:extLst>
          </p:cNvPr>
          <p:cNvSpPr txBox="1"/>
          <p:nvPr/>
        </p:nvSpPr>
        <p:spPr>
          <a:xfrm>
            <a:off x="517873" y="1715650"/>
            <a:ext cx="10926503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cs typeface="Arial" panose="020B0604020202020204"/>
                <a:hlinkClick r:id="rId3"/>
              </a:rPr>
              <a:t>Suggest a Purchase Button</a:t>
            </a:r>
            <a:endParaRPr lang="en-US" sz="2000">
              <a:cs typeface="Arial" panose="020B0604020202020204"/>
              <a:hlinkClick r:id="rId3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Arial" panose="020B0604020202020204"/>
                <a:hlinkClick r:id="rId4"/>
              </a:rPr>
              <a:t>PowerPAC Custom Banner (individual themes)</a:t>
            </a:r>
            <a:endParaRPr lang="en-US" sz="20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  <a:hlinkClick r:id="rId5"/>
              </a:rPr>
              <a:t>PowerPAC Custom Banner (shared theme)</a:t>
            </a: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  <a:hlinkClick r:id="rId6"/>
              </a:rPr>
              <a:t>Web Part Tips</a:t>
            </a: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 panose="020B0604020202020204"/>
            </a:endParaRPr>
          </a:p>
          <a:p>
            <a:r>
              <a:rPr lang="en-US" sz="2000">
                <a:cs typeface="Arial" panose="020B0604020202020204"/>
              </a:rPr>
              <a:t>Suggested Polaris Help Files or Guides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  <a:hlinkClick r:id="rId7"/>
              </a:rPr>
              <a:t>CCL Codes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i="1">
                <a:ea typeface="+mn-lt"/>
                <a:cs typeface="+mn-lt"/>
              </a:rPr>
              <a:t>(iii </a:t>
            </a:r>
            <a:r>
              <a:rPr lang="en-US" sz="2000" i="1" err="1">
                <a:ea typeface="+mn-lt"/>
                <a:cs typeface="+mn-lt"/>
              </a:rPr>
              <a:t>Supportal</a:t>
            </a:r>
            <a:r>
              <a:rPr lang="en-US" sz="2000" i="1">
                <a:ea typeface="+mn-lt"/>
                <a:cs typeface="+mn-lt"/>
              </a:rPr>
              <a:t> link – login required)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Create a URL Link to a Record Set in the PAC</a:t>
            </a:r>
            <a:endParaRPr lang="en-US" sz="2000"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Deep Links to Polaris </a:t>
            </a:r>
            <a:r>
              <a:rPr lang="en-US" sz="2000" dirty="0" err="1">
                <a:ea typeface="+mn-lt"/>
                <a:cs typeface="+mn-lt"/>
              </a:rPr>
              <a:t>PowerPAC</a:t>
            </a:r>
            <a:r>
              <a:rPr lang="en-US" sz="2000" dirty="0">
                <a:ea typeface="+mn-lt"/>
                <a:cs typeface="+mn-lt"/>
              </a:rPr>
              <a:t> and Mobile PAC</a:t>
            </a:r>
            <a:endParaRPr lang="en-US" sz="2000" dirty="0"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+mn-lt"/>
                <a:cs typeface="+mn-lt"/>
                <a:hlinkClick r:id="rId8"/>
              </a:rPr>
              <a:t>How to add a new header element in the PAC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i="1">
                <a:ea typeface="+mn-lt"/>
                <a:cs typeface="+mn-lt"/>
              </a:rPr>
              <a:t>(iii Supportal link – login required)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PAC CQL Commands and Access Points</a:t>
            </a:r>
            <a:endParaRPr lang="en-US" sz="2000"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cs typeface="Arial" panose="020B0604020202020204"/>
                <a:hlinkClick r:id="rId9"/>
              </a:rPr>
              <a:t>PAC Customization Guide</a:t>
            </a: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 panose="020B0604020202020204"/>
                <a:hlinkClick r:id="rId10"/>
              </a:rPr>
              <a:t> Polaris Web Admin Tool Guide</a:t>
            </a:r>
            <a:endParaRPr lang="en-US" sz="2000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491446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3111</Words>
  <Application>Microsoft Office PowerPoint</Application>
  <PresentationFormat>Widescreen</PresentationFormat>
  <Paragraphs>514</Paragraphs>
  <Slides>92</Slides>
  <Notes>91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3" baseType="lpstr">
      <vt:lpstr>Arial</vt:lpstr>
      <vt:lpstr>Arial,Sans-Serif</vt:lpstr>
      <vt:lpstr>Calibri</vt:lpstr>
      <vt:lpstr>Georgia</vt:lpstr>
      <vt:lpstr>Open Sans</vt:lpstr>
      <vt:lpstr>Roboto</vt:lpstr>
      <vt:lpstr>Roboto Medium</vt:lpstr>
      <vt:lpstr>Segoe UI</vt:lpstr>
      <vt:lpstr>Segoe UI Historic</vt:lpstr>
      <vt:lpstr>Wingdings</vt:lpstr>
      <vt:lpstr>Office Theme</vt:lpstr>
      <vt:lpstr>PowerPAC Adjustments:  Easy Changes, Big Results</vt:lpstr>
      <vt:lpstr>About Us</vt:lpstr>
      <vt:lpstr>PowerPAC Adjustments: Easy Changes, Big Results</vt:lpstr>
      <vt:lpstr>Web Parts</vt:lpstr>
      <vt:lpstr>PowerPoint Presentation</vt:lpstr>
      <vt:lpstr>Use Web Parts To</vt:lpstr>
      <vt:lpstr>Web Part Engagement</vt:lpstr>
      <vt:lpstr>Web Part Types</vt:lpstr>
      <vt:lpstr>Web Part Type: URL</vt:lpstr>
      <vt:lpstr>Web Part Type: URL</vt:lpstr>
      <vt:lpstr>Web Part Type: URL</vt:lpstr>
      <vt:lpstr>Web Part Type: URL</vt:lpstr>
      <vt:lpstr>Web Part Type: URL</vt:lpstr>
      <vt:lpstr>Web Part Type: URL</vt:lpstr>
      <vt:lpstr>Web Part Type: URL</vt:lpstr>
      <vt:lpstr>Web Part Type: URL</vt:lpstr>
      <vt:lpstr>Web Part Type: URL</vt:lpstr>
      <vt:lpstr>Web Part Type: URL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Web Part Type: Free Text</vt:lpstr>
      <vt:lpstr>Hold Status Modifications</vt:lpstr>
      <vt:lpstr>Hold Status Modifications</vt:lpstr>
      <vt:lpstr>Hold Status Modifications</vt:lpstr>
      <vt:lpstr>Hold Status Modifications</vt:lpstr>
      <vt:lpstr>Adjusting PowerPAC  “Limit By” Options</vt:lpstr>
      <vt:lpstr>Adjusting “Limit By” Options</vt:lpstr>
      <vt:lpstr>Adjusting “Limit By” Options</vt:lpstr>
      <vt:lpstr>Adjusting “Limit By” Options</vt:lpstr>
      <vt:lpstr>Adjusting “Limit By” Options</vt:lpstr>
      <vt:lpstr>Adjusting “Limit By” Options</vt:lpstr>
      <vt:lpstr>Adjusting “Limit By” Options</vt:lpstr>
      <vt:lpstr>Adjusting “Limit By” Options</vt:lpstr>
      <vt:lpstr>Adjusting “Limit By” Options</vt:lpstr>
      <vt:lpstr>Modifying the PowerPAC Header</vt:lpstr>
      <vt:lpstr>Modifying the PowerPAC Header</vt:lpstr>
      <vt:lpstr>Modifying the PowerPAC Header</vt:lpstr>
      <vt:lpstr>Modifying the PowerPAC Header</vt:lpstr>
      <vt:lpstr>Modifying the PowerPAC Header</vt:lpstr>
      <vt:lpstr>Modifying the PowerPAC Header</vt:lpstr>
      <vt:lpstr>Modifying the PowerPAC Header</vt:lpstr>
      <vt:lpstr>Modifying the PowerPAC Header</vt:lpstr>
      <vt:lpstr>Modifying the PowerPAC Header</vt:lpstr>
      <vt:lpstr>Alert Banner</vt:lpstr>
      <vt:lpstr>Alert Banner – Modify site.master file</vt:lpstr>
      <vt:lpstr>Alert Banner – Modify site.master file</vt:lpstr>
      <vt:lpstr>Alert Banner – Modify site.master file</vt:lpstr>
      <vt:lpstr>Alert Banner – Modify site.master file</vt:lpstr>
      <vt:lpstr>Alert Banner – Modify site.master file</vt:lpstr>
      <vt:lpstr>Alert Banner – Modify site.master file</vt:lpstr>
      <vt:lpstr>Alert Banner – Modify site.master file</vt:lpstr>
      <vt:lpstr>Alert Banner Using Language Strings</vt:lpstr>
      <vt:lpstr>Alert Banner Using Language Strings</vt:lpstr>
      <vt:lpstr>Create Language String in WebAdmin</vt:lpstr>
      <vt:lpstr>Add Language String to PAC Files</vt:lpstr>
      <vt:lpstr>Edit the Language String in WebAdmin</vt:lpstr>
      <vt:lpstr>‘Suggest a Purchase’ Button Using Custom Language Strings</vt:lpstr>
      <vt:lpstr>‘Suggest a Purchase’ Button</vt:lpstr>
      <vt:lpstr>‘Suggest a Purchase’ Button</vt:lpstr>
      <vt:lpstr>‘Suggest a Purchase’ Button – Patron blocked from hold</vt:lpstr>
      <vt:lpstr>‘Suggest a Purchase’ Button – Patron blocked from hold</vt:lpstr>
      <vt:lpstr>‘Suggest a Purchase’ Button - Patron blocked from hold</vt:lpstr>
      <vt:lpstr>‘Suggest a Purchase’ Button - Patron blocked from hold</vt:lpstr>
      <vt:lpstr>‘Suggest a Purchase’ Button – Patron blocked from hold</vt:lpstr>
      <vt:lpstr>Suggest a Purchase Button – No Results Found</vt:lpstr>
      <vt:lpstr>Suggest a Purchase Button – No Results Found</vt:lpstr>
      <vt:lpstr>Suggest a Purchase Button – No Results Found</vt:lpstr>
      <vt:lpstr>Managing Upgrades</vt:lpstr>
      <vt:lpstr>Adding Chat Widget with Javascript</vt:lpstr>
      <vt:lpstr>Adding Javascript Chat Widget</vt:lpstr>
      <vt:lpstr>Adding Javascript Chat Widget</vt:lpstr>
      <vt:lpstr>PowerPoint Presentation</vt:lpstr>
      <vt:lpstr>Placing the Javascript in the PAC Footer</vt:lpstr>
      <vt:lpstr>Modifying the PAC Footer</vt:lpstr>
      <vt:lpstr>Customized Widgets For Each Branch</vt:lpstr>
      <vt:lpstr>Follow On Search for  External Interlibrary Loan Service</vt:lpstr>
      <vt:lpstr>Find More Illinois</vt:lpstr>
      <vt:lpstr>Making FMI More Visible</vt:lpstr>
      <vt:lpstr>Header Navigation</vt:lpstr>
      <vt:lpstr>Making FMI More Visible</vt:lpstr>
      <vt:lpstr>Modifying “No Results Found” Page</vt:lpstr>
      <vt:lpstr>PowerPoint Presentation</vt:lpstr>
      <vt:lpstr>PowerPoint Presentation</vt:lpstr>
      <vt:lpstr>Resources and How-To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revision>1</cp:revision>
  <dcterms:created xsi:type="dcterms:W3CDTF">2023-05-11T14:57:04Z</dcterms:created>
  <dcterms:modified xsi:type="dcterms:W3CDTF">2023-05-11T14:57:16Z</dcterms:modified>
  <cp:category/>
</cp:coreProperties>
</file>