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91" r:id="rId3"/>
    <p:sldId id="259" r:id="rId4"/>
    <p:sldId id="258" r:id="rId5"/>
    <p:sldId id="260" r:id="rId6"/>
    <p:sldId id="257" r:id="rId7"/>
    <p:sldId id="279" r:id="rId8"/>
    <p:sldId id="265" r:id="rId9"/>
    <p:sldId id="261" r:id="rId10"/>
    <p:sldId id="266" r:id="rId11"/>
    <p:sldId id="282" r:id="rId12"/>
    <p:sldId id="267" r:id="rId13"/>
    <p:sldId id="283" r:id="rId14"/>
    <p:sldId id="270" r:id="rId15"/>
    <p:sldId id="271" r:id="rId16"/>
    <p:sldId id="262" r:id="rId17"/>
    <p:sldId id="272" r:id="rId18"/>
    <p:sldId id="273" r:id="rId19"/>
    <p:sldId id="284" r:id="rId20"/>
    <p:sldId id="285" r:id="rId21"/>
    <p:sldId id="286" r:id="rId22"/>
    <p:sldId id="287" r:id="rId23"/>
    <p:sldId id="263" r:id="rId24"/>
    <p:sldId id="274" r:id="rId25"/>
    <p:sldId id="264" r:id="rId26"/>
    <p:sldId id="275" r:id="rId27"/>
    <p:sldId id="278" r:id="rId28"/>
    <p:sldId id="289" r:id="rId29"/>
    <p:sldId id="288" r:id="rId30"/>
    <p:sldId id="28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3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id4\users\tech1\ktoonen\2020%20IUG\20%2002%2017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id4\users\tech1\ktoonen\2020%20IUG\20%2002%2017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D-42A8-8BD1-DF990E8224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Sheet1!$B$1:$B$5</c:f>
              <c:numCache>
                <c:formatCode>_("$"* #,##0.00_);_("$"* \(#,##0.00\);_("$"* "-"??_);_(@_)</c:formatCode>
                <c:ptCount val="5"/>
                <c:pt idx="0">
                  <c:v>19900</c:v>
                </c:pt>
                <c:pt idx="1">
                  <c:v>32600</c:v>
                </c:pt>
                <c:pt idx="2">
                  <c:v>28700</c:v>
                </c:pt>
                <c:pt idx="3">
                  <c:v>32000</c:v>
                </c:pt>
                <c:pt idx="4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D-42A8-8BD1-DF990E822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390240"/>
        <c:axId val="530176000"/>
      </c:barChart>
      <c:catAx>
        <c:axId val="4553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0176000"/>
        <c:crosses val="autoZero"/>
        <c:auto val="1"/>
        <c:lblAlgn val="ctr"/>
        <c:lblOffset val="100"/>
        <c:noMultiLvlLbl val="0"/>
      </c:catAx>
      <c:valAx>
        <c:axId val="530176000"/>
        <c:scaling>
          <c:orientation val="minMax"/>
          <c:max val="35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3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 All Books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Sheet1!$A$10:$A$13</c:f>
              <c:strCache>
                <c:ptCount val="4"/>
                <c:pt idx="0">
                  <c:v>Children's</c:v>
                </c:pt>
                <c:pt idx="1">
                  <c:v>Teen</c:v>
                </c:pt>
                <c:pt idx="2">
                  <c:v>Adult</c:v>
                </c:pt>
                <c:pt idx="3">
                  <c:v>All Ages</c:v>
                </c:pt>
              </c:strCache>
            </c:strRef>
          </c:cat>
          <c:val>
            <c:numRef>
              <c:f>Sheet1!$B$10:$B$13</c:f>
              <c:numCache>
                <c:formatCode>0.00</c:formatCode>
                <c:ptCount val="4"/>
                <c:pt idx="0">
                  <c:v>6.24</c:v>
                </c:pt>
                <c:pt idx="1">
                  <c:v>4.5199999999999996</c:v>
                </c:pt>
                <c:pt idx="2">
                  <c:v>5.46</c:v>
                </c:pt>
                <c:pt idx="3">
                  <c:v>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8-4D9B-A86F-FAC0ED7C77D8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CDA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Sheet1!$A$10:$A$13</c:f>
              <c:strCache>
                <c:ptCount val="4"/>
                <c:pt idx="0">
                  <c:v>Children's</c:v>
                </c:pt>
                <c:pt idx="1">
                  <c:v>Teen</c:v>
                </c:pt>
                <c:pt idx="2">
                  <c:v>Adult</c:v>
                </c:pt>
                <c:pt idx="3">
                  <c:v>All Ages</c:v>
                </c:pt>
              </c:strCache>
            </c:strRef>
          </c:cat>
          <c:val>
            <c:numRef>
              <c:f>Sheet1!$C$10:$C$13</c:f>
              <c:numCache>
                <c:formatCode>0.00</c:formatCode>
                <c:ptCount val="4"/>
                <c:pt idx="0">
                  <c:v>3.91</c:v>
                </c:pt>
                <c:pt idx="1">
                  <c:v>3.63</c:v>
                </c:pt>
                <c:pt idx="2">
                  <c:v>4.3499999999999996</c:v>
                </c:pt>
                <c:pt idx="3">
                  <c:v>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8-4D9B-A86F-FAC0ED7C7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797728"/>
        <c:axId val="529332792"/>
      </c:barChart>
      <c:catAx>
        <c:axId val="53179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9332792"/>
        <c:crosses val="autoZero"/>
        <c:auto val="1"/>
        <c:lblAlgn val="ctr"/>
        <c:lblOffset val="100"/>
        <c:noMultiLvlLbl val="0"/>
      </c:catAx>
      <c:valAx>
        <c:axId val="52933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17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6DE86E-BA85-4842-BE22-B77087DF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D8C05-8C27-431F-A23B-B73BB6F08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4B3A-5309-4EB4-8237-B4679839883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CC15-BA9E-45EB-9E00-29B446BD42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6DD1-2BC8-4151-8288-95025C9852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5395-8415-49AE-98BF-5B781F9A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9BD3-1CF3-4AB7-A0C9-A1B332D62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81C07-0982-4F69-90F3-BBBA9E939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75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DE44-2AE9-4DB5-B554-44D6E2C4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A53D7-71EC-47A3-BB9A-128B5A914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15C99-0F3B-4BBB-8DE3-CE9B34DB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5945-F27B-45B3-A7D9-9FF8E83E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E7DC-2135-454B-8007-2AFF97F3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04310-6178-462F-B6EA-F4227EE5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0DA5-0344-4384-847D-01E3FD8F0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0C329-E628-4C8E-9958-6074889F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9F79-3316-4D30-8B79-D49E8EF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CA99-A872-4BE0-8A5E-5C1A925C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3343-034A-46AC-841D-80AD7E71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36E8-477B-4DB7-B276-A16A4F82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3898-2458-47C4-BCFE-3186720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07C5-5AA7-4CF0-B14A-B3D02C0C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B080-3DAD-4D45-8585-91CA9CE0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1817-B375-44EB-8969-094BC032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97C89-4E1A-4409-BD08-C6BFE922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84CB-3E69-47CA-B451-2E43A0BC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5F94-B6B2-4C6F-81BD-227C2C84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B4BE-79E1-4E3F-BFFA-7AF4543A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AE25-D2E0-404A-BE73-1387027C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11B7-613A-4AB1-A2B9-AF42D57B3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E9E6-2142-4904-9731-48D683C16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3DB89-B788-45DC-B399-89705E5A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C12C6-E880-43EB-8CF2-EE84FA54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E10C-B696-4DD3-8767-067C1D5F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9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F8A4-705F-4069-9193-29A18B11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56739-2EB9-4D0C-8C33-8074309D7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DE0AB-B545-40A3-8B55-2DE003D04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FF6AA-4DE2-4C6A-B88E-A1527A88E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15780-BF81-4F83-9ED1-3C55F6175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673B-2907-492E-8444-4F956003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0BB4D-C209-4353-8095-4E40B7A4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91548-4B1A-485E-AB04-0703E4D7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0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9E03-5AA3-4E2D-A8BC-338DCD60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52128-C011-4EF8-AD8F-B8FEC25F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9011A-F595-40ED-A5F3-89000917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8C227-1B95-4C3A-9A8B-2718A5B2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4EC92-0F30-46A9-ADDE-B415F1C4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A5B82-4886-4EDE-A213-30ADC854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228F2-FF01-476A-854F-8FF08347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DEFD-5B66-4B42-A683-A4B91AE2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616F-DF9A-477C-AFEE-FBE68F50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5381A-19D6-4AE0-85C9-E980E6CFA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1BEFC-9D68-42D0-BBCF-C89608F3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66DD8-7680-4B8F-AFC6-64184676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27C99-AA4B-4BE5-A30E-C3657B03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D3CB-3AD9-4616-8492-F2A1FD1D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41E8F-DF08-4060-AE41-08D040A37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A2D96-2CCD-4028-A0F9-2412C7B56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E5EB2-A1CA-4576-B8D0-063F25B4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1D640-DACB-4B41-A775-9A5A251BAF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1BB4E-BA0A-4D96-89BA-2B31FE07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8DD6C-3B8D-4CD0-A4A2-4F530346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213F6D-3FDB-4410-A637-0B6DA0E4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ECF4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DCC67-EB41-4135-9C30-5F7F3725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4B60-19FC-446F-B295-7B5DD870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8CAE23-DFB6-4986-A6B1-B88BCE4FFE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581" y="5349875"/>
            <a:ext cx="2224019" cy="1371600"/>
          </a:xfrm>
          <a:prstGeom prst="rect">
            <a:avLst/>
          </a:prstGeom>
        </p:spPr>
      </p:pic>
      <p:pic>
        <p:nvPicPr>
          <p:cNvPr id="7" name="Picture 4" descr="Image result for iug 2020 logo">
            <a:extLst>
              <a:ext uri="{FF2B5EF4-FFF2-40B4-BE49-F238E27FC236}">
                <a16:creationId xmlns:a16="http://schemas.microsoft.com/office/drawing/2014/main" id="{E464878F-CC14-4F76-A84D-3E50D509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4987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lue wave scroll clipart">
            <a:extLst>
              <a:ext uri="{FF2B5EF4-FFF2-40B4-BE49-F238E27FC236}">
                <a16:creationId xmlns:a16="http://schemas.microsoft.com/office/drawing/2014/main" id="{DF4EBA74-BDB7-4C71-9679-013D8B1169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6011871"/>
            <a:ext cx="8062913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7900-67E4-4BE3-B55D-493109C1A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Enhance Your Collection</a:t>
            </a:r>
            <a:br>
              <a:rPr lang="en-US" dirty="0"/>
            </a:br>
            <a:r>
              <a:rPr lang="en-US" sz="4500" dirty="0"/>
              <a:t>with Customer Drive Acquisitions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68986-4F7C-4824-9547-56DCCF91C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4211782" cy="1175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Rohini Bokka</a:t>
            </a:r>
            <a:br>
              <a:rPr lang="en-US" b="1" dirty="0"/>
            </a:br>
            <a:r>
              <a:rPr lang="en-US" sz="2000" dirty="0"/>
              <a:t>Technical Services Manager</a:t>
            </a:r>
            <a:br>
              <a:rPr lang="en-US" sz="2000" dirty="0"/>
            </a:br>
            <a:r>
              <a:rPr lang="en-US" sz="2000" dirty="0"/>
              <a:t>rbokka@naperville-lib.org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52E7F6-3344-4165-9CCC-A02F13EAA4F8}"/>
              </a:ext>
            </a:extLst>
          </p:cNvPr>
          <p:cNvSpPr txBox="1">
            <a:spLocks/>
          </p:cNvSpPr>
          <p:nvPr/>
        </p:nvSpPr>
        <p:spPr>
          <a:xfrm>
            <a:off x="6456218" y="4073236"/>
            <a:ext cx="4211782" cy="117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Karen Toonen</a:t>
            </a:r>
            <a:br>
              <a:rPr lang="en-US" b="1" dirty="0"/>
            </a:br>
            <a:r>
              <a:rPr lang="en-US" sz="2000" dirty="0"/>
              <a:t>Collection Development Librarian</a:t>
            </a:r>
            <a:br>
              <a:rPr lang="en-US" sz="2000" dirty="0"/>
            </a:br>
            <a:r>
              <a:rPr lang="en-US" sz="2000" dirty="0"/>
              <a:t>ktoonen@naperville-lib.org</a:t>
            </a:r>
          </a:p>
        </p:txBody>
      </p:sp>
    </p:spTree>
    <p:extLst>
      <p:ext uri="{BB962C8B-B14F-4D97-AF65-F5344CB8AC3E}">
        <p14:creationId xmlns:p14="http://schemas.microsoft.com/office/powerpoint/2010/main" val="25134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Pre-Grid with Unique Fund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AF5AD-C4CA-4D0A-8C2F-E44D3D54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75" y="1317185"/>
            <a:ext cx="5429250" cy="3324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207C6-79A4-4A5A-9483-9651CD51E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860" y="4419600"/>
            <a:ext cx="8225790" cy="22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MARC from Vendor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7B1A9-3C87-41A1-8306-3331C1A1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1624013"/>
            <a:ext cx="9744075" cy="37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into Sierra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6E9BE-DE14-42E7-91BB-10BE269CB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26" y="1509045"/>
            <a:ext cx="9204478" cy="39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DD67-A78A-4625-BB8D-6BE08896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Loading into Sierra (Long Way)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C6D1-6555-486B-9CC6-DC058FB8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Load Bib &amp; Order Records</a:t>
            </a:r>
          </a:p>
          <a:p>
            <a:r>
              <a:rPr lang="en-US" i="1" dirty="0"/>
              <a:t>Upload</a:t>
            </a:r>
            <a:r>
              <a:rPr lang="en-US" dirty="0"/>
              <a:t> MARC</a:t>
            </a:r>
          </a:p>
          <a:p>
            <a:r>
              <a:rPr lang="en-US" dirty="0"/>
              <a:t>Chose the *.</a:t>
            </a:r>
            <a:r>
              <a:rPr lang="en-US" dirty="0" err="1"/>
              <a:t>ofts</a:t>
            </a:r>
            <a:r>
              <a:rPr lang="en-US" dirty="0"/>
              <a:t>, and </a:t>
            </a:r>
            <a:r>
              <a:rPr lang="en-US" i="1" dirty="0"/>
              <a:t>Prep</a:t>
            </a:r>
          </a:p>
          <a:p>
            <a:r>
              <a:rPr lang="en-US" dirty="0"/>
              <a:t>Chose the *.</a:t>
            </a:r>
            <a:r>
              <a:rPr lang="en-US" dirty="0" err="1"/>
              <a:t>omarc</a:t>
            </a:r>
            <a:r>
              <a:rPr lang="en-US" dirty="0"/>
              <a:t>, and </a:t>
            </a:r>
            <a:r>
              <a:rPr lang="en-US" i="1" dirty="0"/>
              <a:t>Test, </a:t>
            </a:r>
            <a:r>
              <a:rPr lang="en-US" dirty="0"/>
              <a:t>then</a:t>
            </a:r>
            <a:r>
              <a:rPr lang="en-US" i="1" dirty="0"/>
              <a:t> Load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650CC-323B-4A6A-B591-2F0FAB071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075" y="4054238"/>
            <a:ext cx="7105650" cy="2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Records:  Sierra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12F0E-470D-4922-9226-0D5C06D7A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09700"/>
            <a:ext cx="10302373" cy="44529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C8F2AA-8752-43BE-AFE7-C88B7E2A77E9}"/>
              </a:ext>
            </a:extLst>
          </p:cNvPr>
          <p:cNvSpPr/>
          <p:nvPr/>
        </p:nvSpPr>
        <p:spPr>
          <a:xfrm>
            <a:off x="5105400" y="3867150"/>
            <a:ext cx="1333500" cy="2952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AA2A60-0203-430A-AF2F-64E00E970F17}"/>
              </a:ext>
            </a:extLst>
          </p:cNvPr>
          <p:cNvSpPr/>
          <p:nvPr/>
        </p:nvSpPr>
        <p:spPr>
          <a:xfrm>
            <a:off x="2191327" y="4592204"/>
            <a:ext cx="1706418" cy="4877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3B0E4E-3D80-49A4-ADE5-126B3BD2F24C}"/>
              </a:ext>
            </a:extLst>
          </p:cNvPr>
          <p:cNvSpPr/>
          <p:nvPr/>
        </p:nvSpPr>
        <p:spPr>
          <a:xfrm>
            <a:off x="7991762" y="3868593"/>
            <a:ext cx="1333500" cy="2952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E67CFA-ACE3-4EFE-9285-7CE6C0E42AE3}"/>
              </a:ext>
            </a:extLst>
          </p:cNvPr>
          <p:cNvSpPr/>
          <p:nvPr/>
        </p:nvSpPr>
        <p:spPr>
          <a:xfrm>
            <a:off x="7991762" y="4259985"/>
            <a:ext cx="2630056" cy="2952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Records:  Encore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8ECE4-B3D4-45D5-BD41-81DC38BE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6" y="1586055"/>
            <a:ext cx="6353175" cy="1504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956EE-6083-46CE-BF8B-77670F77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3248025"/>
            <a:ext cx="7181850" cy="30861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DDFF57-1249-4CA1-B33E-24E35752D6EB}"/>
              </a:ext>
            </a:extLst>
          </p:cNvPr>
          <p:cNvSpPr/>
          <p:nvPr/>
        </p:nvSpPr>
        <p:spPr>
          <a:xfrm>
            <a:off x="1457902" y="2244508"/>
            <a:ext cx="1142423" cy="28914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97BF10-93F8-4A0E-85C2-F4DE766CEDD4}"/>
              </a:ext>
            </a:extLst>
          </p:cNvPr>
          <p:cNvSpPr/>
          <p:nvPr/>
        </p:nvSpPr>
        <p:spPr>
          <a:xfrm>
            <a:off x="2565110" y="5530632"/>
            <a:ext cx="2949865" cy="8701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Up 7">
            <a:extLst>
              <a:ext uri="{FF2B5EF4-FFF2-40B4-BE49-F238E27FC236}">
                <a16:creationId xmlns:a16="http://schemas.microsoft.com/office/drawing/2014/main" id="{B96481E2-33FB-4666-B4E1-F63F93F762C8}"/>
              </a:ext>
            </a:extLst>
          </p:cNvPr>
          <p:cNvSpPr/>
          <p:nvPr/>
        </p:nvSpPr>
        <p:spPr>
          <a:xfrm rot="16200000">
            <a:off x="5883568" y="1348508"/>
            <a:ext cx="2382980" cy="2253674"/>
          </a:xfrm>
          <a:prstGeom prst="leftUpArrow">
            <a:avLst>
              <a:gd name="adj1" fmla="val 15164"/>
              <a:gd name="adj2" fmla="val 31885"/>
              <a:gd name="adj3" fmla="val 1992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50-C42B-45A8-97E9-D85FE960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CDA from Sierra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B38-D581-4700-92BA-9E984676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money on black background">
            <a:extLst>
              <a:ext uri="{FF2B5EF4-FFF2-40B4-BE49-F238E27FC236}">
                <a16:creationId xmlns:a16="http://schemas.microsoft.com/office/drawing/2014/main" id="{65B95297-E150-4E8D-9976-3C9E3DDE2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237" y="240728"/>
            <a:ext cx="2743200" cy="27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Place Hold:  Encore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7ECE3-3CC6-4970-BCE9-9E6988B4E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4" y="1258547"/>
            <a:ext cx="5943272" cy="2732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40F5A-F144-4593-82E9-2A62D5F8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784009"/>
            <a:ext cx="7181850" cy="3000375"/>
          </a:xfrm>
          <a:prstGeom prst="rect">
            <a:avLst/>
          </a:prstGeom>
        </p:spPr>
      </p:pic>
      <p:sp>
        <p:nvSpPr>
          <p:cNvPr id="6" name="Arrow: Left-Up 5">
            <a:extLst>
              <a:ext uri="{FF2B5EF4-FFF2-40B4-BE49-F238E27FC236}">
                <a16:creationId xmlns:a16="http://schemas.microsoft.com/office/drawing/2014/main" id="{EA501C93-30F3-47A2-90DE-EB19E609DAA1}"/>
              </a:ext>
            </a:extLst>
          </p:cNvPr>
          <p:cNvSpPr/>
          <p:nvPr/>
        </p:nvSpPr>
        <p:spPr>
          <a:xfrm rot="16200000">
            <a:off x="6111037" y="529384"/>
            <a:ext cx="2732179" cy="4552947"/>
          </a:xfrm>
          <a:prstGeom prst="leftUpArrow">
            <a:avLst>
              <a:gd name="adj1" fmla="val 15164"/>
              <a:gd name="adj2" fmla="val 31885"/>
              <a:gd name="adj3" fmla="val 1992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Side:  Create List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1332D-FB9C-4B33-B571-AF68A4062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23988"/>
            <a:ext cx="10497948" cy="275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7C1C5-C5F1-46B4-AD7B-D000DDF4F4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072" y="3884757"/>
            <a:ext cx="7257856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Side:  CDA with Hold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C1DA7-F51B-4F78-B7C9-AB964DCBE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88" y="1476375"/>
            <a:ext cx="8180873" cy="48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ECF4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65-568F-401D-BC15-E66F9C6B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Naperville Public Library</a:t>
            </a:r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D468A416-6E1F-4255-B71B-A9E2204A237C}"/>
              </a:ext>
            </a:extLst>
          </p:cNvPr>
          <p:cNvSpPr/>
          <p:nvPr/>
        </p:nvSpPr>
        <p:spPr>
          <a:xfrm rot="5400000">
            <a:off x="6828236" y="-577450"/>
            <a:ext cx="4786314" cy="5941218"/>
          </a:xfrm>
          <a:prstGeom prst="diagStripe">
            <a:avLst>
              <a:gd name="adj" fmla="val 74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D804094-C51A-4473-BC55-86620442A5C5}"/>
              </a:ext>
            </a:extLst>
          </p:cNvPr>
          <p:cNvSpPr/>
          <p:nvPr/>
        </p:nvSpPr>
        <p:spPr>
          <a:xfrm>
            <a:off x="9391641" y="1821657"/>
            <a:ext cx="642937" cy="6429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26E677C-BCBD-44A4-8D77-52E40717914D}"/>
              </a:ext>
            </a:extLst>
          </p:cNvPr>
          <p:cNvSpPr/>
          <p:nvPr/>
        </p:nvSpPr>
        <p:spPr>
          <a:xfrm>
            <a:off x="9865512" y="2172496"/>
            <a:ext cx="642937" cy="6429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B94E404-9B81-4E2D-A517-36D45887EDE2}"/>
              </a:ext>
            </a:extLst>
          </p:cNvPr>
          <p:cNvSpPr/>
          <p:nvPr/>
        </p:nvSpPr>
        <p:spPr>
          <a:xfrm>
            <a:off x="10362533" y="2583989"/>
            <a:ext cx="642937" cy="6429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A0F1E17-A5ED-434B-B530-BB2DF8C1AAEF}"/>
              </a:ext>
            </a:extLst>
          </p:cNvPr>
          <p:cNvSpPr/>
          <p:nvPr/>
        </p:nvSpPr>
        <p:spPr>
          <a:xfrm>
            <a:off x="10859554" y="3018632"/>
            <a:ext cx="642937" cy="6429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B6A66C1-7BAB-40C6-9365-476032046722}"/>
              </a:ext>
            </a:extLst>
          </p:cNvPr>
          <p:cNvSpPr/>
          <p:nvPr/>
        </p:nvSpPr>
        <p:spPr>
          <a:xfrm>
            <a:off x="11347712" y="3429000"/>
            <a:ext cx="642937" cy="64293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B98F1-C189-4701-B5DF-08139CEF11C1}"/>
              </a:ext>
            </a:extLst>
          </p:cNvPr>
          <p:cNvSpPr txBox="1"/>
          <p:nvPr/>
        </p:nvSpPr>
        <p:spPr>
          <a:xfrm rot="2366763">
            <a:off x="7320301" y="851665"/>
            <a:ext cx="2466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Years!</a:t>
            </a:r>
          </a:p>
        </p:txBody>
      </p:sp>
      <p:pic>
        <p:nvPicPr>
          <p:cNvPr id="2050" name="Picture 2" descr="Image result for library journal logo">
            <a:extLst>
              <a:ext uri="{FF2B5EF4-FFF2-40B4-BE49-F238E27FC236}">
                <a16:creationId xmlns:a16="http://schemas.microsoft.com/office/drawing/2014/main" id="{579E1400-EC3E-4BC6-B94F-377ACDD2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4970">
            <a:off x="9490828" y="691194"/>
            <a:ext cx="2403190" cy="1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C748BBD-60A5-4837-B818-804543EA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588" y="1731330"/>
            <a:ext cx="45289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95608C05-B661-4FEC-9557-97A6B974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59" y="2064591"/>
            <a:ext cx="3231094" cy="28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CACE28C-C564-4446-902E-F439E1D4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3" y="3892237"/>
            <a:ext cx="54098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8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Side:  Creating Purchase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45D2A-49DC-4148-BE56-778EA0FBAC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74" y="1563042"/>
            <a:ext cx="7934325" cy="46520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8358BD-9110-48C6-88A7-46699C15DADC}"/>
              </a:ext>
            </a:extLst>
          </p:cNvPr>
          <p:cNvSpPr/>
          <p:nvPr/>
        </p:nvSpPr>
        <p:spPr>
          <a:xfrm>
            <a:off x="1857952" y="4886325"/>
            <a:ext cx="2009198" cy="2667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D4E25E-F57A-4F13-865B-099B04BD0A5A}"/>
              </a:ext>
            </a:extLst>
          </p:cNvPr>
          <p:cNvSpPr/>
          <p:nvPr/>
        </p:nvSpPr>
        <p:spPr>
          <a:xfrm>
            <a:off x="6677602" y="3286125"/>
            <a:ext cx="2009198" cy="2667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DC7DD-0DFD-4487-B091-94CE96F38322}"/>
              </a:ext>
            </a:extLst>
          </p:cNvPr>
          <p:cNvSpPr/>
          <p:nvPr/>
        </p:nvSpPr>
        <p:spPr>
          <a:xfrm>
            <a:off x="4668404" y="2088356"/>
            <a:ext cx="1018021" cy="2738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58C4D-4150-4894-8FBC-0ADAA33E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791" y="3733800"/>
            <a:ext cx="4495800" cy="25717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CAFFCD-3A1D-45B0-AEF0-D35765A13443}"/>
              </a:ext>
            </a:extLst>
          </p:cNvPr>
          <p:cNvSpPr/>
          <p:nvPr/>
        </p:nvSpPr>
        <p:spPr>
          <a:xfrm>
            <a:off x="1809751" y="3030176"/>
            <a:ext cx="2494394" cy="29289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Side:  Sending Purchase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F441F-20F0-4C78-99F4-266DC735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938337"/>
            <a:ext cx="105822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DD67-A78A-4625-BB8D-6BE08896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Refresher: Sending Purchase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C6D1-6555-486B-9CC6-DC058FB8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Print/Send Orders </a:t>
            </a:r>
          </a:p>
          <a:p>
            <a:r>
              <a:rPr lang="en-US" i="1" dirty="0"/>
              <a:t># purchase orders to FTP </a:t>
            </a:r>
            <a:r>
              <a:rPr lang="en-US" dirty="0"/>
              <a:t>from drop down</a:t>
            </a:r>
          </a:p>
          <a:p>
            <a:r>
              <a:rPr lang="en-US" dirty="0"/>
              <a:t>Click </a:t>
            </a:r>
            <a:r>
              <a:rPr lang="en-US" i="1" dirty="0"/>
              <a:t>FTP</a:t>
            </a:r>
            <a:r>
              <a:rPr lang="en-US" dirty="0"/>
              <a:t>, then </a:t>
            </a:r>
            <a:r>
              <a:rPr lang="en-US" i="1" dirty="0"/>
              <a:t>FTP all</a:t>
            </a:r>
          </a:p>
          <a:p>
            <a:r>
              <a:rPr lang="en-US" dirty="0"/>
              <a:t>Connect to Vendor</a:t>
            </a:r>
          </a:p>
          <a:p>
            <a:r>
              <a:rPr lang="en-US" dirty="0"/>
              <a:t>Rename PO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>
                <a:sym typeface="Wingdings" panose="05000000000000000000" pitchFamily="2" charset="2"/>
              </a:rPr>
              <a:t>Disconnect FTP</a:t>
            </a:r>
          </a:p>
          <a:p>
            <a:r>
              <a:rPr lang="en-US" dirty="0">
                <a:sym typeface="Wingdings" panose="05000000000000000000" pitchFamily="2" charset="2"/>
              </a:rPr>
              <a:t>Screenshot order!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Before Deleting entries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B54BD-71CF-454C-8AAC-0281A7D1BB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820064"/>
            <a:ext cx="6438900" cy="39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50-C42B-45A8-97E9-D85FE960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up CDA from Sierra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B38-D581-4700-92BA-9E984676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broom black background">
            <a:extLst>
              <a:ext uri="{FF2B5EF4-FFF2-40B4-BE49-F238E27FC236}">
                <a16:creationId xmlns:a16="http://schemas.microsoft.com/office/drawing/2014/main" id="{B97A766C-ED10-4F6B-A7A5-C6817B1AB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9750" y="251740"/>
            <a:ext cx="2743200" cy="27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8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B24-5259-4817-AF80-A17D30E4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2E7B-C02E-4977-AF7D-57693AB7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List</a:t>
            </a:r>
          </a:p>
          <a:p>
            <a:pPr lvl="1"/>
            <a:r>
              <a:rPr lang="en-US" dirty="0"/>
              <a:t>Originally 6 months – Now doing 4 months</a:t>
            </a:r>
          </a:p>
          <a:p>
            <a:r>
              <a:rPr lang="en-US" dirty="0"/>
              <a:t>Delete Records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1436E0-7CDA-4B8C-BDFA-A11E10CB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711" y="3941065"/>
            <a:ext cx="8263468" cy="27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50-C42B-45A8-97E9-D85FE960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B38-D581-4700-92BA-9E984676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6B9B-74B1-48AF-8153-CA96B466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1C758-9053-4504-9CD5-2F6B9D22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Nonfiction over Fiction</a:t>
            </a:r>
          </a:p>
          <a:p>
            <a:pPr lvl="1"/>
            <a:r>
              <a:rPr lang="en-US" dirty="0"/>
              <a:t>If you load a cookbook, holds will come!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Adult &gt; Teen &gt; Children’s</a:t>
            </a:r>
          </a:p>
          <a:p>
            <a:endParaRPr lang="en-US" dirty="0"/>
          </a:p>
          <a:p>
            <a:r>
              <a:rPr lang="en-US" dirty="0"/>
              <a:t>In 2018, uploaded 12,000 titles &amp; 18% requested</a:t>
            </a:r>
          </a:p>
        </p:txBody>
      </p:sp>
      <p:pic>
        <p:nvPicPr>
          <p:cNvPr id="6146" name="Picture 2" descr="Image result for cookbooks">
            <a:extLst>
              <a:ext uri="{FF2B5EF4-FFF2-40B4-BE49-F238E27FC236}">
                <a16:creationId xmlns:a16="http://schemas.microsoft.com/office/drawing/2014/main" id="{4B1A185C-980C-4EA7-A15E-4DDED108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532" y="1156381"/>
            <a:ext cx="3700041" cy="24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9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B22B-2CB1-4693-BA69-6E85140B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Budgeted per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ACCD66-4B74-41AA-AE99-C3EF82917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155021"/>
              </p:ext>
            </p:extLst>
          </p:nvPr>
        </p:nvGraphicFramePr>
        <p:xfrm>
          <a:off x="1307939" y="1551009"/>
          <a:ext cx="9086127" cy="436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965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6B9B-74B1-48AF-8153-CA96B466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08005F-0B1D-47C1-AE30-07AA6478E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52653"/>
              </p:ext>
            </p:extLst>
          </p:nvPr>
        </p:nvGraphicFramePr>
        <p:xfrm>
          <a:off x="1128889" y="1539433"/>
          <a:ext cx="9618133" cy="457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2241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6B9B-74B1-48AF-8153-CA96B466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Have 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1C758-9053-4504-9CD5-2F6B9D22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customer needs</a:t>
            </a:r>
          </a:p>
          <a:p>
            <a:r>
              <a:rPr lang="en-US" dirty="0"/>
              <a:t>User friendly!  They just place a hold!</a:t>
            </a:r>
          </a:p>
          <a:p>
            <a:r>
              <a:rPr lang="en-US" dirty="0"/>
              <a:t>You can control </a:t>
            </a:r>
          </a:p>
          <a:p>
            <a:pPr lvl="1"/>
            <a:r>
              <a:rPr lang="en-US" dirty="0"/>
              <a:t>How much</a:t>
            </a:r>
          </a:p>
          <a:p>
            <a:pPr lvl="1"/>
            <a:r>
              <a:rPr lang="en-US" dirty="0"/>
              <a:t>What materials</a:t>
            </a:r>
          </a:p>
          <a:p>
            <a:pPr lvl="1"/>
            <a:r>
              <a:rPr lang="en-US" dirty="0"/>
              <a:t>Implementation</a:t>
            </a:r>
          </a:p>
        </p:txBody>
      </p:sp>
      <p:pic>
        <p:nvPicPr>
          <p:cNvPr id="5122" name="Picture 2" descr="Image result for customer service">
            <a:extLst>
              <a:ext uri="{FF2B5EF4-FFF2-40B4-BE49-F238E27FC236}">
                <a16:creationId xmlns:a16="http://schemas.microsoft.com/office/drawing/2014/main" id="{A23714DE-0E9B-432B-8CE1-7B3C6063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472" y="483243"/>
            <a:ext cx="4418636" cy="29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9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E460-1EC3-4C43-A9D5-D16C8A89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D7FD-F366-4232-9F16-39D134C4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~70K Active Cardholders</a:t>
            </a:r>
          </a:p>
          <a:p>
            <a:pPr lvl="1"/>
            <a:r>
              <a:rPr lang="en-US" dirty="0"/>
              <a:t>~1.5M Library Visitors, or 4,000+ everyday </a:t>
            </a:r>
          </a:p>
          <a:p>
            <a:endParaRPr lang="en-US" sz="2400" dirty="0"/>
          </a:p>
          <a:p>
            <a:r>
              <a:rPr lang="en-US" dirty="0"/>
              <a:t>~3.8M Total Checkouts</a:t>
            </a:r>
          </a:p>
          <a:p>
            <a:pPr lvl="1"/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in IL behind Chicago PL)</a:t>
            </a:r>
          </a:p>
          <a:p>
            <a:endParaRPr lang="en-US" sz="2400" dirty="0"/>
          </a:p>
          <a:p>
            <a:r>
              <a:rPr lang="en-US" dirty="0"/>
              <a:t>$2.5 Million Materials Budget</a:t>
            </a:r>
          </a:p>
        </p:txBody>
      </p:sp>
      <p:pic>
        <p:nvPicPr>
          <p:cNvPr id="4100" name="Picture 4" descr="Image result for just the facts ma'am">
            <a:extLst>
              <a:ext uri="{FF2B5EF4-FFF2-40B4-BE49-F238E27FC236}">
                <a16:creationId xmlns:a16="http://schemas.microsoft.com/office/drawing/2014/main" id="{EFC53C8D-8C0A-4024-B1A1-6FA3663D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96" y="1027906"/>
            <a:ext cx="39814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5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CF9F-1B88-4128-B278-2CC8A16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to Other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F6C8-7865-4D09-AD34-1C01CA05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Adaptable to other </a:t>
            </a:r>
            <a:r>
              <a:rPr lang="en-US" dirty="0" err="1"/>
              <a:t>other</a:t>
            </a:r>
            <a:r>
              <a:rPr lang="en-US" dirty="0"/>
              <a:t> ILS</a:t>
            </a:r>
          </a:p>
          <a:p>
            <a:r>
              <a:rPr lang="en-US" dirty="0"/>
              <a:t>Same benefits for other library types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4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268986-4F7C-4824-9547-56DCCF91C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4211782" cy="1175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Rohini Bokka</a:t>
            </a:r>
            <a:br>
              <a:rPr lang="en-US" b="1" dirty="0"/>
            </a:br>
            <a:r>
              <a:rPr lang="en-US" sz="2000" dirty="0"/>
              <a:t>Technical Services Manager</a:t>
            </a:r>
            <a:br>
              <a:rPr lang="en-US" sz="2000" dirty="0"/>
            </a:br>
            <a:r>
              <a:rPr lang="en-US" sz="2000" dirty="0"/>
              <a:t>rbokka@naperville-lib.org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52E7F6-3344-4165-9CCC-A02F13EAA4F8}"/>
              </a:ext>
            </a:extLst>
          </p:cNvPr>
          <p:cNvSpPr txBox="1">
            <a:spLocks/>
          </p:cNvSpPr>
          <p:nvPr/>
        </p:nvSpPr>
        <p:spPr>
          <a:xfrm>
            <a:off x="6456218" y="4073236"/>
            <a:ext cx="4211782" cy="117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Karen Toonen</a:t>
            </a:r>
            <a:br>
              <a:rPr lang="en-US" b="1" dirty="0"/>
            </a:br>
            <a:r>
              <a:rPr lang="en-US" sz="2000" dirty="0"/>
              <a:t>Collection Development Librarian</a:t>
            </a:r>
            <a:br>
              <a:rPr lang="en-US" sz="2000" dirty="0"/>
            </a:br>
            <a:r>
              <a:rPr lang="en-US" sz="2000" dirty="0"/>
              <a:t>ktoonen@naperville-lib.org</a:t>
            </a:r>
          </a:p>
        </p:txBody>
      </p:sp>
      <p:pic>
        <p:nvPicPr>
          <p:cNvPr id="3074" name="Picture 2" descr="Image result for thank you">
            <a:extLst>
              <a:ext uri="{FF2B5EF4-FFF2-40B4-BE49-F238E27FC236}">
                <a16:creationId xmlns:a16="http://schemas.microsoft.com/office/drawing/2014/main" id="{05D13FF6-782B-4DA5-9C2D-C90A8F42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3980">
            <a:off x="491398" y="288314"/>
            <a:ext cx="5430981" cy="40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question?">
            <a:extLst>
              <a:ext uri="{FF2B5EF4-FFF2-40B4-BE49-F238E27FC236}">
                <a16:creationId xmlns:a16="http://schemas.microsoft.com/office/drawing/2014/main" id="{A31A8648-ADD9-4959-8395-5BED3F99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681" y="1765531"/>
            <a:ext cx="2342437" cy="22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5653FA-58AE-43E9-8803-DC334A450FE7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093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0030-919C-460D-BC2E-F3B1A69A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Your Collection with 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D7AB-D47E-4964-B564-0A161560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Why Customer Driven Acquisitions (CDA)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Process</a:t>
            </a:r>
          </a:p>
          <a:p>
            <a:pPr lvl="1"/>
            <a:r>
              <a:rPr lang="en-US" dirty="0"/>
              <a:t>What Becomes CDA</a:t>
            </a:r>
          </a:p>
          <a:p>
            <a:pPr lvl="1"/>
            <a:r>
              <a:rPr lang="en-US" dirty="0"/>
              <a:t>Putting CDA into Sierra</a:t>
            </a:r>
          </a:p>
          <a:p>
            <a:pPr lvl="1"/>
            <a:r>
              <a:rPr lang="en-US" dirty="0"/>
              <a:t>Buying CDA from Sierra</a:t>
            </a:r>
          </a:p>
          <a:p>
            <a:pPr lvl="1"/>
            <a:r>
              <a:rPr lang="en-US" dirty="0"/>
              <a:t>Clean up CDA from Sierra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2715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867B-1D40-4659-8BAB-1C0A7FE4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Started CDA in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6D1B4-8B9B-4504-8475-B8169B04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Customer-responsive focus</a:t>
            </a:r>
          </a:p>
          <a:p>
            <a:r>
              <a:rPr lang="en-US" dirty="0"/>
              <a:t>Better customer service</a:t>
            </a:r>
          </a:p>
          <a:p>
            <a:pPr lvl="1"/>
            <a:r>
              <a:rPr lang="en-US" dirty="0"/>
              <a:t>Fewer missed titles</a:t>
            </a:r>
          </a:p>
          <a:p>
            <a:pPr lvl="1"/>
            <a:r>
              <a:rPr lang="en-US" dirty="0"/>
              <a:t>Reduces need to fill out Materials Request</a:t>
            </a:r>
          </a:p>
          <a:p>
            <a:r>
              <a:rPr lang="en-US" dirty="0"/>
              <a:t>Wider variety of materials</a:t>
            </a:r>
          </a:p>
          <a:p>
            <a:pPr lvl="1"/>
            <a:r>
              <a:rPr lang="en-US" dirty="0"/>
              <a:t>Double check assumptions </a:t>
            </a:r>
          </a:p>
          <a:p>
            <a:pPr lvl="1"/>
            <a:r>
              <a:rPr lang="en-US" dirty="0"/>
              <a:t>Fill gaps in collection</a:t>
            </a:r>
          </a:p>
          <a:p>
            <a:pPr lvl="1"/>
            <a:r>
              <a:rPr lang="en-US" dirty="0"/>
              <a:t>Better reflect community in holdings</a:t>
            </a:r>
          </a:p>
        </p:txBody>
      </p:sp>
      <p:pic>
        <p:nvPicPr>
          <p:cNvPr id="7170" name="Picture 2" descr="Image result for why">
            <a:extLst>
              <a:ext uri="{FF2B5EF4-FFF2-40B4-BE49-F238E27FC236}">
                <a16:creationId xmlns:a16="http://schemas.microsoft.com/office/drawing/2014/main" id="{E1F07962-F2C9-443E-8260-5D11F137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50-C42B-45A8-97E9-D85FE960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Becomes CDA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B38-D581-4700-92BA-9E984676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42" name="Picture 2" descr="Image result for you are in control">
            <a:extLst>
              <a:ext uri="{FF2B5EF4-FFF2-40B4-BE49-F238E27FC236}">
                <a16:creationId xmlns:a16="http://schemas.microsoft.com/office/drawing/2014/main" id="{E297AAA9-243C-4D1E-9EFB-0EFE5E7B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631" y="243549"/>
            <a:ext cx="2743200" cy="24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6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CF9F-1B88-4128-B278-2CC8A16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F6C8-7865-4D09-AD34-1C01CA05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Vendors can create based on profiles</a:t>
            </a:r>
          </a:p>
          <a:p>
            <a:pPr lvl="1"/>
            <a:r>
              <a:rPr lang="en-US" dirty="0"/>
              <a:t>Chicago Public Library</a:t>
            </a:r>
          </a:p>
          <a:p>
            <a:pPr lvl="1"/>
            <a:r>
              <a:rPr lang="en-US" dirty="0"/>
              <a:t>Gail Borden Public Library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Supplement normal process</a:t>
            </a:r>
          </a:p>
          <a:p>
            <a:pPr lvl="1"/>
            <a:r>
              <a:rPr lang="en-US" dirty="0"/>
              <a:t>Non-reviewed pre-publication items </a:t>
            </a:r>
          </a:p>
          <a:p>
            <a:pPr lvl="1"/>
            <a:r>
              <a:rPr lang="en-US" dirty="0"/>
              <a:t>Specific subjects, topics, or BISACs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6" name="Picture 4" descr="Image result for multiple ways">
            <a:extLst>
              <a:ext uri="{FF2B5EF4-FFF2-40B4-BE49-F238E27FC236}">
                <a16:creationId xmlns:a16="http://schemas.microsoft.com/office/drawing/2014/main" id="{EC8C6CB0-D557-4EFA-9C5A-57DB98E2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626" y="668721"/>
            <a:ext cx="4363654" cy="43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9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CF9F-1B88-4128-B278-2CC8A16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NPL Builds own 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F6C8-7865-4D09-AD34-1C01CA05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w/ Adult Nonfiction, added Adult Fiction, then all print</a:t>
            </a:r>
          </a:p>
          <a:p>
            <a:endParaRPr lang="en-US" sz="1200" dirty="0"/>
          </a:p>
          <a:p>
            <a:r>
              <a:rPr lang="en-US" dirty="0"/>
              <a:t>More control over content &amp; quality</a:t>
            </a:r>
          </a:p>
          <a:p>
            <a:r>
              <a:rPr lang="en-US" dirty="0"/>
              <a:t>More control over budget &amp; time</a:t>
            </a:r>
          </a:p>
          <a:p>
            <a:r>
              <a:rPr lang="en-US" dirty="0"/>
              <a:t>Ability to experiment</a:t>
            </a:r>
          </a:p>
        </p:txBody>
      </p:sp>
      <p:pic>
        <p:nvPicPr>
          <p:cNvPr id="9218" name="Picture 2" descr="Image result for you are in control clipart">
            <a:extLst>
              <a:ext uri="{FF2B5EF4-FFF2-40B4-BE49-F238E27FC236}">
                <a16:creationId xmlns:a16="http://schemas.microsoft.com/office/drawing/2014/main" id="{6BB0A32C-7B3A-43B8-8FB4-A1A6856E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708" y="2734518"/>
            <a:ext cx="2709014" cy="26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8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8050-C42B-45A8-97E9-D85FE960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CDA into Sierra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B38-D581-4700-92BA-9E9846767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Image result for loading">
            <a:extLst>
              <a:ext uri="{FF2B5EF4-FFF2-40B4-BE49-F238E27FC236}">
                <a16:creationId xmlns:a16="http://schemas.microsoft.com/office/drawing/2014/main" id="{A5C0A518-812B-4CF3-BA37-BF88B5B9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781" y="256231"/>
            <a:ext cx="2743200" cy="24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458</Words>
  <Application>Microsoft Office PowerPoint</Application>
  <PresentationFormat>Widescreen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Enhance Your Collection with Customer Drive Acquisitions</vt:lpstr>
      <vt:lpstr>Naperville Public Library</vt:lpstr>
      <vt:lpstr>NPL Statistics</vt:lpstr>
      <vt:lpstr>Enhance Your Collection with CDA</vt:lpstr>
      <vt:lpstr>We Started CDA in 2016</vt:lpstr>
      <vt:lpstr>What Becomes CDA</vt:lpstr>
      <vt:lpstr>Multiple Models</vt:lpstr>
      <vt:lpstr>NPL Builds own CDA</vt:lpstr>
      <vt:lpstr>Putting CDA into Sierra</vt:lpstr>
      <vt:lpstr>Pre-Grid with Unique Fund Code</vt:lpstr>
      <vt:lpstr>Downloading MARC from Vendor</vt:lpstr>
      <vt:lpstr>Loading into Sierra</vt:lpstr>
      <vt:lpstr>Refresher: Loading into Sierra (Long Way)</vt:lpstr>
      <vt:lpstr>Temporary Records:  Sierra View</vt:lpstr>
      <vt:lpstr>Temporary Records:  Encore View</vt:lpstr>
      <vt:lpstr>Buying CDA from Sierra</vt:lpstr>
      <vt:lpstr>Customers Place Hold:  Encore View</vt:lpstr>
      <vt:lpstr>Sierra Side:  Create List </vt:lpstr>
      <vt:lpstr>Sierra Side:  CDA with Hold</vt:lpstr>
      <vt:lpstr>Sierra Side:  Creating Purchase Order</vt:lpstr>
      <vt:lpstr>Sierra Side:  Sending Purchase Order</vt:lpstr>
      <vt:lpstr>Refresher: Sending Purchase Order</vt:lpstr>
      <vt:lpstr>Cleaning up CDA from Sierra</vt:lpstr>
      <vt:lpstr>Cleaning up</vt:lpstr>
      <vt:lpstr>Conclusion</vt:lpstr>
      <vt:lpstr>What We’ve Learned</vt:lpstr>
      <vt:lpstr>Total Budgeted per Year</vt:lpstr>
      <vt:lpstr>What We’ve Learned</vt:lpstr>
      <vt:lpstr>Reasons to Have CDA</vt:lpstr>
      <vt:lpstr>Portable to Other Libraries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Toonen</dc:creator>
  <cp:lastModifiedBy>Karen Toonen</cp:lastModifiedBy>
  <cp:revision>31</cp:revision>
  <dcterms:created xsi:type="dcterms:W3CDTF">2020-02-11T18:07:30Z</dcterms:created>
  <dcterms:modified xsi:type="dcterms:W3CDTF">2020-02-20T15:31:33Z</dcterms:modified>
</cp:coreProperties>
</file>