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16"/>
  </p:notesMasterIdLst>
  <p:sldIdLst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79525" autoAdjust="0"/>
  </p:normalViewPr>
  <p:slideViewPr>
    <p:cSldViewPr>
      <p:cViewPr>
        <p:scale>
          <a:sx n="120" d="100"/>
          <a:sy n="120" d="100"/>
        </p:scale>
        <p:origin x="-1362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5277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637950" y="0"/>
            <a:ext cx="4963515" cy="3460018"/>
          </a:xfrm>
          <a:prstGeom prst="flowChartOnlineStorag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0"/>
            <a:ext cx="3835200" cy="346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>
            <a:off x="3950564" y="125"/>
            <a:ext cx="3459900" cy="3459900"/>
          </a:xfrm>
          <a:prstGeom prst="flowChartDelay">
            <a:avLst/>
          </a:prstGeom>
          <a:solidFill>
            <a:srgbClr val="434343">
              <a:alpha val="457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rot="10800000">
            <a:off x="4833294" y="125"/>
            <a:ext cx="3459900" cy="3459900"/>
          </a:xfrm>
          <a:prstGeom prst="flowChartDelay">
            <a:avLst/>
          </a:prstGeom>
          <a:solidFill>
            <a:srgbClr val="666666">
              <a:alpha val="280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 rot="10800000">
            <a:off x="5684100" y="125"/>
            <a:ext cx="3459900" cy="3459900"/>
          </a:xfrm>
          <a:prstGeom prst="flowChartDelay">
            <a:avLst/>
          </a:pr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24475" y="465975"/>
            <a:ext cx="3568800" cy="28416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324475" y="3612601"/>
            <a:ext cx="5124300" cy="13026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616161"/>
                </a:solidFill>
              </a:rPr>
              <a:t>‹#›</a:t>
            </a:fld>
            <a:endParaRPr lang="en-GB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3389100" y="0"/>
            <a:ext cx="5754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21825" y="694100"/>
            <a:ext cx="2651400" cy="1781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372950" y="511683"/>
            <a:ext cx="642300" cy="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21825" y="2506878"/>
            <a:ext cx="2651400" cy="19371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2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233611" y="201310"/>
            <a:ext cx="381600" cy="381899"/>
          </a:xfrm>
          <a:prstGeom prst="flowChartDelay">
            <a:avLst/>
          </a:prstGeom>
          <a:solidFill>
            <a:srgbClr val="434343">
              <a:alpha val="454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36241" y="201310"/>
            <a:ext cx="381600" cy="381899"/>
          </a:xfrm>
          <a:prstGeom prst="flowChartDelay">
            <a:avLst/>
          </a:prstGeom>
          <a:solidFill>
            <a:srgbClr val="666666">
              <a:alpha val="278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-11" y="201310"/>
            <a:ext cx="381600" cy="381899"/>
          </a:xfrm>
          <a:prstGeom prst="flowChartDelay">
            <a:avLst/>
          </a:pr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616161"/>
                </a:solidFill>
              </a:rPr>
              <a:t>‹#›</a:t>
            </a:fld>
            <a:endParaRPr lang="en-GB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3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212121"/>
                </a:solidFill>
              </a:rPr>
              <a:t>‹#›</a:t>
            </a:fld>
            <a:endParaRPr lang="en-GB" sz="1000">
              <a:solidFill>
                <a:srgbClr val="212121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23249" y="1523725"/>
            <a:ext cx="3477900" cy="13887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23325" y="3020275"/>
            <a:ext cx="3477900" cy="15348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33611" y="201310"/>
            <a:ext cx="381600" cy="381899"/>
          </a:xfrm>
          <a:prstGeom prst="flowChartDelay">
            <a:avLst/>
          </a:prstGeom>
          <a:solidFill>
            <a:srgbClr val="434343">
              <a:alpha val="454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36241" y="201310"/>
            <a:ext cx="381600" cy="381899"/>
          </a:xfrm>
          <a:prstGeom prst="flowChartDelay">
            <a:avLst/>
          </a:prstGeom>
          <a:solidFill>
            <a:srgbClr val="666666">
              <a:alpha val="278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-11" y="201310"/>
            <a:ext cx="381600" cy="381899"/>
          </a:xfrm>
          <a:prstGeom prst="flowChartDelay">
            <a:avLst/>
          </a:pr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616161"/>
                </a:solidFill>
              </a:rPr>
              <a:t>‹#›</a:t>
            </a:fld>
            <a:endParaRPr lang="en-GB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6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27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8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76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5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51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9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lt2"/>
                </a:solidFill>
              </a:rPr>
              <a:t>‹#›</a:t>
            </a:fld>
            <a:endParaRPr lang="en-GB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7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5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 descr="834807c8ad2a484e070097cf63846d8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464600" cy="112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5301400" y="2807475"/>
            <a:ext cx="3412200" cy="1874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5665788" y="3105150"/>
            <a:ext cx="3478212" cy="1387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/>
              <a:t>You can always count on the uninvited 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What went wrong?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6200" y="1798300"/>
            <a:ext cx="2895600" cy="3288050"/>
          </a:xfrm>
          <a:prstGeom prst="rect">
            <a:avLst/>
          </a:prstGeom>
        </p:spPr>
        <p:txBody>
          <a:bodyPr lIns="91425" tIns="91425" rIns="91425" bIns="91425" anchor="t" anchorCtr="0">
            <a:normAutofit lnSpcReduction="10000"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-GB" dirty="0">
                <a:solidFill>
                  <a:schemeClr val="dk1"/>
                </a:solidFill>
              </a:rPr>
              <a:t>DR power failure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-GB" dirty="0">
                <a:solidFill>
                  <a:schemeClr val="dk1"/>
                </a:solidFill>
              </a:rPr>
              <a:t>Rebuild not repair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-GB" dirty="0">
                <a:solidFill>
                  <a:schemeClr val="dk1"/>
                </a:solidFill>
              </a:rPr>
              <a:t>Opening both Central and DR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-GB" dirty="0">
                <a:solidFill>
                  <a:schemeClr val="dk1"/>
                </a:solidFill>
              </a:rPr>
              <a:t>Rolling blackouts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-GB" dirty="0">
                <a:solidFill>
                  <a:schemeClr val="dk1"/>
                </a:solidFill>
              </a:rPr>
              <a:t>Firewall changes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-GB" dirty="0">
                <a:solidFill>
                  <a:schemeClr val="dk1"/>
                </a:solidFill>
              </a:rPr>
              <a:t>Spam attack!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-GB" dirty="0">
                <a:solidFill>
                  <a:schemeClr val="dk1"/>
                </a:solidFill>
              </a:rPr>
              <a:t>Equipment failures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5706050" y="2676887"/>
            <a:ext cx="930600" cy="44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25" name="Shape 225"/>
          <p:cNvSpPr/>
          <p:nvPr/>
        </p:nvSpPr>
        <p:spPr>
          <a:xfrm>
            <a:off x="3399800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26" name="Shape 226"/>
          <p:cNvSpPr/>
          <p:nvPr/>
        </p:nvSpPr>
        <p:spPr>
          <a:xfrm>
            <a:off x="3399800" y="181780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27" name="Shape 227"/>
          <p:cNvSpPr/>
          <p:nvPr/>
        </p:nvSpPr>
        <p:spPr>
          <a:xfrm>
            <a:off x="3399800" y="267687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28" name="Shape 228"/>
          <p:cNvSpPr/>
          <p:nvPr/>
        </p:nvSpPr>
        <p:spPr>
          <a:xfrm>
            <a:off x="3399800" y="35359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29" name="Shape 229"/>
          <p:cNvSpPr/>
          <p:nvPr/>
        </p:nvSpPr>
        <p:spPr>
          <a:xfrm>
            <a:off x="3399800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30" name="Shape 230"/>
          <p:cNvSpPr/>
          <p:nvPr/>
        </p:nvSpPr>
        <p:spPr>
          <a:xfrm>
            <a:off x="4552925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31" name="Shape 231"/>
          <p:cNvSpPr/>
          <p:nvPr/>
        </p:nvSpPr>
        <p:spPr>
          <a:xfrm>
            <a:off x="5706050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32" name="Shape 232"/>
          <p:cNvSpPr/>
          <p:nvPr/>
        </p:nvSpPr>
        <p:spPr>
          <a:xfrm>
            <a:off x="6859175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33" name="Shape 233"/>
          <p:cNvSpPr/>
          <p:nvPr/>
        </p:nvSpPr>
        <p:spPr>
          <a:xfrm>
            <a:off x="4552925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34" name="Shape 234"/>
          <p:cNvSpPr/>
          <p:nvPr/>
        </p:nvSpPr>
        <p:spPr>
          <a:xfrm>
            <a:off x="5706050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35" name="Shape 235"/>
          <p:cNvSpPr/>
          <p:nvPr/>
        </p:nvSpPr>
        <p:spPr>
          <a:xfrm>
            <a:off x="6859175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36" name="Shape 236"/>
          <p:cNvSpPr/>
          <p:nvPr/>
        </p:nvSpPr>
        <p:spPr>
          <a:xfrm>
            <a:off x="8012300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37" name="Shape 237"/>
          <p:cNvSpPr/>
          <p:nvPr/>
        </p:nvSpPr>
        <p:spPr>
          <a:xfrm>
            <a:off x="8012300" y="35359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38" name="Shape 238"/>
          <p:cNvSpPr/>
          <p:nvPr/>
        </p:nvSpPr>
        <p:spPr>
          <a:xfrm>
            <a:off x="8012300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39" name="Shape 239"/>
          <p:cNvSpPr/>
          <p:nvPr/>
        </p:nvSpPr>
        <p:spPr>
          <a:xfrm>
            <a:off x="8012300" y="181780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240" name="Shape 240"/>
          <p:cNvSpPr/>
          <p:nvPr/>
        </p:nvSpPr>
        <p:spPr>
          <a:xfrm>
            <a:off x="8012300" y="267687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Central</a:t>
            </a:r>
          </a:p>
        </p:txBody>
      </p:sp>
      <p:cxnSp>
        <p:nvCxnSpPr>
          <p:cNvPr id="241" name="Shape 241"/>
          <p:cNvCxnSpPr>
            <a:stCxn id="225" idx="2"/>
            <a:endCxn id="224" idx="0"/>
          </p:cNvCxnSpPr>
          <p:nvPr/>
        </p:nvCxnSpPr>
        <p:spPr>
          <a:xfrm>
            <a:off x="3824600" y="1341850"/>
            <a:ext cx="23469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30" idx="2"/>
            <a:endCxn id="224" idx="0"/>
          </p:cNvCxnSpPr>
          <p:nvPr/>
        </p:nvCxnSpPr>
        <p:spPr>
          <a:xfrm>
            <a:off x="4977725" y="1341850"/>
            <a:ext cx="11937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3" name="Shape 243"/>
          <p:cNvCxnSpPr>
            <a:stCxn id="231" idx="2"/>
            <a:endCxn id="224" idx="0"/>
          </p:cNvCxnSpPr>
          <p:nvPr/>
        </p:nvCxnSpPr>
        <p:spPr>
          <a:xfrm>
            <a:off x="6130850" y="1341850"/>
            <a:ext cx="405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>
            <a:stCxn id="232" idx="2"/>
            <a:endCxn id="224" idx="0"/>
          </p:cNvCxnSpPr>
          <p:nvPr/>
        </p:nvCxnSpPr>
        <p:spPr>
          <a:xfrm flipH="1">
            <a:off x="6171275" y="1341850"/>
            <a:ext cx="11127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>
            <a:stCxn id="238" idx="2"/>
            <a:endCxn id="224" idx="0"/>
          </p:cNvCxnSpPr>
          <p:nvPr/>
        </p:nvCxnSpPr>
        <p:spPr>
          <a:xfrm flipH="1">
            <a:off x="6171200" y="1341850"/>
            <a:ext cx="22659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6" name="Shape 246"/>
          <p:cNvCxnSpPr>
            <a:stCxn id="239" idx="1"/>
            <a:endCxn id="224" idx="3"/>
          </p:cNvCxnSpPr>
          <p:nvPr/>
        </p:nvCxnSpPr>
        <p:spPr>
          <a:xfrm flipH="1">
            <a:off x="6636800" y="2040400"/>
            <a:ext cx="13755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7" name="Shape 247"/>
          <p:cNvCxnSpPr>
            <a:stCxn id="240" idx="1"/>
            <a:endCxn id="224" idx="3"/>
          </p:cNvCxnSpPr>
          <p:nvPr/>
        </p:nvCxnSpPr>
        <p:spPr>
          <a:xfrm rot="10800000">
            <a:off x="6636800" y="2899475"/>
            <a:ext cx="137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8" name="Shape 248"/>
          <p:cNvCxnSpPr>
            <a:stCxn id="237" idx="1"/>
            <a:endCxn id="224" idx="3"/>
          </p:cNvCxnSpPr>
          <p:nvPr/>
        </p:nvCxnSpPr>
        <p:spPr>
          <a:xfrm rot="10800000">
            <a:off x="6636800" y="2899350"/>
            <a:ext cx="13755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9" name="Shape 249"/>
          <p:cNvCxnSpPr>
            <a:stCxn id="236" idx="0"/>
            <a:endCxn id="224" idx="2"/>
          </p:cNvCxnSpPr>
          <p:nvPr/>
        </p:nvCxnSpPr>
        <p:spPr>
          <a:xfrm rot="10800000">
            <a:off x="6171200" y="3122125"/>
            <a:ext cx="22659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0" name="Shape 250"/>
          <p:cNvCxnSpPr>
            <a:stCxn id="235" idx="0"/>
            <a:endCxn id="224" idx="2"/>
          </p:cNvCxnSpPr>
          <p:nvPr/>
        </p:nvCxnSpPr>
        <p:spPr>
          <a:xfrm rot="10800000">
            <a:off x="6171275" y="3122125"/>
            <a:ext cx="11127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1" name="Shape 251"/>
          <p:cNvCxnSpPr>
            <a:stCxn id="234" idx="0"/>
            <a:endCxn id="224" idx="2"/>
          </p:cNvCxnSpPr>
          <p:nvPr/>
        </p:nvCxnSpPr>
        <p:spPr>
          <a:xfrm rot="10800000" flipH="1">
            <a:off x="6130850" y="3122125"/>
            <a:ext cx="405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2" name="Shape 252"/>
          <p:cNvCxnSpPr>
            <a:stCxn id="233" idx="0"/>
            <a:endCxn id="224" idx="2"/>
          </p:cNvCxnSpPr>
          <p:nvPr/>
        </p:nvCxnSpPr>
        <p:spPr>
          <a:xfrm rot="10800000" flipH="1">
            <a:off x="4977725" y="3122125"/>
            <a:ext cx="11937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3" name="Shape 253"/>
          <p:cNvCxnSpPr>
            <a:stCxn id="229" idx="0"/>
            <a:endCxn id="224" idx="2"/>
          </p:cNvCxnSpPr>
          <p:nvPr/>
        </p:nvCxnSpPr>
        <p:spPr>
          <a:xfrm rot="10800000" flipH="1">
            <a:off x="3824600" y="3122125"/>
            <a:ext cx="23469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4" name="Shape 254"/>
          <p:cNvCxnSpPr>
            <a:stCxn id="228" idx="3"/>
            <a:endCxn id="224" idx="1"/>
          </p:cNvCxnSpPr>
          <p:nvPr/>
        </p:nvCxnSpPr>
        <p:spPr>
          <a:xfrm rot="10800000" flipH="1">
            <a:off x="4249400" y="2899350"/>
            <a:ext cx="14568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5" name="Shape 255"/>
          <p:cNvCxnSpPr>
            <a:stCxn id="227" idx="3"/>
            <a:endCxn id="224" idx="1"/>
          </p:cNvCxnSpPr>
          <p:nvPr/>
        </p:nvCxnSpPr>
        <p:spPr>
          <a:xfrm>
            <a:off x="4249400" y="2899475"/>
            <a:ext cx="145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6" name="Shape 256"/>
          <p:cNvCxnSpPr>
            <a:stCxn id="226" idx="3"/>
            <a:endCxn id="224" idx="1"/>
          </p:cNvCxnSpPr>
          <p:nvPr/>
        </p:nvCxnSpPr>
        <p:spPr>
          <a:xfrm>
            <a:off x="4249400" y="2040400"/>
            <a:ext cx="14568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7" name="Shape 257"/>
          <p:cNvSpPr/>
          <p:nvPr/>
        </p:nvSpPr>
        <p:spPr>
          <a:xfrm>
            <a:off x="3413275" y="285450"/>
            <a:ext cx="5462099" cy="445176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THE INTERNET!</a:t>
            </a:r>
          </a:p>
        </p:txBody>
      </p:sp>
      <p:cxnSp>
        <p:nvCxnSpPr>
          <p:cNvPr id="258" name="Shape 258"/>
          <p:cNvCxnSpPr>
            <a:stCxn id="225" idx="0"/>
          </p:cNvCxnSpPr>
          <p:nvPr/>
        </p:nvCxnSpPr>
        <p:spPr>
          <a:xfrm rot="10800000" flipH="1">
            <a:off x="3824600" y="649450"/>
            <a:ext cx="789000" cy="24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9" name="Shape 259"/>
          <p:cNvCxnSpPr>
            <a:stCxn id="225" idx="2"/>
            <a:endCxn id="240" idx="1"/>
          </p:cNvCxnSpPr>
          <p:nvPr/>
        </p:nvCxnSpPr>
        <p:spPr>
          <a:xfrm>
            <a:off x="3824600" y="1341850"/>
            <a:ext cx="4187700" cy="15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0" name="Shape 260"/>
          <p:cNvCxnSpPr>
            <a:stCxn id="230" idx="2"/>
            <a:endCxn id="240" idx="1"/>
          </p:cNvCxnSpPr>
          <p:nvPr/>
        </p:nvCxnSpPr>
        <p:spPr>
          <a:xfrm>
            <a:off x="4977725" y="1341850"/>
            <a:ext cx="3034500" cy="15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1" name="Shape 261"/>
          <p:cNvCxnSpPr>
            <a:stCxn id="231" idx="2"/>
            <a:endCxn id="240" idx="1"/>
          </p:cNvCxnSpPr>
          <p:nvPr/>
        </p:nvCxnSpPr>
        <p:spPr>
          <a:xfrm>
            <a:off x="6130850" y="1341850"/>
            <a:ext cx="1881600" cy="15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2" name="Shape 262"/>
          <p:cNvCxnSpPr>
            <a:stCxn id="232" idx="2"/>
            <a:endCxn id="240" idx="1"/>
          </p:cNvCxnSpPr>
          <p:nvPr/>
        </p:nvCxnSpPr>
        <p:spPr>
          <a:xfrm>
            <a:off x="7283975" y="1341850"/>
            <a:ext cx="728400" cy="15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3" name="Shape 263"/>
          <p:cNvCxnSpPr>
            <a:stCxn id="238" idx="2"/>
            <a:endCxn id="240" idx="1"/>
          </p:cNvCxnSpPr>
          <p:nvPr/>
        </p:nvCxnSpPr>
        <p:spPr>
          <a:xfrm flipH="1">
            <a:off x="8012300" y="1341850"/>
            <a:ext cx="424800" cy="15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4" name="Shape 264"/>
          <p:cNvCxnSpPr>
            <a:stCxn id="239" idx="2"/>
            <a:endCxn id="240" idx="1"/>
          </p:cNvCxnSpPr>
          <p:nvPr/>
        </p:nvCxnSpPr>
        <p:spPr>
          <a:xfrm flipH="1">
            <a:off x="8012300" y="2263000"/>
            <a:ext cx="424800" cy="63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5" name="Shape 265"/>
          <p:cNvCxnSpPr>
            <a:stCxn id="237" idx="0"/>
            <a:endCxn id="240" idx="1"/>
          </p:cNvCxnSpPr>
          <p:nvPr/>
        </p:nvCxnSpPr>
        <p:spPr>
          <a:xfrm rot="10800000">
            <a:off x="8012300" y="2899350"/>
            <a:ext cx="424800" cy="63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6" name="Shape 266"/>
          <p:cNvCxnSpPr>
            <a:stCxn id="236" idx="0"/>
            <a:endCxn id="240" idx="1"/>
          </p:cNvCxnSpPr>
          <p:nvPr/>
        </p:nvCxnSpPr>
        <p:spPr>
          <a:xfrm rot="10800000">
            <a:off x="8012300" y="2899525"/>
            <a:ext cx="424800" cy="149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7" name="Shape 267"/>
          <p:cNvCxnSpPr>
            <a:stCxn id="235" idx="0"/>
            <a:endCxn id="240" idx="1"/>
          </p:cNvCxnSpPr>
          <p:nvPr/>
        </p:nvCxnSpPr>
        <p:spPr>
          <a:xfrm rot="10800000" flipH="1">
            <a:off x="7283975" y="2899525"/>
            <a:ext cx="728400" cy="149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8" name="Shape 268"/>
          <p:cNvCxnSpPr>
            <a:endCxn id="240" idx="1"/>
          </p:cNvCxnSpPr>
          <p:nvPr/>
        </p:nvCxnSpPr>
        <p:spPr>
          <a:xfrm rot="10800000" flipH="1">
            <a:off x="6131000" y="2899475"/>
            <a:ext cx="1881300" cy="149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9" name="Shape 269"/>
          <p:cNvCxnSpPr>
            <a:stCxn id="233" idx="0"/>
            <a:endCxn id="240" idx="1"/>
          </p:cNvCxnSpPr>
          <p:nvPr/>
        </p:nvCxnSpPr>
        <p:spPr>
          <a:xfrm rot="10800000" flipH="1">
            <a:off x="4977725" y="2899525"/>
            <a:ext cx="3034500" cy="149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0" name="Shape 270"/>
          <p:cNvCxnSpPr>
            <a:stCxn id="229" idx="0"/>
            <a:endCxn id="240" idx="1"/>
          </p:cNvCxnSpPr>
          <p:nvPr/>
        </p:nvCxnSpPr>
        <p:spPr>
          <a:xfrm rot="10800000" flipH="1">
            <a:off x="3824600" y="2899525"/>
            <a:ext cx="4187700" cy="149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1" name="Shape 271"/>
          <p:cNvCxnSpPr>
            <a:stCxn id="228" idx="3"/>
            <a:endCxn id="240" idx="1"/>
          </p:cNvCxnSpPr>
          <p:nvPr/>
        </p:nvCxnSpPr>
        <p:spPr>
          <a:xfrm rot="10800000" flipH="1">
            <a:off x="4249400" y="2899350"/>
            <a:ext cx="37629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2" name="Shape 272"/>
          <p:cNvCxnSpPr>
            <a:stCxn id="227" idx="3"/>
            <a:endCxn id="240" idx="1"/>
          </p:cNvCxnSpPr>
          <p:nvPr/>
        </p:nvCxnSpPr>
        <p:spPr>
          <a:xfrm>
            <a:off x="4249400" y="2899475"/>
            <a:ext cx="3762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3" name="Shape 273"/>
          <p:cNvCxnSpPr>
            <a:endCxn id="240" idx="1"/>
          </p:cNvCxnSpPr>
          <p:nvPr/>
        </p:nvCxnSpPr>
        <p:spPr>
          <a:xfrm>
            <a:off x="4249400" y="2040275"/>
            <a:ext cx="37629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4" name="Shape 274"/>
          <p:cNvCxnSpPr>
            <a:stCxn id="240" idx="1"/>
            <a:endCxn id="257" idx="2"/>
          </p:cNvCxnSpPr>
          <p:nvPr/>
        </p:nvCxnSpPr>
        <p:spPr>
          <a:xfrm rot="10800000">
            <a:off x="6349700" y="673775"/>
            <a:ext cx="1662600" cy="222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What did we learn?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6200" y="1798300"/>
            <a:ext cx="2895600" cy="3288050"/>
          </a:xfrm>
          <a:prstGeom prst="rect">
            <a:avLst/>
          </a:prstGeom>
        </p:spPr>
        <p:txBody>
          <a:bodyPr lIns="91425" tIns="91425" rIns="91425" bIns="91425" anchor="t" anchorCtr="0">
            <a:normAutofit lnSpcReduction="10000"/>
          </a:bodyPr>
          <a:lstStyle/>
          <a:p>
            <a:pPr marL="5143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Improved DR bandwidth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dk1"/>
                </a:solidFill>
              </a:rPr>
              <a:t>Power </a:t>
            </a:r>
            <a:r>
              <a:rPr lang="en-GB" sz="1100" dirty="0">
                <a:solidFill>
                  <a:schemeClr val="dk1"/>
                </a:solidFill>
              </a:rPr>
              <a:t>strategies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Backup frequency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Restore processes 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Test/lab environment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 smtClean="0"/>
              <a:t>Expand </a:t>
            </a:r>
            <a:r>
              <a:rPr lang="en-GB" sz="1100" dirty="0"/>
              <a:t>critical definition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 err="1"/>
              <a:t>Cleanup</a:t>
            </a:r>
            <a:r>
              <a:rPr lang="en-GB" sz="1100" dirty="0"/>
              <a:t> of data </a:t>
            </a:r>
            <a:r>
              <a:rPr lang="en-GB" sz="1100" dirty="0" err="1"/>
              <a:t>center</a:t>
            </a:r>
            <a:endParaRPr lang="en-GB" sz="1100" dirty="0"/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Internet security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V2 of the disaster plan</a:t>
            </a:r>
          </a:p>
        </p:txBody>
      </p:sp>
      <p:pic>
        <p:nvPicPr>
          <p:cNvPr id="281" name="Shape 281" descr="silver-lining.jpg"/>
          <p:cNvPicPr preferRelativeResize="0"/>
          <p:nvPr/>
        </p:nvPicPr>
        <p:blipFill rotWithShape="1">
          <a:blip r:embed="rId3">
            <a:alphaModFix/>
          </a:blip>
          <a:srcRect l="19517" b="5615"/>
          <a:stretch/>
        </p:blipFill>
        <p:spPr>
          <a:xfrm>
            <a:off x="3052575" y="0"/>
            <a:ext cx="60914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010400" y="2095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wvrent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david.mitchell@lpl.ca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17" y="31876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Thank you!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4435" y="436754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wvrent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david.mitchell@lpl.ca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52" y="447675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The night the lights went out </a:t>
            </a:r>
            <a:r>
              <a:rPr lang="en-GB" dirty="0" smtClean="0"/>
              <a:t>in London</a:t>
            </a:r>
            <a:endParaRPr lang="en-GB" dirty="0"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 cautionary tale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5640" y="444374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wvrent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david.mitchell@lpl.ca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57" y="455295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Making headlines</a:t>
            </a:r>
          </a:p>
        </p:txBody>
      </p:sp>
      <p:pic>
        <p:nvPicPr>
          <p:cNvPr id="101" name="Shape 101" descr="new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605" y="0"/>
            <a:ext cx="560258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terminator%2Bgenisys%2Barnold.jpg"/>
          <p:cNvPicPr preferRelativeResize="0"/>
          <p:nvPr/>
        </p:nvPicPr>
        <p:blipFill rotWithShape="1">
          <a:blip r:embed="rId3">
            <a:alphaModFix/>
          </a:blip>
          <a:srcRect l="7997" r="7997"/>
          <a:stretch/>
        </p:blipFill>
        <p:spPr>
          <a:xfrm>
            <a:off x="3047650" y="0"/>
            <a:ext cx="6096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What happened?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 descr="IMG_20160405_161608.jpg"/>
          <p:cNvPicPr preferRelativeResize="0"/>
          <p:nvPr/>
        </p:nvPicPr>
        <p:blipFill rotWithShape="1">
          <a:blip r:embed="rId3">
            <a:alphaModFix/>
          </a:blip>
          <a:srcRect t="16483" b="16483"/>
          <a:stretch/>
        </p:blipFill>
        <p:spPr>
          <a:xfrm>
            <a:off x="3040475" y="0"/>
            <a:ext cx="61035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000" dirty="0"/>
              <a:t>If it looks like a duct and arcs </a:t>
            </a:r>
          </a:p>
          <a:p>
            <a:pPr lvl="0">
              <a:spcBef>
                <a:spcPts val="0"/>
              </a:spcBef>
              <a:buNone/>
            </a:pPr>
            <a:r>
              <a:rPr lang="en-GB" sz="2000" dirty="0"/>
              <a:t>like a duct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6200" y="1798300"/>
            <a:ext cx="2895600" cy="328805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dirty="0"/>
              <a:t>Feeder duct bus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/>
              <a:t>Layers of sandwiched copper</a:t>
            </a:r>
          </a:p>
          <a:p>
            <a:pPr marL="457200" lvl="0" indent="-228600">
              <a:spcBef>
                <a:spcPts val="0"/>
              </a:spcBef>
            </a:pPr>
            <a:r>
              <a:rPr lang="en-GB" dirty="0" smtClean="0"/>
              <a:t>3000+ </a:t>
            </a:r>
            <a:r>
              <a:rPr lang="en-GB" dirty="0"/>
              <a:t>Amp capacity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 smtClean="0"/>
              <a:t>Evaporated </a:t>
            </a:r>
            <a:r>
              <a:rPr lang="en-GB" dirty="0"/>
              <a:t>in a fraction of a second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-GB" dirty="0">
                <a:solidFill>
                  <a:schemeClr val="dk1"/>
                </a:solidFill>
              </a:rPr>
              <a:t>30 years old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-GB" dirty="0">
                <a:solidFill>
                  <a:schemeClr val="dk1"/>
                </a:solidFill>
              </a:rPr>
              <a:t>Outside of our physical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51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Star of the show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6200" y="1458824"/>
            <a:ext cx="2895600" cy="36275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Centralized data </a:t>
            </a:r>
            <a:r>
              <a:rPr lang="en-GB" dirty="0" err="1" smtClean="0"/>
              <a:t>center</a:t>
            </a:r>
            <a:endParaRPr lang="en-GB" dirty="0"/>
          </a:p>
          <a:p>
            <a:pPr marL="365760" lvl="0" indent="-228600" rtl="0">
              <a:spcAft>
                <a:spcPts val="600"/>
              </a:spcAft>
            </a:pPr>
            <a:r>
              <a:rPr lang="en-GB" sz="1200" dirty="0"/>
              <a:t>Internet (filtering &amp; shaping)</a:t>
            </a:r>
          </a:p>
          <a:p>
            <a:pPr marL="365760" lvl="0" indent="-228600" rtl="0">
              <a:spcAft>
                <a:spcPts val="600"/>
              </a:spcAft>
            </a:pPr>
            <a:r>
              <a:rPr lang="en-GB" sz="1200" dirty="0"/>
              <a:t>Wireless</a:t>
            </a:r>
          </a:p>
          <a:p>
            <a:pPr marL="365760" lvl="0" indent="-228600" rtl="0">
              <a:spcAft>
                <a:spcPts val="600"/>
              </a:spcAft>
            </a:pPr>
            <a:r>
              <a:rPr lang="en-GB" sz="1200" dirty="0"/>
              <a:t>Catalogues</a:t>
            </a:r>
          </a:p>
          <a:p>
            <a:pPr marL="365760" lvl="0" indent="-228600" rtl="0">
              <a:spcAft>
                <a:spcPts val="600"/>
              </a:spcAft>
            </a:pPr>
            <a:r>
              <a:rPr lang="en-GB" sz="1200" dirty="0"/>
              <a:t>Backups</a:t>
            </a:r>
          </a:p>
          <a:p>
            <a:pPr marL="365760" lvl="0" indent="-228600" rtl="0">
              <a:spcAft>
                <a:spcPts val="600"/>
              </a:spcAft>
            </a:pPr>
            <a:r>
              <a:rPr lang="en-GB" sz="1200" dirty="0"/>
              <a:t>Email</a:t>
            </a:r>
          </a:p>
          <a:p>
            <a:pPr marL="365760" lvl="0" indent="-228600" rtl="0">
              <a:spcAft>
                <a:spcPts val="600"/>
              </a:spcAft>
            </a:pPr>
            <a:r>
              <a:rPr lang="en-GB" sz="1200" dirty="0" smtClean="0"/>
              <a:t>File </a:t>
            </a:r>
            <a:r>
              <a:rPr lang="en-GB" sz="1200" dirty="0"/>
              <a:t>and Print services</a:t>
            </a:r>
          </a:p>
          <a:p>
            <a:pPr marL="365760" lvl="0" indent="-228600" rtl="0">
              <a:spcAft>
                <a:spcPts val="600"/>
              </a:spcAft>
            </a:pPr>
            <a:r>
              <a:rPr lang="en-GB" sz="1200" dirty="0"/>
              <a:t>Authentication</a:t>
            </a:r>
          </a:p>
          <a:p>
            <a:pPr marL="365760" lvl="0" indent="-228600" rtl="0">
              <a:spcAft>
                <a:spcPts val="600"/>
              </a:spcAft>
            </a:pPr>
            <a:r>
              <a:rPr lang="en-GB" sz="1200" dirty="0"/>
              <a:t>Financial &amp; HR systems</a:t>
            </a:r>
          </a:p>
          <a:p>
            <a:pPr marL="365760" lvl="0" indent="-228600" rtl="0">
              <a:spcAft>
                <a:spcPts val="600"/>
              </a:spcAft>
            </a:pPr>
            <a:r>
              <a:rPr lang="en-GB" sz="1200" dirty="0"/>
              <a:t>Websites &amp; Intranet</a:t>
            </a:r>
          </a:p>
          <a:p>
            <a:pPr marL="365760" lvl="0" indent="-228600" rtl="0">
              <a:spcAft>
                <a:spcPts val="600"/>
              </a:spcAft>
            </a:pPr>
            <a:r>
              <a:rPr lang="en-GB" sz="1200" dirty="0"/>
              <a:t>Telephones</a:t>
            </a:r>
          </a:p>
        </p:txBody>
      </p:sp>
      <p:sp>
        <p:nvSpPr>
          <p:cNvPr id="121" name="Shape 121"/>
          <p:cNvSpPr/>
          <p:nvPr/>
        </p:nvSpPr>
        <p:spPr>
          <a:xfrm>
            <a:off x="5719525" y="2676887"/>
            <a:ext cx="930600" cy="44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Central</a:t>
            </a:r>
          </a:p>
        </p:txBody>
      </p:sp>
      <p:sp>
        <p:nvSpPr>
          <p:cNvPr id="122" name="Shape 122"/>
          <p:cNvSpPr/>
          <p:nvPr/>
        </p:nvSpPr>
        <p:spPr>
          <a:xfrm>
            <a:off x="3413275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23" name="Shape 123"/>
          <p:cNvSpPr/>
          <p:nvPr/>
        </p:nvSpPr>
        <p:spPr>
          <a:xfrm>
            <a:off x="3413275" y="181780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24" name="Shape 124"/>
          <p:cNvSpPr/>
          <p:nvPr/>
        </p:nvSpPr>
        <p:spPr>
          <a:xfrm>
            <a:off x="3413275" y="267687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25" name="Shape 125"/>
          <p:cNvSpPr/>
          <p:nvPr/>
        </p:nvSpPr>
        <p:spPr>
          <a:xfrm>
            <a:off x="3413275" y="35359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26" name="Shape 126"/>
          <p:cNvSpPr/>
          <p:nvPr/>
        </p:nvSpPr>
        <p:spPr>
          <a:xfrm>
            <a:off x="3413275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27" name="Shape 127"/>
          <p:cNvSpPr/>
          <p:nvPr/>
        </p:nvSpPr>
        <p:spPr>
          <a:xfrm>
            <a:off x="4566400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28" name="Shape 128"/>
          <p:cNvSpPr/>
          <p:nvPr/>
        </p:nvSpPr>
        <p:spPr>
          <a:xfrm>
            <a:off x="5719525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29" name="Shape 129"/>
          <p:cNvSpPr/>
          <p:nvPr/>
        </p:nvSpPr>
        <p:spPr>
          <a:xfrm>
            <a:off x="6872650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30" name="Shape 130"/>
          <p:cNvSpPr/>
          <p:nvPr/>
        </p:nvSpPr>
        <p:spPr>
          <a:xfrm>
            <a:off x="4566400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31" name="Shape 131"/>
          <p:cNvSpPr/>
          <p:nvPr/>
        </p:nvSpPr>
        <p:spPr>
          <a:xfrm>
            <a:off x="5719525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32" name="Shape 132"/>
          <p:cNvSpPr/>
          <p:nvPr/>
        </p:nvSpPr>
        <p:spPr>
          <a:xfrm>
            <a:off x="6872650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33" name="Shape 133"/>
          <p:cNvSpPr/>
          <p:nvPr/>
        </p:nvSpPr>
        <p:spPr>
          <a:xfrm>
            <a:off x="8025775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34" name="Shape 134"/>
          <p:cNvSpPr/>
          <p:nvPr/>
        </p:nvSpPr>
        <p:spPr>
          <a:xfrm>
            <a:off x="8025775" y="35359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35" name="Shape 135"/>
          <p:cNvSpPr/>
          <p:nvPr/>
        </p:nvSpPr>
        <p:spPr>
          <a:xfrm>
            <a:off x="8025775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36" name="Shape 136"/>
          <p:cNvSpPr/>
          <p:nvPr/>
        </p:nvSpPr>
        <p:spPr>
          <a:xfrm>
            <a:off x="8025775" y="181780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37" name="Shape 137"/>
          <p:cNvSpPr/>
          <p:nvPr/>
        </p:nvSpPr>
        <p:spPr>
          <a:xfrm>
            <a:off x="8025775" y="267687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cxnSp>
        <p:nvCxnSpPr>
          <p:cNvPr id="138" name="Shape 138"/>
          <p:cNvCxnSpPr>
            <a:stCxn id="122" idx="2"/>
            <a:endCxn id="121" idx="0"/>
          </p:cNvCxnSpPr>
          <p:nvPr/>
        </p:nvCxnSpPr>
        <p:spPr>
          <a:xfrm>
            <a:off x="3838075" y="1341850"/>
            <a:ext cx="23469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9" name="Shape 139"/>
          <p:cNvCxnSpPr>
            <a:stCxn id="127" idx="2"/>
            <a:endCxn id="121" idx="0"/>
          </p:cNvCxnSpPr>
          <p:nvPr/>
        </p:nvCxnSpPr>
        <p:spPr>
          <a:xfrm>
            <a:off x="4991200" y="1341850"/>
            <a:ext cx="11937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0" name="Shape 140"/>
          <p:cNvCxnSpPr>
            <a:stCxn id="128" idx="2"/>
            <a:endCxn id="121" idx="0"/>
          </p:cNvCxnSpPr>
          <p:nvPr/>
        </p:nvCxnSpPr>
        <p:spPr>
          <a:xfrm>
            <a:off x="6144325" y="1341850"/>
            <a:ext cx="405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" name="Shape 141"/>
          <p:cNvCxnSpPr>
            <a:stCxn id="129" idx="2"/>
            <a:endCxn id="121" idx="0"/>
          </p:cNvCxnSpPr>
          <p:nvPr/>
        </p:nvCxnSpPr>
        <p:spPr>
          <a:xfrm flipH="1">
            <a:off x="6184750" y="1341850"/>
            <a:ext cx="11127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2" name="Shape 142"/>
          <p:cNvCxnSpPr>
            <a:stCxn id="135" idx="2"/>
            <a:endCxn id="121" idx="0"/>
          </p:cNvCxnSpPr>
          <p:nvPr/>
        </p:nvCxnSpPr>
        <p:spPr>
          <a:xfrm flipH="1">
            <a:off x="6184675" y="1341850"/>
            <a:ext cx="22659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3" name="Shape 143"/>
          <p:cNvCxnSpPr>
            <a:stCxn id="136" idx="1"/>
            <a:endCxn id="121" idx="3"/>
          </p:cNvCxnSpPr>
          <p:nvPr/>
        </p:nvCxnSpPr>
        <p:spPr>
          <a:xfrm flipH="1">
            <a:off x="6650275" y="2040400"/>
            <a:ext cx="13755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4" name="Shape 144"/>
          <p:cNvCxnSpPr>
            <a:stCxn id="137" idx="1"/>
            <a:endCxn id="121" idx="3"/>
          </p:cNvCxnSpPr>
          <p:nvPr/>
        </p:nvCxnSpPr>
        <p:spPr>
          <a:xfrm rot="10800000">
            <a:off x="6650275" y="2899475"/>
            <a:ext cx="137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5" name="Shape 145"/>
          <p:cNvCxnSpPr>
            <a:stCxn id="134" idx="1"/>
            <a:endCxn id="121" idx="3"/>
          </p:cNvCxnSpPr>
          <p:nvPr/>
        </p:nvCxnSpPr>
        <p:spPr>
          <a:xfrm rot="10800000">
            <a:off x="6650275" y="2899350"/>
            <a:ext cx="13755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6" name="Shape 146"/>
          <p:cNvCxnSpPr>
            <a:stCxn id="133" idx="0"/>
            <a:endCxn id="121" idx="2"/>
          </p:cNvCxnSpPr>
          <p:nvPr/>
        </p:nvCxnSpPr>
        <p:spPr>
          <a:xfrm rot="10800000">
            <a:off x="6184675" y="3122125"/>
            <a:ext cx="22659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7" name="Shape 147"/>
          <p:cNvCxnSpPr>
            <a:stCxn id="132" idx="0"/>
            <a:endCxn id="121" idx="2"/>
          </p:cNvCxnSpPr>
          <p:nvPr/>
        </p:nvCxnSpPr>
        <p:spPr>
          <a:xfrm rot="10800000">
            <a:off x="6184750" y="3122125"/>
            <a:ext cx="11127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8" name="Shape 148"/>
          <p:cNvCxnSpPr>
            <a:stCxn id="131" idx="0"/>
            <a:endCxn id="121" idx="2"/>
          </p:cNvCxnSpPr>
          <p:nvPr/>
        </p:nvCxnSpPr>
        <p:spPr>
          <a:xfrm rot="10800000" flipH="1">
            <a:off x="6144325" y="3122125"/>
            <a:ext cx="405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9" name="Shape 149"/>
          <p:cNvCxnSpPr>
            <a:stCxn id="130" idx="0"/>
            <a:endCxn id="121" idx="2"/>
          </p:cNvCxnSpPr>
          <p:nvPr/>
        </p:nvCxnSpPr>
        <p:spPr>
          <a:xfrm rot="10800000" flipH="1">
            <a:off x="4991200" y="3122125"/>
            <a:ext cx="11937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0" name="Shape 150"/>
          <p:cNvCxnSpPr>
            <a:stCxn id="126" idx="0"/>
            <a:endCxn id="121" idx="2"/>
          </p:cNvCxnSpPr>
          <p:nvPr/>
        </p:nvCxnSpPr>
        <p:spPr>
          <a:xfrm rot="10800000" flipH="1">
            <a:off x="3838075" y="3122125"/>
            <a:ext cx="23469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" name="Shape 151"/>
          <p:cNvCxnSpPr>
            <a:stCxn id="125" idx="3"/>
            <a:endCxn id="121" idx="1"/>
          </p:cNvCxnSpPr>
          <p:nvPr/>
        </p:nvCxnSpPr>
        <p:spPr>
          <a:xfrm rot="10800000" flipH="1">
            <a:off x="4262875" y="2899350"/>
            <a:ext cx="14568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2" name="Shape 152"/>
          <p:cNvCxnSpPr>
            <a:stCxn id="124" idx="3"/>
            <a:endCxn id="121" idx="1"/>
          </p:cNvCxnSpPr>
          <p:nvPr/>
        </p:nvCxnSpPr>
        <p:spPr>
          <a:xfrm>
            <a:off x="4262875" y="2899475"/>
            <a:ext cx="145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3" name="Shape 153"/>
          <p:cNvCxnSpPr>
            <a:stCxn id="123" idx="3"/>
            <a:endCxn id="121" idx="1"/>
          </p:cNvCxnSpPr>
          <p:nvPr/>
        </p:nvCxnSpPr>
        <p:spPr>
          <a:xfrm>
            <a:off x="4262875" y="2040400"/>
            <a:ext cx="14568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4" name="Shape 154"/>
          <p:cNvSpPr/>
          <p:nvPr/>
        </p:nvSpPr>
        <p:spPr>
          <a:xfrm>
            <a:off x="3413275" y="285450"/>
            <a:ext cx="5462099" cy="445176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THE INTERNET!</a:t>
            </a:r>
          </a:p>
        </p:txBody>
      </p:sp>
      <p:cxnSp>
        <p:nvCxnSpPr>
          <p:cNvPr id="155" name="Shape 155"/>
          <p:cNvCxnSpPr/>
          <p:nvPr/>
        </p:nvCxnSpPr>
        <p:spPr>
          <a:xfrm rot="10800000">
            <a:off x="5598125" y="689925"/>
            <a:ext cx="283200" cy="198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 descr="dr - tod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200" y="-756424"/>
            <a:ext cx="6206426" cy="8275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342825" y="1323975"/>
            <a:ext cx="3810300" cy="3467100"/>
          </a:xfrm>
          <a:prstGeom prst="rect">
            <a:avLst/>
          </a:prstGeom>
          <a:solidFill>
            <a:srgbClr val="000000">
              <a:alpha val="815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523250" y="1523725"/>
            <a:ext cx="3477900" cy="257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Plan to fail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GB"/>
              <a:t>don’t fail to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Always have an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understudy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6200" y="1798300"/>
            <a:ext cx="2895600" cy="32880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Emergency data </a:t>
            </a:r>
            <a:r>
              <a:rPr lang="en-GB" dirty="0" err="1"/>
              <a:t>center</a:t>
            </a:r>
            <a:endParaRPr lang="en-GB" dirty="0"/>
          </a:p>
          <a:p>
            <a:pPr marL="457200" lvl="0" indent="-228600" rtl="0">
              <a:spcBef>
                <a:spcPts val="0"/>
              </a:spcBef>
            </a:pPr>
            <a:r>
              <a:rPr lang="en-GB" dirty="0"/>
              <a:t>Becomes the new “Central”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/>
              <a:t>Ready to roll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/>
              <a:t>&lt; 5 hours </a:t>
            </a:r>
            <a:r>
              <a:rPr lang="en-GB" dirty="0">
                <a:solidFill>
                  <a:schemeClr val="dk1"/>
                </a:solidFill>
              </a:rPr>
              <a:t>essential services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-GB" dirty="0">
                <a:solidFill>
                  <a:schemeClr val="dk1"/>
                </a:solidFill>
              </a:rPr>
              <a:t>&lt; </a:t>
            </a:r>
            <a:r>
              <a:rPr lang="en-GB" dirty="0" smtClean="0">
                <a:solidFill>
                  <a:schemeClr val="dk1"/>
                </a:solidFill>
              </a:rPr>
              <a:t>24 hours </a:t>
            </a:r>
            <a:r>
              <a:rPr lang="en-GB" dirty="0">
                <a:solidFill>
                  <a:schemeClr val="dk1"/>
                </a:solidFill>
              </a:rPr>
              <a:t>for everything else</a:t>
            </a:r>
          </a:p>
        </p:txBody>
      </p:sp>
      <p:sp>
        <p:nvSpPr>
          <p:cNvPr id="169" name="Shape 169"/>
          <p:cNvSpPr/>
          <p:nvPr/>
        </p:nvSpPr>
        <p:spPr>
          <a:xfrm>
            <a:off x="5706050" y="2676887"/>
            <a:ext cx="930600" cy="44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70" name="Shape 170"/>
          <p:cNvSpPr/>
          <p:nvPr/>
        </p:nvSpPr>
        <p:spPr>
          <a:xfrm>
            <a:off x="3399800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71" name="Shape 171"/>
          <p:cNvSpPr/>
          <p:nvPr/>
        </p:nvSpPr>
        <p:spPr>
          <a:xfrm>
            <a:off x="3399800" y="181780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72" name="Shape 172"/>
          <p:cNvSpPr/>
          <p:nvPr/>
        </p:nvSpPr>
        <p:spPr>
          <a:xfrm>
            <a:off x="3399800" y="267687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73" name="Shape 173"/>
          <p:cNvSpPr/>
          <p:nvPr/>
        </p:nvSpPr>
        <p:spPr>
          <a:xfrm>
            <a:off x="3399800" y="35359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74" name="Shape 174"/>
          <p:cNvSpPr/>
          <p:nvPr/>
        </p:nvSpPr>
        <p:spPr>
          <a:xfrm>
            <a:off x="3399800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75" name="Shape 175"/>
          <p:cNvSpPr/>
          <p:nvPr/>
        </p:nvSpPr>
        <p:spPr>
          <a:xfrm>
            <a:off x="4552925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76" name="Shape 176"/>
          <p:cNvSpPr/>
          <p:nvPr/>
        </p:nvSpPr>
        <p:spPr>
          <a:xfrm>
            <a:off x="5706050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77" name="Shape 177"/>
          <p:cNvSpPr/>
          <p:nvPr/>
        </p:nvSpPr>
        <p:spPr>
          <a:xfrm>
            <a:off x="6859175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78" name="Shape 178"/>
          <p:cNvSpPr/>
          <p:nvPr/>
        </p:nvSpPr>
        <p:spPr>
          <a:xfrm>
            <a:off x="4552925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79" name="Shape 179"/>
          <p:cNvSpPr/>
          <p:nvPr/>
        </p:nvSpPr>
        <p:spPr>
          <a:xfrm>
            <a:off x="5706050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80" name="Shape 180"/>
          <p:cNvSpPr/>
          <p:nvPr/>
        </p:nvSpPr>
        <p:spPr>
          <a:xfrm>
            <a:off x="6859175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81" name="Shape 181"/>
          <p:cNvSpPr/>
          <p:nvPr/>
        </p:nvSpPr>
        <p:spPr>
          <a:xfrm>
            <a:off x="8012300" y="4395025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82" name="Shape 182"/>
          <p:cNvSpPr/>
          <p:nvPr/>
        </p:nvSpPr>
        <p:spPr>
          <a:xfrm>
            <a:off x="8012300" y="35359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83" name="Shape 183"/>
          <p:cNvSpPr/>
          <p:nvPr/>
        </p:nvSpPr>
        <p:spPr>
          <a:xfrm>
            <a:off x="8012300" y="89665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84" name="Shape 184"/>
          <p:cNvSpPr/>
          <p:nvPr/>
        </p:nvSpPr>
        <p:spPr>
          <a:xfrm>
            <a:off x="8012300" y="1817800"/>
            <a:ext cx="849600" cy="4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Branch</a:t>
            </a:r>
          </a:p>
        </p:txBody>
      </p:sp>
      <p:sp>
        <p:nvSpPr>
          <p:cNvPr id="185" name="Shape 185"/>
          <p:cNvSpPr/>
          <p:nvPr/>
        </p:nvSpPr>
        <p:spPr>
          <a:xfrm>
            <a:off x="8012300" y="2547987"/>
            <a:ext cx="849600" cy="70272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 smtClean="0"/>
              <a:t>R.I.P</a:t>
            </a:r>
            <a:br>
              <a:rPr lang="en-GB" dirty="0" smtClean="0"/>
            </a:br>
            <a:r>
              <a:rPr lang="en-GB" dirty="0" smtClean="0"/>
              <a:t>Central</a:t>
            </a:r>
            <a:endParaRPr lang="en-GB" dirty="0"/>
          </a:p>
        </p:txBody>
      </p:sp>
      <p:cxnSp>
        <p:nvCxnSpPr>
          <p:cNvPr id="186" name="Shape 186"/>
          <p:cNvCxnSpPr>
            <a:stCxn id="170" idx="2"/>
            <a:endCxn id="169" idx="0"/>
          </p:cNvCxnSpPr>
          <p:nvPr/>
        </p:nvCxnSpPr>
        <p:spPr>
          <a:xfrm>
            <a:off x="3824600" y="1341850"/>
            <a:ext cx="23469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7" name="Shape 187"/>
          <p:cNvCxnSpPr>
            <a:stCxn id="175" idx="2"/>
            <a:endCxn id="169" idx="0"/>
          </p:cNvCxnSpPr>
          <p:nvPr/>
        </p:nvCxnSpPr>
        <p:spPr>
          <a:xfrm>
            <a:off x="4977725" y="1341850"/>
            <a:ext cx="11937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8" name="Shape 188"/>
          <p:cNvCxnSpPr>
            <a:stCxn id="176" idx="2"/>
            <a:endCxn id="169" idx="0"/>
          </p:cNvCxnSpPr>
          <p:nvPr/>
        </p:nvCxnSpPr>
        <p:spPr>
          <a:xfrm>
            <a:off x="6130850" y="1341850"/>
            <a:ext cx="405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9" name="Shape 189"/>
          <p:cNvCxnSpPr>
            <a:stCxn id="177" idx="2"/>
            <a:endCxn id="169" idx="0"/>
          </p:cNvCxnSpPr>
          <p:nvPr/>
        </p:nvCxnSpPr>
        <p:spPr>
          <a:xfrm flipH="1">
            <a:off x="6171275" y="1341850"/>
            <a:ext cx="11127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0" name="Shape 190"/>
          <p:cNvCxnSpPr>
            <a:stCxn id="183" idx="2"/>
            <a:endCxn id="169" idx="0"/>
          </p:cNvCxnSpPr>
          <p:nvPr/>
        </p:nvCxnSpPr>
        <p:spPr>
          <a:xfrm flipH="1">
            <a:off x="6171200" y="1341850"/>
            <a:ext cx="2265900" cy="13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1" name="Shape 191"/>
          <p:cNvCxnSpPr>
            <a:stCxn id="184" idx="1"/>
            <a:endCxn id="169" idx="3"/>
          </p:cNvCxnSpPr>
          <p:nvPr/>
        </p:nvCxnSpPr>
        <p:spPr>
          <a:xfrm flipH="1">
            <a:off x="6636800" y="2040400"/>
            <a:ext cx="13755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3" name="Shape 193"/>
          <p:cNvCxnSpPr>
            <a:stCxn id="182" idx="1"/>
            <a:endCxn id="169" idx="3"/>
          </p:cNvCxnSpPr>
          <p:nvPr/>
        </p:nvCxnSpPr>
        <p:spPr>
          <a:xfrm rot="10800000">
            <a:off x="6636800" y="2899350"/>
            <a:ext cx="13755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4" name="Shape 194"/>
          <p:cNvCxnSpPr>
            <a:stCxn id="181" idx="0"/>
            <a:endCxn id="169" idx="2"/>
          </p:cNvCxnSpPr>
          <p:nvPr/>
        </p:nvCxnSpPr>
        <p:spPr>
          <a:xfrm rot="10800000">
            <a:off x="6171200" y="3122125"/>
            <a:ext cx="22659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5" name="Shape 195"/>
          <p:cNvCxnSpPr>
            <a:stCxn id="180" idx="0"/>
            <a:endCxn id="169" idx="2"/>
          </p:cNvCxnSpPr>
          <p:nvPr/>
        </p:nvCxnSpPr>
        <p:spPr>
          <a:xfrm rot="10800000">
            <a:off x="6171275" y="3122125"/>
            <a:ext cx="11127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6" name="Shape 196"/>
          <p:cNvCxnSpPr>
            <a:stCxn id="179" idx="0"/>
            <a:endCxn id="169" idx="2"/>
          </p:cNvCxnSpPr>
          <p:nvPr/>
        </p:nvCxnSpPr>
        <p:spPr>
          <a:xfrm rot="10800000" flipH="1">
            <a:off x="6130850" y="3122125"/>
            <a:ext cx="405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7" name="Shape 197"/>
          <p:cNvCxnSpPr>
            <a:stCxn id="178" idx="0"/>
            <a:endCxn id="169" idx="2"/>
          </p:cNvCxnSpPr>
          <p:nvPr/>
        </p:nvCxnSpPr>
        <p:spPr>
          <a:xfrm rot="10800000" flipH="1">
            <a:off x="4977725" y="3122125"/>
            <a:ext cx="11937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8" name="Shape 198"/>
          <p:cNvCxnSpPr>
            <a:stCxn id="174" idx="0"/>
            <a:endCxn id="169" idx="2"/>
          </p:cNvCxnSpPr>
          <p:nvPr/>
        </p:nvCxnSpPr>
        <p:spPr>
          <a:xfrm rot="10800000" flipH="1">
            <a:off x="3824600" y="3122125"/>
            <a:ext cx="2346900" cy="127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9" name="Shape 199"/>
          <p:cNvCxnSpPr>
            <a:stCxn id="173" idx="3"/>
            <a:endCxn id="169" idx="1"/>
          </p:cNvCxnSpPr>
          <p:nvPr/>
        </p:nvCxnSpPr>
        <p:spPr>
          <a:xfrm rot="10800000" flipH="1">
            <a:off x="4249400" y="2899350"/>
            <a:ext cx="14568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0" name="Shape 200"/>
          <p:cNvCxnSpPr>
            <a:stCxn id="172" idx="3"/>
            <a:endCxn id="169" idx="1"/>
          </p:cNvCxnSpPr>
          <p:nvPr/>
        </p:nvCxnSpPr>
        <p:spPr>
          <a:xfrm>
            <a:off x="4249400" y="2899475"/>
            <a:ext cx="145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1" name="Shape 201"/>
          <p:cNvCxnSpPr>
            <a:stCxn id="171" idx="3"/>
            <a:endCxn id="169" idx="1"/>
          </p:cNvCxnSpPr>
          <p:nvPr/>
        </p:nvCxnSpPr>
        <p:spPr>
          <a:xfrm>
            <a:off x="4249400" y="2040400"/>
            <a:ext cx="1456800" cy="8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2" name="Shape 202"/>
          <p:cNvSpPr/>
          <p:nvPr/>
        </p:nvSpPr>
        <p:spPr>
          <a:xfrm>
            <a:off x="3413275" y="285450"/>
            <a:ext cx="5462099" cy="445176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THE INTERNET!</a:t>
            </a:r>
          </a:p>
        </p:txBody>
      </p:sp>
      <p:cxnSp>
        <p:nvCxnSpPr>
          <p:cNvPr id="203" name="Shape 203"/>
          <p:cNvCxnSpPr>
            <a:stCxn id="170" idx="0"/>
          </p:cNvCxnSpPr>
          <p:nvPr/>
        </p:nvCxnSpPr>
        <p:spPr>
          <a:xfrm rot="10800000" flipH="1">
            <a:off x="3824600" y="649450"/>
            <a:ext cx="789000" cy="24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 descr="dr - teamwork.jpg"/>
          <p:cNvPicPr preferRelativeResize="0"/>
          <p:nvPr/>
        </p:nvPicPr>
        <p:blipFill rotWithShape="1">
          <a:blip r:embed="rId3">
            <a:alphaModFix/>
          </a:blip>
          <a:srcRect t="18363" b="18357"/>
          <a:stretch/>
        </p:blipFill>
        <p:spPr>
          <a:xfrm>
            <a:off x="3047650" y="0"/>
            <a:ext cx="60962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What went right?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6200" y="1798300"/>
            <a:ext cx="2895600" cy="32880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 dirty="0"/>
              <a:t>All levels of staff were all-stars!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/>
              <a:t>Public service interruption was minimized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/>
              <a:t>Minimal loss of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UG2017" id="{7DBF38FD-460D-7A43-9763-0A5E67518525}" vid="{A2425DE8-455B-484A-A16E-4BA3A78D9CF5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269</Words>
  <Application>Microsoft Office PowerPoint</Application>
  <PresentationFormat>On-screen Show (16:9)</PresentationFormat>
  <Paragraphs>117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simple-dark-2</vt:lpstr>
      <vt:lpstr>Office Theme</vt:lpstr>
      <vt:lpstr>PowerPoint Presentation</vt:lpstr>
      <vt:lpstr>The night the lights went out in London</vt:lpstr>
      <vt:lpstr>Making headlines</vt:lpstr>
      <vt:lpstr>What happened?</vt:lpstr>
      <vt:lpstr>If it looks like a duct and arcs  like a duct</vt:lpstr>
      <vt:lpstr>Star of the show</vt:lpstr>
      <vt:lpstr>Plan to fail     don’t fail to plan</vt:lpstr>
      <vt:lpstr>Always have an understudy</vt:lpstr>
      <vt:lpstr>What went right?</vt:lpstr>
      <vt:lpstr>You can always count on the uninvited guest</vt:lpstr>
      <vt:lpstr>What went wrong?</vt:lpstr>
      <vt:lpstr>What did we learn?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Mitchell</dc:creator>
  <cp:lastModifiedBy>Dave Mitchell</cp:lastModifiedBy>
  <cp:revision>12</cp:revision>
  <dcterms:modified xsi:type="dcterms:W3CDTF">2017-03-29T03:57:29Z</dcterms:modified>
</cp:coreProperties>
</file>