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310" r:id="rId3"/>
    <p:sldId id="269" r:id="rId4"/>
    <p:sldId id="270" r:id="rId5"/>
    <p:sldId id="258" r:id="rId6"/>
    <p:sldId id="273" r:id="rId7"/>
    <p:sldId id="272" r:id="rId8"/>
    <p:sldId id="276" r:id="rId9"/>
    <p:sldId id="313" r:id="rId10"/>
    <p:sldId id="314" r:id="rId11"/>
    <p:sldId id="275" r:id="rId12"/>
    <p:sldId id="274" r:id="rId13"/>
    <p:sldId id="280" r:id="rId14"/>
    <p:sldId id="279" r:id="rId15"/>
    <p:sldId id="278" r:id="rId16"/>
    <p:sldId id="277" r:id="rId17"/>
    <p:sldId id="284" r:id="rId18"/>
    <p:sldId id="283" r:id="rId19"/>
    <p:sldId id="282" r:id="rId20"/>
    <p:sldId id="281" r:id="rId21"/>
    <p:sldId id="285" r:id="rId22"/>
    <p:sldId id="289" r:id="rId23"/>
    <p:sldId id="288" r:id="rId24"/>
    <p:sldId id="287" r:id="rId25"/>
    <p:sldId id="290" r:id="rId26"/>
    <p:sldId id="261" r:id="rId27"/>
    <p:sldId id="286" r:id="rId28"/>
    <p:sldId id="294" r:id="rId29"/>
    <p:sldId id="293" r:id="rId30"/>
    <p:sldId id="292" r:id="rId31"/>
    <p:sldId id="299" r:id="rId32"/>
    <p:sldId id="298" r:id="rId33"/>
    <p:sldId id="297" r:id="rId34"/>
    <p:sldId id="295" r:id="rId35"/>
    <p:sldId id="302" r:id="rId36"/>
    <p:sldId id="301" r:id="rId37"/>
    <p:sldId id="308" r:id="rId38"/>
    <p:sldId id="305" r:id="rId39"/>
    <p:sldId id="304" r:id="rId40"/>
    <p:sldId id="300" r:id="rId41"/>
    <p:sldId id="307" r:id="rId42"/>
    <p:sldId id="306" r:id="rId43"/>
    <p:sldId id="303" r:id="rId44"/>
    <p:sldId id="296" r:id="rId45"/>
    <p:sldId id="309" r:id="rId46"/>
    <p:sldId id="312" r:id="rId47"/>
    <p:sldId id="311" r:id="rId48"/>
    <p:sldId id="315" r:id="rId49"/>
    <p:sldId id="265" r:id="rId50"/>
  </p:sldIdLst>
  <p:sldSz cx="12192000" cy="6858000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Georgia" panose="02040502050405020303" pitchFamily="18" charset="0"/>
      <p:regular r:id="rId56"/>
      <p:bold r:id="rId57"/>
      <p:italic r:id="rId58"/>
      <p:boldItalic r:id="rId59"/>
    </p:embeddedFont>
    <p:embeddedFont>
      <p:font typeface="Quattrocento Sans" panose="020B0502050000020003" pitchFamily="34" charset="0"/>
      <p:regular r:id="rId60"/>
      <p:bold r:id="rId61"/>
      <p:italic r:id="rId62"/>
      <p:boldItalic r:id="rId63"/>
    </p:embeddedFont>
    <p:embeddedFont>
      <p:font typeface="Roboto" panose="02000000000000000000" pitchFamily="2" charset="0"/>
      <p:regular r:id="rId64"/>
      <p:bold r:id="rId65"/>
      <p:italic r:id="rId66"/>
      <p:boldItalic r:id="rId67"/>
    </p:embeddedFont>
    <p:embeddedFont>
      <p:font typeface="Roboto Medium" panose="02000000000000000000" pitchFamily="2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A59100A5-A11D-4C3C-BA21-B7F259C1EC1C}">
          <p14:sldIdLst>
            <p14:sldId id="256"/>
            <p14:sldId id="310"/>
            <p14:sldId id="269"/>
            <p14:sldId id="270"/>
            <p14:sldId id="258"/>
            <p14:sldId id="273"/>
            <p14:sldId id="272"/>
            <p14:sldId id="276"/>
            <p14:sldId id="313"/>
            <p14:sldId id="314"/>
            <p14:sldId id="275"/>
            <p14:sldId id="274"/>
            <p14:sldId id="280"/>
            <p14:sldId id="279"/>
            <p14:sldId id="278"/>
            <p14:sldId id="277"/>
            <p14:sldId id="284"/>
            <p14:sldId id="283"/>
            <p14:sldId id="282"/>
            <p14:sldId id="281"/>
            <p14:sldId id="285"/>
            <p14:sldId id="289"/>
            <p14:sldId id="288"/>
            <p14:sldId id="287"/>
            <p14:sldId id="290"/>
            <p14:sldId id="261"/>
            <p14:sldId id="286"/>
            <p14:sldId id="294"/>
            <p14:sldId id="293"/>
            <p14:sldId id="292"/>
            <p14:sldId id="299"/>
            <p14:sldId id="298"/>
            <p14:sldId id="297"/>
            <p14:sldId id="295"/>
            <p14:sldId id="302"/>
            <p14:sldId id="301"/>
            <p14:sldId id="308"/>
            <p14:sldId id="305"/>
            <p14:sldId id="304"/>
            <p14:sldId id="300"/>
            <p14:sldId id="307"/>
            <p14:sldId id="306"/>
            <p14:sldId id="303"/>
            <p14:sldId id="296"/>
            <p14:sldId id="309"/>
            <p14:sldId id="312"/>
            <p14:sldId id="311"/>
            <p14:sldId id="315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2" roundtripDataSignature="AMtx7mi0qJiT4/vMk6RShHJbLKgdPPO6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84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82" Type="http://customschemas.google.com/relationships/presentationmetadata" Target="meta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2708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37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7461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6499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6515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4988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3406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1015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7502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7119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8249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426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6939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08280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86281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81676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71974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25616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58100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7229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28228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23106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9540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78647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27309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44250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56916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60050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15802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02623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1494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74564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3072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39092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72488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85743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01244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44575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43593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5629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70555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9228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410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2747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26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with Logo">
  <p:cSld name="1_Title Slide with Log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/>
          <p:nvPr/>
        </p:nvSpPr>
        <p:spPr>
          <a:xfrm>
            <a:off x="-1" y="2796513"/>
            <a:ext cx="12192002" cy="3395316"/>
          </a:xfrm>
          <a:prstGeom prst="rect">
            <a:avLst/>
          </a:prstGeom>
          <a:gradFill>
            <a:gsLst>
              <a:gs pos="0">
                <a:srgbClr val="575358"/>
              </a:gs>
              <a:gs pos="38000">
                <a:srgbClr val="237948"/>
              </a:gs>
              <a:gs pos="100000">
                <a:srgbClr val="AFDEC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5"/>
          <p:cNvSpPr txBox="1">
            <a:spLocks noGrp="1"/>
          </p:cNvSpPr>
          <p:nvPr>
            <p:ph type="ctrTitle"/>
          </p:nvPr>
        </p:nvSpPr>
        <p:spPr>
          <a:xfrm>
            <a:off x="2629804" y="3107531"/>
            <a:ext cx="6932393" cy="750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subTitle" idx="1"/>
          </p:nvPr>
        </p:nvSpPr>
        <p:spPr>
          <a:xfrm>
            <a:off x="2622806" y="3942283"/>
            <a:ext cx="69463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i="1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body" idx="2"/>
          </p:nvPr>
        </p:nvSpPr>
        <p:spPr>
          <a:xfrm>
            <a:off x="2624931" y="5068970"/>
            <a:ext cx="6942138" cy="554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/>
          <p:nvPr/>
        </p:nvSpPr>
        <p:spPr>
          <a:xfrm>
            <a:off x="0" y="6402773"/>
            <a:ext cx="2202427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#IUG2021</a:t>
            </a:r>
            <a:endParaRPr sz="1600" b="0" i="0" u="none" strike="noStrike" cap="none" baseline="30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8456" y="6468693"/>
            <a:ext cx="258110" cy="21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15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6215" y="219074"/>
            <a:ext cx="5119569" cy="2543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7"/>
          <p:cNvSpPr/>
          <p:nvPr/>
        </p:nvSpPr>
        <p:spPr>
          <a:xfrm>
            <a:off x="-1" y="546749"/>
            <a:ext cx="12192002" cy="935421"/>
          </a:xfrm>
          <a:prstGeom prst="rect">
            <a:avLst/>
          </a:prstGeom>
          <a:gradFill>
            <a:gsLst>
              <a:gs pos="0">
                <a:srgbClr val="575358"/>
              </a:gs>
              <a:gs pos="38000">
                <a:srgbClr val="237948"/>
              </a:gs>
              <a:gs pos="100000">
                <a:srgbClr val="AFDECC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7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body" idx="1"/>
          </p:nvPr>
        </p:nvSpPr>
        <p:spPr>
          <a:xfrm>
            <a:off x="516565" y="1762297"/>
            <a:ext cx="11083555" cy="4414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5358"/>
              </a:buClr>
              <a:buSzPts val="2000"/>
              <a:buChar char="▪"/>
              <a:defRPr>
                <a:solidFill>
                  <a:srgbClr val="57535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>
                <a:solidFill>
                  <a:srgbClr val="575358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600"/>
              <a:buChar char="▪"/>
              <a:defRPr>
                <a:solidFill>
                  <a:srgbClr val="575358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400"/>
              <a:buChar char="▪"/>
              <a:defRPr>
                <a:solidFill>
                  <a:srgbClr val="575358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400"/>
              <a:buChar char="▪"/>
              <a:defRPr>
                <a:solidFill>
                  <a:srgbClr val="57535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4724400" y="635120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" name="Google Shape;33;p17" descr="Graphical user interface, applicati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18800" y="5939270"/>
            <a:ext cx="1849120" cy="91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516565" y="659877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794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516565" y="1552354"/>
            <a:ext cx="5440680" cy="4352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5358"/>
              </a:buClr>
              <a:buSzPts val="2000"/>
              <a:buChar char="▪"/>
              <a:defRPr>
                <a:solidFill>
                  <a:srgbClr val="57535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>
                <a:solidFill>
                  <a:srgbClr val="575358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600"/>
              <a:buChar char="▪"/>
              <a:defRPr>
                <a:solidFill>
                  <a:srgbClr val="575358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400"/>
              <a:buChar char="▪"/>
              <a:defRPr>
                <a:solidFill>
                  <a:srgbClr val="575358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400"/>
              <a:buChar char="▪"/>
              <a:defRPr>
                <a:solidFill>
                  <a:srgbClr val="57535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6159440" y="1552354"/>
            <a:ext cx="5440680" cy="3076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5358"/>
              </a:buClr>
              <a:buSzPts val="2000"/>
              <a:buNone/>
              <a:defRPr>
                <a:solidFill>
                  <a:srgbClr val="57535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59440" y="4628667"/>
            <a:ext cx="3362385" cy="98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5358"/>
              </a:buClr>
              <a:buSzPts val="1800"/>
              <a:buNone/>
              <a:defRPr sz="1800" i="1">
                <a:solidFill>
                  <a:srgbClr val="57535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sldNum" idx="12"/>
          </p:nvPr>
        </p:nvSpPr>
        <p:spPr>
          <a:xfrm>
            <a:off x="4724400" y="635120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" name="Google Shape;46;p19" descr="Graphical user interface, applicati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18800" y="5939270"/>
            <a:ext cx="1849120" cy="91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 - Dark">
  <p:cSld name="Quotation - Dar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/>
          <p:nvPr/>
        </p:nvSpPr>
        <p:spPr>
          <a:xfrm>
            <a:off x="-1" y="0"/>
            <a:ext cx="12192002" cy="6858000"/>
          </a:xfrm>
          <a:prstGeom prst="rect">
            <a:avLst/>
          </a:prstGeom>
          <a:gradFill>
            <a:gsLst>
              <a:gs pos="0">
                <a:srgbClr val="AFDECC"/>
              </a:gs>
              <a:gs pos="58000">
                <a:srgbClr val="237948"/>
              </a:gs>
              <a:gs pos="100000">
                <a:srgbClr val="575358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0"/>
          <p:cNvSpPr txBox="1">
            <a:spLocks noGrp="1"/>
          </p:cNvSpPr>
          <p:nvPr>
            <p:ph type="body" idx="1"/>
          </p:nvPr>
        </p:nvSpPr>
        <p:spPr>
          <a:xfrm>
            <a:off x="1572767" y="1971040"/>
            <a:ext cx="9043416" cy="2627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 i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ctr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1600" b="0" i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body" idx="2"/>
          </p:nvPr>
        </p:nvSpPr>
        <p:spPr>
          <a:xfrm>
            <a:off x="1572767" y="4598366"/>
            <a:ext cx="9043416" cy="77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attrocento Sans"/>
              <a:buNone/>
              <a:defRPr sz="1400" b="0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ctr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1600" b="0" i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sldNum" idx="12"/>
          </p:nvPr>
        </p:nvSpPr>
        <p:spPr>
          <a:xfrm>
            <a:off x="4724400" y="635120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20"/>
          <p:cNvSpPr txBox="1"/>
          <p:nvPr/>
        </p:nvSpPr>
        <p:spPr>
          <a:xfrm>
            <a:off x="-1182941" y="6397482"/>
            <a:ext cx="4572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#IUG2022</a:t>
            </a:r>
            <a:endParaRPr sz="1600" b="0" i="0" u="none" strike="noStrike" cap="none" baseline="30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8456" y="6468692"/>
            <a:ext cx="262891" cy="210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2798" y="6190281"/>
            <a:ext cx="948776" cy="440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slide">
  <p:cSld name="Thank You slid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/>
          <p:nvPr/>
        </p:nvSpPr>
        <p:spPr>
          <a:xfrm>
            <a:off x="-2" y="5922579"/>
            <a:ext cx="12192002" cy="935421"/>
          </a:xfrm>
          <a:prstGeom prst="rect">
            <a:avLst/>
          </a:prstGeom>
          <a:gradFill>
            <a:gsLst>
              <a:gs pos="0">
                <a:srgbClr val="575358"/>
              </a:gs>
              <a:gs pos="38000">
                <a:srgbClr val="237948"/>
              </a:gs>
              <a:gs pos="100000">
                <a:srgbClr val="AFDECC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>
            <a:off x="3352800" y="2963809"/>
            <a:ext cx="5486400" cy="798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7948"/>
              </a:buClr>
              <a:buSzPts val="6000"/>
              <a:buNone/>
              <a:defRPr sz="6000" b="1">
                <a:solidFill>
                  <a:srgbClr val="23794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body" idx="2"/>
          </p:nvPr>
        </p:nvSpPr>
        <p:spPr>
          <a:xfrm>
            <a:off x="3983832" y="4023207"/>
            <a:ext cx="4224337" cy="95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5358"/>
              </a:buClr>
              <a:buSzPts val="2800"/>
              <a:buNone/>
              <a:defRPr sz="2800">
                <a:solidFill>
                  <a:srgbClr val="57535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2" name="Google Shape;72;p24" descr="Graphical user interface, applicati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15024" y="287116"/>
            <a:ext cx="4561952" cy="226659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4"/>
          <p:cNvSpPr txBox="1"/>
          <p:nvPr/>
        </p:nvSpPr>
        <p:spPr>
          <a:xfrm>
            <a:off x="-1182941" y="6397482"/>
            <a:ext cx="4572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#IUG2022</a:t>
            </a:r>
            <a:endParaRPr sz="1600" b="0" i="0" u="none" strike="noStrike" cap="none" baseline="30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456" y="6468692"/>
            <a:ext cx="262891" cy="210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Title Slide plain">
  <p:cSld name="1. Title Slide plai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5"/>
          <p:cNvSpPr/>
          <p:nvPr/>
        </p:nvSpPr>
        <p:spPr>
          <a:xfrm>
            <a:off x="10241280" y="5435600"/>
            <a:ext cx="1849120" cy="1315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5"/>
          <p:cNvSpPr/>
          <p:nvPr/>
        </p:nvSpPr>
        <p:spPr>
          <a:xfrm>
            <a:off x="-1" y="1003707"/>
            <a:ext cx="12192002" cy="4216705"/>
          </a:xfrm>
          <a:prstGeom prst="rect">
            <a:avLst/>
          </a:prstGeom>
          <a:gradFill>
            <a:gsLst>
              <a:gs pos="0">
                <a:srgbClr val="575358"/>
              </a:gs>
              <a:gs pos="38000">
                <a:srgbClr val="237948"/>
              </a:gs>
              <a:gs pos="100000">
                <a:srgbClr val="AFDEC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5"/>
          <p:cNvSpPr txBox="1">
            <a:spLocks noGrp="1"/>
          </p:cNvSpPr>
          <p:nvPr>
            <p:ph type="ctrTitle"/>
          </p:nvPr>
        </p:nvSpPr>
        <p:spPr>
          <a:xfrm>
            <a:off x="2629804" y="1901230"/>
            <a:ext cx="6932393" cy="78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ubTitle" idx="1"/>
          </p:nvPr>
        </p:nvSpPr>
        <p:spPr>
          <a:xfrm>
            <a:off x="2622806" y="2869390"/>
            <a:ext cx="69463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i="1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2"/>
          </p:nvPr>
        </p:nvSpPr>
        <p:spPr>
          <a:xfrm>
            <a:off x="2624931" y="3864151"/>
            <a:ext cx="6942138" cy="554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/>
          <p:nvPr/>
        </p:nvSpPr>
        <p:spPr>
          <a:xfrm>
            <a:off x="0" y="6402773"/>
            <a:ext cx="2202427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#IUG2021</a:t>
            </a:r>
            <a:endParaRPr sz="1600" b="0" i="0" u="none" strike="noStrike" cap="none" baseline="30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8456" y="6468693"/>
            <a:ext cx="258110" cy="21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25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8800" y="5939270"/>
            <a:ext cx="1849120" cy="91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Two Bullets">
  <p:cSld name="Title, Subtitle and Two Bullet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6"/>
          <p:cNvSpPr txBox="1">
            <a:spLocks noGrp="1"/>
          </p:cNvSpPr>
          <p:nvPr>
            <p:ph type="title"/>
          </p:nvPr>
        </p:nvSpPr>
        <p:spPr>
          <a:xfrm>
            <a:off x="519310" y="716623"/>
            <a:ext cx="10515600" cy="589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948"/>
              </a:buClr>
              <a:buSzPts val="2800"/>
              <a:buFont typeface="Arial"/>
              <a:buNone/>
              <a:defRPr>
                <a:solidFill>
                  <a:srgbClr val="2379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6"/>
          <p:cNvSpPr txBox="1">
            <a:spLocks noGrp="1"/>
          </p:cNvSpPr>
          <p:nvPr>
            <p:ph type="body" idx="1"/>
          </p:nvPr>
        </p:nvSpPr>
        <p:spPr>
          <a:xfrm>
            <a:off x="519311" y="1588532"/>
            <a:ext cx="10515599" cy="589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75358"/>
              </a:buClr>
              <a:buSzPts val="1800"/>
              <a:buNone/>
              <a:defRPr sz="1800" b="1" i="0">
                <a:solidFill>
                  <a:srgbClr val="57535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None/>
              <a:defRPr sz="1800" b="0" i="0"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6"/>
          <p:cNvSpPr txBox="1">
            <a:spLocks noGrp="1"/>
          </p:cNvSpPr>
          <p:nvPr>
            <p:ph type="body" idx="2"/>
          </p:nvPr>
        </p:nvSpPr>
        <p:spPr>
          <a:xfrm>
            <a:off x="519312" y="2178320"/>
            <a:ext cx="6795888" cy="3879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>
                <a:solidFill>
                  <a:srgbClr val="57535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>
                <a:solidFill>
                  <a:srgbClr val="57535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>
                <a:solidFill>
                  <a:srgbClr val="57535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>
                <a:solidFill>
                  <a:srgbClr val="57535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Font typeface="Noto Sans Symbols"/>
              <a:buChar char="▪"/>
              <a:defRPr sz="1800" b="0" i="0">
                <a:solidFill>
                  <a:srgbClr val="57535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6"/>
          <p:cNvSpPr txBox="1">
            <a:spLocks noGrp="1"/>
          </p:cNvSpPr>
          <p:nvPr>
            <p:ph type="body" idx="3"/>
          </p:nvPr>
        </p:nvSpPr>
        <p:spPr>
          <a:xfrm>
            <a:off x="7518400" y="2178320"/>
            <a:ext cx="3516510" cy="3879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>
                <a:solidFill>
                  <a:srgbClr val="57535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>
                <a:solidFill>
                  <a:srgbClr val="57535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>
                <a:solidFill>
                  <a:srgbClr val="57535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>
                <a:solidFill>
                  <a:srgbClr val="57535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Font typeface="Noto Sans Symbols"/>
              <a:buChar char="▪"/>
              <a:defRPr sz="1800" b="0" i="0">
                <a:solidFill>
                  <a:srgbClr val="57535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6"/>
          <p:cNvSpPr txBox="1">
            <a:spLocks noGrp="1"/>
          </p:cNvSpPr>
          <p:nvPr>
            <p:ph type="sldNum" idx="12"/>
          </p:nvPr>
        </p:nvSpPr>
        <p:spPr>
          <a:xfrm>
            <a:off x="4724400" y="635120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0" name="Google Shape;90;p26" descr="Graphical user interface, applicati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18800" y="5939270"/>
            <a:ext cx="1849120" cy="91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516565" y="659877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794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23794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516565" y="1545996"/>
            <a:ext cx="11083555" cy="463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5358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5753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5753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5753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5753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75358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5753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sldNum" idx="12"/>
          </p:nvPr>
        </p:nvSpPr>
        <p:spPr>
          <a:xfrm>
            <a:off x="4724400" y="635120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4"/>
          <p:cNvSpPr txBox="1"/>
          <p:nvPr/>
        </p:nvSpPr>
        <p:spPr>
          <a:xfrm>
            <a:off x="-1182941" y="6397482"/>
            <a:ext cx="4572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575358"/>
                </a:solidFill>
                <a:latin typeface="Arial"/>
                <a:ea typeface="Arial"/>
                <a:cs typeface="Arial"/>
                <a:sym typeface="Arial"/>
              </a:rPr>
              <a:t>#IUG2022</a:t>
            </a:r>
            <a:endParaRPr sz="1600" b="0" i="0" u="none" strike="noStrike" cap="none" baseline="30000">
              <a:solidFill>
                <a:srgbClr val="5753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2347" y="6468693"/>
            <a:ext cx="279846" cy="22387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8" r:id="rId5"/>
    <p:sldLayoutId id="2147483659" r:id="rId6"/>
    <p:sldLayoutId id="214748366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abarnard@orionlibrary.org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athy.McKinney@farmlib.org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>
            <a:spLocks noGrp="1"/>
          </p:cNvSpPr>
          <p:nvPr>
            <p:ph type="ctrTitle"/>
          </p:nvPr>
        </p:nvSpPr>
        <p:spPr>
          <a:xfrm>
            <a:off x="2629804" y="3107531"/>
            <a:ext cx="6932393" cy="750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dirty="0"/>
              <a:t>Polaris Libraries Using Vega:</a:t>
            </a:r>
            <a:endParaRPr dirty="0"/>
          </a:p>
        </p:txBody>
      </p:sp>
      <p:sp>
        <p:nvSpPr>
          <p:cNvPr id="96" name="Google Shape;96;p1"/>
          <p:cNvSpPr txBox="1">
            <a:spLocks noGrp="1"/>
          </p:cNvSpPr>
          <p:nvPr>
            <p:ph type="subTitle" idx="1"/>
          </p:nvPr>
        </p:nvSpPr>
        <p:spPr>
          <a:xfrm>
            <a:off x="2622806" y="3942283"/>
            <a:ext cx="69463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dirty="0"/>
              <a:t>From Implementation to Patron Usage</a:t>
            </a:r>
            <a:endParaRPr dirty="0"/>
          </a:p>
        </p:txBody>
      </p:sp>
      <p:sp>
        <p:nvSpPr>
          <p:cNvPr id="97" name="Google Shape;97;p1"/>
          <p:cNvSpPr txBox="1">
            <a:spLocks noGrp="1"/>
          </p:cNvSpPr>
          <p:nvPr>
            <p:ph type="body" idx="2"/>
          </p:nvPr>
        </p:nvSpPr>
        <p:spPr>
          <a:xfrm>
            <a:off x="503434" y="4911047"/>
            <a:ext cx="11147460" cy="801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/>
              <a:t>Anne Barnard, ILS Coordinator, Orion Township Public Library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/>
              <a:t>Kathy McKinney, Coordinator of Automation, Farmington Community Library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Docking Framework – Preview</a:t>
            </a:r>
            <a:endParaRPr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AC30D6D-4C3A-4077-965E-4219AA251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660" y="1623315"/>
            <a:ext cx="2549072" cy="500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MARC Extractions – Extraction Status</a:t>
            </a:r>
            <a:endParaRPr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15395BC-ADA4-450B-B2A0-F4E4BD4FA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49" y="1982735"/>
            <a:ext cx="6066664" cy="2892530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21E1F0D-08EB-42B7-9697-6866B62F3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549" y="1982735"/>
            <a:ext cx="3598792" cy="386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5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MARC Extraction – Scheduled Extractions</a:t>
            </a:r>
            <a:endParaRPr dirty="0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CC7C9CD-974F-451B-8B97-6D6D7EBD7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65" y="2028747"/>
            <a:ext cx="6814101" cy="2979396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1F8F49E-6158-48A7-A270-814706A31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413" y="2028747"/>
            <a:ext cx="3068632" cy="360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7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INN-Reach System</a:t>
            </a:r>
            <a:endParaRPr dirty="0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5A1858-4605-4AFF-99F7-850EE2052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65" y="1641046"/>
            <a:ext cx="3995570" cy="4317964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69D3BF-11CF-4104-811E-A8C0093F5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405" y="1641046"/>
            <a:ext cx="6554338" cy="43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6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Link Resolver</a:t>
            </a:r>
            <a:endParaRPr dirty="0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BDDDAA0-4BB6-431E-9CDF-D529AF638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132" y="1695236"/>
            <a:ext cx="3942419" cy="440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6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Third-Party Connections</a:t>
            </a:r>
            <a:endParaRPr dirty="0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7284419-6C1D-4747-A19E-25B922228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65" y="1626996"/>
            <a:ext cx="4080560" cy="4272647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BFF5E62-D2E0-40BF-BEA3-3BF448531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75107"/>
            <a:ext cx="3277863" cy="310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5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Material Type Settings</a:t>
            </a:r>
            <a:endParaRPr dirty="0"/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49EA328-7F90-49AA-A426-A77B35BEE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411" y="1643865"/>
            <a:ext cx="8817862" cy="454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Facet Administration</a:t>
            </a:r>
            <a:endParaRPr dirty="0"/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6F7B581-BFD1-43E2-A5F4-DF40769E1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478" y="1544582"/>
            <a:ext cx="8809043" cy="47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8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Showcases - Display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C4E09E-304D-48AE-9C4B-586AA004D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13" y="2398427"/>
            <a:ext cx="5235339" cy="2852659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BEC8555-BA29-4520-8703-AB77A7751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956" y="2054832"/>
            <a:ext cx="5293290" cy="319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1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Showcases – Suppressed Items</a:t>
            </a:r>
            <a:endParaRPr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BA7A81F-9398-45B6-A804-449A5BB04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878" y="1838278"/>
            <a:ext cx="9555875" cy="434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7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>
            <a:spLocks noGrp="1"/>
          </p:cNvSpPr>
          <p:nvPr>
            <p:ph type="body" idx="1"/>
          </p:nvPr>
        </p:nvSpPr>
        <p:spPr>
          <a:xfrm>
            <a:off x="516565" y="1762297"/>
            <a:ext cx="11083555" cy="4414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69900">
              <a:spcBef>
                <a:spcPts val="0"/>
              </a:spcBef>
              <a:buSzPts val="2000"/>
            </a:pPr>
            <a:r>
              <a:rPr lang="en-US" dirty="0"/>
              <a:t>Introductions</a:t>
            </a:r>
          </a:p>
          <a:p>
            <a:pPr marL="469900">
              <a:spcBef>
                <a:spcPts val="0"/>
              </a:spcBef>
              <a:buSzPts val="2000"/>
            </a:pPr>
            <a:r>
              <a:rPr lang="en-US" dirty="0"/>
              <a:t>Administrative Set Up</a:t>
            </a:r>
          </a:p>
          <a:p>
            <a:pPr marL="469900">
              <a:spcBef>
                <a:spcPts val="0"/>
              </a:spcBef>
              <a:buSzPts val="2000"/>
            </a:pPr>
            <a:r>
              <a:rPr lang="en-US" dirty="0"/>
              <a:t>Patron View while Searching</a:t>
            </a:r>
          </a:p>
          <a:p>
            <a:pPr marL="927100" lvl="1">
              <a:spcBef>
                <a:spcPts val="0"/>
              </a:spcBef>
              <a:buSzPts val="2000"/>
            </a:pPr>
            <a:r>
              <a:rPr lang="en-US" dirty="0"/>
              <a:t>MARC Roll-Up</a:t>
            </a:r>
          </a:p>
          <a:p>
            <a:pPr marL="469900">
              <a:spcBef>
                <a:spcPts val="0"/>
              </a:spcBef>
              <a:buSzPts val="2000"/>
            </a:pPr>
            <a:r>
              <a:rPr lang="en-US" dirty="0"/>
              <a:t>Cool Features</a:t>
            </a:r>
          </a:p>
          <a:p>
            <a:pPr marL="927100" lvl="1">
              <a:spcBef>
                <a:spcPts val="0"/>
              </a:spcBef>
              <a:buSzPts val="2000"/>
            </a:pPr>
            <a:r>
              <a:rPr lang="en-US" dirty="0"/>
              <a:t>Bookshelf</a:t>
            </a:r>
          </a:p>
          <a:p>
            <a:pPr marL="927100" lvl="1">
              <a:spcBef>
                <a:spcPts val="0"/>
              </a:spcBef>
              <a:buSzPts val="2000"/>
            </a:pPr>
            <a:r>
              <a:rPr lang="en-US" dirty="0"/>
              <a:t>Saved Searches</a:t>
            </a:r>
          </a:p>
          <a:p>
            <a:pPr marL="927100" lvl="1">
              <a:spcBef>
                <a:spcPts val="0"/>
              </a:spcBef>
              <a:buSzPts val="2000"/>
            </a:pPr>
            <a:r>
              <a:rPr lang="en-US" dirty="0"/>
              <a:t>Showcases</a:t>
            </a:r>
          </a:p>
          <a:p>
            <a:pPr marL="469900">
              <a:spcBef>
                <a:spcPts val="0"/>
              </a:spcBef>
              <a:buSzPts val="2000"/>
            </a:pPr>
            <a:r>
              <a:rPr lang="en-US" dirty="0"/>
              <a:t>Upcoming Features</a:t>
            </a: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358"/>
              </a:buClr>
              <a:buSzPts val="2000"/>
              <a:buNone/>
            </a:pPr>
            <a:endParaRPr dirty="0"/>
          </a:p>
        </p:txBody>
      </p:sp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Agenda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807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Item Status Mapping</a:t>
            </a:r>
            <a:endParaRPr dirty="0"/>
          </a:p>
        </p:txBody>
      </p:sp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37EFFD0-B18A-49E0-A05C-E82E64CC7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433" y="1664507"/>
            <a:ext cx="7983133" cy="461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1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Library Defaults – Location Hierarchy</a:t>
            </a:r>
            <a:endParaRPr dirty="0"/>
          </a:p>
        </p:txBody>
      </p:sp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E15B8981-E450-4BC5-8C52-CC2EBC72E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89" y="1773710"/>
            <a:ext cx="4680356" cy="4051737"/>
          </a:xfrm>
          <a:prstGeom prst="rect">
            <a:avLst/>
          </a:prstGeom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1ABDCE9-F09E-4F3C-A5E2-3CA7B2E0B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6796" y="1773710"/>
            <a:ext cx="3322310" cy="4051737"/>
          </a:xfrm>
          <a:prstGeom prst="rect">
            <a:avLst/>
          </a:prstGeom>
        </p:spPr>
      </p:pic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314EFCD-452E-4D5E-96A8-402787107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332" y="1857760"/>
            <a:ext cx="3561477" cy="314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1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Library Defaults – Patron Settings</a:t>
            </a:r>
            <a:endParaRPr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79D879E-CCBC-4DA7-97A7-FC145E0AD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621" y="1499363"/>
            <a:ext cx="3829549" cy="3717675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B7F5C92-45E9-4B7A-BAD2-6FFBFE40F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546" y="5217038"/>
            <a:ext cx="3408341" cy="146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Users &amp; Roles – Staff Users</a:t>
            </a:r>
            <a:endParaRPr dirty="0"/>
          </a:p>
        </p:txBody>
      </p:sp>
      <p:pic>
        <p:nvPicPr>
          <p:cNvPr id="3" name="Picture 2" descr="Graphical user interface, text, application, Teams&#10;&#10;Description automatically generated">
            <a:extLst>
              <a:ext uri="{FF2B5EF4-FFF2-40B4-BE49-F238E27FC236}">
                <a16:creationId xmlns:a16="http://schemas.microsoft.com/office/drawing/2014/main" id="{378C8C21-A08D-4029-A0F6-11AD31DA8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72" y="1903327"/>
            <a:ext cx="11675055" cy="37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6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Integrations – ILS Code Synchronization</a:t>
            </a:r>
            <a:endParaRPr dirty="0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F15FA97-D755-4B5F-9E6A-60F4D29E5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555" y="1755508"/>
            <a:ext cx="5526890" cy="452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9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Administration Help</a:t>
            </a:r>
            <a:endParaRPr dirty="0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27A6602-5AC8-4391-BAD2-29052B471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47" y="1607848"/>
            <a:ext cx="9772706" cy="451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3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 txBox="1">
            <a:spLocks noGrp="1"/>
          </p:cNvSpPr>
          <p:nvPr>
            <p:ph type="body" idx="1"/>
          </p:nvPr>
        </p:nvSpPr>
        <p:spPr>
          <a:xfrm>
            <a:off x="1572767" y="1971040"/>
            <a:ext cx="9043416" cy="2627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</a:pPr>
            <a:r>
              <a:rPr lang="en-US" dirty="0"/>
              <a:t>“Only librarians like to search, Everyone else likes to find.”</a:t>
            </a:r>
            <a:endParaRPr dirty="0"/>
          </a:p>
        </p:txBody>
      </p:sp>
      <p:sp>
        <p:nvSpPr>
          <p:cNvPr id="131" name="Google Shape;131;p6"/>
          <p:cNvSpPr txBox="1">
            <a:spLocks noGrp="1"/>
          </p:cNvSpPr>
          <p:nvPr>
            <p:ph type="body" idx="2"/>
          </p:nvPr>
        </p:nvSpPr>
        <p:spPr>
          <a:xfrm>
            <a:off x="1572767" y="4598366"/>
            <a:ext cx="9043416" cy="77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rmAutofit/>
          </a:bodyPr>
          <a:lstStyle/>
          <a:p>
            <a:pPr marL="285750" lvl="0" indent="-28575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Tx/>
              <a:buChar char="-"/>
            </a:pPr>
            <a:r>
              <a:rPr lang="en-US" dirty="0"/>
              <a:t>Roy Tennant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Patron View – Vega Home Page</a:t>
            </a:r>
            <a:endParaRPr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AF0314C-3A7E-4EBD-9447-6E57310F7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83" y="2650731"/>
            <a:ext cx="5161778" cy="2759871"/>
          </a:xfrm>
          <a:prstGeom prst="rect">
            <a:avLst/>
          </a:prstGeo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2578356-1DC1-441A-9636-3C8654E7E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341" y="2623406"/>
            <a:ext cx="5161778" cy="27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9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Searching	</a:t>
            </a:r>
            <a:endParaRPr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A8CC751-E579-4652-9C41-0EC3D7087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65" y="1910993"/>
            <a:ext cx="5376410" cy="2856217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D7595C5-267A-4AAE-8B10-1A6C74623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597" y="2916994"/>
            <a:ext cx="6544772" cy="354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9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Searching – For Later and Options</a:t>
            </a:r>
            <a:endParaRPr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717448B-649C-4ABD-84F1-9B0DA5B6F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215" y="2100312"/>
            <a:ext cx="6870250" cy="3721385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7453C27E-4ED8-4B50-8F41-3E63DB36E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718" y="2062868"/>
            <a:ext cx="1671502" cy="1366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B514DB-6623-4D46-B874-042127B3059A}"/>
              </a:ext>
            </a:extLst>
          </p:cNvPr>
          <p:cNvSpPr txBox="1"/>
          <p:nvPr/>
        </p:nvSpPr>
        <p:spPr>
          <a:xfrm>
            <a:off x="8486586" y="3429000"/>
            <a:ext cx="27431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Later: Bookmark this for future use. </a:t>
            </a:r>
          </a:p>
          <a:p>
            <a:endParaRPr lang="en-US" dirty="0"/>
          </a:p>
          <a:p>
            <a:r>
              <a:rPr lang="en-US" dirty="0"/>
              <a:t>Options: Email the Title, Publication Date, and Author</a:t>
            </a:r>
          </a:p>
          <a:p>
            <a:endParaRPr lang="en-US" dirty="0"/>
          </a:p>
          <a:p>
            <a:r>
              <a:rPr lang="en-US" dirty="0"/>
              <a:t>Export Citation gives options of where to export the citation and in what format it is 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76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516565" y="659877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7948"/>
              </a:buClr>
              <a:buSzPts val="2800"/>
              <a:buFont typeface="Arial"/>
              <a:buNone/>
            </a:pPr>
            <a:r>
              <a:rPr lang="en-US" dirty="0"/>
              <a:t>Orion Township Public Library</a:t>
            </a:r>
            <a:endParaRPr dirty="0"/>
          </a:p>
        </p:txBody>
      </p:sp>
      <p:sp>
        <p:nvSpPr>
          <p:cNvPr id="123" name="Google Shape;123;p5"/>
          <p:cNvSpPr txBox="1">
            <a:spLocks noGrp="1"/>
          </p:cNvSpPr>
          <p:nvPr>
            <p:ph type="body" idx="1"/>
          </p:nvPr>
        </p:nvSpPr>
        <p:spPr>
          <a:xfrm>
            <a:off x="516565" y="1552354"/>
            <a:ext cx="7137682" cy="4252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69900" indent="-342900">
              <a:spcBef>
                <a:spcPts val="0"/>
              </a:spcBef>
            </a:pPr>
            <a:r>
              <a:rPr lang="en-US" dirty="0"/>
              <a:t>Located in Michigan (Metro Detroit area)</a:t>
            </a:r>
          </a:p>
          <a:p>
            <a:pPr marL="469900" indent="-342900">
              <a:spcBef>
                <a:spcPts val="0"/>
              </a:spcBef>
            </a:pPr>
            <a:r>
              <a:rPr lang="en-US" dirty="0"/>
              <a:t>2 branches</a:t>
            </a:r>
          </a:p>
          <a:p>
            <a:pPr marL="469900" indent="-342900">
              <a:spcBef>
                <a:spcPts val="0"/>
              </a:spcBef>
            </a:pPr>
            <a:r>
              <a:rPr lang="en-US" dirty="0"/>
              <a:t>Service population = 38,206 (Charter Twp of Orion and Village of Lake Orion)</a:t>
            </a:r>
          </a:p>
          <a:p>
            <a:pPr marL="469900" indent="-342900">
              <a:spcBef>
                <a:spcPts val="0"/>
              </a:spcBef>
            </a:pPr>
            <a:r>
              <a:rPr lang="en-US" dirty="0"/>
              <a:t>Physical holdings = 132,135</a:t>
            </a:r>
          </a:p>
          <a:p>
            <a:pPr marL="469900" indent="-342900">
              <a:spcBef>
                <a:spcPts val="0"/>
              </a:spcBef>
            </a:pPr>
            <a:r>
              <a:rPr lang="en-US" dirty="0"/>
              <a:t>Circulated 458,296 items in 2021</a:t>
            </a:r>
          </a:p>
          <a:p>
            <a:pPr marL="469900" indent="-342900">
              <a:spcBef>
                <a:spcPts val="0"/>
              </a:spcBef>
            </a:pPr>
            <a:r>
              <a:rPr lang="en-US" dirty="0"/>
              <a:t>Went live with Vega February 2022</a:t>
            </a:r>
          </a:p>
          <a:p>
            <a:pPr marL="469900" indent="-342900">
              <a:spcBef>
                <a:spcPts val="0"/>
              </a:spcBef>
            </a:pPr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EA71258-FF6B-4EF2-8611-5EEAB4C0C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223" y="2526245"/>
            <a:ext cx="5354915" cy="353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house with cars parked in front&#10;&#10;Description automatically generated with low confidence">
            <a:extLst>
              <a:ext uri="{FF2B5EF4-FFF2-40B4-BE49-F238E27FC236}">
                <a16:creationId xmlns:a16="http://schemas.microsoft.com/office/drawing/2014/main" id="{9AF8BB04-2B20-4CBC-BFC8-1E99013DD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680" y="659877"/>
            <a:ext cx="2995831" cy="1967263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516347C-75C8-49AC-B445-180D4EAE2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274" y="3625250"/>
            <a:ext cx="2644792" cy="264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8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Searching Facets – Refine Results</a:t>
            </a:r>
            <a:endParaRPr dirty="0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32782F1-CF52-4C0F-8BD9-1EC26716B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25" y="1581677"/>
            <a:ext cx="2385329" cy="2558808"/>
          </a:xfrm>
          <a:prstGeom prst="rect">
            <a:avLst/>
          </a:prstGeom>
        </p:spPr>
      </p:pic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949C14C6-CC7A-46E7-BC2E-7F1466292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838" y="1612549"/>
            <a:ext cx="1836532" cy="3900388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8026D81-7CF6-4EAA-A4E0-D81299D04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6814" y="5512937"/>
            <a:ext cx="1528286" cy="1029932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08CC912-4EFF-47ED-8BFA-7CCB312FF9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9692" y="1581677"/>
            <a:ext cx="2237831" cy="4918723"/>
          </a:xfrm>
          <a:prstGeom prst="rect">
            <a:avLst/>
          </a:prstGeom>
        </p:spPr>
      </p:pic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6058BE62-C68E-42EE-ABD2-422A971692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5265" y="1612549"/>
            <a:ext cx="2000334" cy="2236063"/>
          </a:xfrm>
          <a:prstGeom prst="rect">
            <a:avLst/>
          </a:prstGeom>
        </p:spPr>
      </p:pic>
      <p:pic>
        <p:nvPicPr>
          <p:cNvPr id="15" name="Picture 14" descr="Table&#10;&#10;Description automatically generated with medium confidence">
            <a:extLst>
              <a:ext uri="{FF2B5EF4-FFF2-40B4-BE49-F238E27FC236}">
                <a16:creationId xmlns:a16="http://schemas.microsoft.com/office/drawing/2014/main" id="{BB48E2F6-FF72-4EFA-9B0A-BE0687A0F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265" y="3946846"/>
            <a:ext cx="2237830" cy="2237830"/>
          </a:xfrm>
          <a:prstGeom prst="rect">
            <a:avLst/>
          </a:prstGeom>
        </p:spPr>
      </p:pic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5734601-351C-433B-AFDC-536E650EFF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2162" y="1581677"/>
            <a:ext cx="2237830" cy="130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8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Search Results - Excerpts</a:t>
            </a:r>
            <a:endParaRPr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7ABD0F8-6381-4426-9C8B-BDBCF596C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81" y="2164437"/>
            <a:ext cx="4860698" cy="294169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C7B7C51-63BD-47C5-B668-F9D6F9BF9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132" y="2393879"/>
            <a:ext cx="6449487" cy="25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6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Search Results – Edition Info and Related  </a:t>
            </a:r>
            <a:endParaRPr dirty="0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91AF6B5-F421-43D2-AA22-338F22780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631" y="1629806"/>
            <a:ext cx="6286823" cy="1327218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8806849D-77D2-436C-8563-F5D5FD32C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20" y="3177446"/>
            <a:ext cx="7664844" cy="327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9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Search Results – Contributors &amp; Topics</a:t>
            </a:r>
            <a:endParaRPr dirty="0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55988E8-3C65-4BB9-ABD1-2AE936815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433" y="1627169"/>
            <a:ext cx="5515163" cy="2341557"/>
          </a:xfrm>
          <a:prstGeom prst="rect">
            <a:avLst/>
          </a:prstGeom>
        </p:spPr>
      </p:pic>
      <p:pic>
        <p:nvPicPr>
          <p:cNvPr id="4" name="Picture 3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9200298F-872B-47A6-A8D3-76E4402E7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433" y="4008302"/>
            <a:ext cx="5515164" cy="244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4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Search Results - Details</a:t>
            </a:r>
            <a:endParaRPr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F504D0B-2FC9-4A4D-AA1A-061F97DFC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81" y="1695235"/>
            <a:ext cx="6199107" cy="2057859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85119C27-744A-4FB4-A685-F4BD9BAD1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840" y="3429000"/>
            <a:ext cx="4604980" cy="279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9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Search Results – Professional Reviews</a:t>
            </a:r>
            <a:endParaRPr dirty="0"/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23FD24CB-D88C-46A1-8860-31DA28449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88" y="1774038"/>
            <a:ext cx="7614041" cy="1460575"/>
          </a:xfrm>
          <a:prstGeom prst="rect">
            <a:avLst/>
          </a:prstGeom>
        </p:spPr>
      </p:pic>
      <p:pic>
        <p:nvPicPr>
          <p:cNvPr id="5" name="Picture 4" descr="Text, application, Word&#10;&#10;Description automatically generated">
            <a:extLst>
              <a:ext uri="{FF2B5EF4-FFF2-40B4-BE49-F238E27FC236}">
                <a16:creationId xmlns:a16="http://schemas.microsoft.com/office/drawing/2014/main" id="{6CA74CAB-578D-4759-AD94-AFC79A6DF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110" y="3092521"/>
            <a:ext cx="7494850" cy="315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8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Search Results – Book Profile &amp; About the Author</a:t>
            </a:r>
            <a:endParaRPr dirty="0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8D910F4-38DB-46BC-83EF-67F4E8DD8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68" y="2311686"/>
            <a:ext cx="4248744" cy="2462274"/>
          </a:xfrm>
          <a:prstGeom prst="rect">
            <a:avLst/>
          </a:prstGeom>
        </p:spPr>
      </p:pic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42C69912-458D-4F0C-A8DC-FB3271105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468" y="1659387"/>
            <a:ext cx="5432481" cy="2022344"/>
          </a:xfrm>
          <a:prstGeom prst="rect">
            <a:avLst/>
          </a:prstGeom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B768B4D-BABE-4399-90B1-7F9D53452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891" y="3889153"/>
            <a:ext cx="5056656" cy="261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4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Bookmarks</a:t>
            </a:r>
            <a:endParaRPr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17F9E5A-6470-4952-B3B6-B70488B0D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66" y="1574748"/>
            <a:ext cx="5867065" cy="2469592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2052E6C-031B-4160-83FC-C7535936A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471" y="1574748"/>
            <a:ext cx="5614784" cy="2469592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9936A9-2959-44D3-B38A-D776F0454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499" y="4394230"/>
            <a:ext cx="2203001" cy="203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Saved Search</a:t>
            </a:r>
            <a:endParaRPr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B6D5188-019E-4AF4-8EB4-9C4586AB8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20" y="1889588"/>
            <a:ext cx="5324212" cy="2248315"/>
          </a:xfrm>
          <a:prstGeom prst="rect">
            <a:avLst/>
          </a:prstGeom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236F3A6-AA74-4E2F-9A85-91E7264A9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184" y="1889588"/>
            <a:ext cx="5017214" cy="224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6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Searching – INN-Reach</a:t>
            </a:r>
            <a:endParaRPr dirty="0"/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C39B167-A697-4B6D-9EA4-A37F1242F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40" y="1894496"/>
            <a:ext cx="5750522" cy="1660361"/>
          </a:xfrm>
          <a:prstGeom prst="rect">
            <a:avLst/>
          </a:prstGeom>
        </p:spPr>
      </p:pic>
      <p:pic>
        <p:nvPicPr>
          <p:cNvPr id="5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B5B29FDD-AC05-4F65-9788-DB2C4EC3E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583" y="1966262"/>
            <a:ext cx="4492543" cy="340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516565" y="953101"/>
            <a:ext cx="11083555" cy="44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7948"/>
              </a:buClr>
              <a:buSzPts val="2800"/>
              <a:buFont typeface="Arial"/>
              <a:buNone/>
            </a:pPr>
            <a:r>
              <a:rPr lang="en-US" sz="3100" dirty="0"/>
              <a:t>Farmington Community Library</a:t>
            </a:r>
            <a:br>
              <a:rPr lang="en-US" dirty="0"/>
            </a:br>
            <a:endParaRPr dirty="0"/>
          </a:p>
        </p:txBody>
      </p:sp>
      <p:sp>
        <p:nvSpPr>
          <p:cNvPr id="123" name="Google Shape;123;p5"/>
          <p:cNvSpPr txBox="1">
            <a:spLocks noGrp="1"/>
          </p:cNvSpPr>
          <p:nvPr>
            <p:ph type="body" idx="1"/>
          </p:nvPr>
        </p:nvSpPr>
        <p:spPr>
          <a:xfrm>
            <a:off x="516564" y="1552354"/>
            <a:ext cx="7445907" cy="4352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69900" indent="-342900">
              <a:spcBef>
                <a:spcPts val="0"/>
              </a:spcBef>
            </a:pPr>
            <a:r>
              <a:rPr lang="en-US" dirty="0"/>
              <a:t>Located in Michigan (Metro Detroit area)</a:t>
            </a:r>
          </a:p>
          <a:p>
            <a:pPr marL="469900" indent="-342900">
              <a:spcBef>
                <a:spcPts val="0"/>
              </a:spcBef>
            </a:pPr>
            <a:r>
              <a:rPr lang="en-US" dirty="0"/>
              <a:t>2 branches</a:t>
            </a:r>
          </a:p>
          <a:p>
            <a:pPr marL="469900" indent="-342900">
              <a:spcBef>
                <a:spcPts val="0"/>
              </a:spcBef>
            </a:pPr>
            <a:r>
              <a:rPr lang="en-US" dirty="0"/>
              <a:t>Serves a population = 91,777 (Cities of Farmington Hills and Farmington)</a:t>
            </a:r>
          </a:p>
          <a:p>
            <a:pPr marL="469900" indent="-342900">
              <a:spcBef>
                <a:spcPts val="0"/>
              </a:spcBef>
            </a:pPr>
            <a:r>
              <a:rPr lang="en-US" dirty="0"/>
              <a:t>Physical holdings = 288,272</a:t>
            </a:r>
          </a:p>
          <a:p>
            <a:pPr marL="469900" indent="-342900">
              <a:spcBef>
                <a:spcPts val="0"/>
              </a:spcBef>
            </a:pPr>
            <a:r>
              <a:rPr lang="en-US" dirty="0"/>
              <a:t>Circulated 549,132 items in 2021</a:t>
            </a:r>
          </a:p>
          <a:p>
            <a:pPr marL="469900" indent="-342900">
              <a:spcBef>
                <a:spcPts val="0"/>
              </a:spcBef>
            </a:pPr>
            <a:r>
              <a:rPr lang="en-US" dirty="0"/>
              <a:t>Went live with Vega in October 2021</a:t>
            </a:r>
          </a:p>
          <a:p>
            <a:pPr marL="469900" indent="-342900">
              <a:spcBef>
                <a:spcPts val="0"/>
              </a:spcBef>
            </a:pPr>
            <a:endParaRPr lang="en-US" dirty="0"/>
          </a:p>
          <a:p>
            <a:pPr marL="469900" indent="-342900">
              <a:spcBef>
                <a:spcPts val="0"/>
              </a:spcBef>
            </a:pPr>
            <a:endParaRPr dirty="0"/>
          </a:p>
        </p:txBody>
      </p:sp>
      <p:pic>
        <p:nvPicPr>
          <p:cNvPr id="3" name="Picture 2" descr="A statue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01B4CABE-E058-4A85-A118-CEBA08FE3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471" y="642571"/>
            <a:ext cx="3876213" cy="2907160"/>
          </a:xfrm>
          <a:prstGeom prst="rect">
            <a:avLst/>
          </a:prstGeom>
        </p:spPr>
      </p:pic>
      <p:pic>
        <p:nvPicPr>
          <p:cNvPr id="5" name="Picture 4" descr="A building with a flag on the front&#10;&#10;Description automatically generated with low confidence">
            <a:extLst>
              <a:ext uri="{FF2B5EF4-FFF2-40B4-BE49-F238E27FC236}">
                <a16:creationId xmlns:a16="http://schemas.microsoft.com/office/drawing/2014/main" id="{9B94D644-4098-44D8-B468-D742C51B0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916" y="3308269"/>
            <a:ext cx="3925279" cy="290716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2B8BAB13-3ADE-461C-93C6-367FE071C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703" y="3826229"/>
            <a:ext cx="2243696" cy="230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2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Patron Information – My Bookshelf - Checkouts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C0CF5C-8BAD-48D1-A47F-985D98C2D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63" y="1705510"/>
            <a:ext cx="5625037" cy="519890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6C7022C-4CBC-4901-AE84-E413137FC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92" y="2380065"/>
            <a:ext cx="10306628" cy="345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9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Patron Information – My Bookshelf - Holds</a:t>
            </a:r>
            <a:endParaRPr dirty="0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D1C03BB-0603-4CEB-917B-53059EC2A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31" y="1754877"/>
            <a:ext cx="10327340" cy="393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3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Patron Information – My Bookshelf – Fines &amp; Fees &amp; Profile</a:t>
            </a:r>
            <a:endParaRPr dirty="0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243146B-9F3C-4333-BC74-882215D2A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64" y="1944568"/>
            <a:ext cx="4261069" cy="1181161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71CA57B-2F82-4E2F-8AC0-BEE79073F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663" y="1627860"/>
            <a:ext cx="4153113" cy="506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6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Bookmarks</a:t>
            </a:r>
            <a:endParaRPr dirty="0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49EA281-D756-488A-BE10-77F4812A2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64" y="1935725"/>
            <a:ext cx="4769095" cy="2673487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07D448-2CE8-43FC-BD43-DE1990A4C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100" y="1935725"/>
            <a:ext cx="6433536" cy="27010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AF781E-5D73-4F30-9E72-23CC1B913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2466" y="4990170"/>
            <a:ext cx="9007068" cy="68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7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Saved Search</a:t>
            </a:r>
            <a:endParaRPr dirty="0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4F80705-52C3-41D0-B5DA-1C5D09510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62" y="1776518"/>
            <a:ext cx="5539864" cy="2816028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2C06D6E-9CB8-4CBE-81BE-42941DD69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76517"/>
            <a:ext cx="4722688" cy="287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5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Showcases</a:t>
            </a:r>
            <a:endParaRPr dirty="0"/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D36C5AC-839D-40B5-BF85-24C09D11F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438" y="6120463"/>
            <a:ext cx="2089257" cy="444523"/>
          </a:xfrm>
          <a:prstGeom prst="rect">
            <a:avLst/>
          </a:prstGeom>
        </p:spPr>
      </p:pic>
      <p:pic>
        <p:nvPicPr>
          <p:cNvPr id="34" name="Picture 3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4A178D63-4751-444E-AACF-E6C6507C9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530" y="1819597"/>
            <a:ext cx="8229071" cy="430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7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Showcases</a:t>
            </a:r>
            <a:endParaRPr dirty="0"/>
          </a:p>
        </p:txBody>
      </p:sp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A7839AA4-9401-4A71-B0EE-F24ECD4C2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21" y="1814078"/>
            <a:ext cx="4832598" cy="2305168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24DC5E5-CA3F-4226-B538-98F74096C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982" y="1814079"/>
            <a:ext cx="3501153" cy="2305167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F12FA73-6DD0-4FB5-9034-B418894D0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9409" y="4254132"/>
            <a:ext cx="3730039" cy="235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6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Widget</a:t>
            </a:r>
            <a:endParaRPr dirty="0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C23508E-8DC9-4A5A-89C8-B8B4762F0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65" y="1904398"/>
            <a:ext cx="4499073" cy="4101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A516A9-A69E-44C9-989E-99F616672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383" y="2305089"/>
            <a:ext cx="6066734" cy="283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0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>
            <a:spLocks noGrp="1"/>
          </p:cNvSpPr>
          <p:nvPr>
            <p:ph type="body" idx="1"/>
          </p:nvPr>
        </p:nvSpPr>
        <p:spPr>
          <a:xfrm>
            <a:off x="516565" y="2498357"/>
            <a:ext cx="11083555" cy="2597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indent="-1016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/>
              <a:t>Anne Barnard				          Kathy McKinney </a:t>
            </a:r>
          </a:p>
          <a:p>
            <a:pPr marL="228600" indent="-1016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Orion Township Public Library</a:t>
            </a:r>
            <a:r>
              <a:rPr lang="en-US" sz="2400" b="1" dirty="0"/>
              <a:t>		          </a:t>
            </a:r>
            <a:r>
              <a:rPr lang="en-US" b="1" dirty="0"/>
              <a:t>Farmington Community Library</a:t>
            </a:r>
          </a:p>
          <a:p>
            <a:pPr marL="228600" indent="-10160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>
                <a:hlinkClick r:id="rId3"/>
              </a:rPr>
              <a:t>abarnard@orionlibrary.org</a:t>
            </a:r>
            <a:r>
              <a:rPr lang="en-US" sz="2400" dirty="0"/>
              <a:t>			</a:t>
            </a:r>
            <a:r>
              <a:rPr lang="en-US" sz="2400" dirty="0">
                <a:hlinkClick r:id="rId4"/>
              </a:rPr>
              <a:t>Kathy.McKinney@farmlib.org</a:t>
            </a:r>
            <a:endParaRPr lang="en-US" sz="2400" dirty="0"/>
          </a:p>
          <a:p>
            <a:pPr marL="228600" indent="-10160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/>
              <a:t>248-287-8011					248-848-4316</a:t>
            </a:r>
          </a:p>
          <a:p>
            <a:pPr marL="228600" lvl="0" indent="-101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75358"/>
              </a:buClr>
              <a:buSzPts val="2000"/>
              <a:buNone/>
            </a:pPr>
            <a:endParaRPr lang="en-US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358"/>
              </a:buClr>
              <a:buSzPts val="2000"/>
              <a:buNone/>
            </a:pPr>
            <a:endParaRPr lang="en-US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358"/>
              </a:buClr>
              <a:buSzPts val="2000"/>
              <a:buNone/>
            </a:pPr>
            <a:endParaRPr lang="en-US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358"/>
              </a:buClr>
              <a:buSzPts val="2000"/>
              <a:buNone/>
            </a:pPr>
            <a:endParaRPr lang="en-US" dirty="0"/>
          </a:p>
        </p:txBody>
      </p:sp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Contact Information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38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"/>
          <p:cNvSpPr txBox="1">
            <a:spLocks noGrp="1"/>
          </p:cNvSpPr>
          <p:nvPr>
            <p:ph type="body" idx="1"/>
          </p:nvPr>
        </p:nvSpPr>
        <p:spPr>
          <a:xfrm>
            <a:off x="3352800" y="2963809"/>
            <a:ext cx="5486400" cy="798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7948"/>
              </a:buClr>
              <a:buSzPct val="100000"/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body" idx="2"/>
          </p:nvPr>
        </p:nvSpPr>
        <p:spPr>
          <a:xfrm>
            <a:off x="3983832" y="4023207"/>
            <a:ext cx="4224337" cy="95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358"/>
              </a:buClr>
              <a:buSzPts val="2800"/>
              <a:buNone/>
            </a:pPr>
            <a:r>
              <a:rPr lang="en-US"/>
              <a:t>Questions?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Admin Login </a:t>
            </a:r>
            <a:endParaRPr dirty="0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4240E59-2E44-44E7-A98D-92BA945ED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65" y="1762297"/>
            <a:ext cx="4343623" cy="4172164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95EFDA4-BB0B-4552-AAC9-EA55E9F77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397" y="2059918"/>
            <a:ext cx="6808064" cy="3122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Localization Settings</a:t>
            </a:r>
            <a:endParaRPr dirty="0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D28BCE-5B36-4A68-8605-4CF8EA30E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65" y="1535837"/>
            <a:ext cx="3904020" cy="3253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1A17D9-61F9-41C2-9F71-F408966EC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002" y="1535837"/>
            <a:ext cx="6578118" cy="2899272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4A792AD-9C81-4708-BED2-D98B40D7F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8100" y="2818976"/>
            <a:ext cx="2768863" cy="369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3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Docking Framework – Global Header</a:t>
            </a:r>
            <a:endParaRPr dirty="0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EBB419A-ACDE-45C1-92DE-4B2F951A0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52" y="1589102"/>
            <a:ext cx="3032105" cy="2567698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DC9874C-D5BA-46A4-B638-5F0AA819C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266" y="1620713"/>
            <a:ext cx="3467889" cy="2651498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E8AAC2A-7BF0-4017-ADBB-C30339B57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266" y="4156800"/>
            <a:ext cx="6802494" cy="242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6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Docking Framework – User Tools</a:t>
            </a:r>
            <a:endParaRPr dirty="0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E4EE103-65A4-4407-84D5-F7B6E7C03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65" y="1731146"/>
            <a:ext cx="3830012" cy="3165538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52BF268-F5E0-44D6-BD78-D64286132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866" y="1708029"/>
            <a:ext cx="3664138" cy="491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Docking Framework – User Tools</a:t>
            </a:r>
            <a:endParaRPr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A043C61-8341-4763-92E9-DAE6D6763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65" y="1715345"/>
            <a:ext cx="3038293" cy="4379333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A75236-4EAF-4553-B871-2162F365E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009" y="1726861"/>
            <a:ext cx="2941726" cy="4379333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7DA1CA-8B05-438D-828C-0E9642A00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7883" y="1726861"/>
            <a:ext cx="3317917" cy="436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9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403</Words>
  <Application>Microsoft Office PowerPoint</Application>
  <PresentationFormat>Widescreen</PresentationFormat>
  <Paragraphs>86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Noto Sans Symbols</vt:lpstr>
      <vt:lpstr>Georgia</vt:lpstr>
      <vt:lpstr>Quattrocento Sans</vt:lpstr>
      <vt:lpstr>Roboto</vt:lpstr>
      <vt:lpstr>Calibri</vt:lpstr>
      <vt:lpstr>Roboto Medium</vt:lpstr>
      <vt:lpstr>Office Theme</vt:lpstr>
      <vt:lpstr>Polaris Libraries Using Vega:</vt:lpstr>
      <vt:lpstr>Agenda</vt:lpstr>
      <vt:lpstr>Orion Township Public Library</vt:lpstr>
      <vt:lpstr>Farmington Community Library </vt:lpstr>
      <vt:lpstr>Admin Login </vt:lpstr>
      <vt:lpstr>Localization Settings</vt:lpstr>
      <vt:lpstr>Docking Framework – Global Header</vt:lpstr>
      <vt:lpstr>Docking Framework – User Tools</vt:lpstr>
      <vt:lpstr>Docking Framework – User Tools</vt:lpstr>
      <vt:lpstr>Docking Framework – Preview</vt:lpstr>
      <vt:lpstr>MARC Extractions – Extraction Status</vt:lpstr>
      <vt:lpstr>MARC Extraction – Scheduled Extractions</vt:lpstr>
      <vt:lpstr>INN-Reach System</vt:lpstr>
      <vt:lpstr>Link Resolver</vt:lpstr>
      <vt:lpstr>Third-Party Connections</vt:lpstr>
      <vt:lpstr>Material Type Settings</vt:lpstr>
      <vt:lpstr>Facet Administration</vt:lpstr>
      <vt:lpstr>Showcases - Display</vt:lpstr>
      <vt:lpstr>Showcases – Suppressed Items</vt:lpstr>
      <vt:lpstr>Item Status Mapping</vt:lpstr>
      <vt:lpstr>Library Defaults – Location Hierarchy</vt:lpstr>
      <vt:lpstr>Library Defaults – Patron Settings</vt:lpstr>
      <vt:lpstr>Users &amp; Roles – Staff Users</vt:lpstr>
      <vt:lpstr>Integrations – ILS Code Synchronization</vt:lpstr>
      <vt:lpstr>Administration Help</vt:lpstr>
      <vt:lpstr>PowerPoint Presentation</vt:lpstr>
      <vt:lpstr>Patron View – Vega Home Page</vt:lpstr>
      <vt:lpstr>Searching </vt:lpstr>
      <vt:lpstr>Searching – For Later and Options</vt:lpstr>
      <vt:lpstr>Searching Facets – Refine Results</vt:lpstr>
      <vt:lpstr>Search Results - Excerpts</vt:lpstr>
      <vt:lpstr>Search Results – Edition Info and Related  </vt:lpstr>
      <vt:lpstr>Search Results – Contributors &amp; Topics</vt:lpstr>
      <vt:lpstr>Search Results - Details</vt:lpstr>
      <vt:lpstr>Search Results – Professional Reviews</vt:lpstr>
      <vt:lpstr>Search Results – Book Profile &amp; About the Author</vt:lpstr>
      <vt:lpstr>Bookmarks</vt:lpstr>
      <vt:lpstr>Saved Search</vt:lpstr>
      <vt:lpstr>Searching – INN-Reach</vt:lpstr>
      <vt:lpstr>Patron Information – My Bookshelf - Checkouts</vt:lpstr>
      <vt:lpstr>Patron Information – My Bookshelf - Holds</vt:lpstr>
      <vt:lpstr>Patron Information – My Bookshelf – Fines &amp; Fees &amp; Profile</vt:lpstr>
      <vt:lpstr>Bookmarks</vt:lpstr>
      <vt:lpstr>Saved Search</vt:lpstr>
      <vt:lpstr>Showcases</vt:lpstr>
      <vt:lpstr>Showcases</vt:lpstr>
      <vt:lpstr>Widget</vt:lpstr>
      <vt:lpstr>Contact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Polaris Libraries Using Vega:</dc:title>
  <dc:creator>Kristine Menkins</dc:creator>
  <cp:lastModifiedBy>Kathy McKinney</cp:lastModifiedBy>
  <cp:revision>25</cp:revision>
  <dcterms:created xsi:type="dcterms:W3CDTF">2019-12-02T15:33:25Z</dcterms:created>
  <dcterms:modified xsi:type="dcterms:W3CDTF">2022-03-16T11:57:27Z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0x010100F2BB632626C47242ACF3B077C9BAEC55</vt:lpwstr>
  </property>
  <property fmtid="{D5CDD505-2E9C-101B-9397-08002B2CF9AE}" pid="3" name="GUID">
    <vt:lpwstr>2d7a31a0-7a97-4f76-b0fc-f8b4c67b2840</vt:lpwstr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</Properties>
</file>