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Roboto Medium"/>
      <p:regular r:id="rId26"/>
      <p:bold r:id="rId27"/>
      <p:italic r:id="rId28"/>
      <p:boldItalic r:id="rId29"/>
    </p:embeddedFont>
    <p:embeddedFont>
      <p:font typeface="Quattrocento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guiJcNHNybtCEhwU3TyeFoV6SA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edium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Medium-italic.fntdata"/><Relationship Id="rId27" Type="http://schemas.openxmlformats.org/officeDocument/2006/relationships/font" Target="fonts/Roboto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QuattrocentoSans-bold.fntdata"/><Relationship Id="rId30" Type="http://schemas.openxmlformats.org/officeDocument/2006/relationships/font" Target="fonts/QuattrocentoSans-regular.fntdata"/><Relationship Id="rId11" Type="http://schemas.openxmlformats.org/officeDocument/2006/relationships/slide" Target="slides/slide7.xml"/><Relationship Id="rId33" Type="http://schemas.openxmlformats.org/officeDocument/2006/relationships/font" Target="fonts/QuattrocentoSans-boldItalic.fntdata"/><Relationship Id="rId10" Type="http://schemas.openxmlformats.org/officeDocument/2006/relationships/slide" Target="slides/slide6.xml"/><Relationship Id="rId32" Type="http://schemas.openxmlformats.org/officeDocument/2006/relationships/font" Target="fonts/Quattrocento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23f1a4dbe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c23f1a4dbe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23f1a4dbe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c23f1a4dbe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23f1a4dbe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c23f1a4dbe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5c1bf3016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c5c1bf3016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2fae8e50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c2fae8e50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2fae8e50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c2fae8e50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5e575461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c5e575461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6c55c03a1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6c55c03a1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c6c55c03a1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6c55c03a1_2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6c55c03a1_2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c6c55c03a1_2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6c55c03a1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6c55c03a1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c6c55c03a1_2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6c55c03a1_2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6c55c03a1_2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c6c55c03a1_2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6c55c03a1_2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6c55c03a1_2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c6c55c03a1_2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/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" type="body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number on a black background&#10;&#10;Description automatically generated" id="18" name="Google Shape;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Title Slide plain">
  <p:cSld name="1. Title Slide plai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>
            <a:off x="-2" y="976544"/>
            <a:ext cx="12192002" cy="4243526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 txBox="1"/>
          <p:nvPr>
            <p:ph type="ctrTitle"/>
          </p:nvPr>
        </p:nvSpPr>
        <p:spPr>
          <a:xfrm>
            <a:off x="2629804" y="1901230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" type="subTitle"/>
          </p:nvPr>
        </p:nvSpPr>
        <p:spPr>
          <a:xfrm>
            <a:off x="2622806" y="2869390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9" name="Google Shape;79;p24"/>
          <p:cNvSpPr txBox="1"/>
          <p:nvPr>
            <p:ph idx="2" type="body"/>
          </p:nvPr>
        </p:nvSpPr>
        <p:spPr>
          <a:xfrm>
            <a:off x="2624931" y="3864151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4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baseline="3000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number on a black background&#10;&#10;Description automatically generated" id="82" name="Google Shape;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176">
          <p15:clr>
            <a:srgbClr val="FBAE40"/>
          </p15:clr>
        </p15:guide>
        <p15:guide id="2" pos="74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Two Bullets">
  <p:cSld name="Title, Subtitle and Two Bulle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/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b="1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b="0" i="0" sz="1800"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2" type="body"/>
          </p:nvPr>
        </p:nvSpPr>
        <p:spPr>
          <a:xfrm>
            <a:off x="519312" y="2178320"/>
            <a:ext cx="6795888" cy="3879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3" type="body"/>
          </p:nvPr>
        </p:nvSpPr>
        <p:spPr>
          <a:xfrm>
            <a:off x="7518400" y="2178320"/>
            <a:ext cx="3516510" cy="3879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number on a black background&#10;&#10;Description automatically generated" id="89" name="Google Shape;8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189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Subtitle and Two Bullets">
  <p:cSld name="1_Title, Subtitle and Two Bulle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b="1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b="0" i="0" sz="1800"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519312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3" type="body"/>
          </p:nvPr>
        </p:nvSpPr>
        <p:spPr>
          <a:xfrm>
            <a:off x="5899031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b="0" i="0" sz="180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ue number on a black background&#10;&#10;Description automatically generated"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18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with Logo">
  <p:cSld name="1_Title Slide with Log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/>
          <p:nvPr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/>
          <p:nvPr>
            <p:ph type="ctrTitle"/>
          </p:nvPr>
        </p:nvSpPr>
        <p:spPr>
          <a:xfrm>
            <a:off x="2629804" y="3107531"/>
            <a:ext cx="6932393" cy="75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subTitle"/>
          </p:nvPr>
        </p:nvSpPr>
        <p:spPr>
          <a:xfrm>
            <a:off x="2622806" y="3942283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17"/>
          <p:cNvSpPr txBox="1"/>
          <p:nvPr>
            <p:ph idx="2" type="body"/>
          </p:nvPr>
        </p:nvSpPr>
        <p:spPr>
          <a:xfrm>
            <a:off x="2624931" y="5068970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baseline="3000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company&#10;&#10;Description automatically generated" id="34" name="Google Shape;34;p17"/>
          <p:cNvPicPr preferRelativeResize="0"/>
          <p:nvPr/>
        </p:nvPicPr>
        <p:blipFill rotWithShape="1">
          <a:blip r:embed="rId3">
            <a:alphaModFix/>
          </a:blip>
          <a:srcRect b="15757" l="6040" r="5100" t="14463"/>
          <a:stretch/>
        </p:blipFill>
        <p:spPr>
          <a:xfrm>
            <a:off x="3166373" y="435004"/>
            <a:ext cx="5877018" cy="201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0" y="541585"/>
            <a:ext cx="12192002" cy="940985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/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  <a:defRPr>
                <a:solidFill>
                  <a:srgbClr val="57535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>
                <a:solidFill>
                  <a:srgbClr val="575358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Char char="▪"/>
              <a:defRPr>
                <a:solidFill>
                  <a:srgbClr val="575358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number on a black background&#10;&#10;Description automatically generated" id="40" name="Google Shape;4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516565" y="1552354"/>
            <a:ext cx="544068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  <a:defRPr>
                <a:solidFill>
                  <a:srgbClr val="57535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>
                <a:solidFill>
                  <a:srgbClr val="575358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Char char="▪"/>
              <a:defRPr>
                <a:solidFill>
                  <a:srgbClr val="575358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2" type="body"/>
          </p:nvPr>
        </p:nvSpPr>
        <p:spPr>
          <a:xfrm>
            <a:off x="6159440" y="1552354"/>
            <a:ext cx="5440680" cy="307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>
                <a:solidFill>
                  <a:srgbClr val="57535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3" type="body"/>
          </p:nvPr>
        </p:nvSpPr>
        <p:spPr>
          <a:xfrm>
            <a:off x="6159440" y="4628667"/>
            <a:ext cx="3362385" cy="98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i="1" sz="1800">
                <a:solidFill>
                  <a:srgbClr val="57535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number on a black background&#10;&#10;Description automatically generated" id="48" name="Google Shape;4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2400" y="6232188"/>
            <a:ext cx="1617002" cy="5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ation - Dark">
  <p:cSld name="Quotation - Dar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58999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i="1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b="0" i="0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  <a:defRPr b="0" i="0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b="0" i="0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0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baseline="3000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letter on a black background&#10;&#10;Description automatically generated" id="56" name="Google Shape;5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2560" y="6207761"/>
            <a:ext cx="1588726" cy="5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6469380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et Photo Content Left">
  <p:cSld name="Inset Photo Content Left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/>
          <p:nvPr>
            <p:ph idx="2" type="pic"/>
          </p:nvPr>
        </p:nvSpPr>
        <p:spPr>
          <a:xfrm>
            <a:off x="1598386" y="754804"/>
            <a:ext cx="9033328" cy="5119792"/>
          </a:xfrm>
          <a:prstGeom prst="rect">
            <a:avLst/>
          </a:prstGeom>
          <a:solidFill>
            <a:srgbClr val="B5B8AF">
              <a:alpha val="20000"/>
            </a:srgbClr>
          </a:solidFill>
          <a:ln>
            <a:noFill/>
          </a:ln>
        </p:spPr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1598386" y="5962439"/>
            <a:ext cx="7770341" cy="30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b="0" i="0" sz="9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4000" y="6467475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gradFill>
          <a:gsLst>
            <a:gs pos="0">
              <a:srgbClr val="01050B">
                <a:alpha val="94901"/>
              </a:srgbClr>
            </a:gs>
            <a:gs pos="58999">
              <a:schemeClr val="accent2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>
            <a:off x="831850" y="2508660"/>
            <a:ext cx="10515600" cy="920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baseline="3000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letter on a black background&#10;&#10;Description automatically generated" id="66" name="Google Shape;6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2560" y="6207761"/>
            <a:ext cx="1588726" cy="5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6469380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/>
        </p:nvSpPr>
        <p:spPr>
          <a:xfrm>
            <a:off x="-2" y="5917015"/>
            <a:ext cx="12192002" cy="940985"/>
          </a:xfrm>
          <a:prstGeom prst="rect">
            <a:avLst/>
          </a:prstGeom>
          <a:gradFill>
            <a:gsLst>
              <a:gs pos="0">
                <a:srgbClr val="01050B">
                  <a:alpha val="95294"/>
                </a:srgb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1" sz="6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2" type="body"/>
          </p:nvPr>
        </p:nvSpPr>
        <p:spPr>
          <a:xfrm>
            <a:off x="3983832" y="4023207"/>
            <a:ext cx="4224337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  <a:defRPr sz="2800">
                <a:solidFill>
                  <a:srgbClr val="57535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3"/>
          <p:cNvSpPr txBox="1"/>
          <p:nvPr/>
        </p:nvSpPr>
        <p:spPr>
          <a:xfrm>
            <a:off x="-1182941" y="6406360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baseline="3000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Description automatically generated" id="73" name="Google Shape;73;p23"/>
          <p:cNvPicPr preferRelativeResize="0"/>
          <p:nvPr/>
        </p:nvPicPr>
        <p:blipFill rotWithShape="1">
          <a:blip r:embed="rId2">
            <a:alphaModFix/>
          </a:blip>
          <a:srcRect b="15757" l="6040" r="5100" t="14463"/>
          <a:stretch/>
        </p:blipFill>
        <p:spPr>
          <a:xfrm>
            <a:off x="3166373" y="683579"/>
            <a:ext cx="5877018" cy="201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6469380"/>
            <a:ext cx="267494" cy="2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rPr>
              <a:t>#IUG2024</a:t>
            </a:r>
            <a:endParaRPr b="0" baseline="30000" i="0" sz="1600" u="none" cap="none" strike="noStrike">
              <a:solidFill>
                <a:srgbClr val="5753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innovativeusers.org/enhancements_overview.php" TargetMode="External"/><Relationship Id="rId4" Type="http://schemas.openxmlformats.org/officeDocument/2006/relationships/hyperlink" Target="https://www.innovativeusers.org/idea_exchange_-_faq.php" TargetMode="External"/><Relationship Id="rId5" Type="http://schemas.openxmlformats.org/officeDocument/2006/relationships/hyperlink" Target="https://www.innovativeusers.org/member_exclusive_enhancement_p.php" TargetMode="External"/><Relationship Id="rId6" Type="http://schemas.openxmlformats.org/officeDocument/2006/relationships/hyperlink" Target="mailto:enhancements@innovativeusers.or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ctrTitle"/>
          </p:nvPr>
        </p:nvSpPr>
        <p:spPr>
          <a:xfrm>
            <a:off x="2629804" y="3192181"/>
            <a:ext cx="69324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Your Ideas</a:t>
            </a:r>
            <a:endParaRPr/>
          </a:p>
        </p:txBody>
      </p:sp>
      <p:sp>
        <p:nvSpPr>
          <p:cNvPr id="98" name="Google Shape;98;p5"/>
          <p:cNvSpPr txBox="1"/>
          <p:nvPr>
            <p:ph idx="1" type="subTitle"/>
          </p:nvPr>
        </p:nvSpPr>
        <p:spPr>
          <a:xfrm>
            <a:off x="2622806" y="3942283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None/>
            </a:pPr>
            <a:r>
              <a:rPr b="1" i="0" lang="en-US" sz="2180"/>
              <a:t>The Innovative and IUG Enhancements Processes</a:t>
            </a:r>
            <a:endParaRPr sz="1520"/>
          </a:p>
        </p:txBody>
      </p:sp>
      <p:sp>
        <p:nvSpPr>
          <p:cNvPr id="99" name="Google Shape;99;p5"/>
          <p:cNvSpPr txBox="1"/>
          <p:nvPr>
            <p:ph idx="2" type="body"/>
          </p:nvPr>
        </p:nvSpPr>
        <p:spPr>
          <a:xfrm>
            <a:off x="2624931" y="5068970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The Enhancements Leadership Team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23f1a4dbe_0_9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MEEP</a:t>
            </a:r>
            <a:endParaRPr/>
          </a:p>
        </p:txBody>
      </p:sp>
      <p:sp>
        <p:nvSpPr>
          <p:cNvPr id="164" name="Google Shape;164;g2c23f1a4dbe_0_9"/>
          <p:cNvSpPr txBox="1"/>
          <p:nvPr>
            <p:ph idx="1" type="body"/>
          </p:nvPr>
        </p:nvSpPr>
        <p:spPr>
          <a:xfrm>
            <a:off x="516570" y="1546000"/>
            <a:ext cx="5399400" cy="4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Ideas are pulled from submissions by the IUG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and prioritized by the community.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The Innovative product teams have input during the pointing process to ensure that the implementation of the winning ideas can be smoothly incorporated during their development process.</a:t>
            </a:r>
            <a:endParaRPr/>
          </a:p>
        </p:txBody>
      </p:sp>
      <p:pic>
        <p:nvPicPr>
          <p:cNvPr id="165" name="Google Shape;165;g2c23f1a4dbe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371" y="1546000"/>
            <a:ext cx="5237429" cy="46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23f1a4dbe_0_15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MEEP</a:t>
            </a:r>
            <a:endParaRPr/>
          </a:p>
        </p:txBody>
      </p:sp>
      <p:sp>
        <p:nvSpPr>
          <p:cNvPr id="171" name="Google Shape;171;g2c23f1a4dbe_0_15"/>
          <p:cNvSpPr txBox="1"/>
          <p:nvPr>
            <p:ph idx="1" type="body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is a working group for each product covered by the MEEP agreement: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LX Starter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Polaris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Sierra*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Vega Discover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Vega Promote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*Sierra: Per Clarivate, the Sierra MEEP process will not include ideas related to the products listed below: Circa, Course Reserves, Decision Center, Encore, ERM, Express Lane, INN-Reach, Innovative Phone Alerts, Mobile Worklists, SMS Alerts, WAM, WebBridge Link Resolver, WebPAC.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However, related ideas can still be selected from Idea Exchange by product managers to include in the product roadmap.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23f1a4dbe_0_21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MEEP</a:t>
            </a:r>
            <a:endParaRPr/>
          </a:p>
        </p:txBody>
      </p:sp>
      <p:sp>
        <p:nvSpPr>
          <p:cNvPr id="177" name="Google Shape;177;g2c23f1a4dbe_0_21"/>
          <p:cNvSpPr txBox="1"/>
          <p:nvPr>
            <p:ph idx="1" type="body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Working Group consists of 4-12 people.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Their jobs include: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Selecting ideas from Idea Exchange for the voting ballot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Submitting these ideas to their product contacts at Innovative for sizing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This process may involve consultation with the product contacts to help define ideas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Submitting the sized ideas to the IUG Steering Committee to be added to the ballot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Following the voting period, meeting with the product contacts to confirm the winning ideas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-US"/>
              <a:t>Meeting with the product contacts as during </a:t>
            </a:r>
            <a:r>
              <a:rPr lang="en-US"/>
              <a:t>implementation</a:t>
            </a:r>
            <a:r>
              <a:rPr lang="en-US"/>
              <a:t> to ensure the features meet the requirements laid out in the ideas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5c1bf3016_2_0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MEEP</a:t>
            </a:r>
            <a:endParaRPr/>
          </a:p>
        </p:txBody>
      </p:sp>
      <p:sp>
        <p:nvSpPr>
          <p:cNvPr id="183" name="Google Shape;183;g2c5c1bf3016_2_0"/>
          <p:cNvSpPr txBox="1"/>
          <p:nvPr>
            <p:ph idx="1" type="body"/>
          </p:nvPr>
        </p:nvSpPr>
        <p:spPr>
          <a:xfrm>
            <a:off x="516575" y="1920225"/>
            <a:ext cx="20742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LX Starter</a:t>
            </a:r>
            <a:endParaRPr b="1"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Kevin French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Bob Gaydos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Eva Nottage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Kayla Payne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Betsy Raczkowsky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Gerald Reyes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Shannon Schmidt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Jeff Tate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Eric Young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184" name="Google Shape;184;g2c5c1bf3016_2_0"/>
          <p:cNvSpPr txBox="1"/>
          <p:nvPr>
            <p:ph idx="1" type="body"/>
          </p:nvPr>
        </p:nvSpPr>
        <p:spPr>
          <a:xfrm>
            <a:off x="2952625" y="1920225"/>
            <a:ext cx="16905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Polaris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Lauren Arnsman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Anne Barnard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Katie Fearnley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Justin Megahan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Amy Mihelich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Susan Millwater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Nicole Murphy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Izzy Oneiric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Lynn Reynish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Erin Shield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Amy Spurrier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/>
              <a:t>Jason Tenter</a:t>
            </a:r>
            <a:endParaRPr sz="1600"/>
          </a:p>
        </p:txBody>
      </p:sp>
      <p:sp>
        <p:nvSpPr>
          <p:cNvPr id="185" name="Google Shape;185;g2c5c1bf3016_2_0"/>
          <p:cNvSpPr txBox="1"/>
          <p:nvPr>
            <p:ph idx="1" type="body"/>
          </p:nvPr>
        </p:nvSpPr>
        <p:spPr>
          <a:xfrm>
            <a:off x="5292175" y="1920225"/>
            <a:ext cx="18042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Sierra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Kimberly Allen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Rebecca Bealer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Shawn Farrell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Xumei Ge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Jeremy Goldstein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Matthew Hill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Adam Hornsey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Kristina Johnston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Phil Shirley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Pam Skittino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Nicole Turzillo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/>
              <a:t>Elizabeth Wright</a:t>
            </a:r>
            <a:endParaRPr sz="1600"/>
          </a:p>
        </p:txBody>
      </p:sp>
      <p:sp>
        <p:nvSpPr>
          <p:cNvPr id="186" name="Google Shape;186;g2c5c1bf3016_2_0"/>
          <p:cNvSpPr txBox="1"/>
          <p:nvPr>
            <p:ph idx="1" type="body"/>
          </p:nvPr>
        </p:nvSpPr>
        <p:spPr>
          <a:xfrm>
            <a:off x="7676113" y="1920225"/>
            <a:ext cx="16905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Vega Discover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Jennifer Briggs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Matthew Etzel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Eileen Keller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Celia Mulder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Alison Pruntel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Allison Sartwell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Steve Saunders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Elaine Sloan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Elizabeth Smith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Bill Taylor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/>
              <a:t>Eric Young</a:t>
            </a:r>
            <a:endParaRPr sz="1600"/>
          </a:p>
        </p:txBody>
      </p:sp>
      <p:sp>
        <p:nvSpPr>
          <p:cNvPr id="187" name="Google Shape;187;g2c5c1bf3016_2_0"/>
          <p:cNvSpPr txBox="1"/>
          <p:nvPr>
            <p:ph idx="1" type="body"/>
          </p:nvPr>
        </p:nvSpPr>
        <p:spPr>
          <a:xfrm>
            <a:off x="516575" y="1259900"/>
            <a:ext cx="10842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</a:pPr>
            <a:r>
              <a:rPr lang="en-US"/>
              <a:t>2024/25 Working Group Members - Thank You!</a:t>
            </a:r>
            <a:endParaRPr/>
          </a:p>
        </p:txBody>
      </p:sp>
      <p:sp>
        <p:nvSpPr>
          <p:cNvPr id="188" name="Google Shape;188;g2c5c1bf3016_2_0"/>
          <p:cNvSpPr txBox="1"/>
          <p:nvPr>
            <p:ph idx="1" type="body"/>
          </p:nvPr>
        </p:nvSpPr>
        <p:spPr>
          <a:xfrm>
            <a:off x="9797800" y="1920225"/>
            <a:ext cx="16905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Vega Promote</a:t>
            </a:r>
            <a:endParaRPr b="1"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Michele Dimond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Jeff Garver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Kayla Payne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/>
              <a:t>Julianne Smith</a:t>
            </a:r>
            <a:endParaRPr sz="16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2fae8e50f_0_0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MEEP</a:t>
            </a:r>
            <a:endParaRPr/>
          </a:p>
        </p:txBody>
      </p:sp>
      <p:sp>
        <p:nvSpPr>
          <p:cNvPr id="194" name="Google Shape;194;g2c2fae8e50f_0_0"/>
          <p:cNvSpPr txBox="1"/>
          <p:nvPr>
            <p:ph idx="1" type="body"/>
          </p:nvPr>
        </p:nvSpPr>
        <p:spPr>
          <a:xfrm>
            <a:off x="522738" y="1586425"/>
            <a:ext cx="11083500" cy="4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ideas that are selected by the working groups and sized by the product contacts are put to a vote by IUG members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Site Contact for each IUG member organization receives an election ballot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Voters rank the eligible ideas according to their priorities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g2c2fae8e50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425" y="3155925"/>
            <a:ext cx="6960123" cy="31402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2fae8e50f_0_6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MEEP</a:t>
            </a:r>
            <a:endParaRPr/>
          </a:p>
        </p:txBody>
      </p:sp>
      <p:sp>
        <p:nvSpPr>
          <p:cNvPr id="201" name="Google Shape;201;g2c2fae8e50f_0_6"/>
          <p:cNvSpPr txBox="1"/>
          <p:nvPr>
            <p:ph idx="1" type="body"/>
          </p:nvPr>
        </p:nvSpPr>
        <p:spPr>
          <a:xfrm>
            <a:off x="516575" y="1543850"/>
            <a:ext cx="110835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MEEP voting cycle was completed recently for Sierra and the first Polaris vote has just started!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winning ideas for Sierra 6.3 are: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Add record to list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Clear Jarcache files upon first run of the SDA after an upgrade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Create Lists to Global/Rapid Update button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Reduce time for patron record payment lock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Sierra Working Group members will be starting another cycle of idea selection for 6.4 and 6.5 in a few months.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The voting for LX Starter, Vega Discover, and Vega Promote will be announced in the coming months.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5e575461f_0_1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MEEP</a:t>
            </a:r>
            <a:endParaRPr/>
          </a:p>
        </p:txBody>
      </p:sp>
      <p:sp>
        <p:nvSpPr>
          <p:cNvPr id="207" name="Google Shape;207;g2c5e575461f_0_1"/>
          <p:cNvSpPr txBox="1"/>
          <p:nvPr>
            <p:ph idx="1" type="body"/>
          </p:nvPr>
        </p:nvSpPr>
        <p:spPr>
          <a:xfrm>
            <a:off x="516575" y="1543850"/>
            <a:ext cx="110835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Enhancements Overview: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https://www.innovativeusers.org/enhancements_overview.php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Idea Exchange FAQ: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https://www.innovativeusers.org/idea_exchange_-_faq.php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MEEP Overview: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https://www.innovativeusers.org/member_exclusive_enhancement_p.php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Contact the Enhancements Leadership Team at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enhancements@innovativeusers.org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(Find all these resources at innovativeusers.org, under the Enhancements menu)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/>
          <p:nvPr>
            <p:ph idx="1" type="body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213" name="Google Shape;213;p13"/>
          <p:cNvSpPr txBox="1"/>
          <p:nvPr>
            <p:ph idx="2" type="body"/>
          </p:nvPr>
        </p:nvSpPr>
        <p:spPr>
          <a:xfrm>
            <a:off x="3983832" y="4023207"/>
            <a:ext cx="4224337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The Enhancements Leadership Team</a:t>
            </a:r>
            <a:endParaRPr/>
          </a:p>
        </p:txBody>
      </p:sp>
      <p:sp>
        <p:nvSpPr>
          <p:cNvPr id="105" name="Google Shape;105;p8"/>
          <p:cNvSpPr txBox="1"/>
          <p:nvPr>
            <p:ph idx="1" type="body"/>
          </p:nvPr>
        </p:nvSpPr>
        <p:spPr>
          <a:xfrm>
            <a:off x="5777106" y="1588525"/>
            <a:ext cx="51360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</a:pPr>
            <a:r>
              <a:rPr lang="en-US" sz="2200"/>
              <a:t>Innovative</a:t>
            </a:r>
            <a:endParaRPr sz="2200"/>
          </a:p>
        </p:txBody>
      </p:sp>
      <p:sp>
        <p:nvSpPr>
          <p:cNvPr id="106" name="Google Shape;106;p8"/>
          <p:cNvSpPr txBox="1"/>
          <p:nvPr>
            <p:ph idx="2" type="body"/>
          </p:nvPr>
        </p:nvSpPr>
        <p:spPr>
          <a:xfrm>
            <a:off x="5777112" y="2250845"/>
            <a:ext cx="5136000" cy="3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00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2000"/>
              <a:t>Kat Cuff (Vega)</a:t>
            </a:r>
            <a:endParaRPr sz="2000"/>
          </a:p>
          <a:p>
            <a:pPr indent="-160020" lvl="0" marL="27432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2000"/>
              <a:t>Mike Dicus (Sierra)</a:t>
            </a:r>
            <a:endParaRPr sz="2000"/>
          </a:p>
          <a:p>
            <a:pPr indent="-160020" lvl="0" marL="27432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2000"/>
              <a:t>Gabrielle Gosselin (Polaris)</a:t>
            </a:r>
            <a:endParaRPr sz="2000"/>
          </a:p>
          <a:p>
            <a:pPr indent="-160020" lvl="0" marL="27432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2000"/>
              <a:t>Samantha Quell (Polaris)</a:t>
            </a:r>
            <a:endParaRPr sz="2000"/>
          </a:p>
        </p:txBody>
      </p:sp>
      <p:sp>
        <p:nvSpPr>
          <p:cNvPr id="107" name="Google Shape;107;p8"/>
          <p:cNvSpPr txBox="1"/>
          <p:nvPr>
            <p:ph idx="3" type="body"/>
          </p:nvPr>
        </p:nvSpPr>
        <p:spPr>
          <a:xfrm>
            <a:off x="946026" y="2178325"/>
            <a:ext cx="4585800" cy="3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0020" lvl="0" marL="27432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2000"/>
              <a:t>Julie Cole (incoming)</a:t>
            </a:r>
            <a:endParaRPr sz="2000"/>
          </a:p>
          <a:p>
            <a:pPr indent="-160020" lvl="0" marL="27432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2000"/>
              <a:t>Eleanor Crumblehulme (outgoing)</a:t>
            </a:r>
            <a:endParaRPr sz="2000"/>
          </a:p>
          <a:p>
            <a:pPr indent="-160020" lvl="0" marL="27432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2000"/>
              <a:t>Sarah Frieldsmith (outgoing)</a:t>
            </a:r>
            <a:endParaRPr sz="2000"/>
          </a:p>
          <a:p>
            <a:pPr indent="-160020" lvl="0" marL="27432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2000"/>
              <a:t>Katie LeBlanc (incoming)</a:t>
            </a:r>
            <a:endParaRPr sz="2000"/>
          </a:p>
          <a:p>
            <a:pPr indent="-160020" lvl="0" marL="27432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2000"/>
              <a:t>Kathy Setter (outgoing)</a:t>
            </a:r>
            <a:endParaRPr sz="2000"/>
          </a:p>
        </p:txBody>
      </p:sp>
      <p:sp>
        <p:nvSpPr>
          <p:cNvPr id="108" name="Google Shape;108;p8"/>
          <p:cNvSpPr txBox="1"/>
          <p:nvPr>
            <p:ph idx="1" type="body"/>
          </p:nvPr>
        </p:nvSpPr>
        <p:spPr>
          <a:xfrm>
            <a:off x="945956" y="1588525"/>
            <a:ext cx="51360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</a:pPr>
            <a:r>
              <a:rPr lang="en-US" sz="2200"/>
              <a:t>IUG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516570" y="1762300"/>
            <a:ext cx="55335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 sz="22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Part 1: Idea Exchange</a:t>
            </a:r>
            <a:endParaRPr sz="22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t/>
            </a:r>
            <a:endParaRPr sz="22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t/>
            </a:r>
            <a:endParaRPr sz="22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All Innovative users add ideas to Idea Exchange. </a:t>
            </a:r>
            <a:br>
              <a:rPr lang="en-US"/>
            </a:b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All Innovative users vote for and prioritize ideas.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t/>
            </a:r>
            <a:endParaRPr sz="22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t/>
            </a:r>
            <a:endParaRPr sz="2200"/>
          </a:p>
        </p:txBody>
      </p:sp>
      <p:sp>
        <p:nvSpPr>
          <p:cNvPr id="114" name="Google Shape;114;p7"/>
          <p:cNvSpPr txBox="1"/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6050070" y="1762300"/>
            <a:ext cx="55335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 sz="2200"/>
              <a:t>Part 2: Member Exclusive Enhancement Process (MEEP)</a:t>
            </a:r>
            <a:endParaRPr sz="22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Workflow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Working Groups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Voting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▪"/>
            </a:pPr>
            <a:r>
              <a:rPr lang="en-US"/>
              <a:t>Implementation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c6c55c03a1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448" y="1509725"/>
            <a:ext cx="8573105" cy="453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c6c55c03a1_2_0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www.ideas.iii.com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c6c55c03a1_2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50" y="1396063"/>
            <a:ext cx="10934500" cy="47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6c55c03a1_2_9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Forums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6c55c03a1_2_21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 an Idea</a:t>
            </a:r>
            <a:endParaRPr/>
          </a:p>
        </p:txBody>
      </p:sp>
      <p:sp>
        <p:nvSpPr>
          <p:cNvPr id="136" name="Google Shape;136;g2c6c55c03a1_2_21"/>
          <p:cNvSpPr txBox="1"/>
          <p:nvPr>
            <p:ph idx="1" type="body"/>
          </p:nvPr>
        </p:nvSpPr>
        <p:spPr>
          <a:xfrm>
            <a:off x="516574" y="1546000"/>
            <a:ext cx="4188000" cy="463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 sz="2200"/>
              <a:t>Search </a:t>
            </a:r>
            <a:br>
              <a:rPr lang="en-US" sz="2200"/>
            </a:br>
            <a:endParaRPr sz="22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200"/>
              <a:t>Create</a:t>
            </a:r>
            <a:endParaRPr sz="2200"/>
          </a:p>
        </p:txBody>
      </p:sp>
      <p:pic>
        <p:nvPicPr>
          <p:cNvPr id="137" name="Google Shape;137;g2c6c55c03a1_2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799" y="1019965"/>
            <a:ext cx="5600354" cy="515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6c55c03a1_2_49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 an Idea</a:t>
            </a:r>
            <a:endParaRPr/>
          </a:p>
        </p:txBody>
      </p:sp>
      <p:pic>
        <p:nvPicPr>
          <p:cNvPr id="144" name="Google Shape;144;g2c6c55c03a1_2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625" y="1566575"/>
            <a:ext cx="7480748" cy="460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6c55c03a1_2_33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an Idea</a:t>
            </a:r>
            <a:endParaRPr/>
          </a:p>
        </p:txBody>
      </p:sp>
      <p:sp>
        <p:nvSpPr>
          <p:cNvPr id="151" name="Google Shape;151;g2c6c55c03a1_2_33"/>
          <p:cNvSpPr txBox="1"/>
          <p:nvPr>
            <p:ph idx="1" type="body"/>
          </p:nvPr>
        </p:nvSpPr>
        <p:spPr>
          <a:xfrm>
            <a:off x="516574" y="1546000"/>
            <a:ext cx="4188000" cy="463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 sz="2200"/>
              <a:t>Vote </a:t>
            </a:r>
            <a:br>
              <a:rPr lang="en-US" sz="2200"/>
            </a:br>
            <a:endParaRPr sz="22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200"/>
              <a:t>Prioritize</a:t>
            </a:r>
            <a:br>
              <a:rPr lang="en-US" sz="2200"/>
            </a:br>
            <a:endParaRPr sz="22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200"/>
              <a:t>Comment</a:t>
            </a:r>
            <a:endParaRPr sz="2200"/>
          </a:p>
        </p:txBody>
      </p:sp>
      <p:pic>
        <p:nvPicPr>
          <p:cNvPr id="152" name="Google Shape;152;g2c6c55c03a1_2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650" y="1137650"/>
            <a:ext cx="6284475" cy="49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type="title"/>
          </p:nvPr>
        </p:nvSpPr>
        <p:spPr>
          <a:xfrm>
            <a:off x="516565" y="659877"/>
            <a:ext cx="11083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MEEP</a:t>
            </a:r>
            <a:endParaRPr/>
          </a:p>
        </p:txBody>
      </p:sp>
      <p:sp>
        <p:nvSpPr>
          <p:cNvPr id="158" name="Google Shape;158;p6"/>
          <p:cNvSpPr txBox="1"/>
          <p:nvPr>
            <p:ph idx="1" type="body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/>
              <a:t>In December 2023, the Innovative Users Group (IUG) and Innovative, Part of Clarivate, announced an IUG </a:t>
            </a:r>
            <a:r>
              <a:rPr b="1" lang="en-US">
                <a:solidFill>
                  <a:schemeClr val="accent1"/>
                </a:solidFill>
              </a:rPr>
              <a:t>M</a:t>
            </a:r>
            <a:r>
              <a:rPr lang="en-US"/>
              <a:t>ember </a:t>
            </a:r>
            <a:r>
              <a:rPr b="1" lang="en-US">
                <a:solidFill>
                  <a:schemeClr val="accent1"/>
                </a:solidFill>
              </a:rPr>
              <a:t>E</a:t>
            </a:r>
            <a:r>
              <a:rPr lang="en-US"/>
              <a:t>xclusive </a:t>
            </a:r>
            <a:r>
              <a:rPr b="1" lang="en-US">
                <a:solidFill>
                  <a:schemeClr val="accent1"/>
                </a:solidFill>
              </a:rPr>
              <a:t>E</a:t>
            </a:r>
            <a:r>
              <a:rPr lang="en-US"/>
              <a:t>nhancement </a:t>
            </a:r>
            <a:r>
              <a:rPr b="1" lang="en-US">
                <a:solidFill>
                  <a:schemeClr val="accent1"/>
                </a:solidFill>
              </a:rPr>
              <a:t>P</a:t>
            </a:r>
            <a:r>
              <a:rPr lang="en-US"/>
              <a:t>rocess.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Volunteer Working Groups are established for each product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Working Groups select candidate ideas per cycle and define the requirements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Product owners assign point values to each idea based on development effort; each annual cycle has a maximum number of points set aside for the winning ideas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IUG members vote to prioritize ideas for implementation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Innovative commits to deliver enhancements within 12 months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Product owners will follow-up with Working Groups to ensure each feature is implemented in a way that meets the requirements laid out in the selected idea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IUG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B5"/>
      </a:accent1>
      <a:accent2>
        <a:srgbClr val="5B5CA5"/>
      </a:accent2>
      <a:accent3>
        <a:srgbClr val="AFB6BC"/>
      </a:accent3>
      <a:accent4>
        <a:srgbClr val="FFC000"/>
      </a:accent4>
      <a:accent5>
        <a:srgbClr val="5B9BD5"/>
      </a:accent5>
      <a:accent6>
        <a:srgbClr val="071D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2019-12-02T15:33:25Z</dcterms:created>
  <dc:creator>Kristine Menkins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