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9" r:id="rId3"/>
    <p:sldId id="270" r:id="rId4"/>
    <p:sldId id="256" r:id="rId5"/>
    <p:sldId id="258" r:id="rId6"/>
    <p:sldId id="259" r:id="rId7"/>
    <p:sldId id="260" r:id="rId8"/>
    <p:sldId id="261" r:id="rId9"/>
    <p:sldId id="262" r:id="rId10"/>
    <p:sldId id="268" r:id="rId11"/>
    <p:sldId id="263" r:id="rId12"/>
    <p:sldId id="266" r:id="rId13"/>
    <p:sldId id="267" r:id="rId14"/>
    <p:sldId id="271" r:id="rId15"/>
    <p:sldId id="273" r:id="rId16"/>
    <p:sldId id="274" r:id="rId17"/>
    <p:sldId id="277" r:id="rId18"/>
    <p:sldId id="276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2D6A-BBDF-4878-B04A-7F2C407A0E4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6BD-FEED-40CA-AB23-0B4D90918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9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2D6A-BBDF-4878-B04A-7F2C407A0E4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6BD-FEED-40CA-AB23-0B4D90918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9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2D6A-BBDF-4878-B04A-7F2C407A0E4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6BD-FEED-40CA-AB23-0B4D90918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0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2D6A-BBDF-4878-B04A-7F2C407A0E4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6BD-FEED-40CA-AB23-0B4D90918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0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2D6A-BBDF-4878-B04A-7F2C407A0E4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6BD-FEED-40CA-AB23-0B4D90918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8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2D6A-BBDF-4878-B04A-7F2C407A0E4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6BD-FEED-40CA-AB23-0B4D90918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8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2D6A-BBDF-4878-B04A-7F2C407A0E4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6BD-FEED-40CA-AB23-0B4D90918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2D6A-BBDF-4878-B04A-7F2C407A0E4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6BD-FEED-40CA-AB23-0B4D90918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0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2D6A-BBDF-4878-B04A-7F2C407A0E4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6BD-FEED-40CA-AB23-0B4D90918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6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2D6A-BBDF-4878-B04A-7F2C407A0E4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6BD-FEED-40CA-AB23-0B4D90918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5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2D6A-BBDF-4878-B04A-7F2C407A0E4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C6BD-FEED-40CA-AB23-0B4D90918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12D6A-BBDF-4878-B04A-7F2C407A0E4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1C6BD-FEED-40CA-AB23-0B4D90918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5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berlincollegelibraries.box.com/s/9ebl6us65tjwtra1q7lrf5m1pbckaur0" TargetMode="External"/><Relationship Id="rId2" Type="http://schemas.openxmlformats.org/officeDocument/2006/relationships/hyperlink" Target="https://oberlincollegelibraries.box.com/s/nmf89v75r2ngjybscbcwak0yvqkxvrq1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elina.wang@oberlin.edu" TargetMode="External"/><Relationship Id="rId2" Type="http://schemas.openxmlformats.org/officeDocument/2006/relationships/hyperlink" Target="mailto:glennmanino@hot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8655" y="808327"/>
            <a:ext cx="9144000" cy="1962582"/>
          </a:xfrm>
        </p:spPr>
        <p:txBody>
          <a:bodyPr/>
          <a:lstStyle/>
          <a:p>
            <a:r>
              <a:rPr lang="en-US" dirty="0" smtClean="0"/>
              <a:t>Library Data Analysis Economy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6509"/>
            <a:ext cx="9144000" cy="2200563"/>
          </a:xfrm>
        </p:spPr>
        <p:txBody>
          <a:bodyPr/>
          <a:lstStyle/>
          <a:p>
            <a:r>
              <a:rPr lang="en-US" dirty="0" smtClean="0"/>
              <a:t>Data analyzed by Selina Wang, Oberlin College</a:t>
            </a:r>
          </a:p>
          <a:p>
            <a:r>
              <a:rPr lang="en-US" dirty="0" smtClean="0"/>
              <a:t>selina.wang@oberlin.edu</a:t>
            </a:r>
            <a:endParaRPr lang="en-US" dirty="0"/>
          </a:p>
          <a:p>
            <a:r>
              <a:rPr lang="en-US" dirty="0" smtClean="0"/>
              <a:t>Software created by Glenn </a:t>
            </a:r>
            <a:r>
              <a:rPr lang="en-US" dirty="0" err="1" smtClean="0"/>
              <a:t>Manino</a:t>
            </a:r>
            <a:endParaRPr lang="en-US" dirty="0" smtClean="0"/>
          </a:p>
          <a:p>
            <a:r>
              <a:rPr lang="en-US" dirty="0" smtClean="0"/>
              <a:t>glennmanino@hotmail.com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6327"/>
            <a:ext cx="9144000" cy="812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Total Checkouts by Subject (%)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545" y="1099127"/>
            <a:ext cx="9882909" cy="563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2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8" y="99392"/>
            <a:ext cx="9299713" cy="8050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Fund by Vendor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794" y="1024407"/>
            <a:ext cx="10078122" cy="574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83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89526"/>
            <a:ext cx="9144000" cy="1274619"/>
          </a:xfrm>
        </p:spPr>
        <p:txBody>
          <a:bodyPr>
            <a:noAutofit/>
          </a:bodyPr>
          <a:lstStyle/>
          <a:p>
            <a:r>
              <a:rPr lang="en-US" sz="4800" dirty="0" smtClean="0"/>
              <a:t>Music Items Cataloged </a:t>
            </a:r>
            <a:br>
              <a:rPr lang="en-US" sz="4800" dirty="0" smtClean="0"/>
            </a:br>
            <a:r>
              <a:rPr lang="en-US" sz="4800" dirty="0" smtClean="0"/>
              <a:t>by Pub Year in FY17</a:t>
            </a:r>
            <a:endParaRPr lang="en-US" sz="4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1842" y="1764145"/>
            <a:ext cx="8799446" cy="501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1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4618" y="244907"/>
            <a:ext cx="9144000" cy="1306801"/>
          </a:xfrm>
        </p:spPr>
        <p:txBody>
          <a:bodyPr>
            <a:noAutofit/>
          </a:bodyPr>
          <a:lstStyle/>
          <a:p>
            <a:r>
              <a:rPr lang="en-US" sz="4400" dirty="0" smtClean="0"/>
              <a:t>Total Cataloged by Subject</a:t>
            </a:r>
            <a:br>
              <a:rPr lang="en-US" sz="4400" dirty="0" smtClean="0"/>
            </a:br>
            <a:r>
              <a:rPr lang="en-US" sz="4400" dirty="0" smtClean="0"/>
              <a:t>in FY 17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751" y="1450108"/>
            <a:ext cx="9234849" cy="526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9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9107"/>
            <a:ext cx="9144000" cy="1108363"/>
          </a:xfrm>
        </p:spPr>
        <p:txBody>
          <a:bodyPr>
            <a:normAutofit/>
          </a:bodyPr>
          <a:lstStyle/>
          <a:p>
            <a:r>
              <a:rPr lang="en-US" dirty="0" smtClean="0"/>
              <a:t>Downloads: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7017" y="1933576"/>
            <a:ext cx="1110336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OBLIque1.3i </a:t>
            </a:r>
            <a:r>
              <a:rPr lang="en-US" sz="3200" b="1" dirty="0" smtClean="0"/>
              <a:t>version:</a:t>
            </a:r>
            <a:endParaRPr lang="en-US" sz="3200" dirty="0"/>
          </a:p>
          <a:p>
            <a:r>
              <a:rPr lang="en-US" sz="2400" b="1" dirty="0" smtClean="0">
                <a:solidFill>
                  <a:srgbClr val="0070C0"/>
                </a:solidFill>
                <a:hlinkClick r:id="rId2"/>
              </a:rPr>
              <a:t>https</a:t>
            </a:r>
            <a:r>
              <a:rPr lang="en-US" sz="2400" b="1" dirty="0">
                <a:solidFill>
                  <a:srgbClr val="0070C0"/>
                </a:solidFill>
                <a:hlinkClick r:id="rId2"/>
              </a:rPr>
              <a:t>://oberlincollegelibraries.box.com/s/pljjzqbvexwmk0hcls6ap0fv508xy2mm</a:t>
            </a:r>
            <a:endParaRPr lang="en-US" sz="2400" b="1" dirty="0">
              <a:solidFill>
                <a:srgbClr val="0070C0"/>
              </a:solidFill>
            </a:endParaRPr>
          </a:p>
          <a:p>
            <a:endParaRPr lang="en-US" dirty="0"/>
          </a:p>
          <a:p>
            <a:r>
              <a:rPr lang="en-US" sz="3200" b="1" dirty="0" smtClean="0"/>
              <a:t>MarcExtract1.2i version:</a:t>
            </a:r>
            <a:endParaRPr lang="en-US" sz="3200" b="1" dirty="0"/>
          </a:p>
          <a:p>
            <a:r>
              <a:rPr lang="en-US" sz="2400" b="1" dirty="0" smtClean="0">
                <a:solidFill>
                  <a:srgbClr val="0070C0"/>
                </a:solidFill>
                <a:hlinkClick r:id="rId3"/>
              </a:rPr>
              <a:t>https</a:t>
            </a:r>
            <a:r>
              <a:rPr lang="en-US" sz="2400" b="1" dirty="0">
                <a:solidFill>
                  <a:srgbClr val="0070C0"/>
                </a:solidFill>
                <a:hlinkClick r:id="rId3"/>
              </a:rPr>
              <a:t>://</a:t>
            </a:r>
            <a:r>
              <a:rPr lang="en-US" sz="2400" b="1" dirty="0" smtClean="0">
                <a:solidFill>
                  <a:srgbClr val="0070C0"/>
                </a:solidFill>
                <a:hlinkClick r:id="rId3"/>
              </a:rPr>
              <a:t>oberlincollegelibraries.box.com/s/9ebl6us65tjwtra1q7lrf5m1pbckaur0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endParaRPr lang="en-US" sz="3200" b="1" dirty="0" smtClean="0"/>
          </a:p>
          <a:p>
            <a:r>
              <a:rPr lang="en-US" sz="3200" b="1" dirty="0" smtClean="0"/>
              <a:t>MarcExtract1.3i </a:t>
            </a:r>
            <a:r>
              <a:rPr lang="en-US" sz="3200" b="1" dirty="0"/>
              <a:t>version:</a:t>
            </a:r>
          </a:p>
          <a:p>
            <a:r>
              <a:rPr lang="en-US" sz="2400" b="1" dirty="0">
                <a:hlinkClick r:id="rId2"/>
              </a:rPr>
              <a:t>https://oberlincollegelibraries.box.com/s/nmf89v75r2ngjybscbcwak0yvqkxvrq1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82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270" y="157341"/>
            <a:ext cx="9144000" cy="572654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OBLIque</a:t>
            </a:r>
            <a:r>
              <a:rPr lang="en-US" sz="4800" dirty="0" smtClean="0"/>
              <a:t> Download Page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499" y="612774"/>
            <a:ext cx="8300009" cy="603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55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6120" y="63611"/>
            <a:ext cx="9144000" cy="45499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MarcExtract</a:t>
            </a:r>
            <a:r>
              <a:rPr lang="en-US" sz="3600" dirty="0" smtClean="0"/>
              <a:t> Download Page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406400"/>
            <a:ext cx="8335576" cy="645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23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2796" y="739471"/>
            <a:ext cx="9144000" cy="556591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Installation </a:t>
            </a:r>
            <a:r>
              <a:rPr lang="en-US" sz="4000" b="1" dirty="0" smtClean="0"/>
              <a:t>Instructions - 1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844702" y="1908313"/>
            <a:ext cx="905653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For </a:t>
            </a:r>
            <a:r>
              <a:rPr lang="en-US" sz="2000" b="1" dirty="0" smtClean="0"/>
              <a:t>MarcExtract1.2i or 1.3i:</a:t>
            </a:r>
            <a:endParaRPr lang="en-US" sz="2000" b="1" dirty="0"/>
          </a:p>
          <a:p>
            <a:endParaRPr lang="en-US" dirty="0"/>
          </a:p>
          <a:p>
            <a:r>
              <a:rPr lang="en-US" dirty="0" smtClean="0"/>
              <a:t>Download </a:t>
            </a:r>
            <a:r>
              <a:rPr lang="en-US" dirty="0"/>
              <a:t>the MarcExtract12i </a:t>
            </a:r>
            <a:r>
              <a:rPr lang="en-US" dirty="0" smtClean="0"/>
              <a:t>or 13i folder</a:t>
            </a:r>
            <a:r>
              <a:rPr lang="en-US" dirty="0"/>
              <a:t>;</a:t>
            </a:r>
          </a:p>
          <a:p>
            <a:r>
              <a:rPr lang="en-US" dirty="0" smtClean="0"/>
              <a:t>When </a:t>
            </a:r>
            <a:r>
              <a:rPr lang="en-US" dirty="0"/>
              <a:t>done, open the folder and locate the marcextract12i.exe file;</a:t>
            </a:r>
          </a:p>
          <a:p>
            <a:r>
              <a:rPr lang="en-US" dirty="0" smtClean="0"/>
              <a:t>Make </a:t>
            </a:r>
            <a:r>
              <a:rPr lang="en-US" dirty="0"/>
              <a:t>a shortcut to this file and drag it to the desktop.</a:t>
            </a:r>
          </a:p>
          <a:p>
            <a:endParaRPr lang="en-US" dirty="0"/>
          </a:p>
          <a:p>
            <a:r>
              <a:rPr lang="en-US" dirty="0" err="1"/>
              <a:t>MarcExtract</a:t>
            </a:r>
            <a:r>
              <a:rPr lang="en-US" dirty="0"/>
              <a:t> allows you to read two help files from the main window:</a:t>
            </a:r>
          </a:p>
          <a:p>
            <a:r>
              <a:rPr lang="en-US" dirty="0" smtClean="0"/>
              <a:t>Click </a:t>
            </a:r>
            <a:r>
              <a:rPr lang="en-US" dirty="0"/>
              <a:t>“General” to see an overview of </a:t>
            </a:r>
            <a:r>
              <a:rPr lang="en-US" dirty="0" err="1"/>
              <a:t>MarcExtract</a:t>
            </a:r>
            <a:r>
              <a:rPr lang="en-US" dirty="0"/>
              <a:t>.</a:t>
            </a:r>
          </a:p>
          <a:p>
            <a:r>
              <a:rPr lang="en-US" dirty="0" smtClean="0"/>
              <a:t>Click </a:t>
            </a:r>
            <a:r>
              <a:rPr lang="en-US" dirty="0"/>
              <a:t>“Formatting” for help on using formatting commands that allow you to modify the data that is returned from your MARC files.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files MEhelp.rtf and Formatting.rtf can be printed (with Word or </a:t>
            </a:r>
            <a:r>
              <a:rPr lang="en-US" dirty="0" err="1"/>
              <a:t>Wordpad</a:t>
            </a:r>
            <a:r>
              <a:rPr lang="en-US" dirty="0"/>
              <a:t>) to obtain a hard copy of the instructions.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5006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6734"/>
            <a:ext cx="9144000" cy="818985"/>
          </a:xfrm>
        </p:spPr>
        <p:txBody>
          <a:bodyPr>
            <a:noAutofit/>
          </a:bodyPr>
          <a:lstStyle/>
          <a:p>
            <a:r>
              <a:rPr lang="en-US" sz="3600" b="1" dirty="0"/>
              <a:t>Installation Instructions - </a:t>
            </a:r>
            <a:r>
              <a:rPr lang="en-US" sz="3600" b="1" dirty="0" smtClean="0"/>
              <a:t>2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997643" y="1749287"/>
            <a:ext cx="674270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For </a:t>
            </a:r>
            <a:r>
              <a:rPr lang="en-US" sz="2000" b="1" dirty="0"/>
              <a:t>OBLIque1.3i:</a:t>
            </a:r>
          </a:p>
          <a:p>
            <a:endParaRPr lang="en-US" dirty="0"/>
          </a:p>
          <a:p>
            <a:r>
              <a:rPr lang="en-US" dirty="0" smtClean="0"/>
              <a:t>Download </a:t>
            </a:r>
            <a:r>
              <a:rPr lang="en-US" dirty="0"/>
              <a:t>the OBLIque13i folder;</a:t>
            </a:r>
          </a:p>
          <a:p>
            <a:r>
              <a:rPr lang="en-US" dirty="0" smtClean="0"/>
              <a:t>When </a:t>
            </a:r>
            <a:r>
              <a:rPr lang="en-US" dirty="0"/>
              <a:t>done, open the folder and locate the Oblique3i.exe file;</a:t>
            </a:r>
          </a:p>
          <a:p>
            <a:r>
              <a:rPr lang="en-US" dirty="0" smtClean="0"/>
              <a:t>Make </a:t>
            </a:r>
            <a:r>
              <a:rPr lang="en-US" dirty="0"/>
              <a:t>a shortcut to the file and drag it to the desktop.</a:t>
            </a:r>
          </a:p>
          <a:p>
            <a:endParaRPr lang="en-US" dirty="0"/>
          </a:p>
          <a:p>
            <a:r>
              <a:rPr lang="en-US" dirty="0"/>
              <a:t>There are two .doc files that provide instructions for using </a:t>
            </a:r>
            <a:r>
              <a:rPr lang="en-US" dirty="0" err="1"/>
              <a:t>OBLIque</a:t>
            </a:r>
            <a:r>
              <a:rPr lang="en-US" dirty="0"/>
              <a:t>.</a:t>
            </a:r>
          </a:p>
          <a:p>
            <a:r>
              <a:rPr lang="en-US" dirty="0" smtClean="0"/>
              <a:t>Read </a:t>
            </a:r>
            <a:r>
              <a:rPr lang="en-US" dirty="0"/>
              <a:t>OBLIqueOverview_13.doc first for the big picture.</a:t>
            </a:r>
          </a:p>
          <a:p>
            <a:r>
              <a:rPr lang="en-US" dirty="0" smtClean="0"/>
              <a:t>Read </a:t>
            </a:r>
            <a:r>
              <a:rPr lang="en-US" dirty="0"/>
              <a:t>ObliqueManual_13.doc for more comprehensive instructions.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263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82310" y="1502797"/>
            <a:ext cx="756169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Questions or comments: </a:t>
            </a:r>
            <a:endParaRPr lang="en-US" sz="4000" b="1" dirty="0" smtClean="0"/>
          </a:p>
          <a:p>
            <a:pPr algn="ctr"/>
            <a:endParaRPr lang="en-US" sz="3600" b="1" dirty="0" smtClean="0">
              <a:hlinkClick r:id="rId2"/>
            </a:endParaRPr>
          </a:p>
          <a:p>
            <a:pPr algn="ctr"/>
            <a:endParaRPr lang="en-US" sz="3600" b="1" dirty="0">
              <a:hlinkClick r:id="rId2"/>
            </a:endParaRPr>
          </a:p>
          <a:p>
            <a:pPr algn="ctr"/>
            <a:r>
              <a:rPr lang="en-US" sz="3600" b="1" dirty="0" smtClean="0">
                <a:hlinkClick r:id="rId2"/>
              </a:rPr>
              <a:t>glennmanino@hotmail.com</a:t>
            </a:r>
            <a:r>
              <a:rPr lang="en-US" sz="3600" b="1" dirty="0" smtClean="0"/>
              <a:t> </a:t>
            </a:r>
            <a:endParaRPr lang="en-US" sz="3600" b="1" dirty="0"/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OR</a:t>
            </a:r>
            <a:r>
              <a:rPr lang="en-US" sz="3600" b="1" dirty="0" smtClean="0"/>
              <a:t> </a:t>
            </a:r>
            <a:endParaRPr lang="en-US" sz="3600" b="1" dirty="0"/>
          </a:p>
          <a:p>
            <a:pPr algn="ctr"/>
            <a:r>
              <a:rPr lang="en-US" sz="3600" b="1" dirty="0"/>
              <a:t>         </a:t>
            </a:r>
            <a:r>
              <a:rPr lang="en-US" sz="3600" b="1" dirty="0" smtClean="0"/>
              <a:t>                 </a:t>
            </a:r>
            <a:r>
              <a:rPr lang="en-US" sz="3600" b="1" dirty="0" smtClean="0">
                <a:hlinkClick r:id="rId3"/>
              </a:rPr>
              <a:t>selina.wang@oberlin.edu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0901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34935" y="1256192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MARC Records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28800" y="1981200"/>
            <a:ext cx="2667000" cy="225720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90272" y="2053188"/>
            <a:ext cx="235312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001</a:t>
            </a:r>
            <a:r>
              <a:rPr lang="en-US" sz="800" dirty="0"/>
              <a:t> ssib019074118</a:t>
            </a:r>
          </a:p>
          <a:p>
            <a:r>
              <a:rPr lang="en-US" sz="800" b="1" dirty="0"/>
              <a:t>003</a:t>
            </a:r>
            <a:r>
              <a:rPr lang="en-US" sz="800" dirty="0"/>
              <a:t> </a:t>
            </a:r>
            <a:r>
              <a:rPr lang="en-US" sz="800" dirty="0" err="1"/>
              <a:t>WaSeSS</a:t>
            </a:r>
            <a:endParaRPr lang="en-US" sz="800" dirty="0"/>
          </a:p>
          <a:p>
            <a:r>
              <a:rPr lang="en-US" sz="800" b="1" dirty="0"/>
              <a:t>005</a:t>
            </a:r>
            <a:r>
              <a:rPr lang="en-US" sz="800" dirty="0"/>
              <a:t> 20180312092402.0</a:t>
            </a:r>
          </a:p>
          <a:p>
            <a:r>
              <a:rPr lang="en-US" sz="800" b="1" dirty="0"/>
              <a:t>006</a:t>
            </a:r>
            <a:r>
              <a:rPr lang="en-US" sz="800" dirty="0"/>
              <a:t> m        d        </a:t>
            </a:r>
          </a:p>
          <a:p>
            <a:r>
              <a:rPr lang="en-US" sz="800" b="1" dirty="0"/>
              <a:t>007</a:t>
            </a:r>
            <a:r>
              <a:rPr lang="en-US" sz="800" dirty="0"/>
              <a:t> </a:t>
            </a:r>
            <a:r>
              <a:rPr lang="en-US" sz="800" dirty="0" err="1"/>
              <a:t>cr</a:t>
            </a:r>
            <a:r>
              <a:rPr lang="en-US" sz="800" dirty="0"/>
              <a:t>  n         </a:t>
            </a:r>
          </a:p>
          <a:p>
            <a:r>
              <a:rPr lang="en-US" sz="800" b="1" dirty="0"/>
              <a:t>008</a:t>
            </a:r>
            <a:r>
              <a:rPr lang="en-US" sz="800" dirty="0"/>
              <a:t> 180312s2010    </a:t>
            </a:r>
            <a:r>
              <a:rPr lang="en-US" sz="800" b="1" dirty="0"/>
              <a:t>||||||||o|||||||| ||||| </a:t>
            </a:r>
            <a:r>
              <a:rPr lang="en-US" sz="800" dirty="0"/>
              <a:t>d</a:t>
            </a:r>
          </a:p>
          <a:p>
            <a:r>
              <a:rPr lang="en-US" sz="800" b="1" dirty="0"/>
              <a:t>035</a:t>
            </a:r>
            <a:r>
              <a:rPr lang="en-US" sz="800" dirty="0"/>
              <a:t>   </a:t>
            </a:r>
            <a:r>
              <a:rPr lang="en-US" sz="800" b="1" dirty="0"/>
              <a:t>|a</a:t>
            </a:r>
            <a:r>
              <a:rPr lang="en-US" sz="800" dirty="0"/>
              <a:t>(</a:t>
            </a:r>
            <a:r>
              <a:rPr lang="en-US" sz="800" dirty="0" err="1"/>
              <a:t>WaSeSS</a:t>
            </a:r>
            <a:r>
              <a:rPr lang="en-US" sz="800" dirty="0"/>
              <a:t>)ssib019074118</a:t>
            </a:r>
          </a:p>
          <a:p>
            <a:r>
              <a:rPr lang="en-US" sz="800" b="1" dirty="0"/>
              <a:t>040</a:t>
            </a:r>
            <a:r>
              <a:rPr lang="en-US" sz="800" dirty="0"/>
              <a:t>   </a:t>
            </a:r>
            <a:r>
              <a:rPr lang="en-US" sz="800" b="1" dirty="0"/>
              <a:t>|</a:t>
            </a:r>
            <a:r>
              <a:rPr lang="en-US" sz="800" b="1" dirty="0" err="1"/>
              <a:t>a</a:t>
            </a:r>
            <a:r>
              <a:rPr lang="en-US" sz="800" dirty="0" err="1"/>
              <a:t>WaSeSS</a:t>
            </a:r>
            <a:r>
              <a:rPr lang="en-US" sz="800" b="1" dirty="0" err="1"/>
              <a:t>|c</a:t>
            </a:r>
            <a:r>
              <a:rPr lang="en-US" sz="800" dirty="0" err="1"/>
              <a:t>WaSeSS</a:t>
            </a:r>
            <a:r>
              <a:rPr lang="en-US" sz="800" b="1" dirty="0" err="1"/>
              <a:t>|d</a:t>
            </a:r>
            <a:r>
              <a:rPr lang="en-US" sz="800" dirty="0" err="1"/>
              <a:t>WaSeSS</a:t>
            </a:r>
            <a:endParaRPr lang="en-US" sz="800" dirty="0"/>
          </a:p>
          <a:p>
            <a:r>
              <a:rPr lang="en-US" sz="800" b="1" dirty="0"/>
              <a:t>245</a:t>
            </a:r>
            <a:r>
              <a:rPr lang="en-US" sz="800" dirty="0"/>
              <a:t> 00</a:t>
            </a:r>
            <a:r>
              <a:rPr lang="en-US" sz="800" b="1" dirty="0"/>
              <a:t>|a</a:t>
            </a:r>
            <a:r>
              <a:rPr lang="en-US" sz="800" dirty="0"/>
              <a:t>"...and then she </a:t>
            </a:r>
            <a:r>
              <a:rPr lang="en-US" sz="800" dirty="0" err="1"/>
              <a:t>died"</a:t>
            </a:r>
            <a:r>
              <a:rPr lang="en-US" sz="800" b="1" dirty="0" err="1"/>
              <a:t>|h</a:t>
            </a:r>
            <a:r>
              <a:rPr lang="en-US" sz="800" dirty="0"/>
              <a:t>[electronic resource] :</a:t>
            </a:r>
            <a:r>
              <a:rPr lang="en-US" sz="800" b="1" dirty="0"/>
              <a:t>|</a:t>
            </a:r>
            <a:r>
              <a:rPr lang="en-US" sz="800" b="1" dirty="0" err="1"/>
              <a:t>b</a:t>
            </a:r>
            <a:r>
              <a:rPr lang="en-US" sz="800" dirty="0" err="1"/>
              <a:t>Indonesia</a:t>
            </a:r>
            <a:r>
              <a:rPr lang="en-US" sz="800" dirty="0"/>
              <a:t> Maternal Health Assessment /</a:t>
            </a:r>
            <a:r>
              <a:rPr lang="en-US" sz="800" b="1" dirty="0"/>
              <a:t>|</a:t>
            </a:r>
            <a:r>
              <a:rPr lang="en-US" sz="800" b="1" dirty="0" err="1"/>
              <a:t>c</a:t>
            </a:r>
            <a:r>
              <a:rPr lang="en-US" sz="800" dirty="0" err="1"/>
              <a:t>World</a:t>
            </a:r>
            <a:r>
              <a:rPr lang="en-US" sz="800" dirty="0"/>
              <a:t> Bank.</a:t>
            </a:r>
          </a:p>
          <a:p>
            <a:r>
              <a:rPr lang="en-US" sz="800" b="1" dirty="0"/>
              <a:t>260</a:t>
            </a:r>
            <a:r>
              <a:rPr lang="en-US" sz="800" dirty="0"/>
              <a:t>   </a:t>
            </a:r>
            <a:r>
              <a:rPr lang="en-US" sz="800" b="1" dirty="0"/>
              <a:t>|a</a:t>
            </a:r>
            <a:r>
              <a:rPr lang="en-US" sz="800" dirty="0"/>
              <a:t>[</a:t>
            </a:r>
            <a:r>
              <a:rPr lang="en-US" sz="800" dirty="0" err="1"/>
              <a:t>S.l.</a:t>
            </a:r>
            <a:r>
              <a:rPr lang="en-US" sz="800" dirty="0"/>
              <a:t>] :</a:t>
            </a:r>
            <a:r>
              <a:rPr lang="en-US" sz="800" b="1" dirty="0"/>
              <a:t>|b</a:t>
            </a:r>
            <a:r>
              <a:rPr lang="en-US" sz="800" dirty="0"/>
              <a:t>[</a:t>
            </a:r>
            <a:r>
              <a:rPr lang="en-US" sz="800" dirty="0" err="1"/>
              <a:t>s.n</a:t>
            </a:r>
            <a:r>
              <a:rPr lang="en-US" sz="800" dirty="0"/>
              <a:t>.],</a:t>
            </a:r>
            <a:r>
              <a:rPr lang="en-US" sz="800" b="1" dirty="0"/>
              <a:t>|c</a:t>
            </a:r>
            <a:r>
              <a:rPr lang="en-US" sz="800" dirty="0"/>
              <a:t>2010.</a:t>
            </a:r>
          </a:p>
          <a:p>
            <a:r>
              <a:rPr lang="en-US" sz="800" b="1" dirty="0"/>
              <a:t>300</a:t>
            </a:r>
            <a:r>
              <a:rPr lang="en-US" sz="800" dirty="0"/>
              <a:t>   </a:t>
            </a:r>
            <a:r>
              <a:rPr lang="en-US" sz="800" b="1" dirty="0"/>
              <a:t>|a</a:t>
            </a:r>
            <a:r>
              <a:rPr lang="en-US" sz="800" dirty="0"/>
              <a:t>1 online resource.</a:t>
            </a:r>
          </a:p>
          <a:p>
            <a:r>
              <a:rPr lang="en-US" sz="800" b="1" dirty="0"/>
              <a:t>500</a:t>
            </a:r>
            <a:r>
              <a:rPr lang="en-US" sz="800" dirty="0"/>
              <a:t>   </a:t>
            </a:r>
            <a:r>
              <a:rPr lang="en-US" sz="800" b="1" dirty="0"/>
              <a:t>|</a:t>
            </a:r>
            <a:r>
              <a:rPr lang="en-US" sz="800" b="1" dirty="0" err="1"/>
              <a:t>a</a:t>
            </a:r>
            <a:r>
              <a:rPr lang="en-US" sz="800" dirty="0" err="1"/>
              <a:t>Title</a:t>
            </a:r>
            <a:r>
              <a:rPr lang="en-US" sz="800" dirty="0"/>
              <a:t> from content provider.</a:t>
            </a:r>
          </a:p>
          <a:p>
            <a:r>
              <a:rPr lang="en-US" sz="800" b="1" dirty="0"/>
              <a:t>506</a:t>
            </a:r>
            <a:r>
              <a:rPr lang="en-US" sz="800" dirty="0"/>
              <a:t>   </a:t>
            </a:r>
            <a:r>
              <a:rPr lang="en-US" sz="800" b="1" dirty="0"/>
              <a:t>|</a:t>
            </a:r>
            <a:r>
              <a:rPr lang="en-US" sz="800" b="1" dirty="0" err="1"/>
              <a:t>a</a:t>
            </a:r>
            <a:r>
              <a:rPr lang="en-US" sz="800" dirty="0" err="1"/>
              <a:t>License</a:t>
            </a:r>
            <a:r>
              <a:rPr lang="en-US" sz="800" dirty="0"/>
              <a:t> restrictions may limit access.</a:t>
            </a:r>
          </a:p>
          <a:p>
            <a:r>
              <a:rPr lang="en-US" sz="800" b="1" dirty="0"/>
              <a:t>710</a:t>
            </a:r>
            <a:r>
              <a:rPr lang="en-US" sz="800" dirty="0"/>
              <a:t> 1 </a:t>
            </a:r>
            <a:r>
              <a:rPr lang="en-US" sz="800" b="1" dirty="0"/>
              <a:t>|</a:t>
            </a:r>
            <a:r>
              <a:rPr lang="en-US" sz="800" b="1" dirty="0" err="1"/>
              <a:t>a</a:t>
            </a:r>
            <a:r>
              <a:rPr lang="en-US" sz="800" dirty="0" err="1"/>
              <a:t>World</a:t>
            </a:r>
            <a:r>
              <a:rPr lang="en-US" sz="800" dirty="0"/>
              <a:t> Bank.</a:t>
            </a:r>
          </a:p>
          <a:p>
            <a:r>
              <a:rPr lang="en-US" sz="800" b="1" dirty="0"/>
              <a:t>856</a:t>
            </a:r>
            <a:r>
              <a:rPr lang="en-US" sz="800" dirty="0"/>
              <a:t> 40</a:t>
            </a:r>
            <a:r>
              <a:rPr lang="en-US" sz="800" b="1" dirty="0"/>
              <a:t>|z</a:t>
            </a:r>
            <a:r>
              <a:rPr lang="en-US" sz="800" dirty="0"/>
              <a:t>Click here for full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1966801"/>
            <a:ext cx="2676525" cy="2286000"/>
          </a:xfrm>
          <a:prstGeom prst="rect">
            <a:avLst/>
          </a:prstGeom>
          <a:noFill/>
          <a:ln w="9525">
            <a:solidFill>
              <a:schemeClr val="tx1">
                <a:alpha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652962" y="1262536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Spreadsheet Format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077201" y="1262536"/>
            <a:ext cx="1190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/>
              <a:t>Analysis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4191000" y="1487024"/>
            <a:ext cx="304800" cy="113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7620000" y="1484864"/>
            <a:ext cx="304800" cy="113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072" y="1981201"/>
            <a:ext cx="1713368" cy="13097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2319226"/>
            <a:ext cx="933450" cy="158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467" y="3837001"/>
            <a:ext cx="2528609" cy="8316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724400" y="4972932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</a:t>
            </a:r>
            <a:r>
              <a:rPr lang="en-US" b="1" dirty="0" err="1" smtClean="0"/>
              <a:t>MarcExtract</a:t>
            </a:r>
            <a:r>
              <a:rPr lang="en-US" dirty="0" smtClean="0"/>
              <a:t> </a:t>
            </a:r>
            <a:r>
              <a:rPr lang="en-US" dirty="0"/>
              <a:t>or other tool to build spreadsheet from MARC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44434" y="4972932"/>
            <a:ext cx="2979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Innovative </a:t>
            </a:r>
            <a:r>
              <a:rPr lang="en-US" b="1" dirty="0"/>
              <a:t>Export Tables</a:t>
            </a:r>
            <a:r>
              <a:rPr lang="en-US" dirty="0"/>
              <a:t>, </a:t>
            </a:r>
            <a:r>
              <a:rPr lang="en-US" dirty="0" smtClean="0"/>
              <a:t>b2mtab and b2mtab-pur, to </a:t>
            </a:r>
            <a:r>
              <a:rPr lang="en-US" dirty="0"/>
              <a:t>add Bib, Item and Order records to MARC File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620000" y="4954790"/>
            <a:ext cx="281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Use </a:t>
            </a:r>
            <a:r>
              <a:rPr lang="en-US" b="1" dirty="0" err="1"/>
              <a:t>OBLIque</a:t>
            </a:r>
            <a:r>
              <a:rPr lang="en-US" dirty="0"/>
              <a:t> or other methods to analyze spreadsheet and create reports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04045" y="318308"/>
            <a:ext cx="5107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The Basic Process</a:t>
            </a:r>
          </a:p>
        </p:txBody>
      </p:sp>
    </p:spTree>
    <p:extLst>
      <p:ext uri="{BB962C8B-B14F-4D97-AF65-F5344CB8AC3E}">
        <p14:creationId xmlns:p14="http://schemas.microsoft.com/office/powerpoint/2010/main" val="146237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4183"/>
            <a:ext cx="9144000" cy="106218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Sample Charts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32220"/>
            <a:ext cx="9144000" cy="31035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Several sample charts follow.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These were created using </a:t>
            </a:r>
            <a:r>
              <a:rPr lang="en-US" b="1" dirty="0" err="1" smtClean="0"/>
              <a:t>MarcExtract</a:t>
            </a:r>
            <a:r>
              <a:rPr lang="en-US" dirty="0" smtClean="0"/>
              <a:t> to convert MARC files to spreadsheet format.  </a:t>
            </a:r>
            <a:r>
              <a:rPr lang="en-US" b="1" dirty="0" err="1" smtClean="0"/>
              <a:t>OBLIque</a:t>
            </a:r>
            <a:r>
              <a:rPr lang="en-US" dirty="0" smtClean="0"/>
              <a:t> was then used to analyze the spreadsheet data.</a:t>
            </a:r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5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9963" y="258619"/>
            <a:ext cx="10492509" cy="7666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Fund by Order Type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418" y="1025237"/>
            <a:ext cx="9938328" cy="566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15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8722"/>
            <a:ext cx="9144000" cy="8547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Fund by Form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592" y="1063488"/>
            <a:ext cx="10611678" cy="573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6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8539"/>
            <a:ext cx="9144000" cy="964096"/>
          </a:xfrm>
        </p:spPr>
        <p:txBody>
          <a:bodyPr>
            <a:normAutofit/>
          </a:bodyPr>
          <a:lstStyle/>
          <a:p>
            <a:r>
              <a:rPr lang="en-US" dirty="0" smtClean="0"/>
              <a:t>Expenditure by Form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02635"/>
            <a:ext cx="9613960" cy="547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46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7627"/>
            <a:ext cx="9144000" cy="8050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Total Checkouts by Bib Location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73356"/>
            <a:ext cx="9641337" cy="549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6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5948" y="526775"/>
            <a:ext cx="9925878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Total Checkouts by Material Type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025" y="1286740"/>
            <a:ext cx="9774801" cy="557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28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4548" y="526015"/>
            <a:ext cx="9144000" cy="7064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Total Checkouts by Subjects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841" y="1305213"/>
            <a:ext cx="9507414" cy="541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376</Words>
  <Application>Microsoft Office PowerPoint</Application>
  <PresentationFormat>Widescreen</PresentationFormat>
  <Paragraphs>86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Library Data Analysis Economy Class</vt:lpstr>
      <vt:lpstr>PowerPoint Presentation</vt:lpstr>
      <vt:lpstr>Sample Charts</vt:lpstr>
      <vt:lpstr>Fund by Order Type</vt:lpstr>
      <vt:lpstr>Fund by Form</vt:lpstr>
      <vt:lpstr>Expenditure by Form</vt:lpstr>
      <vt:lpstr>Total Checkouts by Bib Location</vt:lpstr>
      <vt:lpstr>Total Checkouts by Material Type</vt:lpstr>
      <vt:lpstr>Total Checkouts by Subjects</vt:lpstr>
      <vt:lpstr>Total Checkouts by Subject (%)</vt:lpstr>
      <vt:lpstr>Fund by Vendor</vt:lpstr>
      <vt:lpstr>Music Items Cataloged  by Pub Year in FY17</vt:lpstr>
      <vt:lpstr>Total Cataloged by Subject in FY 17</vt:lpstr>
      <vt:lpstr>Downloads: </vt:lpstr>
      <vt:lpstr>OBLIque Download Page</vt:lpstr>
      <vt:lpstr>MarcExtract Download Page</vt:lpstr>
      <vt:lpstr>Installation Instructions - 1</vt:lpstr>
      <vt:lpstr>Installation Instructions - 2</vt:lpstr>
      <vt:lpstr>PowerPoint Presentation</vt:lpstr>
    </vt:vector>
  </TitlesOfParts>
  <Company>Oberlin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 by Order Type</dc:title>
  <dc:creator>Library Staff</dc:creator>
  <cp:lastModifiedBy>sewang</cp:lastModifiedBy>
  <cp:revision>48</cp:revision>
  <dcterms:created xsi:type="dcterms:W3CDTF">2018-04-13T21:40:51Z</dcterms:created>
  <dcterms:modified xsi:type="dcterms:W3CDTF">2018-05-17T19:34:32Z</dcterms:modified>
</cp:coreProperties>
</file>