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63" r:id="rId5"/>
    <p:sldId id="280" r:id="rId6"/>
    <p:sldId id="264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67" r:id="rId15"/>
    <p:sldId id="266" r:id="rId16"/>
    <p:sldId id="275" r:id="rId17"/>
    <p:sldId id="276" r:id="rId18"/>
    <p:sldId id="268" r:id="rId19"/>
    <p:sldId id="277" r:id="rId20"/>
    <p:sldId id="278" r:id="rId21"/>
    <p:sldId id="279" r:id="rId22"/>
    <p:sldId id="281" r:id="rId23"/>
    <p:sldId id="259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7B7B7B"/>
    <a:srgbClr val="FFC05B"/>
    <a:srgbClr val="800000"/>
    <a:srgbClr val="F3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591"/>
  </p:normalViewPr>
  <p:slideViewPr>
    <p:cSldViewPr snapToGrid="0" snapToObjects="1">
      <p:cViewPr varScale="1">
        <p:scale>
          <a:sx n="83" d="100"/>
          <a:sy n="83" d="100"/>
        </p:scale>
        <p:origin x="60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33103-8CCF-4852-8AD8-8A7F060B704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CF7F9-8082-4E5B-A42B-9BF2DB2C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/login.aspx?authtype=uid&amp;user=aup89&amp;password=UNWI105093&amp;custid=s6222150&amp;profile=pe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 – not on technological aspects of APIs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CF7F9-8082-4E5B-A42B-9BF2DB2CE8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audience: Who is using APIs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CF7F9-8082-4E5B-A42B-9BF2DB2CE8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1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https://search.ebscohost.com/login.aspx?authtype=uid&amp;user=aup89&amp;password=UNWI105093&amp;custid=s6222150&amp;profile=pef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CF7F9-8082-4E5B-A42B-9BF2DB2CE8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2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2D1674-EF7F-8945-9575-E6C0EC5B7D70}"/>
              </a:ext>
            </a:extLst>
          </p:cNvPr>
          <p:cNvSpPr/>
          <p:nvPr userDrawn="1"/>
        </p:nvSpPr>
        <p:spPr>
          <a:xfrm>
            <a:off x="4" y="1"/>
            <a:ext cx="9143999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612"/>
            <a:ext cx="7772400" cy="702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37693"/>
            <a:ext cx="7772400" cy="39122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4AD85-84C7-0E45-A832-180DC15915AD}"/>
              </a:ext>
            </a:extLst>
          </p:cNvPr>
          <p:cNvSpPr/>
          <p:nvPr userDrawn="1"/>
        </p:nvSpPr>
        <p:spPr>
          <a:xfrm>
            <a:off x="1" y="3862918"/>
            <a:ext cx="9144000" cy="128058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3B00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0F5875B-E220-D04B-8699-149FEFB950F1}"/>
              </a:ext>
            </a:extLst>
          </p:cNvPr>
          <p:cNvSpPr txBox="1">
            <a:spLocks/>
          </p:cNvSpPr>
          <p:nvPr userDrawn="1"/>
        </p:nvSpPr>
        <p:spPr>
          <a:xfrm>
            <a:off x="1371600" y="4143696"/>
            <a:ext cx="6400800" cy="757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Sunday, May 5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Pre-Conference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May 6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2000" dirty="0">
                <a:solidFill>
                  <a:schemeClr val="bg1"/>
                </a:solidFill>
                <a:latin typeface="Arial" panose="020B0604020202020204" pitchFamily="34" charset="0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Wednesday, May 8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Main Conference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F8B310-CF8F-F244-B388-5533A041F5EE}"/>
              </a:ext>
            </a:extLst>
          </p:cNvPr>
          <p:cNvSpPr/>
          <p:nvPr userDrawn="1"/>
        </p:nvSpPr>
        <p:spPr>
          <a:xfrm>
            <a:off x="3" y="835612"/>
            <a:ext cx="197555" cy="688389"/>
          </a:xfrm>
          <a:prstGeom prst="rect">
            <a:avLst/>
          </a:prstGeom>
          <a:solidFill>
            <a:srgbClr val="FFC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3B00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3DDCEC-51AE-E549-8943-C90AADDFC0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85800" y="2251580"/>
            <a:ext cx="8001000" cy="35761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Presenter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9EFE88-BA95-D949-B938-CC0EBC41F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115" y="3072343"/>
            <a:ext cx="1508760" cy="620643"/>
          </a:xfrm>
          <a:prstGeom prst="rect">
            <a:avLst/>
          </a:prstGeom>
        </p:spPr>
      </p:pic>
      <p:pic>
        <p:nvPicPr>
          <p:cNvPr id="21" name="Picture 20" descr="iconmonstr-twitter-1-240.png">
            <a:extLst>
              <a:ext uri="{FF2B5EF4-FFF2-40B4-BE49-F238E27FC236}">
                <a16:creationId xmlns:a16="http://schemas.microsoft.com/office/drawing/2014/main" id="{5EEB40E9-3BD4-C840-9F10-F6CD6149B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82" y="3494418"/>
            <a:ext cx="261323" cy="2613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8B9ADC-3AF1-3840-8966-09EB8579C61F}"/>
              </a:ext>
            </a:extLst>
          </p:cNvPr>
          <p:cNvSpPr/>
          <p:nvPr userDrawn="1"/>
        </p:nvSpPr>
        <p:spPr>
          <a:xfrm>
            <a:off x="459753" y="3409016"/>
            <a:ext cx="1119217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b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600" b="0" dirty="0" err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IUG2019</a:t>
            </a:r>
            <a:endParaRPr lang="en-US" sz="1600" b="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8A6CE1-FA96-A940-83F4-B965CFA5F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802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5870-A21F-6141-BA21-FD33BD78E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5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62678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F7EB88-E0AE-9C41-8C15-E836EF3A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802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5870-A21F-6141-BA21-FD33BD78E2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6EA6E-2B7C-5C47-A28A-43329F52940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404556" y="3833064"/>
            <a:ext cx="3282244" cy="1138903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defRPr sz="1400" i="1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230461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yImages-878868662.jpg">
            <a:extLst>
              <a:ext uri="{FF2B5EF4-FFF2-40B4-BE49-F238E27FC236}">
                <a16:creationId xmlns:a16="http://schemas.microsoft.com/office/drawing/2014/main" id="{30A1B616-E379-524C-BF00-4372BDB24A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85"/>
          <a:stretch/>
        </p:blipFill>
        <p:spPr>
          <a:xfrm>
            <a:off x="0" y="0"/>
            <a:ext cx="9144000" cy="42167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740F9A-38AC-CD4C-9A6F-4BB45EF7FAE3}"/>
              </a:ext>
            </a:extLst>
          </p:cNvPr>
          <p:cNvSpPr/>
          <p:nvPr userDrawn="1"/>
        </p:nvSpPr>
        <p:spPr>
          <a:xfrm>
            <a:off x="-1" y="0"/>
            <a:ext cx="9144001" cy="4216705"/>
          </a:xfrm>
          <a:prstGeom prst="rect">
            <a:avLst/>
          </a:prstGeom>
          <a:gradFill>
            <a:gsLst>
              <a:gs pos="0">
                <a:srgbClr val="FFC05B">
                  <a:alpha val="86000"/>
                </a:srgbClr>
              </a:gs>
              <a:gs pos="100000">
                <a:schemeClr val="accent3">
                  <a:lumMod val="75000"/>
                  <a:alpha val="87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F50758-C181-464C-B49B-29F01C6C10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2045" y="1430963"/>
            <a:ext cx="5419907" cy="719137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68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D1E366-D7F6-9C40-8F32-3AEBD617EA6B}"/>
              </a:ext>
            </a:extLst>
          </p:cNvPr>
          <p:cNvSpPr/>
          <p:nvPr userDrawn="1"/>
        </p:nvSpPr>
        <p:spPr>
          <a:xfrm>
            <a:off x="4" y="1"/>
            <a:ext cx="9143999" cy="1145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36A687-32E0-FC42-B220-CA766F113F1A}"/>
              </a:ext>
            </a:extLst>
          </p:cNvPr>
          <p:cNvSpPr/>
          <p:nvPr userDrawn="1"/>
        </p:nvSpPr>
        <p:spPr>
          <a:xfrm>
            <a:off x="1" y="1"/>
            <a:ext cx="9144000" cy="444500"/>
          </a:xfrm>
          <a:prstGeom prst="rect">
            <a:avLst/>
          </a:prstGeom>
          <a:solidFill>
            <a:srgbClr val="800000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C13D64-9AEE-5F49-AE69-5DFB7D36F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802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5870-A21F-6141-BA21-FD33BD78E2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1B76BD-E9F8-8946-9189-D6A91058DAF0}"/>
              </a:ext>
            </a:extLst>
          </p:cNvPr>
          <p:cNvCxnSpPr/>
          <p:nvPr userDrawn="1"/>
        </p:nvCxnSpPr>
        <p:spPr>
          <a:xfrm>
            <a:off x="4236423" y="2494692"/>
            <a:ext cx="578556" cy="0"/>
          </a:xfrm>
          <a:prstGeom prst="line">
            <a:avLst/>
          </a:prstGeom>
          <a:ln w="53975">
            <a:solidFill>
              <a:srgbClr val="FFC0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38F287-93F6-0D44-A024-C8D67C345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3948" y="1732014"/>
            <a:ext cx="4118417" cy="1023061"/>
          </a:xfrm>
        </p:spPr>
        <p:txBody>
          <a:bodyPr>
            <a:normAutofit/>
          </a:bodyPr>
          <a:lstStyle>
            <a:lvl1pPr marL="0" indent="0" algn="ctr">
              <a:buNone/>
              <a:defRPr lang="en-US" sz="4800" b="1" kern="1200" dirty="0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30EE33D-EF35-1A4A-9D5E-D20F7DD2C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6718" y="2962154"/>
            <a:ext cx="2356874" cy="736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z="3200" dirty="0">
                <a:latin typeface="Arial Bold"/>
                <a:cs typeface="Arial Bold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6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FCD1E-2763-884C-95DF-F8D664D79210}"/>
              </a:ext>
            </a:extLst>
          </p:cNvPr>
          <p:cNvSpPr/>
          <p:nvPr userDrawn="1"/>
        </p:nvSpPr>
        <p:spPr>
          <a:xfrm>
            <a:off x="-1" y="412943"/>
            <a:ext cx="6180667" cy="650681"/>
          </a:xfrm>
          <a:prstGeom prst="rect">
            <a:avLst/>
          </a:prstGeom>
          <a:solidFill>
            <a:srgbClr val="800000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626"/>
            <a:ext cx="8229600" cy="656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802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5870-A21F-6141-BA21-FD33BD78E2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5C3D1D-9E83-6446-8D75-04EB2FD925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46815" y="4344442"/>
            <a:ext cx="1508760" cy="620643"/>
          </a:xfrm>
          <a:prstGeom prst="rect">
            <a:avLst/>
          </a:prstGeom>
        </p:spPr>
      </p:pic>
      <p:pic>
        <p:nvPicPr>
          <p:cNvPr id="16" name="Picture 15" descr="iconmonstr-twitter-1-240.png">
            <a:extLst>
              <a:ext uri="{FF2B5EF4-FFF2-40B4-BE49-F238E27FC236}">
                <a16:creationId xmlns:a16="http://schemas.microsoft.com/office/drawing/2014/main" id="{6C10ABB7-FE9C-6A46-A166-8863337080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82" y="4720374"/>
            <a:ext cx="261323" cy="261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9A5E06-C1F6-0843-98AD-1C70770C9A54}"/>
              </a:ext>
            </a:extLst>
          </p:cNvPr>
          <p:cNvSpPr/>
          <p:nvPr userDrawn="1"/>
        </p:nvSpPr>
        <p:spPr>
          <a:xfrm>
            <a:off x="459753" y="4642406"/>
            <a:ext cx="1119217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600" dirty="0" err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IUG2019</a:t>
            </a:r>
            <a:endParaRPr lang="en-US" sz="16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3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5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" y="256899"/>
            <a:ext cx="197555" cy="917852"/>
          </a:xfrm>
          <a:prstGeom prst="rect">
            <a:avLst/>
          </a:prstGeom>
          <a:solidFill>
            <a:srgbClr val="FFC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B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B48CA2-0F0B-AA43-85FA-2810C32AB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APIs and the Discovery Layer: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3B5605-359E-134E-940D-078A1E58F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Streamlining workflows for patrons and staff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6D490-C013-A746-9990-10A7534B275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5800" y="2251579"/>
            <a:ext cx="8001000" cy="7020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Kelly Kobiela, Marquette University</a:t>
            </a:r>
          </a:p>
          <a:p>
            <a:r>
              <a:rPr lang="en-US" sz="1900" b="1" dirty="0"/>
              <a:t>kelly.kobiela@marquette.edu</a:t>
            </a:r>
          </a:p>
        </p:txBody>
      </p:sp>
    </p:spTree>
    <p:extLst>
      <p:ext uri="{BB962C8B-B14F-4D97-AF65-F5344CB8AC3E}">
        <p14:creationId xmlns:p14="http://schemas.microsoft.com/office/powerpoint/2010/main" val="16101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DC3C-54FA-4966-9F26-2F04EE9F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E1DD-7152-4C36-B1D2-2D2196F1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E0D79-2B90-45A9-8C3A-74132B9F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733"/>
            <a:ext cx="8034618" cy="313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349E6-4395-4E6C-92C6-630FE0DD9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309" y="2548506"/>
            <a:ext cx="4419600" cy="18097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B2A09C-0245-4992-BB82-D117E4D8A87E}"/>
              </a:ext>
            </a:extLst>
          </p:cNvPr>
          <p:cNvSpPr/>
          <p:nvPr/>
        </p:nvSpPr>
        <p:spPr>
          <a:xfrm>
            <a:off x="7308480" y="1566582"/>
            <a:ext cx="773206" cy="32945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1BE98B-62F9-4834-A3AA-1B7731F89F54}"/>
              </a:ext>
            </a:extLst>
          </p:cNvPr>
          <p:cNvCxnSpPr>
            <a:stCxn id="7" idx="2"/>
          </p:cNvCxnSpPr>
          <p:nvPr/>
        </p:nvCxnSpPr>
        <p:spPr>
          <a:xfrm>
            <a:off x="7695083" y="1896035"/>
            <a:ext cx="90764" cy="65247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6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DC3C-54FA-4966-9F26-2F04EE9F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E1DD-7152-4C36-B1D2-2D2196F1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4AD96-2F04-452C-90A6-2D81FD6B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6" y="1200150"/>
            <a:ext cx="6367183" cy="3474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639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DC3C-54FA-4966-9F26-2F04EE9F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E1DD-7152-4C36-B1D2-2D2196F1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E412E-933F-4773-B167-EF356656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75" y="1111586"/>
            <a:ext cx="7160559" cy="348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504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F804-F33F-478F-A722-846C1221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E62203-1AA8-4048-8B79-FB46CE63C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33" y="1092038"/>
            <a:ext cx="5075992" cy="277214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136AD-E967-47DB-9746-F252AD62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61" y="1118122"/>
            <a:ext cx="3166785" cy="130133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15E00-D578-4DD7-ADE8-7CA9E341F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972" y="2419453"/>
            <a:ext cx="3691603" cy="17621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003F8-7FAA-4D76-A607-775C0CA9E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925" y="3664631"/>
            <a:ext cx="2120300" cy="102179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465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2297-D6EA-4609-BBB3-3A1D318C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B4AE-6316-4768-AA62-5D3705929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active to patrons yet</a:t>
            </a:r>
          </a:p>
          <a:p>
            <a:r>
              <a:rPr lang="en-US" dirty="0"/>
              <a:t>What is still not working?</a:t>
            </a:r>
          </a:p>
          <a:p>
            <a:pPr lvl="1"/>
            <a:r>
              <a:rPr lang="en-US" dirty="0"/>
              <a:t>In cases where both libraries own a copy, the hold is not being placed</a:t>
            </a:r>
          </a:p>
          <a:p>
            <a:pPr lvl="2"/>
            <a:r>
              <a:rPr lang="en-US" dirty="0"/>
              <a:t>III has not been able to replicate this error on their end</a:t>
            </a:r>
          </a:p>
          <a:p>
            <a:pPr lvl="2"/>
            <a:r>
              <a:rPr lang="en-US" dirty="0"/>
              <a:t>They are testing within our catalog now</a:t>
            </a:r>
          </a:p>
          <a:p>
            <a:endParaRPr lang="en-US" dirty="0"/>
          </a:p>
          <a:p>
            <a:r>
              <a:rPr lang="en-US" dirty="0"/>
              <a:t>The good news</a:t>
            </a:r>
          </a:p>
          <a:p>
            <a:pPr lvl="1"/>
            <a:r>
              <a:rPr lang="en-US" dirty="0"/>
              <a:t>We have a request it button in the RTAC box that works</a:t>
            </a:r>
          </a:p>
          <a:p>
            <a:pPr lvl="2"/>
            <a:r>
              <a:rPr lang="en-US" dirty="0"/>
              <a:t>It sends patrons over to </a:t>
            </a:r>
            <a:r>
              <a:rPr lang="en-US" dirty="0" err="1"/>
              <a:t>WebPac</a:t>
            </a:r>
            <a:endParaRPr lang="en-US" dirty="0"/>
          </a:p>
          <a:p>
            <a:pPr lvl="1"/>
            <a:r>
              <a:rPr lang="en-US" dirty="0"/>
              <a:t>It forced us to move to Title-level 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4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C433-5E72-4685-BC91-09ECB785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FEE5-78D6-4546-922B-9C930D88A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Workflow: Every week we send an update to EBSCO</a:t>
            </a:r>
          </a:p>
          <a:p>
            <a:pPr lvl="1"/>
            <a:r>
              <a:rPr lang="en-US" dirty="0"/>
              <a:t>Additions</a:t>
            </a:r>
          </a:p>
          <a:p>
            <a:pPr lvl="1"/>
            <a:r>
              <a:rPr lang="en-US" dirty="0"/>
              <a:t>Deletions </a:t>
            </a:r>
          </a:p>
          <a:p>
            <a:pPr lvl="2"/>
            <a:r>
              <a:rPr lang="en-US" dirty="0"/>
              <a:t>Item record is marked with a D in a special field</a:t>
            </a:r>
          </a:p>
          <a:p>
            <a:pPr lvl="1"/>
            <a:r>
              <a:rPr lang="en-US" dirty="0"/>
              <a:t>Changes</a:t>
            </a:r>
          </a:p>
          <a:p>
            <a:r>
              <a:rPr lang="en-US" dirty="0"/>
              <a:t>Yearly/multiple times a year full loads</a:t>
            </a:r>
          </a:p>
          <a:p>
            <a:r>
              <a:rPr lang="en-US" dirty="0"/>
              <a:t>We had expressed an interest in trying out Harvesting our catalog into EDS when it was mentioned as a possibility</a:t>
            </a:r>
          </a:p>
          <a:p>
            <a:r>
              <a:rPr lang="en-US" dirty="0"/>
              <a:t>We were contacted by EBSCO to beta test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7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1D99-7723-480C-BB10-AF74CE19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99254-0E12-40C1-A583-7D84F87C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we already had our catalog in EDS, we just had to update some information instead of going through the entire questionnaire</a:t>
            </a:r>
          </a:p>
          <a:p>
            <a:pPr lvl="1"/>
            <a:r>
              <a:rPr lang="en-US" dirty="0"/>
              <a:t>Normal EDS custom catalog questionnaire</a:t>
            </a:r>
          </a:p>
          <a:p>
            <a:pPr lvl="1"/>
            <a:r>
              <a:rPr lang="en-US" dirty="0"/>
              <a:t>Had phone call with EBSCO to confirm our lookup table and URL fields</a:t>
            </a:r>
          </a:p>
          <a:p>
            <a:endParaRPr lang="en-US" dirty="0"/>
          </a:p>
          <a:p>
            <a:r>
              <a:rPr lang="en-US" dirty="0"/>
              <a:t>Also needed API key, etc. as above</a:t>
            </a:r>
          </a:p>
          <a:p>
            <a:endParaRPr lang="en-US" dirty="0"/>
          </a:p>
          <a:p>
            <a:r>
              <a:rPr lang="en-US" dirty="0"/>
              <a:t>Our Cataloger, Calli Neumann did most of the work for this</a:t>
            </a:r>
          </a:p>
          <a:p>
            <a:pPr lvl="1"/>
            <a:r>
              <a:rPr lang="en-US" dirty="0"/>
              <a:t>She was the person doing the weekly loads</a:t>
            </a:r>
          </a:p>
          <a:p>
            <a:pPr lvl="1"/>
            <a:r>
              <a:rPr lang="en-US" dirty="0"/>
              <a:t>As a cataloger, she knew all the fields we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1D99-7723-480C-BB10-AF74CE19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99254-0E12-40C1-A583-7D84F87C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roadblock</a:t>
            </a:r>
          </a:p>
          <a:p>
            <a:pPr lvl="1"/>
            <a:r>
              <a:rPr lang="en-US" dirty="0"/>
              <a:t>Our output tables did not work</a:t>
            </a:r>
          </a:p>
          <a:p>
            <a:pPr lvl="2"/>
            <a:r>
              <a:rPr lang="en-US" dirty="0"/>
              <a:t>Cannot edit own export tables</a:t>
            </a:r>
          </a:p>
          <a:p>
            <a:pPr lvl="2"/>
            <a:r>
              <a:rPr lang="en-US" dirty="0"/>
              <a:t>EBSCO worked with iii</a:t>
            </a:r>
          </a:p>
          <a:p>
            <a:endParaRPr lang="en-US" dirty="0"/>
          </a:p>
          <a:p>
            <a:r>
              <a:rPr lang="en-US" dirty="0"/>
              <a:t>Second roadblock</a:t>
            </a:r>
          </a:p>
          <a:p>
            <a:pPr lvl="1"/>
            <a:r>
              <a:rPr lang="en-US" dirty="0"/>
              <a:t>The harvester ran into an error with one bib record, which caused it to fail</a:t>
            </a:r>
          </a:p>
          <a:p>
            <a:pPr lvl="2"/>
            <a:r>
              <a:rPr lang="en-US" dirty="0"/>
              <a:t>No one could find anything wrong with that record</a:t>
            </a:r>
          </a:p>
          <a:p>
            <a:pPr lvl="2"/>
            <a:r>
              <a:rPr lang="en-US" dirty="0"/>
              <a:t>EBSCO made an enhancement to skip records with errors </a:t>
            </a:r>
          </a:p>
          <a:p>
            <a:pPr marL="91437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9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F317-7BDF-4E52-AECE-3D211366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BBA29-6216-44E7-9A1D-F0DB8DA03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made it to testing phase </a:t>
            </a:r>
          </a:p>
          <a:p>
            <a:pPr lvl="1"/>
            <a:r>
              <a:rPr lang="en-US" dirty="0"/>
              <a:t>EBSCO tested and notified us that our testing would happen</a:t>
            </a:r>
          </a:p>
          <a:p>
            <a:endParaRPr lang="en-US" dirty="0"/>
          </a:p>
          <a:p>
            <a:r>
              <a:rPr lang="en-US" dirty="0"/>
              <a:t>However…EBSCO decided not to release the Harvesting API widely</a:t>
            </a:r>
          </a:p>
          <a:p>
            <a:pPr lvl="1"/>
            <a:r>
              <a:rPr lang="en-US" dirty="0"/>
              <a:t>They told us that we would be able to use it</a:t>
            </a:r>
          </a:p>
          <a:p>
            <a:pPr lvl="1"/>
            <a:r>
              <a:rPr lang="en-US" dirty="0"/>
              <a:t>It did not have the scaling capabilities needed to be rolled out</a:t>
            </a:r>
          </a:p>
          <a:p>
            <a:endParaRPr lang="en-US" dirty="0"/>
          </a:p>
          <a:p>
            <a:r>
              <a:rPr lang="en-US" dirty="0"/>
              <a:t>And then….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9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0919-0788-4F02-B0DE-196E08BF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CE04-C2BD-45F3-8E21-E4938DF3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got an email from EBSCO asking if we would be interested in beta testing a EDS Harvesting API</a:t>
            </a:r>
          </a:p>
          <a:p>
            <a:endParaRPr lang="en-US" dirty="0"/>
          </a:p>
          <a:p>
            <a:r>
              <a:rPr lang="en-US" dirty="0"/>
              <a:t>After confirming that we were already doing that…</a:t>
            </a:r>
          </a:p>
          <a:p>
            <a:endParaRPr lang="en-US" dirty="0"/>
          </a:p>
          <a:p>
            <a:r>
              <a:rPr lang="en-US" dirty="0"/>
              <a:t>Within two weeks the III Harvester was added to our EDS test profile and is working</a:t>
            </a:r>
          </a:p>
        </p:txBody>
      </p:sp>
    </p:spTree>
    <p:extLst>
      <p:ext uri="{BB962C8B-B14F-4D97-AF65-F5344CB8AC3E}">
        <p14:creationId xmlns:p14="http://schemas.microsoft.com/office/powerpoint/2010/main" val="365541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46B9-D7A6-2C48-ABC1-89AC0524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89AA9-FA21-1140-AE5F-61C9FA1E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Marquette University</a:t>
            </a:r>
          </a:p>
          <a:p>
            <a:pPr lvl="1"/>
            <a:r>
              <a:rPr lang="en-US" dirty="0"/>
              <a:t>Private Jesuit University</a:t>
            </a:r>
          </a:p>
          <a:p>
            <a:pPr lvl="1"/>
            <a:r>
              <a:rPr lang="en-US" dirty="0"/>
              <a:t>8,400+ undergraduates, 3,200 graduate</a:t>
            </a:r>
          </a:p>
          <a:p>
            <a:pPr lvl="1"/>
            <a:r>
              <a:rPr lang="en-US" dirty="0"/>
              <a:t>83 majors, 68 doctoral and masters programs</a:t>
            </a:r>
          </a:p>
          <a:p>
            <a:pPr lvl="1"/>
            <a:r>
              <a:rPr lang="en-US" dirty="0"/>
              <a:t>30 librarians, 30 staff</a:t>
            </a:r>
          </a:p>
          <a:p>
            <a:pPr lvl="2"/>
            <a:r>
              <a:rPr lang="en-US" dirty="0"/>
              <a:t>5 person Library IT team</a:t>
            </a:r>
          </a:p>
          <a:p>
            <a:r>
              <a:rPr lang="en-US" dirty="0"/>
              <a:t>I started at Marquette University as Systems Librarian in February 2018</a:t>
            </a:r>
          </a:p>
          <a:p>
            <a:r>
              <a:rPr lang="en-US" dirty="0"/>
              <a:t>When I started, work on one of our APIs had already been started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85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C48D-AAC1-4458-96B5-ABA8742D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4E506-3761-4CA9-9BD1-67BA9CDC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searching is working well</a:t>
            </a:r>
          </a:p>
          <a:p>
            <a:endParaRPr lang="en-US" dirty="0"/>
          </a:p>
          <a:p>
            <a:r>
              <a:rPr lang="en-US" dirty="0"/>
              <a:t>Some clarifications we confirmed:</a:t>
            </a:r>
          </a:p>
          <a:p>
            <a:pPr lvl="1"/>
            <a:r>
              <a:rPr lang="en-US" dirty="0"/>
              <a:t>Full harvest will occur once a week</a:t>
            </a:r>
          </a:p>
          <a:p>
            <a:pPr lvl="1"/>
            <a:r>
              <a:rPr lang="en-US" dirty="0"/>
              <a:t>Daily incremental harvests will happen</a:t>
            </a:r>
          </a:p>
          <a:p>
            <a:pPr lvl="1"/>
            <a:r>
              <a:rPr lang="en-US" dirty="0"/>
              <a:t>Withdrawn items will be removed in the full harvest</a:t>
            </a:r>
          </a:p>
          <a:p>
            <a:endParaRPr lang="en-US" dirty="0"/>
          </a:p>
          <a:p>
            <a:r>
              <a:rPr lang="en-US" dirty="0"/>
              <a:t>Still waiting to confirm what codes will be used to determine withdrawn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6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1FD0-7772-4E6C-8FAE-8EE2617D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1CFB-52EE-4F2E-A167-DCD0BB6A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had to continually check in with EBSCO to get updates</a:t>
            </a:r>
          </a:p>
          <a:p>
            <a:pPr lvl="1"/>
            <a:r>
              <a:rPr lang="en-US" dirty="0"/>
              <a:t>Every time I asked, they said they had still be working on it, but no proactive updates were really given to us without asking for them</a:t>
            </a:r>
          </a:p>
          <a:p>
            <a:pPr lvl="1"/>
            <a:r>
              <a:rPr lang="en-US" dirty="0"/>
              <a:t>Only got emails </a:t>
            </a:r>
            <a:r>
              <a:rPr lang="en-US"/>
              <a:t>when there </a:t>
            </a:r>
            <a:r>
              <a:rPr lang="en-US" dirty="0"/>
              <a:t>was a problem</a:t>
            </a:r>
          </a:p>
          <a:p>
            <a:pPr lvl="1"/>
            <a:r>
              <a:rPr lang="en-US" dirty="0"/>
              <a:t>Work WAS being done – I just wanted more communication</a:t>
            </a:r>
          </a:p>
          <a:p>
            <a:pPr lvl="1"/>
            <a:endParaRPr lang="en-US" dirty="0"/>
          </a:p>
          <a:p>
            <a:r>
              <a:rPr lang="en-US" dirty="0"/>
              <a:t>Changing from item-level to title-level holds is MUCH harder that it looks on paper</a:t>
            </a:r>
          </a:p>
          <a:p>
            <a:pPr lvl="1"/>
            <a:r>
              <a:rPr lang="en-US" dirty="0"/>
              <a:t>Maybe not as difficult with only one branch/library</a:t>
            </a:r>
          </a:p>
          <a:p>
            <a:pPr lvl="1"/>
            <a:r>
              <a:rPr lang="en-US" dirty="0"/>
              <a:t>We ran into seemingly every problem under the sun</a:t>
            </a:r>
          </a:p>
        </p:txBody>
      </p:sp>
    </p:spTree>
    <p:extLst>
      <p:ext uri="{BB962C8B-B14F-4D97-AF65-F5344CB8AC3E}">
        <p14:creationId xmlns:p14="http://schemas.microsoft.com/office/powerpoint/2010/main" val="2810871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1FD0-7772-4E6C-8FAE-8EE2617D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1CFB-52EE-4F2E-A167-DCD0BB6A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expectations is vital</a:t>
            </a:r>
          </a:p>
          <a:p>
            <a:endParaRPr lang="en-US" dirty="0"/>
          </a:p>
          <a:p>
            <a:r>
              <a:rPr lang="en-US" dirty="0"/>
              <a:t>Whatever level of communication you are doing, do more! </a:t>
            </a:r>
          </a:p>
          <a:p>
            <a:pPr lvl="1"/>
            <a:r>
              <a:rPr lang="en-US" dirty="0"/>
              <a:t>At one point I started checking in with circ staff every day on issues with holds instead of waiting for them to bring problems to me</a:t>
            </a:r>
          </a:p>
          <a:p>
            <a:endParaRPr lang="en-US" dirty="0"/>
          </a:p>
          <a:p>
            <a:r>
              <a:rPr lang="en-US" dirty="0"/>
              <a:t>These processes made me want to jump more into APIs</a:t>
            </a:r>
          </a:p>
          <a:p>
            <a:pPr lvl="1"/>
            <a:r>
              <a:rPr lang="en-US" dirty="0"/>
              <a:t>Especially ones we do ourselves so we have more control</a:t>
            </a:r>
          </a:p>
        </p:txBody>
      </p:sp>
    </p:spTree>
    <p:extLst>
      <p:ext uri="{BB962C8B-B14F-4D97-AF65-F5344CB8AC3E}">
        <p14:creationId xmlns:p14="http://schemas.microsoft.com/office/powerpoint/2010/main" val="322863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57581-6ECB-344B-8C43-F57BD0BA2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2791" y="1234573"/>
            <a:ext cx="4118417" cy="10230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F44B1-B909-4548-8B5F-4A2149AAC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4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CEEF-0819-4304-BD06-00D1C505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3997-0FBD-42A3-A69D-03350D70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  <a:p>
            <a:pPr lvl="1"/>
            <a:r>
              <a:rPr lang="en-US" dirty="0"/>
              <a:t>Connects EBSCO Discovery Service to Sierra</a:t>
            </a:r>
          </a:p>
          <a:p>
            <a:pPr lvl="2"/>
            <a:r>
              <a:rPr lang="en-US" dirty="0"/>
              <a:t>Place holds/requests</a:t>
            </a:r>
          </a:p>
          <a:p>
            <a:pPr lvl="2"/>
            <a:r>
              <a:rPr lang="en-US" dirty="0"/>
              <a:t>Renew from EDS</a:t>
            </a:r>
          </a:p>
          <a:p>
            <a:endParaRPr lang="en-US" dirty="0"/>
          </a:p>
          <a:p>
            <a:r>
              <a:rPr lang="en-US" dirty="0"/>
              <a:t>EDS Harvesting API </a:t>
            </a:r>
          </a:p>
          <a:p>
            <a:pPr lvl="1"/>
            <a:r>
              <a:rPr lang="en-US" dirty="0"/>
              <a:t>Harvests our catalog into EDS</a:t>
            </a:r>
          </a:p>
          <a:p>
            <a:pPr lvl="2"/>
            <a:r>
              <a:rPr lang="en-US" dirty="0"/>
              <a:t>Take over weekly manual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4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8D05-EFE0-4499-9F4E-A1A04C60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5FEA-F3F3-4C72-BDEC-C5A3F81C1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10484"/>
          </a:xfrm>
        </p:spPr>
        <p:txBody>
          <a:bodyPr>
            <a:normAutofit/>
          </a:bodyPr>
          <a:lstStyle/>
          <a:p>
            <a:r>
              <a:rPr lang="en-US" dirty="0"/>
              <a:t>Original workflow to put holds on books from EDS</a:t>
            </a:r>
          </a:p>
          <a:p>
            <a:pPr lvl="1"/>
            <a:r>
              <a:rPr lang="en-US" dirty="0"/>
              <a:t>Search for the book in EDS</a:t>
            </a:r>
          </a:p>
          <a:p>
            <a:pPr lvl="1"/>
            <a:r>
              <a:rPr lang="en-US" dirty="0"/>
              <a:t>Click on item link to catalog</a:t>
            </a:r>
          </a:p>
          <a:p>
            <a:pPr lvl="1"/>
            <a:r>
              <a:rPr lang="en-US" dirty="0"/>
              <a:t>Click on Request</a:t>
            </a:r>
          </a:p>
          <a:p>
            <a:pPr lvl="1"/>
            <a:r>
              <a:rPr lang="en-US" dirty="0"/>
              <a:t>Log into Sierra account</a:t>
            </a:r>
          </a:p>
          <a:p>
            <a:r>
              <a:rPr lang="en-US" dirty="0"/>
              <a:t>Desired workflow</a:t>
            </a:r>
          </a:p>
          <a:p>
            <a:pPr lvl="1"/>
            <a:r>
              <a:rPr lang="en-US" dirty="0"/>
              <a:t>Search for book in EDS</a:t>
            </a:r>
          </a:p>
          <a:p>
            <a:pPr lvl="1"/>
            <a:r>
              <a:rPr lang="en-US" dirty="0"/>
              <a:t>Click Request</a:t>
            </a:r>
          </a:p>
          <a:p>
            <a:pPr lvl="1"/>
            <a:r>
              <a:rPr lang="en-US" dirty="0"/>
              <a:t>Log into account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6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8D05-EFE0-4499-9F4E-A1A04C60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5FEA-F3F3-4C72-BDEC-C5A3F81C1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865778"/>
          </a:xfrm>
        </p:spPr>
        <p:txBody>
          <a:bodyPr/>
          <a:lstStyle/>
          <a:p>
            <a:r>
              <a:rPr lang="en-US" dirty="0"/>
              <a:t>Worked started on this API in Mid-2017</a:t>
            </a:r>
          </a:p>
          <a:p>
            <a:r>
              <a:rPr lang="en-US" dirty="0"/>
              <a:t>Holds only turned into all patron functionality</a:t>
            </a:r>
          </a:p>
          <a:p>
            <a:r>
              <a:rPr lang="en-US" dirty="0"/>
              <a:t>A lot of the work has been done by III and EBSCO</a:t>
            </a:r>
          </a:p>
          <a:p>
            <a:r>
              <a:rPr lang="en-US" dirty="0"/>
              <a:t>They needed: Sierra API Key for EBSCO, our catalog URL, test credentials and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FFF77-9F19-4CDE-A2D2-1CB288C9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99" y="2965076"/>
            <a:ext cx="3827331" cy="2102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22949-108F-42D3-AD22-417777F5C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87" y="2947990"/>
            <a:ext cx="2903352" cy="21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375E-5FBA-47CE-B0E6-34226481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B2A5-3008-4030-B5FD-71B7E4009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roadblock</a:t>
            </a:r>
          </a:p>
          <a:p>
            <a:pPr lvl="1"/>
            <a:r>
              <a:rPr lang="en-US" dirty="0"/>
              <a:t>We used to have Encore</a:t>
            </a:r>
          </a:p>
          <a:p>
            <a:pPr lvl="1"/>
            <a:r>
              <a:rPr lang="en-US" dirty="0"/>
              <a:t>The Sierra API was redirecting to our old Encore URL</a:t>
            </a:r>
          </a:p>
          <a:p>
            <a:pPr lvl="1"/>
            <a:r>
              <a:rPr lang="en-US" dirty="0"/>
              <a:t>We worked with III; they cleaned up all references to Encore</a:t>
            </a:r>
          </a:p>
          <a:p>
            <a:endParaRPr lang="en-US" dirty="0"/>
          </a:p>
          <a:p>
            <a:r>
              <a:rPr lang="en-US" dirty="0"/>
              <a:t>Second roadblock</a:t>
            </a:r>
          </a:p>
          <a:p>
            <a:pPr lvl="1"/>
            <a:r>
              <a:rPr lang="en-US" dirty="0"/>
              <a:t>API only worked with Title-level holds</a:t>
            </a:r>
          </a:p>
          <a:p>
            <a:pPr lvl="1"/>
            <a:r>
              <a:rPr lang="en-US" dirty="0"/>
              <a:t>We had Item-level 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4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5EDA-8857-46FD-AA31-D59EDCF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8A53-270B-4FF7-B623-19222D923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part of the project – switching from Item-level to Title-level holds</a:t>
            </a:r>
          </a:p>
          <a:p>
            <a:pPr lvl="1"/>
            <a:r>
              <a:rPr lang="en-US" dirty="0"/>
              <a:t>Had to coordinate main library and Law library</a:t>
            </a:r>
          </a:p>
          <a:p>
            <a:pPr lvl="2"/>
            <a:r>
              <a:rPr lang="en-US" dirty="0"/>
              <a:t>Law library had not done holds before</a:t>
            </a:r>
          </a:p>
          <a:p>
            <a:pPr lvl="1"/>
            <a:r>
              <a:rPr lang="en-US" dirty="0"/>
              <a:t>Had to coordinate with semester schedule</a:t>
            </a:r>
          </a:p>
          <a:p>
            <a:pPr lvl="1"/>
            <a:r>
              <a:rPr lang="en-US" dirty="0"/>
              <a:t>Actual work to change = very easy</a:t>
            </a:r>
          </a:p>
          <a:p>
            <a:pPr lvl="1"/>
            <a:r>
              <a:rPr lang="en-US" dirty="0"/>
              <a:t>Work involved to make sure everything works = so much time</a:t>
            </a:r>
          </a:p>
          <a:p>
            <a:endParaRPr lang="en-US" dirty="0"/>
          </a:p>
          <a:p>
            <a:r>
              <a:rPr lang="en-US" dirty="0"/>
              <a:t>The API still has a lingering issue with bib vs item record numbers for titles where both libraries own a 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7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DC3C-54FA-4966-9F26-2F04EE9F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E1DD-7152-4C36-B1D2-2D2196F1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29E3E-3DC2-4BCD-B889-77024B89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51"/>
            <a:ext cx="8218661" cy="3055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749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DC3C-54FA-4966-9F26-2F04EE9F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 Functionality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E1DD-7152-4C36-B1D2-2D2196F1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B92B2-C49A-4BF9-A660-D1F7EEF1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85" y="1115934"/>
            <a:ext cx="5945797" cy="387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867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G 2019 Conference">
      <a:dk1>
        <a:sysClr val="windowText" lastClr="000000"/>
      </a:dk1>
      <a:lt1>
        <a:sysClr val="window" lastClr="FFFFFF"/>
      </a:lt1>
      <a:dk2>
        <a:srgbClr val="434343"/>
      </a:dk2>
      <a:lt2>
        <a:srgbClr val="EEECE1"/>
      </a:lt2>
      <a:accent1>
        <a:srgbClr val="6E2526"/>
      </a:accent1>
      <a:accent2>
        <a:srgbClr val="FCB41D"/>
      </a:accent2>
      <a:accent3>
        <a:srgbClr val="DA8587"/>
      </a:accent3>
      <a:accent4>
        <a:srgbClr val="B2707D"/>
      </a:accent4>
      <a:accent5>
        <a:srgbClr val="808080"/>
      </a:accent5>
      <a:accent6>
        <a:srgbClr val="D4D4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-Conference-Presentation-Final_16.potx" id="{F2337E40-326B-4943-A10E-DF7D822218F5}" vid="{280415BE-AD84-0240-A840-990302BCE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969</Words>
  <Application>Microsoft Office PowerPoint</Application>
  <PresentationFormat>On-screen Show (16:9)</PresentationFormat>
  <Paragraphs>148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Bold</vt:lpstr>
      <vt:lpstr>Calibri</vt:lpstr>
      <vt:lpstr>Office Theme</vt:lpstr>
      <vt:lpstr>APIs and the Discovery Layer:</vt:lpstr>
      <vt:lpstr>Background</vt:lpstr>
      <vt:lpstr>A Tale of Two APIs</vt:lpstr>
      <vt:lpstr>Patron Functionality API</vt:lpstr>
      <vt:lpstr>Patron Functionality API</vt:lpstr>
      <vt:lpstr>Patron Functionality API</vt:lpstr>
      <vt:lpstr>Patron Functionality API</vt:lpstr>
      <vt:lpstr>Patron Functionality API</vt:lpstr>
      <vt:lpstr>Patron Functionality API</vt:lpstr>
      <vt:lpstr>Patron Functionality API</vt:lpstr>
      <vt:lpstr>Patron Functionality API</vt:lpstr>
      <vt:lpstr>Patron Functionality API</vt:lpstr>
      <vt:lpstr>Patron Functionality API</vt:lpstr>
      <vt:lpstr>Patron Functionality API</vt:lpstr>
      <vt:lpstr>Harvesting API</vt:lpstr>
      <vt:lpstr>Harvesting API</vt:lpstr>
      <vt:lpstr>Harvesting API</vt:lpstr>
      <vt:lpstr>Harvesting API</vt:lpstr>
      <vt:lpstr>Harvesting API</vt:lpstr>
      <vt:lpstr>Harvesting API</vt:lpstr>
      <vt:lpstr>Lessons Learned</vt:lpstr>
      <vt:lpstr>Lessons Learned</vt:lpstr>
      <vt:lpstr>PowerPoint Presentation</vt:lpstr>
    </vt:vector>
  </TitlesOfParts>
  <Company>29 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Ballatori</dc:creator>
  <cp:lastModifiedBy>Kobiela, Kelly</cp:lastModifiedBy>
  <cp:revision>70</cp:revision>
  <dcterms:created xsi:type="dcterms:W3CDTF">2018-09-12T19:19:28Z</dcterms:created>
  <dcterms:modified xsi:type="dcterms:W3CDTF">2019-05-07T22:29:29Z</dcterms:modified>
</cp:coreProperties>
</file>