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00B1D0"/>
    <a:srgbClr val="949494"/>
    <a:srgbClr val="01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3"/>
    <p:restoredTop sz="94647"/>
  </p:normalViewPr>
  <p:slideViewPr>
    <p:cSldViewPr snapToGrid="0" snapToObjects="1">
      <p:cViewPr varScale="1">
        <p:scale>
          <a:sx n="84" d="100"/>
          <a:sy n="84" d="100"/>
        </p:scale>
        <p:origin x="2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C05FD-81DA-B44D-8D1A-A3094378FC9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7ACAA-2B47-324D-9EF7-369BB2A88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2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ACAA-2B47-324D-9EF7-369BB2A887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04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-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31944" y="1365589"/>
            <a:ext cx="10515600" cy="56216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32685" y="1969007"/>
            <a:ext cx="6586538" cy="373963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878787"/>
                </a:solidFill>
              </a:defRPr>
            </a:lvl1pPr>
          </a:lstStyle>
          <a:p>
            <a:pPr lvl="0"/>
            <a:r>
              <a:rPr lang="en-US" smtClean="0"/>
              <a:t>Sub-Title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7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Conten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1475" y="1436913"/>
            <a:ext cx="11418888" cy="4536849"/>
          </a:xfrm>
        </p:spPr>
        <p:txBody>
          <a:bodyPr>
            <a:normAutofit/>
          </a:bodyPr>
          <a:lstStyle>
            <a:lvl1pPr marL="342900" indent="-342900">
              <a:buClr>
                <a:srgbClr val="012D40"/>
              </a:buClr>
              <a:buFont typeface="Wingdings" charset="2"/>
              <a:buChar char="§"/>
              <a:defRPr sz="2400">
                <a:solidFill>
                  <a:srgbClr val="878787"/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  <a:lvl2pPr marL="800100" indent="-342900">
              <a:buClr>
                <a:srgbClr val="878787"/>
              </a:buClr>
              <a:buFont typeface="LucidaGrande" charset="0"/>
              <a:buChar char="◆"/>
              <a:defRPr sz="2000">
                <a:solidFill>
                  <a:srgbClr val="878787"/>
                </a:solidFill>
                <a:latin typeface="Futura Medium" charset="0"/>
                <a:ea typeface="Futura Medium" charset="0"/>
                <a:cs typeface="Futura Medium" charset="0"/>
              </a:defRPr>
            </a:lvl2pPr>
            <a:lvl3pPr marL="1200150" indent="-285750">
              <a:buClr>
                <a:srgbClr val="012D40"/>
              </a:buClr>
              <a:buFont typeface="Wingdings" charset="2"/>
              <a:buChar char="§"/>
              <a:defRPr sz="1800">
                <a:solidFill>
                  <a:srgbClr val="878787"/>
                </a:solidFill>
                <a:latin typeface="Futura Medium" charset="0"/>
                <a:ea typeface="Futura Medium" charset="0"/>
                <a:cs typeface="Futura Medium" charset="0"/>
              </a:defRPr>
            </a:lvl3pPr>
            <a:lvl4pPr marL="1657350" indent="-285750">
              <a:buClr>
                <a:srgbClr val="878787"/>
              </a:buClr>
              <a:buFont typeface="LucidaGrande" charset="0"/>
              <a:buChar char="◆"/>
              <a:defRPr sz="1600">
                <a:solidFill>
                  <a:srgbClr val="878787"/>
                </a:solidFill>
                <a:latin typeface="Futura Medium" charset="0"/>
                <a:ea typeface="Futura Medium" charset="0"/>
                <a:cs typeface="Futura Medium" charset="0"/>
              </a:defRPr>
            </a:lvl4pPr>
            <a:lvl5pPr marL="2114550" indent="-285750">
              <a:buClr>
                <a:srgbClr val="012D40"/>
              </a:buClr>
              <a:buFont typeface="Wingdings" charset="2"/>
              <a:buChar char="§"/>
              <a:defRPr sz="1600">
                <a:solidFill>
                  <a:srgbClr val="878787"/>
                </a:solidFill>
                <a:latin typeface="Futura Medium" charset="0"/>
                <a:ea typeface="Futura Medium" charset="0"/>
                <a:cs typeface="Futura Medium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1475" y="502166"/>
            <a:ext cx="10515600" cy="68022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53784"/>
            <a:ext cx="10515600" cy="748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684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00B1D0"/>
          </a:solidFill>
          <a:latin typeface="Futura Medium" charset="0"/>
          <a:ea typeface="Futura Medium" charset="0"/>
          <a:cs typeface="Futura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12D40"/>
        </a:buClr>
        <a:buFont typeface="Wingdings" charset="2"/>
        <a:buChar char="§"/>
        <a:defRPr sz="2400" kern="1200">
          <a:solidFill>
            <a:srgbClr val="878787"/>
          </a:solidFill>
          <a:latin typeface="Futura Medium" charset="0"/>
          <a:ea typeface="Futura Medium" charset="0"/>
          <a:cs typeface="Futura Medium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8787"/>
        </a:buClr>
        <a:buFont typeface="LucidaGrande" charset="0"/>
        <a:buChar char="◆"/>
        <a:defRPr sz="2000" kern="1200">
          <a:solidFill>
            <a:srgbClr val="878787"/>
          </a:solidFill>
          <a:latin typeface="Futura Medium" charset="0"/>
          <a:ea typeface="Futura Medium" charset="0"/>
          <a:cs typeface="Futura Medium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D40"/>
        </a:buClr>
        <a:buFont typeface="Wingdings" charset="2"/>
        <a:buChar char="§"/>
        <a:defRPr sz="1800" kern="1200">
          <a:solidFill>
            <a:srgbClr val="878787"/>
          </a:solidFill>
          <a:latin typeface="Futura Medium" charset="0"/>
          <a:ea typeface="Futura Medium" charset="0"/>
          <a:cs typeface="Futura Medium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LucidaGrande" charset="0"/>
        <a:buChar char="◆"/>
        <a:defRPr sz="1600" kern="1200">
          <a:solidFill>
            <a:srgbClr val="878787"/>
          </a:solidFill>
          <a:latin typeface="Futura Medium" charset="0"/>
          <a:ea typeface="Futura Medium" charset="0"/>
          <a:cs typeface="Futura Medium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D40"/>
        </a:buClr>
        <a:buFont typeface="Wingdings" charset="2"/>
        <a:buChar char="§"/>
        <a:defRPr sz="1600" kern="1200">
          <a:solidFill>
            <a:srgbClr val="878787"/>
          </a:solidFill>
          <a:latin typeface="Futura Medium" charset="0"/>
          <a:ea typeface="Futura Medium" charset="0"/>
          <a:cs typeface="Futura Medium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vents@iii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vents@iii.com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vents@iii.co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5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regionals@innovativeusers.org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 &amp;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2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Polaris SQL Forum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2685" y="1969007"/>
            <a:ext cx="6586538" cy="1924567"/>
          </a:xfrm>
        </p:spPr>
        <p:txBody>
          <a:bodyPr>
            <a:normAutofit/>
          </a:bodyPr>
          <a:lstStyle/>
          <a:p>
            <a:r>
              <a:rPr lang="en-US" dirty="0" smtClean="0"/>
              <a:t>Trevor Diamond, Systems/UX Librarian</a:t>
            </a:r>
          </a:p>
          <a:p>
            <a:r>
              <a:rPr lang="en-US" dirty="0" smtClean="0"/>
              <a:t>MAIN, Inc.</a:t>
            </a:r>
          </a:p>
          <a:p>
            <a:r>
              <a:rPr lang="en-US" dirty="0" smtClean="0"/>
              <a:t>Morristown, NJ</a:t>
            </a:r>
          </a:p>
          <a:p>
            <a:r>
              <a:rPr lang="en-US" dirty="0" err="1" smtClean="0"/>
              <a:t>trevor.diamond@mainliborg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3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IUG</a:t>
            </a:r>
          </a:p>
          <a:p>
            <a:r>
              <a:rPr lang="en-US" dirty="0"/>
              <a:t>Serve as a forum to influence the development and improvement of III products for the benefit of members</a:t>
            </a:r>
          </a:p>
          <a:p>
            <a:r>
              <a:rPr lang="en-US" dirty="0"/>
              <a:t>Foster and improve relationships and communication both among member and between members and III</a:t>
            </a:r>
          </a:p>
          <a:p>
            <a:r>
              <a:rPr lang="en-US" dirty="0"/>
              <a:t>Gather and disseminate information on the use of III products among the users </a:t>
            </a:r>
            <a:r>
              <a:rPr lang="en-US" dirty="0" smtClean="0"/>
              <a:t>of </a:t>
            </a:r>
            <a:r>
              <a:rPr lang="en-US" dirty="0"/>
              <a:t>the systems</a:t>
            </a:r>
          </a:p>
          <a:p>
            <a:pPr marL="0" indent="0">
              <a:buNone/>
            </a:pPr>
            <a:r>
              <a:rPr lang="en-US" dirty="0"/>
              <a:t>Regional UG</a:t>
            </a:r>
          </a:p>
          <a:p>
            <a:r>
              <a:rPr lang="en-US" dirty="0"/>
              <a:t>Include those who could not attend the national conference</a:t>
            </a:r>
          </a:p>
          <a:p>
            <a:r>
              <a:rPr lang="en-US" dirty="0"/>
              <a:t>Share information/projects that are specific to regional </a:t>
            </a:r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 Users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3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there already one for your area?</a:t>
            </a:r>
          </a:p>
          <a:p>
            <a:r>
              <a:rPr lang="en-US" dirty="0"/>
              <a:t>IUG keeps a list of regional groups</a:t>
            </a:r>
          </a:p>
          <a:p>
            <a:r>
              <a:rPr lang="en-US" dirty="0"/>
              <a:t>http://innovativeusers.org/resources/regional-special-interest-groups.html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Find a few like-minded colleagues to share the load</a:t>
            </a:r>
          </a:p>
          <a:p>
            <a:r>
              <a:rPr lang="en-US" dirty="0"/>
              <a:t>IUG Forums</a:t>
            </a:r>
          </a:p>
          <a:p>
            <a:r>
              <a:rPr lang="en-US" dirty="0"/>
              <a:t>III listserv</a:t>
            </a:r>
          </a:p>
          <a:p>
            <a:r>
              <a:rPr lang="en-US" dirty="0"/>
              <a:t>Ask your </a:t>
            </a:r>
            <a:r>
              <a:rPr lang="en-US" dirty="0" smtClean="0"/>
              <a:t>account manager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3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Web Page</a:t>
            </a:r>
          </a:p>
          <a:p>
            <a:r>
              <a:rPr lang="en-US" dirty="0"/>
              <a:t>Regional &amp; Special Interest Groups Web Page</a:t>
            </a:r>
          </a:p>
          <a:p>
            <a:r>
              <a:rPr lang="en-US" dirty="0"/>
              <a:t>Dedicated IUG Forum areas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Business </a:t>
            </a:r>
            <a:r>
              <a:rPr lang="en-US" dirty="0"/>
              <a:t>Services</a:t>
            </a:r>
          </a:p>
          <a:p>
            <a:r>
              <a:rPr lang="en-US" dirty="0"/>
              <a:t>Cash management*</a:t>
            </a:r>
          </a:p>
          <a:p>
            <a:r>
              <a:rPr lang="en-US" dirty="0"/>
              <a:t>Registration Management*</a:t>
            </a:r>
          </a:p>
          <a:p>
            <a:r>
              <a:rPr lang="en-US" dirty="0"/>
              <a:t>Pens (III)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*Contact Kathy O’Gorman, IUG Business </a:t>
            </a: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IUG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8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5755" y="746761"/>
            <a:ext cx="11276013" cy="5629891"/>
          </a:xfrm>
        </p:spPr>
        <p:txBody>
          <a:bodyPr>
            <a:normAutofit/>
          </a:bodyPr>
          <a:lstStyle/>
          <a:p>
            <a:r>
              <a:rPr lang="en-US" b="1" dirty="0"/>
              <a:t>Tier 1: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Event scope:</a:t>
            </a:r>
          </a:p>
          <a:p>
            <a:pPr lvl="2"/>
            <a:r>
              <a:rPr lang="en-US" dirty="0"/>
              <a:t>50+ </a:t>
            </a:r>
            <a:r>
              <a:rPr lang="en-US" dirty="0" smtClean="0"/>
              <a:t>attendees</a:t>
            </a:r>
            <a:endParaRPr lang="en-US" dirty="0"/>
          </a:p>
          <a:p>
            <a:pPr lvl="2"/>
            <a:r>
              <a:rPr lang="en-US" dirty="0"/>
              <a:t>Organized </a:t>
            </a:r>
            <a:r>
              <a:rPr lang="en-US" dirty="0" smtClean="0"/>
              <a:t>agenda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Innovative </a:t>
            </a:r>
            <a:r>
              <a:rPr lang="en-US" dirty="0" smtClean="0"/>
              <a:t>Support Offered: </a:t>
            </a:r>
            <a:endParaRPr lang="en-US" dirty="0"/>
          </a:p>
          <a:p>
            <a:pPr lvl="2"/>
            <a:r>
              <a:rPr lang="en-US" dirty="0"/>
              <a:t>Innovative </a:t>
            </a:r>
            <a:r>
              <a:rPr lang="en-US" dirty="0" smtClean="0"/>
              <a:t>representation </a:t>
            </a:r>
            <a:r>
              <a:rPr lang="en-US" dirty="0"/>
              <a:t>onsite (2-4 </a:t>
            </a:r>
            <a:r>
              <a:rPr lang="en-US" dirty="0" smtClean="0"/>
              <a:t>onsite or via Skype) </a:t>
            </a:r>
            <a:endParaRPr lang="en-US" dirty="0"/>
          </a:p>
          <a:p>
            <a:pPr lvl="2"/>
            <a:r>
              <a:rPr lang="en-US" dirty="0"/>
              <a:t>Swag items </a:t>
            </a:r>
            <a:r>
              <a:rPr lang="en-US" dirty="0" smtClean="0"/>
              <a:t>shipped </a:t>
            </a:r>
            <a:endParaRPr lang="en-US" dirty="0"/>
          </a:p>
          <a:p>
            <a:pPr lvl="2"/>
            <a:r>
              <a:rPr lang="en-US" dirty="0" smtClean="0"/>
              <a:t>Monetary </a:t>
            </a:r>
            <a:r>
              <a:rPr lang="en-US" dirty="0"/>
              <a:t>contribution up to $500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Requisites</a:t>
            </a:r>
          </a:p>
          <a:p>
            <a:pPr lvl="2"/>
            <a:r>
              <a:rPr lang="en-US" dirty="0" smtClean="0"/>
              <a:t>Request </a:t>
            </a:r>
            <a:r>
              <a:rPr lang="en-US" dirty="0"/>
              <a:t>form received 3 months prior to </a:t>
            </a:r>
            <a:r>
              <a:rPr lang="en-US" dirty="0" smtClean="0">
                <a:hlinkClick r:id="rId2"/>
              </a:rPr>
              <a:t>events@iii.com</a:t>
            </a:r>
            <a:endParaRPr lang="en-US" dirty="0" smtClean="0"/>
          </a:p>
          <a:p>
            <a:pPr lvl="2"/>
            <a:r>
              <a:rPr lang="en-US" dirty="0" smtClean="0"/>
              <a:t>Innovative led presentation session</a:t>
            </a:r>
          </a:p>
          <a:p>
            <a:pPr lvl="2"/>
            <a:r>
              <a:rPr lang="en-US" dirty="0" smtClean="0"/>
              <a:t>Innovative </a:t>
            </a:r>
            <a:r>
              <a:rPr lang="en-US" dirty="0"/>
              <a:t>receives the attendee </a:t>
            </a:r>
            <a:r>
              <a:rPr lang="en-US" dirty="0" smtClean="0"/>
              <a:t>list (before or after)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Email your account manager or </a:t>
            </a:r>
            <a:r>
              <a:rPr lang="en-US" dirty="0">
                <a:hlinkClick r:id="rId2"/>
              </a:rPr>
              <a:t>events@iii.com</a:t>
            </a:r>
            <a:r>
              <a:rPr lang="en-US" dirty="0"/>
              <a:t> to get the request form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5755" y="243087"/>
            <a:ext cx="10515600" cy="503674"/>
          </a:xfrm>
        </p:spPr>
        <p:txBody>
          <a:bodyPr/>
          <a:lstStyle/>
          <a:p>
            <a:r>
              <a:rPr lang="en-US" b="1" dirty="0" smtClean="0"/>
              <a:t>Innovative Support </a:t>
            </a:r>
            <a:r>
              <a:rPr lang="en-US" b="1" dirty="0"/>
              <a:t>for Regional IUG in 2018</a:t>
            </a:r>
          </a:p>
        </p:txBody>
      </p:sp>
    </p:spTree>
    <p:extLst>
      <p:ext uri="{BB962C8B-B14F-4D97-AF65-F5344CB8AC3E}">
        <p14:creationId xmlns:p14="http://schemas.microsoft.com/office/powerpoint/2010/main" val="344632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5755" y="746761"/>
            <a:ext cx="11276013" cy="5629891"/>
          </a:xfrm>
        </p:spPr>
        <p:txBody>
          <a:bodyPr>
            <a:normAutofit/>
          </a:bodyPr>
          <a:lstStyle/>
          <a:p>
            <a:r>
              <a:rPr lang="en-US" b="1" dirty="0"/>
              <a:t>Tier </a:t>
            </a:r>
            <a:r>
              <a:rPr lang="en-US" b="1" dirty="0" smtClean="0"/>
              <a:t>2: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Event scope:</a:t>
            </a:r>
          </a:p>
          <a:p>
            <a:pPr lvl="2"/>
            <a:r>
              <a:rPr lang="en-US" dirty="0" smtClean="0"/>
              <a:t>30-50 attendees</a:t>
            </a:r>
            <a:endParaRPr lang="en-US" dirty="0"/>
          </a:p>
          <a:p>
            <a:pPr lvl="2"/>
            <a:r>
              <a:rPr lang="en-US" dirty="0"/>
              <a:t>Organized </a:t>
            </a:r>
            <a:r>
              <a:rPr lang="en-US" dirty="0" smtClean="0"/>
              <a:t>agenda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Innovative </a:t>
            </a:r>
            <a:r>
              <a:rPr lang="en-US" dirty="0" smtClean="0"/>
              <a:t>Support Offered: </a:t>
            </a:r>
            <a:endParaRPr lang="en-US" dirty="0"/>
          </a:p>
          <a:p>
            <a:pPr lvl="2"/>
            <a:r>
              <a:rPr lang="en-US" dirty="0"/>
              <a:t>Innovative </a:t>
            </a:r>
            <a:r>
              <a:rPr lang="en-US" dirty="0" smtClean="0"/>
              <a:t>representation </a:t>
            </a:r>
            <a:r>
              <a:rPr lang="en-US" dirty="0"/>
              <a:t>onsite </a:t>
            </a:r>
            <a:r>
              <a:rPr lang="en-US" dirty="0" smtClean="0"/>
              <a:t>(1-2 onsite or via Skype)</a:t>
            </a:r>
            <a:endParaRPr lang="en-US" dirty="0"/>
          </a:p>
          <a:p>
            <a:pPr lvl="2"/>
            <a:r>
              <a:rPr lang="en-US" dirty="0"/>
              <a:t>Swag items </a:t>
            </a:r>
            <a:r>
              <a:rPr lang="en-US" dirty="0" smtClean="0"/>
              <a:t>shipped</a:t>
            </a:r>
          </a:p>
          <a:p>
            <a:pPr lvl="2"/>
            <a:r>
              <a:rPr lang="en-US" dirty="0" smtClean="0"/>
              <a:t>Monetary </a:t>
            </a:r>
            <a:r>
              <a:rPr lang="en-US" dirty="0"/>
              <a:t>contribution up to </a:t>
            </a:r>
            <a:r>
              <a:rPr lang="en-US" dirty="0" smtClean="0"/>
              <a:t>$250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Requisites</a:t>
            </a:r>
          </a:p>
          <a:p>
            <a:pPr lvl="2"/>
            <a:r>
              <a:rPr lang="en-US" dirty="0" smtClean="0"/>
              <a:t>Request </a:t>
            </a:r>
            <a:r>
              <a:rPr lang="en-US" dirty="0"/>
              <a:t>form received </a:t>
            </a:r>
            <a:r>
              <a:rPr lang="en-US" dirty="0" smtClean="0"/>
              <a:t>2 </a:t>
            </a:r>
            <a:r>
              <a:rPr lang="en-US" dirty="0"/>
              <a:t>months prior to </a:t>
            </a:r>
            <a:r>
              <a:rPr lang="en-US" dirty="0" smtClean="0">
                <a:hlinkClick r:id="rId2"/>
              </a:rPr>
              <a:t>events@iii.com</a:t>
            </a:r>
            <a:endParaRPr lang="en-US" dirty="0" smtClean="0"/>
          </a:p>
          <a:p>
            <a:pPr lvl="2"/>
            <a:r>
              <a:rPr lang="en-US" dirty="0" smtClean="0"/>
              <a:t>Innovative led presentation session</a:t>
            </a:r>
          </a:p>
          <a:p>
            <a:pPr lvl="2"/>
            <a:r>
              <a:rPr lang="en-US" dirty="0" smtClean="0"/>
              <a:t>Innovative </a:t>
            </a:r>
            <a:r>
              <a:rPr lang="en-US" dirty="0"/>
              <a:t>receives the attendee </a:t>
            </a:r>
            <a:r>
              <a:rPr lang="en-US" dirty="0" smtClean="0"/>
              <a:t>list (before or after)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Email your account manager or </a:t>
            </a:r>
            <a:r>
              <a:rPr lang="en-US" dirty="0">
                <a:hlinkClick r:id="rId2"/>
              </a:rPr>
              <a:t>events@iii.com</a:t>
            </a:r>
            <a:r>
              <a:rPr lang="en-US" dirty="0"/>
              <a:t> to get the request form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5755" y="243087"/>
            <a:ext cx="10515600" cy="503674"/>
          </a:xfrm>
        </p:spPr>
        <p:txBody>
          <a:bodyPr/>
          <a:lstStyle/>
          <a:p>
            <a:r>
              <a:rPr lang="en-US" b="1" dirty="0"/>
              <a:t>Innovative Support for Regional IUG in 2018</a:t>
            </a:r>
          </a:p>
        </p:txBody>
      </p:sp>
    </p:spTree>
    <p:extLst>
      <p:ext uri="{BB962C8B-B14F-4D97-AF65-F5344CB8AC3E}">
        <p14:creationId xmlns:p14="http://schemas.microsoft.com/office/powerpoint/2010/main" val="197779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5755" y="746761"/>
            <a:ext cx="11276013" cy="5629891"/>
          </a:xfrm>
        </p:spPr>
        <p:txBody>
          <a:bodyPr>
            <a:normAutofit/>
          </a:bodyPr>
          <a:lstStyle/>
          <a:p>
            <a:r>
              <a:rPr lang="en-US" b="1" dirty="0"/>
              <a:t>Tier </a:t>
            </a:r>
            <a:r>
              <a:rPr lang="en-US" b="1" dirty="0" smtClean="0"/>
              <a:t>3: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Event scope:</a:t>
            </a:r>
          </a:p>
          <a:p>
            <a:pPr lvl="2"/>
            <a:r>
              <a:rPr lang="en-US" dirty="0" smtClean="0"/>
              <a:t>Up to 30 attendees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Innovative </a:t>
            </a:r>
            <a:r>
              <a:rPr lang="en-US" dirty="0" smtClean="0"/>
              <a:t>Support Offered: </a:t>
            </a:r>
            <a:endParaRPr lang="en-US" dirty="0"/>
          </a:p>
          <a:p>
            <a:pPr lvl="2"/>
            <a:r>
              <a:rPr lang="en-US" dirty="0" smtClean="0"/>
              <a:t>1 Innovative representative onsite</a:t>
            </a:r>
          </a:p>
          <a:p>
            <a:pPr lvl="2"/>
            <a:r>
              <a:rPr lang="en-US" dirty="0" smtClean="0"/>
              <a:t>Additional Innovative representation available via Skype</a:t>
            </a:r>
          </a:p>
          <a:p>
            <a:pPr lvl="2"/>
            <a:r>
              <a:rPr lang="en-US" dirty="0" smtClean="0"/>
              <a:t>Swag </a:t>
            </a:r>
            <a:r>
              <a:rPr lang="en-US" dirty="0"/>
              <a:t>items </a:t>
            </a:r>
            <a:r>
              <a:rPr lang="en-US" dirty="0" smtClean="0"/>
              <a:t>shipped 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 smtClean="0"/>
              <a:t>Requisites</a:t>
            </a:r>
          </a:p>
          <a:p>
            <a:pPr lvl="2"/>
            <a:r>
              <a:rPr lang="en-US" dirty="0" smtClean="0"/>
              <a:t>Request </a:t>
            </a:r>
            <a:r>
              <a:rPr lang="en-US" dirty="0"/>
              <a:t>form received </a:t>
            </a:r>
            <a:r>
              <a:rPr lang="en-US" dirty="0" smtClean="0"/>
              <a:t>2 </a:t>
            </a:r>
            <a:r>
              <a:rPr lang="en-US" dirty="0"/>
              <a:t>months prior to </a:t>
            </a:r>
            <a:r>
              <a:rPr lang="en-US" dirty="0" smtClean="0">
                <a:hlinkClick r:id="rId2"/>
              </a:rPr>
              <a:t>events@iii.com</a:t>
            </a:r>
            <a:endParaRPr lang="en-US" dirty="0" smtClean="0"/>
          </a:p>
          <a:p>
            <a:pPr lvl="2"/>
            <a:r>
              <a:rPr lang="en-US" dirty="0" smtClean="0"/>
              <a:t>Innovative </a:t>
            </a:r>
            <a:r>
              <a:rPr lang="en-US" dirty="0"/>
              <a:t>receives the attendee </a:t>
            </a:r>
            <a:r>
              <a:rPr lang="en-US" dirty="0" smtClean="0"/>
              <a:t>list (before or after)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Email your account manager or </a:t>
            </a:r>
            <a:r>
              <a:rPr lang="en-US" dirty="0">
                <a:hlinkClick r:id="rId2"/>
              </a:rPr>
              <a:t>events@iii.com</a:t>
            </a:r>
            <a:r>
              <a:rPr lang="en-US" dirty="0"/>
              <a:t> to get the request form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5755" y="243087"/>
            <a:ext cx="10515600" cy="503674"/>
          </a:xfrm>
        </p:spPr>
        <p:txBody>
          <a:bodyPr/>
          <a:lstStyle/>
          <a:p>
            <a:r>
              <a:rPr lang="en-US" b="1" dirty="0"/>
              <a:t>Innovative Support for Regional IUG in 2018</a:t>
            </a:r>
          </a:p>
        </p:txBody>
      </p:sp>
    </p:spTree>
    <p:extLst>
      <p:ext uri="{BB962C8B-B14F-4D97-AF65-F5344CB8AC3E}">
        <p14:creationId xmlns:p14="http://schemas.microsoft.com/office/powerpoint/2010/main" val="90078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Contact your </a:t>
            </a:r>
            <a:r>
              <a:rPr lang="en-US" dirty="0" smtClean="0"/>
              <a:t>account manager </a:t>
            </a:r>
            <a:r>
              <a:rPr lang="en-US" dirty="0"/>
              <a:t>early</a:t>
            </a:r>
            <a:r>
              <a:rPr lang="en-US" dirty="0" smtClean="0"/>
              <a:t>! (</a:t>
            </a:r>
            <a:r>
              <a:rPr lang="en-US" dirty="0"/>
              <a:t>o</a:t>
            </a:r>
            <a:r>
              <a:rPr lang="en-US" dirty="0" smtClean="0"/>
              <a:t>r events@iii.com)</a:t>
            </a:r>
            <a:endParaRPr lang="en-US" dirty="0"/>
          </a:p>
          <a:p>
            <a:r>
              <a:rPr lang="en-US" dirty="0"/>
              <a:t>Assemble a dedicated planning committee</a:t>
            </a:r>
          </a:p>
          <a:p>
            <a:r>
              <a:rPr lang="en-US" dirty="0"/>
              <a:t>Choose a location that is convenient for most</a:t>
            </a:r>
          </a:p>
          <a:p>
            <a:r>
              <a:rPr lang="en-US" dirty="0"/>
              <a:t>Establish a theme and program tract(s)</a:t>
            </a:r>
          </a:p>
          <a:p>
            <a:r>
              <a:rPr lang="en-US" dirty="0"/>
              <a:t>Provide snacks!</a:t>
            </a:r>
          </a:p>
          <a:p>
            <a:r>
              <a:rPr lang="en-US" dirty="0"/>
              <a:t>Invite neighboring </a:t>
            </a:r>
            <a:r>
              <a:rPr lang="en-US" dirty="0" smtClean="0"/>
              <a:t>institutions</a:t>
            </a:r>
          </a:p>
          <a:p>
            <a:r>
              <a:rPr lang="en-US" dirty="0" smtClean="0"/>
              <a:t>Check if your venue requires </a:t>
            </a:r>
            <a:r>
              <a:rPr lang="en-US" smtClean="0"/>
              <a:t>event insurance</a:t>
            </a:r>
            <a:endParaRPr lang="en-US" dirty="0"/>
          </a:p>
          <a:p>
            <a:r>
              <a:rPr lang="en-US" dirty="0"/>
              <a:t>Contact </a:t>
            </a:r>
            <a:r>
              <a:rPr lang="en-US" dirty="0" smtClean="0"/>
              <a:t>your account manager often! (or events@iii.com)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69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UG 2018 1">
      <a:dk1>
        <a:srgbClr val="012C40"/>
      </a:dk1>
      <a:lt1>
        <a:srgbClr val="FFFFFF"/>
      </a:lt1>
      <a:dk2>
        <a:srgbClr val="98C73B"/>
      </a:dk2>
      <a:lt2>
        <a:srgbClr val="878787"/>
      </a:lt2>
      <a:accent1>
        <a:srgbClr val="00AECD"/>
      </a:accent1>
      <a:accent2>
        <a:srgbClr val="878787"/>
      </a:accent2>
      <a:accent3>
        <a:srgbClr val="98C73B"/>
      </a:accent3>
      <a:accent4>
        <a:srgbClr val="012C40"/>
      </a:accent4>
      <a:accent5>
        <a:srgbClr val="F69E1B"/>
      </a:accent5>
      <a:accent6>
        <a:srgbClr val="FEFFFF"/>
      </a:accent6>
      <a:hlink>
        <a:srgbClr val="00B1D0"/>
      </a:hlink>
      <a:folHlink>
        <a:srgbClr val="954F72"/>
      </a:folHlink>
    </a:clrScheme>
    <a:fontScheme name="Futura">
      <a:majorFont>
        <a:latin typeface="Futur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utur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436</Words>
  <Application>Microsoft Office PowerPoint</Application>
  <PresentationFormat>Widescreen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Futura Medium</vt:lpstr>
      <vt:lpstr>LucidaGrande</vt:lpstr>
      <vt:lpstr>Wingdings</vt:lpstr>
      <vt:lpstr>Office Theme</vt:lpstr>
      <vt:lpstr>PowerPoint Presentation</vt:lpstr>
      <vt:lpstr>Polaris SQL Forum</vt:lpstr>
      <vt:lpstr>Purpose of a Users Group</vt:lpstr>
      <vt:lpstr>Where to start?</vt:lpstr>
      <vt:lpstr>IUG Resources</vt:lpstr>
      <vt:lpstr>Innovative Support for Regional IUG in 2018</vt:lpstr>
      <vt:lpstr>Innovative Support for Regional IUG in 2018</vt:lpstr>
      <vt:lpstr>Innovative Support for Regional IUG in 2018</vt:lpstr>
      <vt:lpstr>Quick Tips</vt:lpstr>
      <vt:lpstr>regionals@innovativeusers.org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Menkins</dc:creator>
  <cp:lastModifiedBy>Trevor Diamond</cp:lastModifiedBy>
  <cp:revision>46</cp:revision>
  <dcterms:created xsi:type="dcterms:W3CDTF">2017-10-05T14:03:58Z</dcterms:created>
  <dcterms:modified xsi:type="dcterms:W3CDTF">2018-05-15T19:27:22Z</dcterms:modified>
</cp:coreProperties>
</file>