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7" r:id="rId3"/>
    <p:sldId id="276" r:id="rId4"/>
    <p:sldId id="285" r:id="rId5"/>
    <p:sldId id="265" r:id="rId6"/>
    <p:sldId id="269" r:id="rId7"/>
    <p:sldId id="270" r:id="rId8"/>
    <p:sldId id="278" r:id="rId9"/>
    <p:sldId id="279" r:id="rId10"/>
    <p:sldId id="274" r:id="rId11"/>
    <p:sldId id="275" r:id="rId12"/>
    <p:sldId id="280" r:id="rId13"/>
    <p:sldId id="288" r:id="rId14"/>
    <p:sldId id="281" r:id="rId15"/>
    <p:sldId id="289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174B"/>
    <a:srgbClr val="53575A"/>
    <a:srgbClr val="27AAE1"/>
    <a:srgbClr val="A9A9A9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44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96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EFDC56-97C8-F84B-BEF5-C4621F08BA45}"/>
              </a:ext>
            </a:extLst>
          </p:cNvPr>
          <p:cNvSpPr/>
          <p:nvPr userDrawn="1"/>
        </p:nvSpPr>
        <p:spPr>
          <a:xfrm>
            <a:off x="10464800" y="5474447"/>
            <a:ext cx="1679388" cy="1383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BEFCE3-D531-DD4F-9287-FB4F1064481A}"/>
              </a:ext>
            </a:extLst>
          </p:cNvPr>
          <p:cNvSpPr/>
          <p:nvPr userDrawn="1"/>
        </p:nvSpPr>
        <p:spPr>
          <a:xfrm>
            <a:off x="-1" y="1003707"/>
            <a:ext cx="12192002" cy="4216705"/>
          </a:xfrm>
          <a:prstGeom prst="rect">
            <a:avLst/>
          </a:prstGeom>
          <a:gradFill>
            <a:gsLst>
              <a:gs pos="0">
                <a:srgbClr val="27AAE1">
                  <a:alpha val="87843"/>
                </a:srgbClr>
              </a:gs>
              <a:gs pos="100000">
                <a:srgbClr val="3D174B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2178264"/>
            <a:ext cx="6932393" cy="780560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3146424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F541D-8C8B-7A45-945C-5938E54D8251}"/>
              </a:ext>
            </a:extLst>
          </p:cNvPr>
          <p:cNvSpPr txBox="1"/>
          <p:nvPr userDrawn="1"/>
        </p:nvSpPr>
        <p:spPr>
          <a:xfrm>
            <a:off x="5469901" y="6062488"/>
            <a:ext cx="6548486" cy="6805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0" baseline="0" dirty="0">
                <a:solidFill>
                  <a:srgbClr val="3D174B"/>
                </a:solidFill>
              </a:rPr>
              <a:t>Pre-Conference </a:t>
            </a:r>
            <a:r>
              <a:rPr lang="en-US" sz="1700" b="1" baseline="0" dirty="0">
                <a:solidFill>
                  <a:srgbClr val="3D174B"/>
                </a:solidFill>
              </a:rPr>
              <a:t>•</a:t>
            </a:r>
            <a:r>
              <a:rPr lang="en-US" sz="1700" b="0" baseline="0" dirty="0">
                <a:solidFill>
                  <a:srgbClr val="3D174B"/>
                </a:solidFill>
              </a:rPr>
              <a:t> </a:t>
            </a:r>
            <a:r>
              <a:rPr lang="en-US" sz="1700" b="0" dirty="0">
                <a:solidFill>
                  <a:srgbClr val="3D174B"/>
                </a:solidFill>
              </a:rPr>
              <a:t>Wednesday, April 15</a:t>
            </a:r>
            <a:r>
              <a:rPr lang="en-US" sz="1700" b="0" baseline="30000" dirty="0">
                <a:solidFill>
                  <a:srgbClr val="3D174B"/>
                </a:solidFill>
              </a:rPr>
              <a:t>th</a:t>
            </a:r>
            <a:endParaRPr lang="en-US" sz="1700" b="0" baseline="0" dirty="0">
              <a:solidFill>
                <a:srgbClr val="3D174B"/>
              </a:solidFill>
            </a:endParaRPr>
          </a:p>
          <a:p>
            <a:pPr algn="r">
              <a:lnSpc>
                <a:spcPts val="2440"/>
              </a:lnSpc>
            </a:pPr>
            <a:r>
              <a:rPr lang="en-US" sz="1700" b="0" baseline="0" dirty="0">
                <a:solidFill>
                  <a:srgbClr val="3D174B"/>
                </a:solidFill>
              </a:rPr>
              <a:t>Main Conference </a:t>
            </a:r>
            <a:r>
              <a:rPr lang="en-US" sz="1700" b="1" baseline="0" dirty="0">
                <a:solidFill>
                  <a:srgbClr val="3D174B"/>
                </a:solidFill>
              </a:rPr>
              <a:t>•</a:t>
            </a:r>
            <a:r>
              <a:rPr lang="en-US" sz="1700" b="0" baseline="0" dirty="0">
                <a:solidFill>
                  <a:srgbClr val="3D174B"/>
                </a:solidFill>
              </a:rPr>
              <a:t> Thursday, April 16</a:t>
            </a:r>
            <a:r>
              <a:rPr lang="en-US" sz="1700" b="0" baseline="30000" dirty="0">
                <a:solidFill>
                  <a:srgbClr val="3D174B"/>
                </a:solidFill>
              </a:rPr>
              <a:t>th</a:t>
            </a:r>
            <a:r>
              <a:rPr lang="en-US" sz="1700" b="0" baseline="0" dirty="0">
                <a:solidFill>
                  <a:srgbClr val="3D174B"/>
                </a:solidFill>
              </a:rPr>
              <a:t> – Saturday, April 18</a:t>
            </a:r>
            <a:r>
              <a:rPr lang="en-US" sz="1700" b="0" baseline="30000" dirty="0">
                <a:solidFill>
                  <a:srgbClr val="3D174B"/>
                </a:solidFill>
              </a:rPr>
              <a:t>th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3864151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007D16-9AC9-E443-9F31-6AD299C7F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1119" y="418653"/>
            <a:ext cx="1306712" cy="13067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#IUG2020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121E90-B8A9-CD4A-905D-E8667CD124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800" y="2186919"/>
            <a:ext cx="5486400" cy="798020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3D174B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1FFD2C-B97A-D147-A098-DBA1D191D6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832" y="3647418"/>
            <a:ext cx="4224337" cy="955675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AD48E2-6FF3-6C4E-9C88-210E6CCD0125}"/>
              </a:ext>
            </a:extLst>
          </p:cNvPr>
          <p:cNvSpPr/>
          <p:nvPr userDrawn="1"/>
        </p:nvSpPr>
        <p:spPr>
          <a:xfrm>
            <a:off x="-1" y="0"/>
            <a:ext cx="12192002" cy="935421"/>
          </a:xfrm>
          <a:prstGeom prst="rect">
            <a:avLst/>
          </a:prstGeom>
          <a:gradFill>
            <a:gsLst>
              <a:gs pos="0">
                <a:srgbClr val="27AAE1"/>
              </a:gs>
              <a:gs pos="100000">
                <a:srgbClr val="3D174B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500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FA36F7-8C83-0D4A-BF54-39368ACCECF8}"/>
              </a:ext>
            </a:extLst>
          </p:cNvPr>
          <p:cNvSpPr/>
          <p:nvPr userDrawn="1"/>
        </p:nvSpPr>
        <p:spPr>
          <a:xfrm>
            <a:off x="-1" y="546749"/>
            <a:ext cx="12192002" cy="935421"/>
          </a:xfrm>
          <a:prstGeom prst="rect">
            <a:avLst/>
          </a:prstGeom>
          <a:gradFill>
            <a:gsLst>
              <a:gs pos="0">
                <a:srgbClr val="27AAE1"/>
              </a:gs>
              <a:gs pos="100000">
                <a:srgbClr val="3D174B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1083555" cy="44146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403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8E8988F-294C-1140-AA84-8CFAB9AAA60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0" i="0">
                <a:solidFill>
                  <a:srgbClr val="53575A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899031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8E8988F-294C-1140-AA84-8CFAB9AAA60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0" i="0">
                <a:solidFill>
                  <a:srgbClr val="53575A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6795888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518400" y="2178320"/>
            <a:ext cx="3516510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7870-437A-614A-9428-D8D1A96A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37430-2A09-1941-9B4F-0F3558D0C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565" y="1552354"/>
            <a:ext cx="5440680" cy="43525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E6294-92DF-3C46-A35E-CBDF77F1C8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9440" y="1552354"/>
            <a:ext cx="5440680" cy="3076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74E98-96A1-9042-8ABD-91855B9B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1F3C94-881B-284D-BB19-329DB9CF7B7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B1CCE-AE3F-DD4F-8606-FD4D62A1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85E3D-88E0-E64D-ADB5-70543527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2998E-DAAA-964C-87B1-D562C69289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CC23C-2729-284A-9DEE-D73C34524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440" y="4628667"/>
            <a:ext cx="3362385" cy="989275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</p:spTree>
    <p:extLst>
      <p:ext uri="{BB962C8B-B14F-4D97-AF65-F5344CB8AC3E}">
        <p14:creationId xmlns:p14="http://schemas.microsoft.com/office/powerpoint/2010/main" val="117614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52FB59-7648-CA4A-BA58-2D45D0B0F0CB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27AAE1"/>
              </a:gs>
              <a:gs pos="100000">
                <a:srgbClr val="3D174B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6E52A5-4EFD-4CDC-84A0-69CD15B15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20000"/>
              </a:lnSpc>
              <a:buFontTx/>
              <a:buNone/>
              <a:defRPr sz="3600" b="0" i="1">
                <a:solidFill>
                  <a:srgbClr val="3D174B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goes here.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8DB47A-AD73-5243-9485-8161ED93ED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AC56A47-0786-C64D-9B11-6EA2A722C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</p:spPr>
        <p:txBody>
          <a:bodyPr rIns="0" anchor="ctr">
            <a:normAutofit/>
          </a:bodyPr>
          <a:lstStyle>
            <a:lvl1pPr marL="0" indent="0" algn="ctr">
              <a:lnSpc>
                <a:spcPct val="120000"/>
              </a:lnSpc>
              <a:buFontTx/>
              <a:buNone/>
              <a:defRPr sz="1400" b="0" i="0">
                <a:solidFill>
                  <a:srgbClr val="3D174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39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t Photo Conten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5DDFB5-623A-AD4C-8DAC-DE71973F9C5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598386" y="754804"/>
            <a:ext cx="9033328" cy="511979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F509C46-84D1-004B-B5DF-4385F199F1CA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FACB0-F151-EB49-9844-470727FF9B7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98386" y="5962439"/>
            <a:ext cx="7770341" cy="308343"/>
          </a:xfrm>
        </p:spPr>
        <p:txBody>
          <a:bodyPr tIns="91440" bIns="9144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9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Insert Source name here</a:t>
            </a:r>
          </a:p>
        </p:txBody>
      </p:sp>
    </p:spTree>
    <p:extLst>
      <p:ext uri="{BB962C8B-B14F-4D97-AF65-F5344CB8AC3E}">
        <p14:creationId xmlns:p14="http://schemas.microsoft.com/office/powerpoint/2010/main" val="25536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6FD472-543E-8D44-9954-E1602994A676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DA72C-8A57-4E44-89FE-F911F4DB3637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>
            <a:gsLst>
              <a:gs pos="0">
                <a:srgbClr val="27AAE1"/>
              </a:gs>
              <a:gs pos="100000">
                <a:srgbClr val="3D174B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8C45B-38A1-734C-B548-E0E8C04F0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08660"/>
            <a:ext cx="10515600" cy="920340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1636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E66CE-43D1-E149-B2DF-BD0DBA62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CBF0A-FE30-E040-A863-B2B20BEC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F495A3-0E75-1D40-B39C-ACAE5B9E5C3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694797" y="5513832"/>
            <a:ext cx="1207643" cy="120764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A3DA9B-EA3F-0D4D-B060-2B79EC470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0E099-69B7-9549-A9A0-3F0BE181716D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#IUG2020</a:t>
            </a:r>
            <a:endParaRPr lang="en-US" sz="16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D1F5E6-0A6C-F54C-A2C0-C2CA88E2C5D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4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8" r:id="rId3"/>
    <p:sldLayoutId id="2147483664" r:id="rId4"/>
    <p:sldLayoutId id="2147483663" r:id="rId5"/>
    <p:sldLayoutId id="2147483652" r:id="rId6"/>
    <p:sldLayoutId id="2147483665" r:id="rId7"/>
    <p:sldLayoutId id="2147483666" r:id="rId8"/>
    <p:sldLayoutId id="2147483662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D174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libguides.mssu.edu/LiaisonProgram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B915-27AF-D243-A852-3C98A1B6D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783" y="1860551"/>
            <a:ext cx="11048301" cy="96816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Summer in the Stacks: </a:t>
            </a:r>
            <a:br>
              <a:rPr lang="en-US" sz="3200" dirty="0"/>
            </a:br>
            <a:r>
              <a:rPr lang="en-US" sz="3100" dirty="0"/>
              <a:t>Our Joint Efforts on Weeding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281F5-2592-6846-9428-7F9AD8FC1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3190724"/>
            <a:ext cx="6946388" cy="476551"/>
          </a:xfrm>
        </p:spPr>
        <p:txBody>
          <a:bodyPr>
            <a:normAutofit/>
          </a:bodyPr>
          <a:lstStyle/>
          <a:p>
            <a:r>
              <a:rPr lang="en-US" sz="2800" i="0" dirty="0"/>
              <a:t>Missouri Southern State University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00891-E748-D543-AA42-6B2053527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1532" y="3796871"/>
            <a:ext cx="7273254" cy="989189"/>
          </a:xfrm>
        </p:spPr>
        <p:txBody>
          <a:bodyPr numCol="2">
            <a:normAutofit fontScale="92500"/>
          </a:bodyPr>
          <a:lstStyle/>
          <a:p>
            <a:r>
              <a:rPr lang="en-US" dirty="0"/>
              <a:t>Hong Li </a:t>
            </a:r>
          </a:p>
          <a:p>
            <a:r>
              <a:rPr lang="en-US" dirty="0"/>
              <a:t>Technical Services Librarian</a:t>
            </a:r>
          </a:p>
          <a:p>
            <a:r>
              <a:rPr lang="en-US" dirty="0"/>
              <a:t>Kayla Reed </a:t>
            </a:r>
          </a:p>
          <a:p>
            <a:r>
              <a:rPr lang="en-US" dirty="0"/>
              <a:t>Access Services Librarian</a:t>
            </a:r>
          </a:p>
        </p:txBody>
      </p:sp>
    </p:spTree>
    <p:extLst>
      <p:ext uri="{BB962C8B-B14F-4D97-AF65-F5344CB8AC3E}">
        <p14:creationId xmlns:p14="http://schemas.microsoft.com/office/powerpoint/2010/main" val="38390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0AA79-868D-414F-9DD6-DB2F88B7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28985-65E2-4F45-B4D6-80DFC3E37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Over 3600 books pulled from the P's for English​ </a:t>
            </a:r>
          </a:p>
          <a:p>
            <a:pPr fontAlgn="base"/>
            <a:r>
              <a:rPr lang="en-US" dirty="0"/>
              <a:t>3 total faculty members weeded 3 different sections​, spending a total of 20 hours in the stacks. </a:t>
            </a:r>
          </a:p>
          <a:p>
            <a:pPr fontAlgn="base"/>
            <a:r>
              <a:rPr lang="en-US" dirty="0"/>
              <a:t>At least 5-600 items faculty pulled for being obsolete to the curriculum. 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Kinesiology Subject Librarian removed 469 items with publication dates older than 10 years with ZERO checkouts from GV call number ranges​</a:t>
            </a:r>
          </a:p>
          <a:p>
            <a:pPr fontAlgn="base"/>
            <a:r>
              <a:rPr lang="en-US" dirty="0"/>
              <a:t>5 Faculty members pulled an additional 266 items deemed obsolete or no longer relevant to current curriculum</a:t>
            </a:r>
          </a:p>
          <a:p>
            <a:pPr fontAlgn="base"/>
            <a:r>
              <a:rPr lang="en-US" dirty="0"/>
              <a:t>Faculty didn’t necessarily want lists. Most preferred just going to the stacks and pulling. 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More departments wanted in! History joined in and withdrew…… </a:t>
            </a:r>
          </a:p>
          <a:p>
            <a:pPr marL="0" indent="0" fontAlgn="base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2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472E-3AB3-4D73-960C-99E4E126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Withdrawal Process in Technical Services Department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27FF805-AC0F-4F53-9538-6958C76AD9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60" y="1514032"/>
            <a:ext cx="2333058" cy="309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dache cartoon images">
            <a:extLst>
              <a:ext uri="{FF2B5EF4-FFF2-40B4-BE49-F238E27FC236}">
                <a16:creationId xmlns:a16="http://schemas.microsoft.com/office/drawing/2014/main" id="{1951E5BE-AB2F-43B0-8456-D03F287D9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412" y="1736158"/>
            <a:ext cx="2626584" cy="361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49440A6-5D13-4039-B06E-E0B51223E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96706"/>
            <a:ext cx="2333058" cy="309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3736360-BB3B-4244-86D3-5C837C08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620" y="2791954"/>
            <a:ext cx="2333058" cy="309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7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3F4F-850B-477D-BC6C-25205F9A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procedures within the Technical Services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38ECC-42C0-4C47-ABB3-5A202E4A1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551964"/>
            <a:ext cx="11083555" cy="4625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May 13, 2019</a:t>
            </a:r>
            <a:r>
              <a:rPr lang="en-US" dirty="0"/>
              <a:t>, first day starting withdrawing books</a:t>
            </a:r>
          </a:p>
          <a:p>
            <a:r>
              <a:rPr lang="en-US" dirty="0"/>
              <a:t>Records withdrawn in the library’s ILS, Sierra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Created a macro for the TS student to work independently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Assigned appropriate permissions to allow the student to edit records as needed (e.g., check-in, bib, order record)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Trained the student to get her familiar with the weeding process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Explained the weeding policy to the student as needed (e.g. last copy policy)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Required reporting any problems in a timely manner</a:t>
            </a:r>
          </a:p>
          <a:p>
            <a:r>
              <a:rPr lang="en-US" dirty="0"/>
              <a:t>Quality control of the withdrawn records and fixed errors to ensure the integrity of the library database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Global update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Weekly EBS batch input reports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Authority work as necessary</a:t>
            </a:r>
          </a:p>
          <a:p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96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0347-3908-419A-BB8C-3ACF25DE2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4" y="340399"/>
            <a:ext cx="11083555" cy="736060"/>
          </a:xfrm>
        </p:spPr>
        <p:txBody>
          <a:bodyPr>
            <a:normAutofit/>
          </a:bodyPr>
          <a:lstStyle/>
          <a:p>
            <a:r>
              <a:rPr lang="en-US" sz="2400" dirty="0"/>
              <a:t>Examples of errors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21AFCA-E12A-406C-A48B-EAA922722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334" y="1076459"/>
            <a:ext cx="4715290" cy="21460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2D7AD8-41B8-4483-94F4-DDDF8F22C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622" y="552011"/>
            <a:ext cx="4575914" cy="2670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30F4A6-9ED7-433E-941B-B63A0EC5A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302" y="3557990"/>
            <a:ext cx="4644992" cy="22962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842462-A31C-492D-B155-3C86144A1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622" y="3587876"/>
            <a:ext cx="4575914" cy="22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33B78-A488-4C20-9586-58AF391EC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4" y="500486"/>
            <a:ext cx="11083555" cy="736060"/>
          </a:xfrm>
        </p:spPr>
        <p:txBody>
          <a:bodyPr/>
          <a:lstStyle/>
          <a:p>
            <a:r>
              <a:rPr lang="en-US" dirty="0"/>
              <a:t>Physical processing of withdrawn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53B67-DC53-412A-8A4F-63BE1C1A1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3" y="1452945"/>
            <a:ext cx="11083555" cy="4630967"/>
          </a:xfrm>
        </p:spPr>
        <p:txBody>
          <a:bodyPr>
            <a:normAutofit/>
          </a:bodyPr>
          <a:lstStyle/>
          <a:p>
            <a:r>
              <a:rPr lang="en-US" sz="2400" dirty="0"/>
              <a:t>Part-time clerks voluntarily participated in the weeding project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Training on physical processing (e.g., remove labels, stickers, and pockets)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Provided tools and supplies at workstations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Daily check on to answer questions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/>
          </a:p>
          <a:p>
            <a:r>
              <a:rPr lang="en-US" sz="2400" dirty="0"/>
              <a:t>Physically removed out of the library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Contacted the Physical Plant staff to pick up</a:t>
            </a:r>
          </a:p>
          <a:p>
            <a:pPr marL="457200" lvl="1" indent="0">
              <a:buNone/>
            </a:pPr>
            <a:r>
              <a:rPr lang="en-US" sz="2400" dirty="0"/>
              <a:t>   withdrawn materials for recycling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7C0820-0C1F-4BFC-BDEB-1AD474BFD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78631" y="2150827"/>
            <a:ext cx="2789338" cy="371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94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8771-43B0-4C14-B636-E1441A4D8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22" y="400583"/>
            <a:ext cx="11083555" cy="736060"/>
          </a:xfrm>
        </p:spPr>
        <p:txBody>
          <a:bodyPr/>
          <a:lstStyle/>
          <a:p>
            <a:r>
              <a:rPr lang="en-US" dirty="0"/>
              <a:t>Summary of the weeding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95DE4-E86F-42C9-B87A-66BBCC2C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222" y="1238969"/>
            <a:ext cx="11083555" cy="4630967"/>
          </a:xfrm>
        </p:spPr>
        <p:txBody>
          <a:bodyPr/>
          <a:lstStyle/>
          <a:p>
            <a:r>
              <a:rPr lang="en-US" dirty="0"/>
              <a:t>5,622 books withdrawn from main collection by </a:t>
            </a:r>
            <a:r>
              <a:rPr lang="en-US" b="1" dirty="0">
                <a:solidFill>
                  <a:srgbClr val="7030A0"/>
                </a:solidFill>
              </a:rPr>
              <a:t>August 22, 2019</a:t>
            </a:r>
          </a:p>
          <a:p>
            <a:r>
              <a:rPr lang="en-US" dirty="0"/>
              <a:t>$ fund to five faculty members</a:t>
            </a:r>
          </a:p>
          <a:p>
            <a:r>
              <a:rPr lang="en-US" dirty="0"/>
              <a:t>Freed 20-30 shelves on the second floor for potential use</a:t>
            </a:r>
          </a:p>
          <a:p>
            <a:r>
              <a:rPr lang="en-US" dirty="0"/>
              <a:t>Positive feedback from the faculty members involved </a:t>
            </a:r>
          </a:p>
          <a:p>
            <a:r>
              <a:rPr lang="en-US" dirty="0"/>
              <a:t>Lessons learned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Collaboration with different groups of people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Clarification of workflow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Importance of organized workstations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Timely communication with people participating in the project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Oversight of the progress of the project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Things needed attention </a:t>
            </a:r>
          </a:p>
        </p:txBody>
      </p:sp>
      <p:pic>
        <p:nvPicPr>
          <p:cNvPr id="2052" name="Picture 4" descr="Image result for learning">
            <a:extLst>
              <a:ext uri="{FF2B5EF4-FFF2-40B4-BE49-F238E27FC236}">
                <a16:creationId xmlns:a16="http://schemas.microsoft.com/office/drawing/2014/main" id="{66377294-3879-4097-83A1-4CBB61C59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94" y="1636153"/>
            <a:ext cx="3981462" cy="331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18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F0737-FD5B-614C-BB8F-D7B401660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C0485-4C36-B94F-BBEF-E899653BF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509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D3CC-FE89-674D-8E67-6D80743F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22" y="358036"/>
            <a:ext cx="11083555" cy="736060"/>
          </a:xfrm>
        </p:spPr>
        <p:txBody>
          <a:bodyPr/>
          <a:lstStyle/>
          <a:p>
            <a:pPr algn="ctr"/>
            <a:r>
              <a:rPr lang="en-US" dirty="0"/>
              <a:t>Missouri Southern State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6D212-A4DA-3840-884C-2D436F320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748" y="1078484"/>
            <a:ext cx="9978501" cy="5462062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Missouri Southern State University (MSSU) is located in Joplin, Missouri </a:t>
            </a:r>
          </a:p>
          <a:p>
            <a:pPr fontAlgn="base"/>
            <a:r>
              <a:rPr lang="en-US" sz="2400" dirty="0"/>
              <a:t>MSSU has four schools with nearly 140 academic programs leading to both undergraduates and graduates degrees, and an enrollment of over 6,000 students​</a:t>
            </a:r>
          </a:p>
          <a:p>
            <a:pPr fontAlgn="base"/>
            <a:r>
              <a:rPr lang="en-US" sz="2400" dirty="0"/>
              <a:t>MSSU has an estimated 200 faculty members​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07247-AFA5-447F-B102-F8940C179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291" y="3489437"/>
            <a:ext cx="6538451" cy="286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3D3B9-A594-451D-9C54-88536002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4" y="383041"/>
            <a:ext cx="11083555" cy="736060"/>
          </a:xfrm>
        </p:spPr>
        <p:txBody>
          <a:bodyPr/>
          <a:lstStyle/>
          <a:p>
            <a:pPr algn="ctr"/>
            <a:r>
              <a:rPr lang="en-US" dirty="0"/>
              <a:t>George A. </a:t>
            </a:r>
            <a:r>
              <a:rPr lang="en-US" dirty="0" err="1"/>
              <a:t>Spiva</a:t>
            </a:r>
            <a:r>
              <a:rPr lang="en-US" dirty="0"/>
              <a:t>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E0846-7E62-40EB-B37D-6A9BBAB8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222" y="1113516"/>
            <a:ext cx="11083555" cy="4630967"/>
          </a:xfrm>
        </p:spPr>
        <p:txBody>
          <a:bodyPr/>
          <a:lstStyle/>
          <a:p>
            <a:pPr fontAlgn="base"/>
            <a:r>
              <a:rPr lang="en-US" sz="2400" dirty="0"/>
              <a:t>Medium-sized academic library, a MOBIUS Consortium member​</a:t>
            </a:r>
          </a:p>
          <a:p>
            <a:pPr fontAlgn="base"/>
            <a:r>
              <a:rPr lang="en-US" sz="2400" dirty="0"/>
              <a:t>Sierra (ILS), Summon (discovery tool), </a:t>
            </a:r>
            <a:r>
              <a:rPr lang="en-US" sz="2400" dirty="0" err="1"/>
              <a:t>Intota</a:t>
            </a:r>
            <a:r>
              <a:rPr lang="en-US" sz="2400" dirty="0"/>
              <a:t> (ERM), </a:t>
            </a:r>
            <a:r>
              <a:rPr lang="en-US" sz="2400" dirty="0" err="1"/>
              <a:t>LibGuides</a:t>
            </a:r>
            <a:r>
              <a:rPr lang="en-US" sz="2400" dirty="0"/>
              <a:t>, and A-Z Database list​</a:t>
            </a:r>
          </a:p>
          <a:p>
            <a:pPr fontAlgn="base"/>
            <a:r>
              <a:rPr lang="en-US" sz="2400" dirty="0"/>
              <a:t>Over 20 different collections stored in a four-floor building​</a:t>
            </a:r>
          </a:p>
          <a:p>
            <a:pPr fontAlgn="base"/>
            <a:r>
              <a:rPr lang="en-US" sz="2400" dirty="0"/>
              <a:t>Over 360,000 items in various formats (books, periodicals, microforms, and multimedia) </a:t>
            </a:r>
          </a:p>
          <a:p>
            <a:pPr fontAlgn="base"/>
            <a:r>
              <a:rPr lang="en-US" sz="2400" dirty="0"/>
              <a:t>Online resources including 500+ databases, 400,000+ e-books (ProQuest </a:t>
            </a:r>
            <a:r>
              <a:rPr lang="en-US" sz="2400" dirty="0" err="1"/>
              <a:t>Ebook</a:t>
            </a:r>
            <a:r>
              <a:rPr lang="en-US" sz="2400" dirty="0"/>
              <a:t> Central, EBSCO, JSTOR Open Access, </a:t>
            </a:r>
            <a:r>
              <a:rPr lang="en-US" sz="2400" dirty="0" err="1"/>
              <a:t>OverDrive</a:t>
            </a:r>
            <a:r>
              <a:rPr lang="en-US" sz="2400" dirty="0"/>
              <a:t>, Sage, etc. and thousands of e-journals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555D1-ACA2-466B-B5D0-A50AAF9E0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De-selection @ MSSU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8E77B-0C28-4A27-BF4E-E9FE76A4F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538" y="1762297"/>
            <a:ext cx="8504582" cy="4414665"/>
          </a:xfrm>
        </p:spPr>
        <p:txBody>
          <a:bodyPr/>
          <a:lstStyle/>
          <a:p>
            <a:pPr marL="285750" indent="-285750"/>
            <a:r>
              <a:rPr lang="en-US" dirty="0"/>
              <a:t>Part of the Library Collection Development Policy</a:t>
            </a:r>
          </a:p>
          <a:p>
            <a:pPr marL="285750" indent="-285750"/>
            <a:r>
              <a:rPr lang="en-US" dirty="0"/>
              <a:t>De-Selection Process: </a:t>
            </a:r>
          </a:p>
          <a:p>
            <a:r>
              <a:rPr lang="en-US" dirty="0"/>
              <a:t>“It is the responsibility of school deans and department chairs, as part of their allocation fund, to ensure that </a:t>
            </a:r>
            <a:r>
              <a:rPr lang="en-US" i="1" dirty="0">
                <a:solidFill>
                  <a:srgbClr val="7030A0"/>
                </a:solidFill>
              </a:rPr>
              <a:t>faculty work with library staff to deselect items from the library collection </a:t>
            </a:r>
            <a:r>
              <a:rPr lang="en-US" dirty="0"/>
              <a:t>in their teaching/research areas prior to program review or accreditation visit.”</a:t>
            </a:r>
          </a:p>
          <a:p>
            <a:pPr marL="285750" indent="-285750"/>
            <a:r>
              <a:rPr lang="en-US" dirty="0"/>
              <a:t>De-Selection Procedure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030A0"/>
                </a:solidFill>
              </a:rPr>
              <a:t>Library staff </a:t>
            </a:r>
            <a:r>
              <a:rPr lang="en-US" dirty="0"/>
              <a:t>will contact department chairs and teaching faculty to discuss the de-selection policy and address concerns and questions.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030A0"/>
                </a:solidFill>
              </a:rPr>
              <a:t>Library staff </a:t>
            </a:r>
            <a:r>
              <a:rPr lang="en-US" dirty="0"/>
              <a:t>will remove materials and place them on a cart for withdrawal. </a:t>
            </a:r>
          </a:p>
          <a:p>
            <a:pPr marL="285750" indent="-285750"/>
            <a:r>
              <a:rPr lang="en-US" dirty="0"/>
              <a:t>Last major weeding occurred to main collection was due to a tile replacement project in 2013. Hundreds of damaged materials were deselected. </a:t>
            </a:r>
          </a:p>
          <a:p>
            <a:endParaRPr lang="en-US" dirty="0"/>
          </a:p>
        </p:txBody>
      </p:sp>
      <p:pic>
        <p:nvPicPr>
          <p:cNvPr id="4" name="Picture 2" descr="Image result for no file found image">
            <a:extLst>
              <a:ext uri="{FF2B5EF4-FFF2-40B4-BE49-F238E27FC236}">
                <a16:creationId xmlns:a16="http://schemas.microsoft.com/office/drawing/2014/main" id="{8379C184-2C8B-4D81-93B7-8749EAB13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2" y="2248250"/>
            <a:ext cx="2575419" cy="2993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786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B8507-23AB-7742-BD3B-1A9D1D84B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87" y="316274"/>
            <a:ext cx="11083555" cy="736060"/>
          </a:xfrm>
        </p:spPr>
        <p:txBody>
          <a:bodyPr/>
          <a:lstStyle/>
          <a:p>
            <a:r>
              <a:rPr lang="en-US" dirty="0"/>
              <a:t>The start of the Liaison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6498D-C998-7E48-8E02-9C8E18DD4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529" y="1252728"/>
            <a:ext cx="5440680" cy="4352544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In 2018 the library formed a Liaison Program and a matching committee. </a:t>
            </a:r>
          </a:p>
          <a:p>
            <a:endParaRPr lang="en-US" sz="2600" dirty="0"/>
          </a:p>
          <a:p>
            <a:r>
              <a:rPr lang="en-US" sz="2600" dirty="0"/>
              <a:t>Each librarian assigned departments. </a:t>
            </a:r>
          </a:p>
          <a:p>
            <a:endParaRPr lang="en-US" sz="2600" dirty="0"/>
          </a:p>
          <a:p>
            <a:r>
              <a:rPr lang="en-US" sz="2600" dirty="0" err="1"/>
              <a:t>Libguide</a:t>
            </a:r>
            <a:r>
              <a:rPr lang="en-US" sz="2600" dirty="0"/>
              <a:t> created: </a:t>
            </a:r>
            <a:r>
              <a:rPr lang="en-US" sz="2600" dirty="0">
                <a:hlinkClick r:id="rId2"/>
              </a:rPr>
              <a:t>http://libguides.mssu.edu/LiaisonProgram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Everyone agreed that Faculty should help with review and de-select….but how do we get them over here?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69AF07-8C6C-2C4F-8389-77A240F91D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9184" y="5410260"/>
            <a:ext cx="3085514" cy="989275"/>
          </a:xfrm>
        </p:spPr>
        <p:txBody>
          <a:bodyPr/>
          <a:lstStyle/>
          <a:p>
            <a:r>
              <a:rPr lang="en-US" dirty="0"/>
              <a:t>Guess we’ll just never weed. </a:t>
            </a:r>
          </a:p>
        </p:txBody>
      </p:sp>
      <p:pic>
        <p:nvPicPr>
          <p:cNvPr id="2050" name="Picture 2" descr="Image result for guess I'll die meme">
            <a:extLst>
              <a:ext uri="{FF2B5EF4-FFF2-40B4-BE49-F238E27FC236}">
                <a16:creationId xmlns:a16="http://schemas.microsoft.com/office/drawing/2014/main" id="{46D72C95-3F4C-41AC-8505-A27D7FF561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65" y="659877"/>
            <a:ext cx="5415050" cy="440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3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C58DB0-6429-8341-8660-2EEC755AD0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 of Summer in the Stacks</a:t>
            </a:r>
          </a:p>
        </p:txBody>
      </p:sp>
    </p:spTree>
    <p:extLst>
      <p:ext uri="{BB962C8B-B14F-4D97-AF65-F5344CB8AC3E}">
        <p14:creationId xmlns:p14="http://schemas.microsoft.com/office/powerpoint/2010/main" val="26352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F5A324-1829-4DF1-A86C-A8EA8412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idea from the Liaison Program Committee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2A7539-669A-4E06-8558-97CA149CE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395937"/>
            <a:ext cx="11083555" cy="4630967"/>
          </a:xfrm>
        </p:spPr>
        <p:txBody>
          <a:bodyPr/>
          <a:lstStyle/>
          <a:p>
            <a:r>
              <a:rPr lang="en-US" dirty="0"/>
              <a:t>What does everyone want more of……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committee decided to offer extra funds to faculty who weeded their collections, with the specific focus on departments that were under review.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$25 per hour up to 20 hours per department. Can be divided between faculty​ members.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 initial departments (English and Kinesiology) were chosen to test this idea…. </a:t>
            </a:r>
          </a:p>
        </p:txBody>
      </p:sp>
      <p:pic>
        <p:nvPicPr>
          <p:cNvPr id="3074" name="Picture 2" descr="Image result for money clipart">
            <a:extLst>
              <a:ext uri="{FF2B5EF4-FFF2-40B4-BE49-F238E27FC236}">
                <a16:creationId xmlns:a16="http://schemas.microsoft.com/office/drawing/2014/main" id="{B8562E41-CAF4-4599-A4BE-7BF09E6CE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08" y="15811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2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5E6B-30F2-4B1A-A89E-BE5F46C69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between Subject Liaisons and faculty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CDA8B-477B-4A91-B343-5B3FBBBCF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Librarians created a list of items based on the agreed de-selection criteria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Publication dates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Checkout stats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Physical condition </a:t>
            </a:r>
          </a:p>
          <a:p>
            <a:pPr lvl="1"/>
            <a:endParaRPr lang="en-US" dirty="0"/>
          </a:p>
          <a:p>
            <a:r>
              <a:rPr lang="en-US" dirty="0"/>
              <a:t>Librarians shared the modified spreadsheet with the faculty members to give them a heads-up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9B0E11-624E-491C-9781-2CE45F57B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780154"/>
            <a:ext cx="8464492" cy="206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26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4FD7B-12A9-4B07-9878-13BFC363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responsibilities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B0768-AB15-40CF-8EC9-D3928BDC3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545996"/>
            <a:ext cx="7208381" cy="4630967"/>
          </a:xfrm>
        </p:spPr>
        <p:txBody>
          <a:bodyPr numCol="2"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Initial lists indicated which books got put on carts, which were sent to Technical Services Department (TS) for withdrawing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Faculty members browsed the book carts in TS and made final decisions on the weeding items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Faculty came to the main collection and reviewed the rest of the books in the stacks.</a:t>
            </a:r>
          </a:p>
          <a:p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50463CB-FDEA-4334-80DC-2B171BBB1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39" y="400666"/>
            <a:ext cx="2352657" cy="314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AA7D39E-446F-4D2F-A83E-73FBF1F7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946" y="2399977"/>
            <a:ext cx="3950489" cy="314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99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701</Words>
  <Application>Microsoft Office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Noto Serif</vt:lpstr>
      <vt:lpstr>Roboto</vt:lpstr>
      <vt:lpstr>Roboto Medium</vt:lpstr>
      <vt:lpstr>Wingdings</vt:lpstr>
      <vt:lpstr>Office Theme</vt:lpstr>
      <vt:lpstr>Summer in the Stacks:  Our Joint Efforts on Weeding</vt:lpstr>
      <vt:lpstr>Missouri Southern State University</vt:lpstr>
      <vt:lpstr>George A. Spiva Library</vt:lpstr>
      <vt:lpstr>De-selection @ MSSU Library</vt:lpstr>
      <vt:lpstr>The start of the Liaison Program </vt:lpstr>
      <vt:lpstr>PowerPoint Presentation</vt:lpstr>
      <vt:lpstr>An idea from the Liaison Program Committee</vt:lpstr>
      <vt:lpstr>Workflow between Subject Liaisons and faculty members</vt:lpstr>
      <vt:lpstr>Shared responsibilities </vt:lpstr>
      <vt:lpstr>Results:</vt:lpstr>
      <vt:lpstr>Withdrawal Process in Technical Services Department</vt:lpstr>
      <vt:lpstr>Work procedures within the Technical Services Department</vt:lpstr>
      <vt:lpstr>Examples of errors</vt:lpstr>
      <vt:lpstr>Physical processing of withdrawn items</vt:lpstr>
      <vt:lpstr>Summary of the weeding project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a really interesting presentation</dc:title>
  <dc:creator>Kristine Menkins</dc:creator>
  <cp:lastModifiedBy>kkjoe</cp:lastModifiedBy>
  <cp:revision>82</cp:revision>
  <dcterms:created xsi:type="dcterms:W3CDTF">2019-12-02T15:33:25Z</dcterms:created>
  <dcterms:modified xsi:type="dcterms:W3CDTF">2020-03-07T00:01:33Z</dcterms:modified>
</cp:coreProperties>
</file>