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5" r:id="rId3"/>
    <p:sldId id="293" r:id="rId4"/>
    <p:sldId id="299" r:id="rId5"/>
    <p:sldId id="294" r:id="rId6"/>
    <p:sldId id="288" r:id="rId7"/>
    <p:sldId id="268" r:id="rId8"/>
    <p:sldId id="289" r:id="rId9"/>
    <p:sldId id="290" r:id="rId10"/>
    <p:sldId id="269" r:id="rId11"/>
    <p:sldId id="261" r:id="rId12"/>
    <p:sldId id="275" r:id="rId13"/>
    <p:sldId id="278" r:id="rId14"/>
    <p:sldId id="276" r:id="rId15"/>
    <p:sldId id="300" r:id="rId16"/>
    <p:sldId id="279" r:id="rId17"/>
    <p:sldId id="280" r:id="rId18"/>
    <p:sldId id="291" r:id="rId19"/>
    <p:sldId id="266" r:id="rId20"/>
    <p:sldId id="260" r:id="rId21"/>
    <p:sldId id="259" r:id="rId22"/>
    <p:sldId id="267" r:id="rId23"/>
    <p:sldId id="270" r:id="rId24"/>
    <p:sldId id="271" r:id="rId25"/>
    <p:sldId id="272" r:id="rId26"/>
    <p:sldId id="302" r:id="rId27"/>
    <p:sldId id="303" r:id="rId28"/>
    <p:sldId id="273" r:id="rId29"/>
    <p:sldId id="282" r:id="rId30"/>
    <p:sldId id="277" r:id="rId31"/>
    <p:sldId id="258" r:id="rId32"/>
    <p:sldId id="274" r:id="rId33"/>
    <p:sldId id="281" r:id="rId34"/>
    <p:sldId id="257" r:id="rId35"/>
    <p:sldId id="263" r:id="rId36"/>
    <p:sldId id="264" r:id="rId37"/>
    <p:sldId id="283" r:id="rId38"/>
    <p:sldId id="284" r:id="rId39"/>
    <p:sldId id="296" r:id="rId40"/>
    <p:sldId id="295" r:id="rId41"/>
    <p:sldId id="297" r:id="rId42"/>
    <p:sldId id="298" r:id="rId43"/>
    <p:sldId id="292" r:id="rId44"/>
    <p:sldId id="287" r:id="rId45"/>
    <p:sldId id="285" r:id="rId46"/>
    <p:sldId id="286" r:id="rId47"/>
    <p:sldId id="262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3738" autoAdjust="0"/>
  </p:normalViewPr>
  <p:slideViewPr>
    <p:cSldViewPr>
      <p:cViewPr>
        <p:scale>
          <a:sx n="80" d="100"/>
          <a:sy n="80" d="100"/>
        </p:scale>
        <p:origin x="-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E5AF9F-DB58-47EF-9830-5395E8FDF5A0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AFAB68-1A70-473B-8DE8-E29C1AAC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640C8-00CE-4A31-9C56-E536DA0A3995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5B3BA-1975-42BC-BD10-116EA1D3C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 introduces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schedule – weekly telephone</a:t>
            </a:r>
            <a:r>
              <a:rPr lang="en-US" baseline="0" dirty="0" smtClean="0"/>
              <a:t>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</a:t>
            </a:r>
            <a:r>
              <a:rPr lang="en-US" baseline="0" dirty="0" smtClean="0"/>
              <a:t> piece of</a:t>
            </a:r>
            <a:r>
              <a:rPr lang="en-US" dirty="0" smtClean="0"/>
              <a:t> Louisville’s data had to be mapped into Rodman’s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data loads were </a:t>
            </a:r>
            <a:r>
              <a:rPr lang="en-US" dirty="0" smtClean="0"/>
              <a:t>important – sample chart for mapping </a:t>
            </a:r>
            <a:r>
              <a:rPr lang="en-US" dirty="0" err="1" smtClean="0"/>
              <a:t>itypes</a:t>
            </a:r>
            <a:endParaRPr lang="en-US" dirty="0" smtClean="0"/>
          </a:p>
          <a:p>
            <a:r>
              <a:rPr lang="en-US" dirty="0" smtClean="0"/>
              <a:t>Similar for other codes</a:t>
            </a:r>
          </a:p>
          <a:p>
            <a:r>
              <a:rPr lang="en-US" dirty="0" smtClean="0"/>
              <a:t>LPL 38 </a:t>
            </a:r>
            <a:r>
              <a:rPr lang="en-US" dirty="0" err="1" smtClean="0"/>
              <a:t>itypes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RPL 18 </a:t>
            </a:r>
            <a:r>
              <a:rPr lang="en-US" dirty="0" err="1" smtClean="0">
                <a:sym typeface="Wingdings" pitchFamily="2" charset="2"/>
              </a:rPr>
              <a:t>itypes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LPL Circ was offline</a:t>
            </a:r>
            <a:r>
              <a:rPr lang="en-US" baseline="0" dirty="0" smtClean="0"/>
              <a:t> for about 3 days. SOH about 2 days.</a:t>
            </a:r>
          </a:p>
          <a:p>
            <a:r>
              <a:rPr lang="en-US" baseline="0" dirty="0" smtClean="0"/>
              <a:t>No items checked in during cutover</a:t>
            </a:r>
          </a:p>
          <a:p>
            <a:r>
              <a:rPr lang="en-US" baseline="0" dirty="0" smtClean="0"/>
              <a:t>Came back online, checked everything in then processed offline checkout files</a:t>
            </a:r>
          </a:p>
          <a:p>
            <a:r>
              <a:rPr lang="en-US" baseline="0" dirty="0" smtClean="0"/>
              <a:t>RPL – no downtime, business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Loan rule determiner table more than doubled in size </a:t>
            </a:r>
          </a:p>
          <a:p>
            <a:endParaRPr lang="en-US" dirty="0" smtClean="0"/>
          </a:p>
          <a:p>
            <a:r>
              <a:rPr lang="en-US" dirty="0" smtClean="0"/>
              <a:t>Important to test, test, test</a:t>
            </a:r>
          </a:p>
          <a:p>
            <a:endParaRPr lang="en-US" dirty="0" smtClean="0"/>
          </a:p>
          <a:p>
            <a:r>
              <a:rPr lang="en-US" dirty="0" smtClean="0"/>
              <a:t>Can’t stress the importance of starting this as soon as possible. Took much longer than anticipated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</a:t>
            </a:r>
            <a:r>
              <a:rPr lang="en-US" baseline="0" dirty="0" smtClean="0"/>
              <a:t> with codes and loan rules took up a lot of time. Then we realized we needed to update the branding for  </a:t>
            </a:r>
            <a:r>
              <a:rPr lang="en-US" baseline="0" dirty="0" err="1" smtClean="0"/>
              <a:t>webPAC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teleforms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to clean up as many</a:t>
            </a:r>
            <a:r>
              <a:rPr lang="en-US" baseline="0" dirty="0" smtClean="0"/>
              <a:t> of your data errors before the merge takes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Delete records for long gone items</a:t>
            </a:r>
          </a:p>
          <a:p>
            <a:r>
              <a:rPr lang="en-US" baseline="0" dirty="0" smtClean="0"/>
              <a:t>Batch check-in so items can be deleted</a:t>
            </a:r>
          </a:p>
          <a:p>
            <a:r>
              <a:rPr lang="en-US" baseline="0" dirty="0" smtClean="0"/>
              <a:t>Delete expired patrons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much</a:t>
            </a:r>
            <a:r>
              <a:rPr lang="en-US" baseline="0" dirty="0" smtClean="0"/>
              <a:t> data will be thrown at you in a short period of time it becomes overwhelming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bad practices</a:t>
            </a:r>
            <a:r>
              <a:rPr lang="en-US" baseline="0" dirty="0" smtClean="0"/>
              <a:t> leaving all ISBNs in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</a:t>
            </a:r>
            <a:r>
              <a:rPr lang="en-US" baseline="0" dirty="0" smtClean="0"/>
              <a:t> person introduces self – how long worked at library, automation background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processes may change as we get used to consortium</a:t>
            </a:r>
            <a:r>
              <a:rPr lang="en-US" baseline="0" dirty="0" smtClean="0"/>
              <a:t> management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LPL responsible for setting up staff user accounts. Know workflows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 Dore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Maintenance</a:t>
            </a:r>
            <a:r>
              <a:rPr lang="en-US" baseline="0" dirty="0" smtClean="0"/>
              <a:t> </a:t>
            </a:r>
            <a:r>
              <a:rPr lang="en-US" baseline="0" dirty="0" smtClean="0"/>
              <a:t>costs </a:t>
            </a:r>
            <a:r>
              <a:rPr lang="en-US" baseline="0" dirty="0" smtClean="0"/>
              <a:t>are </a:t>
            </a:r>
            <a:r>
              <a:rPr lang="en-US" baseline="0" dirty="0" smtClean="0"/>
              <a:t>lower</a:t>
            </a:r>
          </a:p>
          <a:p>
            <a:r>
              <a:rPr lang="en-US" baseline="0" dirty="0" smtClean="0"/>
              <a:t>Monthly meetings to discuss database maintenance/circ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LPL cataloging by attaching to Stark records or copy-paste from other catalogs</a:t>
            </a:r>
          </a:p>
          <a:p>
            <a:r>
              <a:rPr lang="en-US" baseline="0" dirty="0" smtClean="0"/>
              <a:t>LPL would scan records to be deleted to count use field – Stark would delete – now doing on their own</a:t>
            </a:r>
          </a:p>
          <a:p>
            <a:r>
              <a:rPr lang="en-US" baseline="0" dirty="0" smtClean="0"/>
              <a:t>LPL renewals for school collections were done manually – now by using RPL’s bookmobile batch procedure</a:t>
            </a:r>
          </a:p>
          <a:p>
            <a:r>
              <a:rPr lang="en-US" baseline="0" dirty="0" smtClean="0"/>
              <a:t>RPL had Quick Click ordering, LPL was used to importing invoices – now both have both procedures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LPL Label printing  prior to merger – Would type up the info in Word – too much new at one time!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RPL had Circa inventory module, LPL had never inventoried collection</a:t>
            </a:r>
          </a:p>
          <a:p>
            <a:r>
              <a:rPr lang="en-US" baseline="0" dirty="0" smtClean="0"/>
              <a:t>Bookmobile – new outreach service for LPL</a:t>
            </a:r>
          </a:p>
          <a:p>
            <a:r>
              <a:rPr lang="en-US" baseline="0" dirty="0" smtClean="0"/>
              <a:t>Used to service a school on the border of districts – LPL gather books, deliver to RPL</a:t>
            </a:r>
          </a:p>
          <a:p>
            <a:r>
              <a:rPr lang="en-US" baseline="0" dirty="0" smtClean="0"/>
              <a:t>LPL had 66% unique titles when merging with RPL – Expanded RPL collection of items before having to go to SOH</a:t>
            </a:r>
          </a:p>
          <a:p>
            <a:r>
              <a:rPr lang="en-US" baseline="0" dirty="0" smtClean="0"/>
              <a:t>Credit card payments went into one pot with SLIC – RPL insisted on separate PayPal accounts. Accepting payments at circ desk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material types for large print, various digital</a:t>
            </a:r>
            <a:r>
              <a:rPr lang="en-US" baseline="0" dirty="0" smtClean="0"/>
              <a:t> </a:t>
            </a:r>
            <a:r>
              <a:rPr lang="en-US" baseline="0" dirty="0" smtClean="0"/>
              <a:t>formats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Patron records – kept old LPL codes but added new types for restricted, probation,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Opportunity to restructure outdated scopes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New PCODE field allowed expansion and restructuring existing codes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Compromise on Max items fields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you can just add in the other library as a branch of your existing</a:t>
            </a:r>
            <a:r>
              <a:rPr lang="en-US" baseline="0" dirty="0" smtClean="0"/>
              <a:t> system, but then you lose autonomy.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</a:t>
            </a:r>
            <a:r>
              <a:rPr lang="en-US" dirty="0" err="1" smtClean="0"/>
              <a:t>Basecamp</a:t>
            </a:r>
            <a:r>
              <a:rPr lang="en-US" baseline="0" dirty="0" smtClean="0"/>
              <a:t> – how it organized the project and maintained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3BA-1975-42BC-BD10-116EA1D3C4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5815B53-C0A0-46D3-9983-2F016BF200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6557C6-5AAB-4788-8634-3882A39F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Bachelor No More: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Merging Another Sierra User into Your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materials circ to which patrons?</a:t>
            </a:r>
          </a:p>
          <a:p>
            <a:r>
              <a:rPr lang="en-US" dirty="0" smtClean="0"/>
              <a:t>How long do your materials circulate?</a:t>
            </a:r>
          </a:p>
          <a:p>
            <a:r>
              <a:rPr lang="en-US" dirty="0" smtClean="0"/>
              <a:t>What is your fine/notice structure?</a:t>
            </a:r>
          </a:p>
          <a:p>
            <a:r>
              <a:rPr lang="en-US" dirty="0" smtClean="0"/>
              <a:t>Will our patrons be able to borrow your materials?</a:t>
            </a:r>
          </a:p>
          <a:p>
            <a:r>
              <a:rPr lang="en-US" dirty="0" smtClean="0"/>
              <a:t>Whose cataloging takes priority?</a:t>
            </a:r>
          </a:p>
          <a:p>
            <a:r>
              <a:rPr lang="en-US" dirty="0" smtClean="0"/>
              <a:t>Where are your call numbers?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owned</a:t>
            </a:r>
          </a:p>
          <a:p>
            <a:pPr lvl="1"/>
            <a:r>
              <a:rPr lang="en-US" dirty="0" smtClean="0"/>
              <a:t>Get itemized list with maintenance costs</a:t>
            </a:r>
          </a:p>
          <a:p>
            <a:r>
              <a:rPr lang="en-US" dirty="0" smtClean="0"/>
              <a:t>Need to buy additional?</a:t>
            </a:r>
          </a:p>
          <a:p>
            <a:r>
              <a:rPr lang="en-US" dirty="0" smtClean="0"/>
              <a:t>Changes in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Owned - Rodman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</a:p>
          <a:p>
            <a:r>
              <a:rPr lang="en-US" dirty="0" smtClean="0"/>
              <a:t>Quick Click/EDI Ordering</a:t>
            </a:r>
          </a:p>
          <a:p>
            <a:r>
              <a:rPr lang="en-US" dirty="0" smtClean="0"/>
              <a:t>Z39.50</a:t>
            </a:r>
          </a:p>
          <a:p>
            <a:r>
              <a:rPr lang="en-US" dirty="0" smtClean="0"/>
              <a:t>INN-View Authority service</a:t>
            </a:r>
          </a:p>
          <a:p>
            <a:r>
              <a:rPr lang="en-US" dirty="0" smtClean="0"/>
              <a:t>Reference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Owned - Louisville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 invoicing</a:t>
            </a:r>
          </a:p>
          <a:p>
            <a:r>
              <a:rPr lang="en-US" dirty="0" smtClean="0"/>
              <a:t>Online patron registration</a:t>
            </a:r>
          </a:p>
          <a:p>
            <a:r>
              <a:rPr lang="en-US" dirty="0" smtClean="0"/>
              <a:t>Express Lane</a:t>
            </a:r>
          </a:p>
          <a:p>
            <a:r>
              <a:rPr lang="en-US" dirty="0" smtClean="0"/>
              <a:t>Collection Agency</a:t>
            </a:r>
          </a:p>
          <a:p>
            <a:r>
              <a:rPr lang="en-US" dirty="0" smtClean="0"/>
              <a:t>Encore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3429000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4191000"/>
            <a:ext cx="1447800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Chance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new ways to do things</a:t>
            </a:r>
          </a:p>
          <a:p>
            <a:pPr lvl="1"/>
            <a:r>
              <a:rPr lang="en-US" dirty="0" smtClean="0"/>
              <a:t>Finding </a:t>
            </a:r>
            <a:r>
              <a:rPr lang="en-US" dirty="0" smtClean="0"/>
              <a:t>cataloging records</a:t>
            </a:r>
          </a:p>
          <a:p>
            <a:pPr lvl="1"/>
            <a:r>
              <a:rPr lang="en-US" dirty="0" smtClean="0"/>
              <a:t>Withdrawals</a:t>
            </a:r>
          </a:p>
          <a:p>
            <a:pPr lvl="1"/>
            <a:r>
              <a:rPr lang="en-US" dirty="0" smtClean="0"/>
              <a:t>Batch renewals</a:t>
            </a:r>
          </a:p>
          <a:p>
            <a:pPr lvl="1"/>
            <a:r>
              <a:rPr lang="en-US" dirty="0" smtClean="0"/>
              <a:t>EDIFACT ordering/Importing invoices</a:t>
            </a:r>
          </a:p>
          <a:p>
            <a:r>
              <a:rPr lang="en-US" dirty="0" smtClean="0"/>
              <a:t>Staying with some old ways</a:t>
            </a:r>
          </a:p>
          <a:p>
            <a:pPr lvl="1"/>
            <a:r>
              <a:rPr lang="en-US" dirty="0" smtClean="0"/>
              <a:t>Label printing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Chance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</a:p>
          <a:p>
            <a:r>
              <a:rPr lang="en-US" dirty="0" smtClean="0"/>
              <a:t>Sharing a bookmobile stop</a:t>
            </a:r>
          </a:p>
          <a:p>
            <a:r>
              <a:rPr lang="en-US" dirty="0" smtClean="0"/>
              <a:t>Sharing items between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Credit card payments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to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location, </a:t>
            </a:r>
            <a:r>
              <a:rPr lang="en-US" dirty="0" err="1" smtClean="0"/>
              <a:t>itype</a:t>
            </a:r>
            <a:r>
              <a:rPr lang="en-US" dirty="0" smtClean="0"/>
              <a:t>, </a:t>
            </a:r>
            <a:r>
              <a:rPr lang="en-US" dirty="0" err="1" smtClean="0"/>
              <a:t>ptype</a:t>
            </a:r>
            <a:r>
              <a:rPr lang="en-US" dirty="0" smtClean="0"/>
              <a:t> codes</a:t>
            </a:r>
          </a:p>
          <a:p>
            <a:r>
              <a:rPr lang="en-US" dirty="0" smtClean="0"/>
              <a:t>Patron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ptypes</a:t>
            </a:r>
            <a:r>
              <a:rPr lang="en-US" dirty="0" smtClean="0"/>
              <a:t> – restricted, probation, students</a:t>
            </a:r>
          </a:p>
          <a:p>
            <a:r>
              <a:rPr lang="en-US" dirty="0" smtClean="0"/>
              <a:t>Redoing scopes</a:t>
            </a:r>
          </a:p>
          <a:p>
            <a:r>
              <a:rPr lang="en-US" dirty="0" smtClean="0"/>
              <a:t>PCODES</a:t>
            </a:r>
          </a:p>
          <a:p>
            <a:r>
              <a:rPr lang="en-US" dirty="0" smtClean="0"/>
              <a:t>Max items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Didn’t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Consortium Management Extensions</a:t>
            </a:r>
          </a:p>
          <a:p>
            <a:pPr lvl="1"/>
            <a:r>
              <a:rPr lang="en-US" dirty="0" smtClean="0"/>
              <a:t>Agency code</a:t>
            </a:r>
          </a:p>
          <a:p>
            <a:pPr lvl="1"/>
            <a:r>
              <a:rPr lang="en-US" dirty="0" smtClean="0"/>
              <a:t>Consortium call number statistics</a:t>
            </a:r>
          </a:p>
          <a:p>
            <a:pPr lvl="1"/>
            <a:r>
              <a:rPr lang="en-US" dirty="0" smtClean="0"/>
              <a:t>Consortium circulation statistics</a:t>
            </a:r>
          </a:p>
          <a:p>
            <a:pPr lvl="1"/>
            <a:r>
              <a:rPr lang="en-US" dirty="0" smtClean="0"/>
              <a:t>PCODE4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Given Up by LPL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transactions</a:t>
            </a:r>
          </a:p>
          <a:p>
            <a:r>
              <a:rPr lang="en-US" dirty="0" smtClean="0"/>
              <a:t>Patron </a:t>
            </a:r>
            <a:r>
              <a:rPr lang="en-US" dirty="0" smtClean="0"/>
              <a:t>circulation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Patron reading lists</a:t>
            </a:r>
            <a:endParaRPr lang="en-US" dirty="0" smtClean="0"/>
          </a:p>
          <a:p>
            <a:r>
              <a:rPr lang="en-US" dirty="0" smtClean="0"/>
              <a:t>Fines and bills transferred as manual charges</a:t>
            </a:r>
          </a:p>
          <a:p>
            <a:r>
              <a:rPr lang="en-US" dirty="0" smtClean="0"/>
              <a:t>“On </a:t>
            </a:r>
            <a:r>
              <a:rPr lang="en-US" dirty="0" err="1" smtClean="0"/>
              <a:t>holdshelf</a:t>
            </a:r>
            <a:r>
              <a:rPr lang="en-US" dirty="0" smtClean="0"/>
              <a:t>”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the Big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39063" r="28750" b="18750"/>
          <a:stretch>
            <a:fillRect/>
          </a:stretch>
        </p:blipFill>
        <p:spPr bwMode="auto">
          <a:xfrm>
            <a:off x="436032" y="1143000"/>
            <a:ext cx="8174568" cy="47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Content Placeholder 4" descr="logo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2819400"/>
            <a:ext cx="3276600" cy="1498274"/>
          </a:xfrm>
        </p:spPr>
      </p:pic>
      <p:pic>
        <p:nvPicPr>
          <p:cNvPr id="6" name="Content Placeholder 5" descr="lpl-logo-orig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895600" y="3733800"/>
            <a:ext cx="1831941" cy="1685386"/>
          </a:xfrm>
        </p:spPr>
      </p:pic>
      <p:sp>
        <p:nvSpPr>
          <p:cNvPr id="7" name="5-Point Star 6"/>
          <p:cNvSpPr/>
          <p:nvPr/>
        </p:nvSpPr>
        <p:spPr>
          <a:xfrm>
            <a:off x="7239000" y="1905000"/>
            <a:ext cx="2286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81800" y="2362200"/>
            <a:ext cx="2286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800600" y="3581400"/>
            <a:ext cx="2286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5" idx="0"/>
          </p:cNvCxnSpPr>
          <p:nvPr/>
        </p:nvCxnSpPr>
        <p:spPr>
          <a:xfrm flipH="1">
            <a:off x="7200900" y="2286000"/>
            <a:ext cx="1905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5800" y="3886200"/>
            <a:ext cx="419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72300" y="2514600"/>
            <a:ext cx="1143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000" t="22656" r="33750" b="14844"/>
          <a:stretch>
            <a:fillRect/>
          </a:stretch>
        </p:blipFill>
        <p:spPr bwMode="auto">
          <a:xfrm>
            <a:off x="457200" y="0"/>
            <a:ext cx="840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625" t="17969" r="4375" b="14844"/>
          <a:stretch>
            <a:fillRect/>
          </a:stretch>
        </p:blipFill>
        <p:spPr bwMode="auto">
          <a:xfrm>
            <a:off x="0" y="152400"/>
            <a:ext cx="918653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Begins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to Know the Family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And There Were LOTS of Forms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06" t="52133" r="37878" b="5717"/>
          <a:stretch>
            <a:fillRect/>
          </a:stretch>
        </p:blipFill>
        <p:spPr bwMode="auto">
          <a:xfrm>
            <a:off x="674158" y="1246722"/>
            <a:ext cx="7936442" cy="46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Data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836" r="27103" b="24237"/>
          <a:stretch>
            <a:fillRect/>
          </a:stretch>
        </p:blipFill>
        <p:spPr bwMode="auto">
          <a:xfrm>
            <a:off x="1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Loading data – Bibs/Items</a:t>
            </a:r>
          </a:p>
          <a:p>
            <a:pPr lvl="1"/>
            <a:r>
              <a:rPr lang="en-US" dirty="0" smtClean="0"/>
              <a:t>Sample records (weeks 5 &amp; 6)</a:t>
            </a:r>
          </a:p>
          <a:p>
            <a:pPr lvl="1"/>
            <a:r>
              <a:rPr lang="en-US" dirty="0" smtClean="0"/>
              <a:t>Review sample records (weeks 7 &amp; 8)</a:t>
            </a:r>
          </a:p>
          <a:p>
            <a:pPr lvl="1"/>
            <a:r>
              <a:rPr lang="en-US" dirty="0" smtClean="0"/>
              <a:t>Final extract and load (weeks 9 &amp; 10)</a:t>
            </a:r>
          </a:p>
          <a:p>
            <a:r>
              <a:rPr lang="en-US" dirty="0" smtClean="0"/>
              <a:t>Go LIVE</a:t>
            </a:r>
          </a:p>
          <a:p>
            <a:pPr lvl="1"/>
            <a:r>
              <a:rPr lang="en-US" dirty="0" smtClean="0"/>
              <a:t>Cataloging (week 11)</a:t>
            </a:r>
          </a:p>
          <a:p>
            <a:pPr lvl="1"/>
            <a:r>
              <a:rPr lang="en-US" dirty="0" smtClean="0"/>
              <a:t>Acquisitions (week 12)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Loading data – Patron &amp; Transactions</a:t>
            </a:r>
          </a:p>
          <a:p>
            <a:pPr lvl="1"/>
            <a:r>
              <a:rPr lang="en-US" dirty="0" smtClean="0"/>
              <a:t>Sample records (weeks 5 &amp; 6)</a:t>
            </a:r>
          </a:p>
          <a:p>
            <a:pPr lvl="1"/>
            <a:r>
              <a:rPr lang="en-US" dirty="0" smtClean="0"/>
              <a:t>Review sample records (weeks 7 &amp; 8)</a:t>
            </a:r>
          </a:p>
          <a:p>
            <a:pPr lvl="1"/>
            <a:r>
              <a:rPr lang="en-US" dirty="0" smtClean="0"/>
              <a:t>Final extract and load – Patrons (week 12)</a:t>
            </a:r>
          </a:p>
          <a:p>
            <a:pPr lvl="1"/>
            <a:r>
              <a:rPr lang="en-US" dirty="0" smtClean="0"/>
              <a:t>Final extract and load – Transactions (week 13)</a:t>
            </a:r>
          </a:p>
          <a:p>
            <a:r>
              <a:rPr lang="en-US" dirty="0" smtClean="0"/>
              <a:t>Go LIVE</a:t>
            </a:r>
          </a:p>
          <a:p>
            <a:pPr lvl="1"/>
            <a:r>
              <a:rPr lang="en-US" dirty="0" smtClean="0"/>
              <a:t>Circulation/</a:t>
            </a:r>
            <a:r>
              <a:rPr lang="en-US" dirty="0" err="1" smtClean="0"/>
              <a:t>WebPAC</a:t>
            </a:r>
            <a:r>
              <a:rPr lang="en-US" dirty="0" smtClean="0"/>
              <a:t> (week 13)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Before:</a:t>
            </a:r>
          </a:p>
          <a:p>
            <a:r>
              <a:rPr lang="en-US" dirty="0" smtClean="0"/>
              <a:t>3 Sets Needed</a:t>
            </a:r>
          </a:p>
          <a:p>
            <a:pPr lvl="1"/>
            <a:r>
              <a:rPr lang="en-US" dirty="0" smtClean="0"/>
              <a:t>RPL to RPL</a:t>
            </a:r>
          </a:p>
          <a:p>
            <a:pPr lvl="1"/>
            <a:r>
              <a:rPr lang="en-US" dirty="0" smtClean="0"/>
              <a:t>SOH to RPL</a:t>
            </a:r>
          </a:p>
          <a:p>
            <a:pPr lvl="1"/>
            <a:r>
              <a:rPr lang="en-US" dirty="0" smtClean="0"/>
              <a:t>OL to RPL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After</a:t>
            </a:r>
          </a:p>
          <a:p>
            <a:r>
              <a:rPr lang="en-US" dirty="0" smtClean="0"/>
              <a:t>8 Sets Needed</a:t>
            </a:r>
          </a:p>
          <a:p>
            <a:pPr lvl="1"/>
            <a:r>
              <a:rPr lang="en-US" dirty="0" smtClean="0"/>
              <a:t>RPL to RPL</a:t>
            </a:r>
          </a:p>
          <a:p>
            <a:pPr lvl="1"/>
            <a:r>
              <a:rPr lang="en-US" dirty="0" smtClean="0"/>
              <a:t>LPL to LPL</a:t>
            </a:r>
          </a:p>
          <a:p>
            <a:pPr lvl="1"/>
            <a:r>
              <a:rPr lang="en-US" dirty="0" smtClean="0"/>
              <a:t>SOH to RPL</a:t>
            </a:r>
          </a:p>
          <a:p>
            <a:pPr lvl="1"/>
            <a:r>
              <a:rPr lang="en-US" dirty="0" smtClean="0"/>
              <a:t>SOH to LPL</a:t>
            </a:r>
          </a:p>
          <a:p>
            <a:pPr lvl="1"/>
            <a:r>
              <a:rPr lang="en-US" dirty="0" smtClean="0"/>
              <a:t>OL to RPL</a:t>
            </a:r>
          </a:p>
          <a:p>
            <a:pPr lvl="1"/>
            <a:r>
              <a:rPr lang="en-US" dirty="0" smtClean="0"/>
              <a:t>OL to LPL</a:t>
            </a:r>
          </a:p>
          <a:p>
            <a:pPr lvl="1"/>
            <a:r>
              <a:rPr lang="en-US" dirty="0" smtClean="0"/>
              <a:t>RPL to LPL</a:t>
            </a:r>
          </a:p>
          <a:p>
            <a:pPr lvl="1"/>
            <a:r>
              <a:rPr lang="en-US" dirty="0" smtClean="0"/>
              <a:t>LPL to RPL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yes, I Forgot to Tell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WebPAC</a:t>
            </a:r>
            <a:r>
              <a:rPr lang="en-US" dirty="0" smtClean="0"/>
              <a:t> setup</a:t>
            </a:r>
          </a:p>
          <a:p>
            <a:pPr lvl="1"/>
            <a:r>
              <a:rPr lang="en-US" dirty="0" smtClean="0"/>
              <a:t>Co-branding</a:t>
            </a:r>
          </a:p>
          <a:p>
            <a:pPr lvl="1"/>
            <a:r>
              <a:rPr lang="en-US" dirty="0" smtClean="0"/>
              <a:t>Pickup locations</a:t>
            </a:r>
          </a:p>
          <a:p>
            <a:pPr lvl="1"/>
            <a:r>
              <a:rPr lang="en-US" dirty="0" smtClean="0"/>
              <a:t>Help screens</a:t>
            </a:r>
          </a:p>
          <a:p>
            <a:r>
              <a:rPr lang="en-US" dirty="0" err="1" smtClean="0"/>
              <a:t>Teleforms</a:t>
            </a:r>
            <a:r>
              <a:rPr lang="en-US" dirty="0" smtClean="0"/>
              <a:t> messages</a:t>
            </a:r>
          </a:p>
          <a:p>
            <a:pPr lvl="1"/>
            <a:r>
              <a:rPr lang="en-US" dirty="0" smtClean="0"/>
              <a:t>Pickup location message</a:t>
            </a:r>
          </a:p>
          <a:p>
            <a:pPr lvl="1"/>
            <a:r>
              <a:rPr lang="en-US" dirty="0" smtClean="0"/>
              <a:t>Generic overdue message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Pre-</a:t>
            </a:r>
            <a:r>
              <a:rPr lang="en-US" dirty="0" err="1" smtClean="0"/>
              <a:t>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Responsibilities of each party</a:t>
            </a:r>
          </a:p>
          <a:p>
            <a:r>
              <a:rPr lang="en-US" dirty="0" smtClean="0"/>
              <a:t>Spell out financial obligations</a:t>
            </a:r>
          </a:p>
          <a:p>
            <a:pPr lvl="1"/>
            <a:r>
              <a:rPr lang="en-US" dirty="0" smtClean="0"/>
              <a:t>Equipment purchases</a:t>
            </a:r>
          </a:p>
          <a:p>
            <a:pPr lvl="1"/>
            <a:r>
              <a:rPr lang="en-US" dirty="0" smtClean="0"/>
              <a:t>Fines collections</a:t>
            </a:r>
          </a:p>
          <a:p>
            <a:pPr lvl="1"/>
            <a:r>
              <a:rPr lang="en-US" dirty="0" smtClean="0"/>
              <a:t>Maintenance 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Always Cry at Weddings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Clean Up Data -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686800" cy="4114800"/>
          </a:xfrm>
        </p:spPr>
        <p:txBody>
          <a:bodyPr/>
          <a:lstStyle/>
          <a:p>
            <a:r>
              <a:rPr lang="en-US" dirty="0" smtClean="0"/>
              <a:t>Start as soon as possible</a:t>
            </a:r>
          </a:p>
          <a:p>
            <a:r>
              <a:rPr lang="en-US" dirty="0" smtClean="0"/>
              <a:t>Keep up with the Headings Reports</a:t>
            </a:r>
          </a:p>
          <a:p>
            <a:pPr lvl="1"/>
            <a:r>
              <a:rPr lang="en-US" dirty="0" smtClean="0"/>
              <a:t>Prevent duplicates on database load</a:t>
            </a:r>
          </a:p>
          <a:p>
            <a:r>
              <a:rPr lang="en-US" dirty="0" smtClean="0"/>
              <a:t>Check for data errors BEFORE the merge</a:t>
            </a:r>
          </a:p>
          <a:p>
            <a:pPr lvl="1"/>
            <a:r>
              <a:rPr lang="en-US" dirty="0" smtClean="0"/>
              <a:t>Bad locations, </a:t>
            </a:r>
            <a:r>
              <a:rPr lang="en-US" dirty="0" err="1" smtClean="0"/>
              <a:t>itypes</a:t>
            </a:r>
            <a:endParaRPr lang="en-US" dirty="0" smtClean="0"/>
          </a:p>
          <a:p>
            <a:pPr lvl="1"/>
            <a:r>
              <a:rPr lang="en-US" dirty="0" smtClean="0"/>
              <a:t>Old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Data -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old “dead” records</a:t>
            </a:r>
          </a:p>
          <a:p>
            <a:r>
              <a:rPr lang="en-US" dirty="0" smtClean="0"/>
              <a:t>Revisit fixed field codes</a:t>
            </a:r>
          </a:p>
          <a:p>
            <a:r>
              <a:rPr lang="en-US" dirty="0" smtClean="0"/>
              <a:t>Batch check-in</a:t>
            </a:r>
          </a:p>
          <a:p>
            <a:r>
              <a:rPr lang="en-US" dirty="0" smtClean="0"/>
              <a:t>Purge old fines</a:t>
            </a:r>
          </a:p>
          <a:p>
            <a:r>
              <a:rPr lang="en-US" dirty="0" smtClean="0"/>
              <a:t>Messages and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Data -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to be overwhelmed</a:t>
            </a:r>
          </a:p>
          <a:p>
            <a:r>
              <a:rPr lang="en-US" dirty="0" smtClean="0"/>
              <a:t>Reviewing data from loads</a:t>
            </a:r>
          </a:p>
          <a:p>
            <a:r>
              <a:rPr lang="en-US" dirty="0" smtClean="0"/>
              <a:t>Work together as a team</a:t>
            </a:r>
          </a:p>
          <a:p>
            <a:r>
              <a:rPr lang="en-US" dirty="0" smtClean="0"/>
              <a:t>Learning new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953000" y="18288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3352800"/>
            <a:ext cx="1524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15000" y="3505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dirty="0" smtClean="0"/>
              <a:t>Adapting to the New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295401"/>
            <a:ext cx="8001000" cy="1295400"/>
          </a:xfrm>
        </p:spPr>
        <p:txBody>
          <a:bodyPr/>
          <a:lstStyle/>
          <a:p>
            <a:r>
              <a:rPr lang="en-US" dirty="0" smtClean="0"/>
              <a:t>Monthly Cataloging Stats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2514600"/>
            <a:ext cx="9144000" cy="1295400"/>
            <a:chOff x="1" y="2209800"/>
            <a:chExt cx="9144000" cy="1295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125" t="35938" r="7500" b="53125"/>
            <a:stretch>
              <a:fillRect/>
            </a:stretch>
          </p:blipFill>
          <p:spPr bwMode="auto">
            <a:xfrm>
              <a:off x="1" y="2209800"/>
              <a:ext cx="9144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685800" y="2667000"/>
              <a:ext cx="59436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5105400"/>
            <a:ext cx="9052560" cy="838200"/>
            <a:chOff x="76200" y="3810000"/>
            <a:chExt cx="9052560" cy="838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35938" r="11875" b="56250"/>
            <a:stretch>
              <a:fillRect/>
            </a:stretch>
          </p:blipFill>
          <p:spPr bwMode="auto">
            <a:xfrm>
              <a:off x="76200" y="3810000"/>
              <a:ext cx="905256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533400" y="4343400"/>
              <a:ext cx="5943600" cy="304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35938" r="7500" b="60202"/>
          <a:stretch>
            <a:fillRect/>
          </a:stretch>
        </p:blipFill>
        <p:spPr bwMode="auto">
          <a:xfrm>
            <a:off x="0" y="190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20625" t="35938" r="11875" b="59091"/>
          <a:stretch>
            <a:fillRect/>
          </a:stretch>
        </p:blipFill>
        <p:spPr bwMode="auto">
          <a:xfrm>
            <a:off x="0" y="4343400"/>
            <a:ext cx="9052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Adapting to the New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172200" cy="838200"/>
          </a:xfrm>
        </p:spPr>
        <p:txBody>
          <a:bodyPr/>
          <a:lstStyle/>
          <a:p>
            <a:r>
              <a:rPr lang="en-US" dirty="0" smtClean="0"/>
              <a:t>Monthly Active Patron Count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839" t="35717" r="10314" b="52377"/>
          <a:stretch>
            <a:fillRect/>
          </a:stretch>
        </p:blipFill>
        <p:spPr bwMode="auto">
          <a:xfrm>
            <a:off x="127000" y="3810000"/>
            <a:ext cx="894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9600" y="4495800"/>
            <a:ext cx="5943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839" t="35717" r="11505" b="57586"/>
          <a:stretch>
            <a:fillRect/>
          </a:stretch>
        </p:blipFill>
        <p:spPr bwMode="auto">
          <a:xfrm>
            <a:off x="127000" y="2209800"/>
            <a:ext cx="878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28800" y="25146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LPL New Responsibilities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local users</a:t>
            </a:r>
          </a:p>
          <a:p>
            <a:r>
              <a:rPr lang="en-US" dirty="0" smtClean="0"/>
              <a:t>Collection </a:t>
            </a:r>
            <a:r>
              <a:rPr lang="en-US" dirty="0" smtClean="0"/>
              <a:t>agency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Cohabitating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 schemes</a:t>
            </a:r>
          </a:p>
          <a:p>
            <a:pPr lvl="1"/>
            <a:r>
              <a:rPr lang="en-US" dirty="0" smtClean="0"/>
              <a:t>Login names</a:t>
            </a:r>
          </a:p>
          <a:p>
            <a:pPr lvl="1"/>
            <a:r>
              <a:rPr lang="en-US" dirty="0" smtClean="0"/>
              <a:t>Saved searches</a:t>
            </a:r>
          </a:p>
          <a:p>
            <a:pPr lvl="1"/>
            <a:r>
              <a:rPr lang="en-US" dirty="0" smtClean="0"/>
              <a:t>Create lists</a:t>
            </a:r>
          </a:p>
          <a:p>
            <a:r>
              <a:rPr lang="en-US" dirty="0" smtClean="0"/>
              <a:t>PINs</a:t>
            </a:r>
          </a:p>
          <a:p>
            <a:r>
              <a:rPr lang="en-US" dirty="0" smtClean="0"/>
              <a:t>PayPal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Schemes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35938" r="18125" b="7031"/>
          <a:stretch>
            <a:fillRect/>
          </a:stretch>
        </p:blipFill>
        <p:spPr bwMode="auto">
          <a:xfrm>
            <a:off x="1295400" y="1219200"/>
            <a:ext cx="662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Fees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Borrowers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 Circ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Holdings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RPL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327,186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260,809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LPL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18,769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158,057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160,866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68% / 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 / 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63% / 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 / 38%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Schemes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8750" t="42188" r="28967" b="24607"/>
          <a:stretch>
            <a:fillRect/>
          </a:stretch>
        </p:blipFill>
        <p:spPr bwMode="auto">
          <a:xfrm>
            <a:off x="914400" y="1143000"/>
            <a:ext cx="75200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Louisville for self-check only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17969" r="25625" b="30469"/>
          <a:stretch>
            <a:fillRect/>
          </a:stretch>
        </p:blipFill>
        <p:spPr bwMode="auto">
          <a:xfrm>
            <a:off x="457200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800100"/>
            <a:r>
              <a:rPr lang="en-US" dirty="0" smtClean="0"/>
              <a:t>Set up separate PayPal manager accounts</a:t>
            </a:r>
          </a:p>
          <a:p>
            <a:pPr marL="800100"/>
            <a:r>
              <a:rPr lang="en-US" dirty="0" smtClean="0"/>
              <a:t>Important: list a default * account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#</a:t>
            </a:r>
            <a:r>
              <a:rPr lang="en-US" sz="2400" dirty="0" err="1" smtClean="0"/>
              <a:t>lib:libuser:libvendor:partner:partnerpwd:hostaddr:timeout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*:Default_account:null:PayPal:null:payflowlink.paypal.com:30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1:Lib1_account:null:PayPal:null:payflowlink.paypal.com:30</a:t>
            </a:r>
            <a:br>
              <a:rPr lang="en-US" sz="2400" dirty="0" smtClean="0"/>
            </a:br>
            <a:r>
              <a:rPr lang="en-US" sz="2400" dirty="0" smtClean="0"/>
              <a:t>2:Lib2_account:null:PayPal:null:payflowlink.paypal.com:30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Places for Old Data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62" t="77446" r="36135" b="14136"/>
          <a:stretch>
            <a:fillRect/>
          </a:stretch>
        </p:blipFill>
        <p:spPr bwMode="auto">
          <a:xfrm>
            <a:off x="609599" y="1524000"/>
            <a:ext cx="78486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125" t="66406" r="12500" b="14844"/>
          <a:stretch>
            <a:fillRect/>
          </a:stretch>
        </p:blipFill>
        <p:spPr bwMode="auto">
          <a:xfrm>
            <a:off x="609600" y="3352800"/>
            <a:ext cx="7775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but Equal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750" t="23438" r="35625" b="18750"/>
          <a:stretch>
            <a:fillRect/>
          </a:stretch>
        </p:blipFill>
        <p:spPr bwMode="auto">
          <a:xfrm>
            <a:off x="23622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4648200" y="24384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038600" y="38862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029200" y="45720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267200" y="52578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038600" y="60960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Anniversary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Better with a Friend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partnership</a:t>
            </a:r>
          </a:p>
          <a:p>
            <a:r>
              <a:rPr lang="en-US" dirty="0" smtClean="0"/>
              <a:t>Ongoing maintenance</a:t>
            </a:r>
          </a:p>
          <a:p>
            <a:r>
              <a:rPr lang="en-US" dirty="0" smtClean="0"/>
              <a:t>Sharing expenses</a:t>
            </a:r>
          </a:p>
          <a:p>
            <a:r>
              <a:rPr lang="en-US" dirty="0" smtClean="0"/>
              <a:t>Sharing staff experiences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is More than Enough: Managing an ILS merger from start to finish</a:t>
            </a:r>
            <a:br>
              <a:rPr lang="en-US" dirty="0" smtClean="0"/>
            </a:br>
            <a:r>
              <a:rPr lang="en-US" sz="2800" dirty="0" smtClean="0"/>
              <a:t>-IUG 2015 program on Colby, Bates and Bowdoin Colleges merging systems</a:t>
            </a:r>
            <a:endParaRPr lang="en-US" dirty="0" smtClean="0"/>
          </a:p>
          <a:p>
            <a:r>
              <a:rPr lang="en-US" dirty="0" smtClean="0"/>
              <a:t>Work and Play Well Together: Using Consortia Best Practices to Set Up Your System for Success</a:t>
            </a:r>
            <a:br>
              <a:rPr lang="en-US" dirty="0" smtClean="0"/>
            </a:br>
            <a:r>
              <a:rPr lang="en-US" sz="2800" dirty="0" smtClean="0"/>
              <a:t>-IUG 2016 Innovative program by Jason Boland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Pre-</a:t>
            </a:r>
            <a:r>
              <a:rPr lang="en-US" dirty="0" err="1" smtClean="0"/>
              <a:t>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of agreement</a:t>
            </a:r>
          </a:p>
          <a:p>
            <a:r>
              <a:rPr lang="en-US" dirty="0" smtClean="0"/>
              <a:t>Termination arrangements</a:t>
            </a:r>
          </a:p>
          <a:p>
            <a:r>
              <a:rPr lang="en-US" dirty="0" smtClean="0"/>
              <a:t>Patrons with multiple cards</a:t>
            </a:r>
          </a:p>
          <a:p>
            <a:r>
              <a:rPr lang="en-US" dirty="0" smtClean="0"/>
              <a:t>Hours of operation</a:t>
            </a:r>
          </a:p>
          <a:p>
            <a:r>
              <a:rPr lang="en-US" dirty="0" smtClean="0"/>
              <a:t>Troubleshooting procedures</a:t>
            </a:r>
          </a:p>
          <a:p>
            <a:r>
              <a:rPr lang="en-US" dirty="0" smtClean="0"/>
              <a:t>Holiday closings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2773362"/>
          </a:xfrm>
        </p:spPr>
        <p:txBody>
          <a:bodyPr/>
          <a:lstStyle/>
          <a:p>
            <a:r>
              <a:rPr lang="en-US" dirty="0" smtClean="0"/>
              <a:t>Getting the Word Out</a:t>
            </a:r>
            <a:endParaRPr lang="en-US" dirty="0"/>
          </a:p>
        </p:txBody>
      </p:sp>
      <p:pic>
        <p:nvPicPr>
          <p:cNvPr id="8" name="Content Placeholder 7" descr="image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13" t="8418" r="41364" b="37706"/>
          <a:stretch>
            <a:fillRect/>
          </a:stretch>
        </p:blipFill>
        <p:spPr>
          <a:xfrm>
            <a:off x="4419600" y="160421"/>
            <a:ext cx="3886200" cy="6545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Courtship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Rodman</a:t>
            </a:r>
          </a:p>
          <a:p>
            <a:pPr lvl="1"/>
            <a:r>
              <a:rPr lang="en-US" dirty="0" smtClean="0"/>
              <a:t>Server</a:t>
            </a:r>
          </a:p>
          <a:p>
            <a:pPr lvl="2"/>
            <a:r>
              <a:rPr lang="en-US" dirty="0" smtClean="0"/>
              <a:t>Installed January 2013</a:t>
            </a:r>
          </a:p>
          <a:p>
            <a:pPr lvl="2"/>
            <a:r>
              <a:rPr lang="en-US" dirty="0" smtClean="0"/>
              <a:t>Determined to be big enough</a:t>
            </a:r>
          </a:p>
          <a:p>
            <a:pPr lvl="1"/>
            <a:r>
              <a:rPr lang="en-US" dirty="0" err="1" smtClean="0"/>
              <a:t>Teleforms</a:t>
            </a:r>
            <a:endParaRPr lang="en-US" dirty="0" smtClean="0"/>
          </a:p>
          <a:p>
            <a:pPr lvl="2"/>
            <a:r>
              <a:rPr lang="en-US" dirty="0" smtClean="0"/>
              <a:t>1 calling line</a:t>
            </a:r>
          </a:p>
          <a:p>
            <a:pPr lvl="2"/>
            <a:r>
              <a:rPr lang="en-US" dirty="0" smtClean="0"/>
              <a:t>1 overdue message</a:t>
            </a:r>
          </a:p>
          <a:p>
            <a:pPr lvl="2"/>
            <a:r>
              <a:rPr lang="en-US" dirty="0" smtClean="0"/>
              <a:t>2 pickup messages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Louisville</a:t>
            </a:r>
          </a:p>
          <a:p>
            <a:pPr lvl="1"/>
            <a:r>
              <a:rPr lang="en-US" dirty="0" smtClean="0"/>
              <a:t>1 Express 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1227</Template>
  <TotalTime>698</TotalTime>
  <Words>1239</Words>
  <Application>Microsoft Office PowerPoint</Application>
  <PresentationFormat>On-screen Show (4:3)</PresentationFormat>
  <Paragraphs>281</Paragraphs>
  <Slides>47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Diseño predeterminado</vt:lpstr>
      <vt:lpstr>Bachelor No More:</vt:lpstr>
      <vt:lpstr>Background</vt:lpstr>
      <vt:lpstr>The Pre-Nup</vt:lpstr>
      <vt:lpstr>Determining Fees</vt:lpstr>
      <vt:lpstr>The Pre-Nup</vt:lpstr>
      <vt:lpstr>Getting the Word Out</vt:lpstr>
      <vt:lpstr>Getting to Know You</vt:lpstr>
      <vt:lpstr>Hardware</vt:lpstr>
      <vt:lpstr>Hardware</vt:lpstr>
      <vt:lpstr>How Do You Do…?</vt:lpstr>
      <vt:lpstr>Taking Inventory</vt:lpstr>
      <vt:lpstr>Products Owned - Rodman</vt:lpstr>
      <vt:lpstr>Products Owned - Louisville</vt:lpstr>
      <vt:lpstr>A Chance to Grow</vt:lpstr>
      <vt:lpstr>A Chance to Grow</vt:lpstr>
      <vt:lpstr>Adapting to Each Other</vt:lpstr>
      <vt:lpstr>Things We Didn’t Know</vt:lpstr>
      <vt:lpstr>Things Given Up by LPL</vt:lpstr>
      <vt:lpstr>The Project</vt:lpstr>
      <vt:lpstr>Slide 20</vt:lpstr>
      <vt:lpstr>Slide 21</vt:lpstr>
      <vt:lpstr>Slide 22</vt:lpstr>
      <vt:lpstr>The Work Begins</vt:lpstr>
      <vt:lpstr>And There Were LOTS of Forms</vt:lpstr>
      <vt:lpstr>Mapping of Data</vt:lpstr>
      <vt:lpstr>Order of Worship</vt:lpstr>
      <vt:lpstr>Order of Worship</vt:lpstr>
      <vt:lpstr>Loan Rules</vt:lpstr>
      <vt:lpstr>Oh yes, I Forgot to Tell You…</vt:lpstr>
      <vt:lpstr>Housekeeping</vt:lpstr>
      <vt:lpstr>Clean Up Data - Before</vt:lpstr>
      <vt:lpstr>Clean Up Data - Before</vt:lpstr>
      <vt:lpstr>Clean Up Data - After</vt:lpstr>
      <vt:lpstr>Slide 34</vt:lpstr>
      <vt:lpstr>Adapting to the New Environment</vt:lpstr>
      <vt:lpstr>Adapting to the New Environment</vt:lpstr>
      <vt:lpstr>LPL New Responsibilities</vt:lpstr>
      <vt:lpstr>Cohabitating</vt:lpstr>
      <vt:lpstr>Naming Schemes</vt:lpstr>
      <vt:lpstr>Naming Schemes</vt:lpstr>
      <vt:lpstr>PINs</vt:lpstr>
      <vt:lpstr>PayPal</vt:lpstr>
      <vt:lpstr>New Places for Old Data</vt:lpstr>
      <vt:lpstr>Separate but Equal</vt:lpstr>
      <vt:lpstr>Where Do We Go From Here?</vt:lpstr>
      <vt:lpstr>It’s Better with a Friend</vt:lpstr>
      <vt:lpstr>Additional Resources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Perone</dc:creator>
  <cp:lastModifiedBy>Karen Perone</cp:lastModifiedBy>
  <cp:revision>59</cp:revision>
  <dcterms:created xsi:type="dcterms:W3CDTF">2016-08-22T15:51:21Z</dcterms:created>
  <dcterms:modified xsi:type="dcterms:W3CDTF">2017-03-28T21:42:09Z</dcterms:modified>
</cp:coreProperties>
</file>