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9" r:id="rId20"/>
    <p:sldId id="273" r:id="rId21"/>
    <p:sldId id="274" r:id="rId22"/>
    <p:sldId id="280" r:id="rId23"/>
    <p:sldId id="281" r:id="rId24"/>
    <p:sldId id="278" r:id="rId25"/>
    <p:sldId id="282" r:id="rId26"/>
    <p:sldId id="283" r:id="rId27"/>
    <p:sldId id="285"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6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60" tIns="46480" rIns="92960" bIns="46480" rtlCol="0"/>
          <a:lstStyle>
            <a:lvl1pPr algn="l">
              <a:defRPr sz="13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60" tIns="46480" rIns="92960" bIns="46480" rtlCol="0"/>
          <a:lstStyle>
            <a:lvl1pPr algn="r">
              <a:defRPr sz="1300"/>
            </a:lvl1pPr>
          </a:lstStyle>
          <a:p>
            <a:fld id="{6635854E-2BAF-4B80-B67F-7CE4F52BFF7F}" type="datetimeFigureOut">
              <a:rPr lang="en-US" smtClean="0"/>
              <a:t>9/5/2014</a:t>
            </a:fld>
            <a:endParaRPr lang="en-US"/>
          </a:p>
        </p:txBody>
      </p:sp>
      <p:sp>
        <p:nvSpPr>
          <p:cNvPr id="4" name="Slide Image Placeholder 3"/>
          <p:cNvSpPr>
            <a:spLocks noGrp="1" noRot="1" noChangeAspect="1"/>
          </p:cNvSpPr>
          <p:nvPr>
            <p:ph type="sldImg" idx="2"/>
          </p:nvPr>
        </p:nvSpPr>
        <p:spPr>
          <a:xfrm>
            <a:off x="1173163" y="695325"/>
            <a:ext cx="4640262" cy="3481388"/>
          </a:xfrm>
          <a:prstGeom prst="rect">
            <a:avLst/>
          </a:prstGeom>
          <a:noFill/>
          <a:ln w="12700">
            <a:solidFill>
              <a:prstClr val="black"/>
            </a:solidFill>
          </a:ln>
        </p:spPr>
        <p:txBody>
          <a:bodyPr vert="horz" lIns="92960" tIns="46480" rIns="92960" bIns="46480"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60" tIns="46480" rIns="92960" bIns="464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4"/>
            <a:ext cx="3026833" cy="464185"/>
          </a:xfrm>
          <a:prstGeom prst="rect">
            <a:avLst/>
          </a:prstGeom>
        </p:spPr>
        <p:txBody>
          <a:bodyPr vert="horz" lIns="92960" tIns="46480" rIns="92960"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60" tIns="46480" rIns="92960" bIns="46480" rtlCol="0" anchor="b"/>
          <a:lstStyle>
            <a:lvl1pPr algn="r">
              <a:defRPr sz="1300"/>
            </a:lvl1pPr>
          </a:lstStyle>
          <a:p>
            <a:fld id="{11DB72D3-ACD3-4317-8035-374DFC39E988}" type="slidenum">
              <a:rPr lang="en-US" smtClean="0"/>
              <a:t>‹#›</a:t>
            </a:fld>
            <a:endParaRPr lang="en-US"/>
          </a:p>
        </p:txBody>
      </p:sp>
    </p:spTree>
    <p:extLst>
      <p:ext uri="{BB962C8B-B14F-4D97-AF65-F5344CB8AC3E}">
        <p14:creationId xmlns:p14="http://schemas.microsoft.com/office/powerpoint/2010/main" val="121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B72D3-ACD3-4317-8035-374DFC39E988}" type="slidenum">
              <a:rPr lang="en-US" smtClean="0"/>
              <a:t>19</a:t>
            </a:fld>
            <a:endParaRPr lang="en-US"/>
          </a:p>
        </p:txBody>
      </p:sp>
    </p:spTree>
    <p:extLst>
      <p:ext uri="{BB962C8B-B14F-4D97-AF65-F5344CB8AC3E}">
        <p14:creationId xmlns:p14="http://schemas.microsoft.com/office/powerpoint/2010/main" val="119157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D1BF07-EDAF-4C62-B513-9E4B23A7256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401772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1BF07-EDAF-4C62-B513-9E4B23A7256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187537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1BF07-EDAF-4C62-B513-9E4B23A7256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38958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1BF07-EDAF-4C62-B513-9E4B23A7256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261345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BF07-EDAF-4C62-B513-9E4B23A7256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112202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D1BF07-EDAF-4C62-B513-9E4B23A7256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31542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D1BF07-EDAF-4C62-B513-9E4B23A7256F}"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18842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D1BF07-EDAF-4C62-B513-9E4B23A7256F}"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199190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1BF07-EDAF-4C62-B513-9E4B23A7256F}"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106616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1BF07-EDAF-4C62-B513-9E4B23A7256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399469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1BF07-EDAF-4C62-B513-9E4B23A7256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457F-7298-405A-8350-F8BAE23A86DE}" type="slidenum">
              <a:rPr lang="en-US" smtClean="0"/>
              <a:t>‹#›</a:t>
            </a:fld>
            <a:endParaRPr lang="en-US"/>
          </a:p>
        </p:txBody>
      </p:sp>
    </p:spTree>
    <p:extLst>
      <p:ext uri="{BB962C8B-B14F-4D97-AF65-F5344CB8AC3E}">
        <p14:creationId xmlns:p14="http://schemas.microsoft.com/office/powerpoint/2010/main" val="69891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1BF07-EDAF-4C62-B513-9E4B23A7256F}" type="datetimeFigureOut">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457F-7298-405A-8350-F8BAE23A86DE}" type="slidenum">
              <a:rPr lang="en-US" smtClean="0"/>
              <a:t>‹#›</a:t>
            </a:fld>
            <a:endParaRPr lang="en-US"/>
          </a:p>
        </p:txBody>
      </p:sp>
    </p:spTree>
    <p:extLst>
      <p:ext uri="{BB962C8B-B14F-4D97-AF65-F5344CB8AC3E}">
        <p14:creationId xmlns:p14="http://schemas.microsoft.com/office/powerpoint/2010/main" val="11774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4800" b="1" u="sng" dirty="0"/>
              <a:t>Staff Meeting Fall 2014</a:t>
            </a:r>
            <a:endParaRPr lang="en-US" sz="4800" b="1" u="sng" dirty="0"/>
          </a:p>
        </p:txBody>
      </p:sp>
      <p:sp>
        <p:nvSpPr>
          <p:cNvPr id="3" name="Content Placeholder 2"/>
          <p:cNvSpPr>
            <a:spLocks noGrp="1"/>
          </p:cNvSpPr>
          <p:nvPr>
            <p:ph idx="1"/>
          </p:nvPr>
        </p:nvSpPr>
        <p:spPr>
          <a:xfrm>
            <a:off x="457200" y="1219200"/>
            <a:ext cx="8229600" cy="5211763"/>
          </a:xfrm>
        </p:spPr>
        <p:txBody>
          <a:bodyPr>
            <a:normAutofit fontScale="77500" lnSpcReduction="20000"/>
          </a:bodyPr>
          <a:lstStyle/>
          <a:p>
            <a:pPr lvl="0"/>
            <a:r>
              <a:rPr lang="en-US" dirty="0" smtClean="0"/>
              <a:t>Introductions </a:t>
            </a:r>
            <a:r>
              <a:rPr lang="en-US" dirty="0"/>
              <a:t>and signing contracts</a:t>
            </a:r>
          </a:p>
          <a:p>
            <a:pPr lvl="1"/>
            <a:r>
              <a:rPr lang="en-US" dirty="0"/>
              <a:t>My expectations for </a:t>
            </a:r>
            <a:r>
              <a:rPr lang="en-US" dirty="0" smtClean="0"/>
              <a:t>you</a:t>
            </a:r>
          </a:p>
          <a:p>
            <a:pPr lvl="1"/>
            <a:r>
              <a:rPr lang="en-US" dirty="0" smtClean="0"/>
              <a:t>Be on time and here for your shifts.</a:t>
            </a:r>
            <a:endParaRPr lang="en-US" dirty="0"/>
          </a:p>
          <a:p>
            <a:pPr lvl="1"/>
            <a:r>
              <a:rPr lang="en-US" dirty="0"/>
              <a:t>Help patrons – You will need to know the Library: </a:t>
            </a:r>
            <a:r>
              <a:rPr lang="en-US" dirty="0" smtClean="0"/>
              <a:t> hours</a:t>
            </a:r>
            <a:r>
              <a:rPr lang="en-US" dirty="0"/>
              <a:t>, policies, circulation system, </a:t>
            </a:r>
            <a:r>
              <a:rPr lang="en-US" dirty="0" smtClean="0"/>
              <a:t> navigate  the library website, how </a:t>
            </a:r>
            <a:r>
              <a:rPr lang="en-US" dirty="0"/>
              <a:t>to find library materials, Google Calendar, </a:t>
            </a:r>
            <a:r>
              <a:rPr lang="en-US" dirty="0" smtClean="0"/>
              <a:t> Library of Congress System basics, printers/copiers, and where to find this information if you forget.</a:t>
            </a:r>
            <a:endParaRPr lang="en-US" dirty="0"/>
          </a:p>
          <a:p>
            <a:pPr lvl="1"/>
            <a:r>
              <a:rPr lang="en-US" dirty="0"/>
              <a:t>Do Library </a:t>
            </a:r>
            <a:r>
              <a:rPr lang="en-US" dirty="0" smtClean="0"/>
              <a:t>Work </a:t>
            </a:r>
            <a:r>
              <a:rPr lang="en-US" dirty="0"/>
              <a:t>Before Your Own Work</a:t>
            </a:r>
          </a:p>
          <a:p>
            <a:pPr lvl="1"/>
            <a:r>
              <a:rPr lang="en-US" dirty="0"/>
              <a:t>Desk time</a:t>
            </a:r>
          </a:p>
          <a:p>
            <a:r>
              <a:rPr lang="en-US" dirty="0"/>
              <a:t>Library Changes 2014</a:t>
            </a:r>
          </a:p>
          <a:p>
            <a:r>
              <a:rPr lang="en-US" dirty="0"/>
              <a:t>Millennium is now Sierra</a:t>
            </a:r>
          </a:p>
          <a:p>
            <a:r>
              <a:rPr lang="en-US" dirty="0"/>
              <a:t>New webpage</a:t>
            </a:r>
          </a:p>
          <a:p>
            <a:r>
              <a:rPr lang="en-US" dirty="0"/>
              <a:t>Cinema Studies Hard drives on Reserve</a:t>
            </a:r>
          </a:p>
          <a:p>
            <a:r>
              <a:rPr lang="en-US" dirty="0"/>
              <a:t>Furniture Use Survey</a:t>
            </a:r>
          </a:p>
          <a:p>
            <a:endParaRPr lang="en-US" dirty="0"/>
          </a:p>
        </p:txBody>
      </p:sp>
    </p:spTree>
    <p:extLst>
      <p:ext uri="{BB962C8B-B14F-4D97-AF65-F5344CB8AC3E}">
        <p14:creationId xmlns:p14="http://schemas.microsoft.com/office/powerpoint/2010/main" val="53833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a:bodyPr>
          <a:lstStyle/>
          <a:p>
            <a:r>
              <a:rPr lang="en-US" sz="3200" dirty="0" smtClean="0"/>
              <a:t>Items being checked in will appear with the barcode, call number, title, patron name, and any fines due.</a:t>
            </a:r>
            <a:br>
              <a:rPr lang="en-US" sz="3200" dirty="0" smtClean="0"/>
            </a:br>
            <a:r>
              <a:rPr lang="en-US" sz="1800" i="1" dirty="0" smtClean="0"/>
              <a:t>This is a great time to make sure which library the item belongs to…  </a:t>
            </a:r>
            <a:endParaRPr lang="en-US" sz="3600" i="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40239"/>
            <a:ext cx="7162799" cy="47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5567065"/>
            <a:ext cx="5943600" cy="923330"/>
          </a:xfrm>
          <a:prstGeom prst="rect">
            <a:avLst/>
          </a:prstGeom>
          <a:noFill/>
        </p:spPr>
        <p:txBody>
          <a:bodyPr wrap="square" rtlCol="0">
            <a:spAutoFit/>
          </a:bodyPr>
          <a:lstStyle/>
          <a:p>
            <a:r>
              <a:rPr lang="en-US" i="1" dirty="0" smtClean="0"/>
              <a:t>After the Call Number is  a code for the item’s library location</a:t>
            </a:r>
          </a:p>
          <a:p>
            <a:r>
              <a:rPr lang="en-US" i="1" dirty="0" smtClean="0"/>
              <a:t>All Colby locations start with “C”, Bate is “A”, Bowdoin is “B”.</a:t>
            </a:r>
          </a:p>
          <a:p>
            <a:r>
              <a:rPr lang="en-US" i="1" dirty="0" smtClean="0"/>
              <a:t>“</a:t>
            </a:r>
            <a:r>
              <a:rPr lang="en-US" i="1" dirty="0" err="1" smtClean="0"/>
              <a:t>cb</a:t>
            </a:r>
            <a:r>
              <a:rPr lang="en-US" i="1" dirty="0" smtClean="0"/>
              <a:t>” = Colby Bixler, “cm” = Colby Miller, “co” = Colby Olin </a:t>
            </a:r>
            <a:endParaRPr lang="en-US" i="1" dirty="0"/>
          </a:p>
        </p:txBody>
      </p:sp>
      <p:cxnSp>
        <p:nvCxnSpPr>
          <p:cNvPr id="6" name="Straight Arrow Connector 5"/>
          <p:cNvCxnSpPr/>
          <p:nvPr/>
        </p:nvCxnSpPr>
        <p:spPr>
          <a:xfrm flipH="1" flipV="1">
            <a:off x="2895600" y="5029200"/>
            <a:ext cx="457200" cy="537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124200" y="4876800"/>
            <a:ext cx="685800" cy="690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1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423" y="1600200"/>
            <a:ext cx="660315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32" y="-109538"/>
            <a:ext cx="10325100" cy="707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524000"/>
            <a:ext cx="9677400" cy="923330"/>
          </a:xfrm>
          <a:prstGeom prst="rect">
            <a:avLst/>
          </a:prstGeom>
          <a:noFill/>
        </p:spPr>
        <p:txBody>
          <a:bodyPr wrap="square" rtlCol="0">
            <a:spAutoFit/>
          </a:bodyPr>
          <a:lstStyle/>
          <a:p>
            <a:pPr algn="ctr"/>
            <a:r>
              <a:rPr lang="en-US" sz="5400" b="1" dirty="0" smtClean="0"/>
              <a:t>Look for &amp; follow any pop-ups</a:t>
            </a:r>
            <a:endParaRPr lang="en-US" sz="5400" b="1" dirty="0"/>
          </a:p>
        </p:txBody>
      </p:sp>
      <p:sp>
        <p:nvSpPr>
          <p:cNvPr id="5" name="Down Arrow 4"/>
          <p:cNvSpPr/>
          <p:nvPr/>
        </p:nvSpPr>
        <p:spPr>
          <a:xfrm rot="18813776">
            <a:off x="1532028" y="2379090"/>
            <a:ext cx="1828800" cy="1958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503889">
            <a:off x="5662467" y="2371985"/>
            <a:ext cx="18288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64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25100"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6250" y="2023306"/>
            <a:ext cx="9372600" cy="4524315"/>
          </a:xfrm>
          <a:prstGeom prst="rect">
            <a:avLst/>
          </a:prstGeom>
          <a:noFill/>
        </p:spPr>
        <p:txBody>
          <a:bodyPr wrap="square" rtlCol="0">
            <a:spAutoFit/>
          </a:bodyPr>
          <a:lstStyle/>
          <a:p>
            <a:pPr algn="ctr"/>
            <a:r>
              <a:rPr lang="en-US" sz="4800" dirty="0" smtClean="0"/>
              <a:t>What if you are searching for an item or want to know if it has been checked in or has a Hold?</a:t>
            </a:r>
          </a:p>
          <a:p>
            <a:pPr algn="ctr"/>
            <a:endParaRPr lang="en-US" sz="4800" dirty="0" smtClean="0"/>
          </a:p>
          <a:p>
            <a:pPr algn="ctr"/>
            <a:r>
              <a:rPr lang="en-US" sz="4800" dirty="0" smtClean="0"/>
              <a:t>Find the “Functions” drop down and select for “Search/Holds”.</a:t>
            </a:r>
            <a:endParaRPr lang="en-US" sz="4800" dirty="0"/>
          </a:p>
        </p:txBody>
      </p:sp>
      <p:sp>
        <p:nvSpPr>
          <p:cNvPr id="6" name="Up Arrow 5"/>
          <p:cNvSpPr/>
          <p:nvPr/>
        </p:nvSpPr>
        <p:spPr>
          <a:xfrm>
            <a:off x="5943600" y="894442"/>
            <a:ext cx="1077686" cy="1239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739438">
            <a:off x="9080500" y="894441"/>
            <a:ext cx="1077686" cy="1239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62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US" dirty="0" smtClean="0"/>
              <a:t>Selecting, “Function” - Search/Holds </a:t>
            </a:r>
            <a:br>
              <a:rPr lang="en-US" dirty="0" smtClean="0"/>
            </a:br>
            <a:r>
              <a:rPr lang="en-US" sz="3600" dirty="0"/>
              <a:t>a</a:t>
            </a:r>
            <a:r>
              <a:rPr lang="en-US" sz="3600" dirty="0" smtClean="0"/>
              <a:t>llows you to then look up items by title, author, barcode, call no., etc.</a:t>
            </a:r>
            <a:endParaRPr lang="en-US" sz="36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5860" b="67076"/>
          <a:stretch/>
        </p:blipFill>
        <p:spPr bwMode="auto">
          <a:xfrm>
            <a:off x="1066800" y="2074637"/>
            <a:ext cx="7285856" cy="461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37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dirty="0" smtClean="0"/>
              <a:t>Here are some other Functions in Sierra…Count Use…, INN-Reach…, </a:t>
            </a:r>
            <a:br>
              <a:rPr lang="en-US" dirty="0" smtClean="0"/>
            </a:br>
            <a:r>
              <a:rPr lang="en-US" dirty="0" smtClean="0"/>
              <a:t>and Renew...</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9971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715000"/>
            <a:ext cx="8534400" cy="954107"/>
          </a:xfrm>
          <a:prstGeom prst="rect">
            <a:avLst/>
          </a:prstGeom>
          <a:noFill/>
        </p:spPr>
        <p:txBody>
          <a:bodyPr wrap="square" rtlCol="0">
            <a:spAutoFit/>
          </a:bodyPr>
          <a:lstStyle/>
          <a:p>
            <a:pPr algn="ctr"/>
            <a:r>
              <a:rPr lang="en-US" sz="2800" dirty="0" smtClean="0"/>
              <a:t>If you </a:t>
            </a:r>
            <a:r>
              <a:rPr lang="en-US" sz="2800" dirty="0" smtClean="0"/>
              <a:t>find </a:t>
            </a:r>
            <a:r>
              <a:rPr lang="en-US" sz="2800" dirty="0" smtClean="0"/>
              <a:t>a pile of books on a </a:t>
            </a:r>
            <a:r>
              <a:rPr lang="en-US" sz="2800" dirty="0" smtClean="0"/>
              <a:t>table, what </a:t>
            </a:r>
            <a:r>
              <a:rPr lang="en-US" sz="2800" dirty="0" smtClean="0"/>
              <a:t>should you do after you make sure the books are checked in?</a:t>
            </a:r>
          </a:p>
        </p:txBody>
      </p:sp>
    </p:spTree>
    <p:extLst>
      <p:ext uri="{BB962C8B-B14F-4D97-AF65-F5344CB8AC3E}">
        <p14:creationId xmlns:p14="http://schemas.microsoft.com/office/powerpoint/2010/main" val="351319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Count Use!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553456" cy="3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4800600"/>
            <a:ext cx="8610600" cy="1846659"/>
          </a:xfrm>
          <a:prstGeom prst="rect">
            <a:avLst/>
          </a:prstGeom>
          <a:noFill/>
        </p:spPr>
        <p:txBody>
          <a:bodyPr wrap="square" rtlCol="0">
            <a:spAutoFit/>
          </a:bodyPr>
          <a:lstStyle/>
          <a:p>
            <a:r>
              <a:rPr lang="en-US" sz="2000" dirty="0" smtClean="0"/>
              <a:t>Count Use allows the library to know about books that are not necessarily being checked out but are being used in the library.</a:t>
            </a:r>
          </a:p>
          <a:p>
            <a:endParaRPr lang="en-US" sz="1100" dirty="0" smtClean="0"/>
          </a:p>
          <a:p>
            <a:r>
              <a:rPr lang="en-US" sz="2000" dirty="0" smtClean="0"/>
              <a:t>This is important because every library will need to eventually </a:t>
            </a:r>
            <a:r>
              <a:rPr lang="en-US" sz="2000" dirty="0" smtClean="0"/>
              <a:t>weed through </a:t>
            </a:r>
            <a:r>
              <a:rPr lang="en-US" sz="2000" dirty="0" smtClean="0"/>
              <a:t>its collection of unused books.  The library would not want to remove from the collection a book that was used a lot in the library, but just not checked out. </a:t>
            </a:r>
            <a:endParaRPr lang="en-US" sz="2000" dirty="0"/>
          </a:p>
        </p:txBody>
      </p:sp>
    </p:spTree>
    <p:extLst>
      <p:ext uri="{BB962C8B-B14F-4D97-AF65-F5344CB8AC3E}">
        <p14:creationId xmlns:p14="http://schemas.microsoft.com/office/powerpoint/2010/main" val="385305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Which of these would you select for a person with a card from another library?</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8153400" cy="363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81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INN-Reach </a:t>
            </a:r>
            <a:r>
              <a:rPr lang="en-US" dirty="0" smtClean="0"/>
              <a:t>- Visiting Patron Check-out</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553456" cy="3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457200" y="3429000"/>
            <a:ext cx="2209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INN-Reach</a:t>
            </a:r>
          </a:p>
        </p:txBody>
      </p:sp>
      <p:sp>
        <p:nvSpPr>
          <p:cNvPr id="6" name="Down Arrow 5"/>
          <p:cNvSpPr/>
          <p:nvPr/>
        </p:nvSpPr>
        <p:spPr>
          <a:xfrm rot="5400000">
            <a:off x="7975795" y="3086100"/>
            <a:ext cx="876300" cy="1485900"/>
          </a:xfrm>
          <a:prstGeom prst="downArrow">
            <a:avLst>
              <a:gd name="adj1" fmla="val 50000"/>
              <a:gd name="adj2" fmla="val 52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35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29200"/>
            <a:ext cx="8229600" cy="1143000"/>
          </a:xfrm>
        </p:spPr>
        <p:txBody>
          <a:bodyPr/>
          <a:lstStyle/>
          <a:p>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9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 y="4343400"/>
            <a:ext cx="9144000" cy="259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10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35" y="23446"/>
            <a:ext cx="8229600" cy="1401762"/>
          </a:xfrm>
        </p:spPr>
        <p:txBody>
          <a:bodyPr>
            <a:noAutofit/>
          </a:bodyPr>
          <a:lstStyle/>
          <a:p>
            <a:r>
              <a:rPr lang="en-US" sz="3200" dirty="0" smtClean="0"/>
              <a:t>A person from another library calls and wants to know if they can use their card here?</a:t>
            </a:r>
            <a:endParaRPr lang="en-US" sz="3200"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020365" cy="199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06" y="3124200"/>
            <a:ext cx="9144000" cy="3647152"/>
          </a:xfrm>
          <a:prstGeom prst="rect">
            <a:avLst/>
          </a:prstGeom>
          <a:noFill/>
        </p:spPr>
        <p:txBody>
          <a:bodyPr wrap="square" rtlCol="0">
            <a:spAutoFit/>
          </a:bodyPr>
          <a:lstStyle/>
          <a:p>
            <a:r>
              <a:rPr lang="en-US" sz="2000" dirty="0" smtClean="0"/>
              <a:t>You have TWO ways to find out…</a:t>
            </a:r>
          </a:p>
          <a:p>
            <a:pPr marL="342900" indent="-342900">
              <a:buAutoNum type="arabicPeriod"/>
            </a:pPr>
            <a:r>
              <a:rPr lang="en-US" sz="2000" dirty="0" smtClean="0"/>
              <a:t>Go to visiting patron check-out in Sierra like you are going to check them out.  Look through the dreaded list and hope you see their library.</a:t>
            </a:r>
          </a:p>
          <a:p>
            <a:r>
              <a:rPr lang="en-US" sz="2000" dirty="0" smtClean="0"/>
              <a:t>2.   Look in the manual for a list “</a:t>
            </a:r>
            <a:r>
              <a:rPr lang="en-US" sz="2000" dirty="0"/>
              <a:t>Library cards which can be used for</a:t>
            </a:r>
          </a:p>
          <a:p>
            <a:r>
              <a:rPr lang="en-US" sz="2000" dirty="0"/>
              <a:t> </a:t>
            </a:r>
            <a:r>
              <a:rPr lang="en-US" sz="2000" dirty="0" smtClean="0"/>
              <a:t>     Visitor Checkouts”.  This list is alphabetical by library. </a:t>
            </a:r>
            <a:r>
              <a:rPr lang="en-US" sz="2000" dirty="0" smtClean="0">
                <a:sym typeface="Wingdings" panose="05000000000000000000" pitchFamily="2" charset="2"/>
              </a:rPr>
              <a:t></a:t>
            </a:r>
            <a:endParaRPr lang="en-US" sz="2000" dirty="0" smtClean="0"/>
          </a:p>
          <a:p>
            <a:endParaRPr lang="en-US" sz="900" dirty="0" smtClean="0"/>
          </a:p>
          <a:p>
            <a:pPr algn="ctr"/>
            <a:r>
              <a:rPr lang="en-US" sz="2000" dirty="0" smtClean="0"/>
              <a:t>Library not on either list?  </a:t>
            </a:r>
          </a:p>
          <a:p>
            <a:pPr algn="ctr"/>
            <a:r>
              <a:rPr lang="en-US" sz="2000" dirty="0" smtClean="0"/>
              <a:t>They are welcome to use library martial within the library, </a:t>
            </a:r>
          </a:p>
          <a:p>
            <a:pPr algn="ctr"/>
            <a:r>
              <a:rPr lang="en-US" sz="2000" dirty="0" smtClean="0"/>
              <a:t>&amp; not check anything out.  </a:t>
            </a:r>
          </a:p>
          <a:p>
            <a:pPr algn="ctr"/>
            <a:endParaRPr lang="en-US" sz="800" dirty="0" smtClean="0"/>
          </a:p>
          <a:p>
            <a:pPr algn="ctr"/>
            <a:r>
              <a:rPr lang="en-US" dirty="0" smtClean="0"/>
              <a:t>They can also try an Interlibrary Loan at their home library, apply for a </a:t>
            </a:r>
          </a:p>
          <a:p>
            <a:pPr algn="ctr"/>
            <a:r>
              <a:rPr lang="en-US" dirty="0" smtClean="0"/>
              <a:t>Colby Courtesy Card ($20 a year and one book can be checked out at a time) or as a Maine Resident they can go to the Maine State Library and use that card here (free).</a:t>
            </a:r>
            <a:endParaRPr lang="en-US" sz="1600" dirty="0"/>
          </a:p>
        </p:txBody>
      </p:sp>
    </p:spTree>
    <p:extLst>
      <p:ext uri="{BB962C8B-B14F-4D97-AF65-F5344CB8AC3E}">
        <p14:creationId xmlns:p14="http://schemas.microsoft.com/office/powerpoint/2010/main" val="7888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a:t>Welcome to </a:t>
            </a:r>
            <a:r>
              <a:rPr lang="en-US" b="1" dirty="0" smtClean="0"/>
              <a:t>Sierra</a:t>
            </a:r>
            <a:endParaRPr lang="en-US" dirty="0"/>
          </a:p>
        </p:txBody>
      </p:sp>
      <p:sp>
        <p:nvSpPr>
          <p:cNvPr id="3" name="Subtitle 2"/>
          <p:cNvSpPr>
            <a:spLocks noGrp="1"/>
          </p:cNvSpPr>
          <p:nvPr>
            <p:ph type="subTitle" idx="1"/>
          </p:nvPr>
        </p:nvSpPr>
        <p:spPr>
          <a:xfrm>
            <a:off x="76200" y="5486400"/>
            <a:ext cx="8991600" cy="1219200"/>
          </a:xfrm>
        </p:spPr>
        <p:txBody>
          <a:bodyPr/>
          <a:lstStyle/>
          <a:p>
            <a:r>
              <a:rPr lang="en-US" dirty="0" smtClean="0">
                <a:solidFill>
                  <a:schemeClr val="tx1"/>
                </a:solidFill>
              </a:rPr>
              <a:t>Sierra is our new library software</a:t>
            </a:r>
            <a:r>
              <a:rPr lang="en-US" dirty="0" smtClean="0"/>
              <a:t>.</a:t>
            </a:r>
          </a:p>
          <a:p>
            <a:r>
              <a:rPr lang="en-US" sz="2400" dirty="0" smtClean="0">
                <a:solidFill>
                  <a:schemeClr val="tx1"/>
                </a:solidFill>
              </a:rPr>
              <a:t>It looks a bit different from Millennium…</a:t>
            </a:r>
            <a:endParaRPr lang="en-US" sz="2400" dirty="0">
              <a:solidFill>
                <a:schemeClr val="tx1"/>
              </a:solidFill>
            </a:endParaRPr>
          </a:p>
        </p:txBody>
      </p:sp>
      <p:pic>
        <p:nvPicPr>
          <p:cNvPr id="5" name="Picture 4"/>
          <p:cNvPicPr/>
          <p:nvPr/>
        </p:nvPicPr>
        <p:blipFill>
          <a:blip r:embed="rId2"/>
          <a:stretch>
            <a:fillRect/>
          </a:stretch>
        </p:blipFill>
        <p:spPr>
          <a:xfrm>
            <a:off x="609600" y="1676400"/>
            <a:ext cx="7912735" cy="3581400"/>
          </a:xfrm>
          <a:prstGeom prst="rect">
            <a:avLst/>
          </a:prstGeom>
        </p:spPr>
      </p:pic>
    </p:spTree>
    <p:extLst>
      <p:ext uri="{BB962C8B-B14F-4D97-AF65-F5344CB8AC3E}">
        <p14:creationId xmlns:p14="http://schemas.microsoft.com/office/powerpoint/2010/main" val="325438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3200" dirty="0" smtClean="0"/>
              <a:t>You may have notice our website has changed? </a:t>
            </a:r>
            <a:br>
              <a:rPr lang="en-US" sz="3200" dirty="0" smtClean="0"/>
            </a:br>
            <a:r>
              <a:rPr lang="en-US" sz="3200" dirty="0" smtClean="0"/>
              <a:t>The look has but is still works about the same.</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153400" cy="5241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9648825"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77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sz="3600" b="1" dirty="0" smtClean="0">
                <a:solidFill>
                  <a:schemeClr val="accent3">
                    <a:lumMod val="50000"/>
                  </a:schemeClr>
                </a:solidFill>
              </a:rPr>
              <a:t>1. How does someone search for a book they can take out “Right </a:t>
            </a:r>
            <a:r>
              <a:rPr lang="en-US" sz="3600" b="1" dirty="0" smtClean="0">
                <a:solidFill>
                  <a:schemeClr val="accent3">
                    <a:lumMod val="50000"/>
                  </a:schemeClr>
                </a:solidFill>
              </a:rPr>
              <a:t>Now?”</a:t>
            </a:r>
            <a:r>
              <a:rPr lang="en-US" sz="3600" b="1" dirty="0" smtClean="0">
                <a:solidFill>
                  <a:schemeClr val="tx2">
                    <a:lumMod val="50000"/>
                  </a:schemeClr>
                </a:solidFill>
              </a:rPr>
              <a:t/>
            </a:r>
            <a:br>
              <a:rPr lang="en-US" sz="3600" b="1" dirty="0" smtClean="0">
                <a:solidFill>
                  <a:schemeClr val="tx2">
                    <a:lumMod val="50000"/>
                  </a:schemeClr>
                </a:solidFill>
              </a:rPr>
            </a:br>
            <a:r>
              <a:rPr lang="en-US" sz="3600" b="1" dirty="0" smtClean="0">
                <a:solidFill>
                  <a:schemeClr val="tx2">
                    <a:lumMod val="50000"/>
                  </a:schemeClr>
                </a:solidFill>
              </a:rPr>
              <a:t/>
            </a:r>
            <a:br>
              <a:rPr lang="en-US" sz="3600" b="1" dirty="0" smtClean="0">
                <a:solidFill>
                  <a:schemeClr val="tx2">
                    <a:lumMod val="50000"/>
                  </a:schemeClr>
                </a:solidFill>
              </a:rPr>
            </a:br>
            <a:r>
              <a:rPr lang="en-US" sz="3600" b="1" dirty="0" smtClean="0">
                <a:solidFill>
                  <a:schemeClr val="tx2">
                    <a:lumMod val="50000"/>
                  </a:schemeClr>
                </a:solidFill>
              </a:rPr>
              <a:t>2. Where can a person find out about their library fines, checkouts, due dates?</a:t>
            </a:r>
            <a:r>
              <a:rPr lang="en-US" dirty="0"/>
              <a:t/>
            </a:r>
            <a:br>
              <a:rPr lang="en-US" dirty="0"/>
            </a:br>
            <a:r>
              <a:rPr lang="en-US" dirty="0" smtClean="0"/>
              <a:t/>
            </a:r>
            <a:br>
              <a:rPr lang="en-US" dirty="0" smtClean="0"/>
            </a:br>
            <a:r>
              <a:rPr lang="en-US" sz="3600" b="1" dirty="0" smtClean="0">
                <a:solidFill>
                  <a:srgbClr val="7030A0"/>
                </a:solidFill>
              </a:rPr>
              <a:t>3. Where does a person go to recommend the library add a book to the collection?</a:t>
            </a:r>
            <a:br>
              <a:rPr lang="en-US" sz="3600" b="1" dirty="0" smtClean="0">
                <a:solidFill>
                  <a:srgbClr val="7030A0"/>
                </a:solidFill>
              </a:rPr>
            </a:br>
            <a:r>
              <a:rPr lang="en-US" sz="3600" b="1" dirty="0">
                <a:solidFill>
                  <a:srgbClr val="7030A0"/>
                </a:solidFill>
              </a:rPr>
              <a:t/>
            </a:r>
            <a:br>
              <a:rPr lang="en-US" sz="3600" b="1" dirty="0">
                <a:solidFill>
                  <a:srgbClr val="7030A0"/>
                </a:solidFill>
              </a:rPr>
            </a:br>
            <a:endParaRPr lang="en-US" sz="3600" b="1" dirty="0">
              <a:solidFill>
                <a:srgbClr val="7030A0"/>
              </a:solidFill>
            </a:endParaRPr>
          </a:p>
        </p:txBody>
      </p:sp>
    </p:spTree>
    <p:extLst>
      <p:ext uri="{BB962C8B-B14F-4D97-AF65-F5344CB8AC3E}">
        <p14:creationId xmlns:p14="http://schemas.microsoft.com/office/powerpoint/2010/main" val="174515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3">
                    <a:lumMod val="50000"/>
                  </a:schemeClr>
                </a:solidFill>
              </a:rPr>
              <a:t>1. How does someone search for a book they can take out “Right Now!”</a:t>
            </a:r>
            <a:endParaRPr lang="en-US" sz="36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71246"/>
            <a:ext cx="55270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324" t="6454" r="8783" b="5934"/>
          <a:stretch/>
        </p:blipFill>
        <p:spPr bwMode="auto">
          <a:xfrm>
            <a:off x="5486400" y="3849945"/>
            <a:ext cx="3372143" cy="293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371600"/>
            <a:ext cx="3276600" cy="2554545"/>
          </a:xfrm>
          <a:prstGeom prst="rect">
            <a:avLst/>
          </a:prstGeom>
          <a:noFill/>
        </p:spPr>
        <p:txBody>
          <a:bodyPr wrap="square" rtlCol="0">
            <a:spAutoFit/>
          </a:bodyPr>
          <a:lstStyle/>
          <a:p>
            <a:pPr marL="342900" indent="-342900">
              <a:buAutoNum type="arabicPeriod"/>
            </a:pPr>
            <a:r>
              <a:rPr lang="en-US" sz="2000" b="1" dirty="0" smtClean="0">
                <a:solidFill>
                  <a:schemeClr val="accent3">
                    <a:lumMod val="50000"/>
                  </a:schemeClr>
                </a:solidFill>
              </a:rPr>
              <a:t>Select “Books and Media </a:t>
            </a:r>
          </a:p>
          <a:p>
            <a:r>
              <a:rPr lang="en-US" sz="2000" b="1" dirty="0" smtClean="0">
                <a:solidFill>
                  <a:schemeClr val="accent3">
                    <a:lumMod val="50000"/>
                  </a:schemeClr>
                </a:solidFill>
              </a:rPr>
              <a:t>2. Make sure </a:t>
            </a:r>
            <a:r>
              <a:rPr lang="en-US" sz="2000" b="1" dirty="0" err="1" smtClean="0">
                <a:solidFill>
                  <a:schemeClr val="accent3">
                    <a:lumMod val="50000"/>
                  </a:schemeClr>
                </a:solidFill>
              </a:rPr>
              <a:t>CBBCat</a:t>
            </a:r>
            <a:r>
              <a:rPr lang="en-US" sz="2000" b="1" dirty="0" smtClean="0">
                <a:solidFill>
                  <a:schemeClr val="accent3">
                    <a:lumMod val="50000"/>
                  </a:schemeClr>
                </a:solidFill>
              </a:rPr>
              <a:t> is selected</a:t>
            </a:r>
          </a:p>
          <a:p>
            <a:r>
              <a:rPr lang="en-US" sz="2000" b="1" dirty="0" smtClean="0">
                <a:solidFill>
                  <a:schemeClr val="accent3">
                    <a:lumMod val="50000"/>
                  </a:schemeClr>
                </a:solidFill>
              </a:rPr>
              <a:t>3. Click  “More search options and you will come to the </a:t>
            </a:r>
            <a:r>
              <a:rPr lang="en-US" sz="2000" b="1" dirty="0" err="1" smtClean="0">
                <a:solidFill>
                  <a:schemeClr val="accent3">
                    <a:lumMod val="50000"/>
                  </a:schemeClr>
                </a:solidFill>
              </a:rPr>
              <a:t>CBBCat</a:t>
            </a:r>
            <a:r>
              <a:rPr lang="en-US" sz="2000" b="1" dirty="0" smtClean="0">
                <a:solidFill>
                  <a:schemeClr val="accent3">
                    <a:lumMod val="50000"/>
                  </a:schemeClr>
                </a:solidFill>
              </a:rPr>
              <a:t> screen where you can select for Colby Bixler items.</a:t>
            </a:r>
            <a:endParaRPr lang="en-US" sz="2000" b="1" dirty="0">
              <a:solidFill>
                <a:schemeClr val="accent3">
                  <a:lumMod val="50000"/>
                </a:schemeClr>
              </a:solidFill>
            </a:endParaRPr>
          </a:p>
        </p:txBody>
      </p:sp>
    </p:spTree>
    <p:extLst>
      <p:ext uri="{BB962C8B-B14F-4D97-AF65-F5344CB8AC3E}">
        <p14:creationId xmlns:p14="http://schemas.microsoft.com/office/powerpoint/2010/main" val="255752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3600" b="1" dirty="0">
                <a:solidFill>
                  <a:schemeClr val="tx2">
                    <a:lumMod val="50000"/>
                  </a:schemeClr>
                </a:solidFill>
              </a:rPr>
              <a:t>2. </a:t>
            </a:r>
            <a:r>
              <a:rPr lang="en-US" sz="3200" b="1" dirty="0">
                <a:solidFill>
                  <a:schemeClr val="tx2">
                    <a:lumMod val="50000"/>
                  </a:schemeClr>
                </a:solidFill>
              </a:rPr>
              <a:t>Where can a person find out about their library fines, checkouts, due dates</a:t>
            </a:r>
            <a:r>
              <a:rPr lang="en-US" sz="3200" b="1" dirty="0" smtClean="0">
                <a:solidFill>
                  <a:schemeClr val="tx2">
                    <a:lumMod val="50000"/>
                  </a:schemeClr>
                </a:solidFill>
              </a:rPr>
              <a:t>?</a:t>
            </a:r>
            <a:endParaRPr lang="en-US" sz="36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2" t="17161" r="22494" b="32626"/>
          <a:stretch/>
        </p:blipFill>
        <p:spPr bwMode="auto">
          <a:xfrm>
            <a:off x="-76200" y="1873570"/>
            <a:ext cx="9296400" cy="502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953000" y="1219200"/>
            <a:ext cx="1219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ight Arrow 5"/>
          <p:cNvSpPr/>
          <p:nvPr/>
        </p:nvSpPr>
        <p:spPr>
          <a:xfrm rot="2865485">
            <a:off x="4882146" y="1340897"/>
            <a:ext cx="1739313" cy="1607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1350498"/>
            <a:ext cx="2971800" cy="461665"/>
          </a:xfrm>
          <a:prstGeom prst="rect">
            <a:avLst/>
          </a:prstGeom>
          <a:noFill/>
        </p:spPr>
        <p:txBody>
          <a:bodyPr wrap="square" rtlCol="0">
            <a:spAutoFit/>
          </a:bodyPr>
          <a:lstStyle/>
          <a:p>
            <a:r>
              <a:rPr lang="en-US" sz="2400" b="1" dirty="0" smtClean="0"/>
              <a:t>Click “My Accounts”</a:t>
            </a:r>
            <a:endParaRPr lang="en-US" sz="2400" b="1" dirty="0"/>
          </a:p>
        </p:txBody>
      </p:sp>
    </p:spTree>
    <p:extLst>
      <p:ext uri="{BB962C8B-B14F-4D97-AF65-F5344CB8AC3E}">
        <p14:creationId xmlns:p14="http://schemas.microsoft.com/office/powerpoint/2010/main" val="172158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2800" dirty="0" smtClean="0"/>
              <a:t>Using the “Advance Keyword Search” option in the </a:t>
            </a:r>
            <a:r>
              <a:rPr lang="en-US" sz="2800" dirty="0" err="1" smtClean="0"/>
              <a:t>CBBCat</a:t>
            </a:r>
            <a:r>
              <a:rPr lang="en-US" sz="2800" dirty="0" smtClean="0"/>
              <a:t> tab will bring you to a screen where you can refine you search even further.</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31" y="1447800"/>
            <a:ext cx="2669471" cy="422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2075"/>
            <a:ext cx="65436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4038600"/>
            <a:ext cx="6096000" cy="1815882"/>
          </a:xfrm>
          <a:prstGeom prst="rect">
            <a:avLst/>
          </a:prstGeom>
        </p:spPr>
        <p:txBody>
          <a:bodyPr wrap="square">
            <a:spAutoFit/>
          </a:bodyPr>
          <a:lstStyle/>
          <a:p>
            <a:pPr algn="ctr"/>
            <a:r>
              <a:rPr lang="en-US" sz="2800" b="1" dirty="0"/>
              <a:t>In </a:t>
            </a:r>
            <a:r>
              <a:rPr lang="en-US" sz="2800" b="1" dirty="0" err="1" smtClean="0"/>
              <a:t>CBBCat</a:t>
            </a:r>
            <a:r>
              <a:rPr lang="en-US" sz="2800" b="1" dirty="0" smtClean="0"/>
              <a:t> </a:t>
            </a:r>
            <a:r>
              <a:rPr lang="en-US" sz="2800" b="1" dirty="0"/>
              <a:t>“Advance </a:t>
            </a:r>
            <a:r>
              <a:rPr lang="en-US" sz="2800" b="1" dirty="0" smtClean="0"/>
              <a:t>Keyword Search”, </a:t>
            </a:r>
            <a:r>
              <a:rPr lang="en-US" sz="2800" b="1" dirty="0"/>
              <a:t>you can search all of Colby’s collection, or limit it to things like </a:t>
            </a:r>
            <a:r>
              <a:rPr lang="en-US" sz="2800" b="1" dirty="0" smtClean="0"/>
              <a:t>just </a:t>
            </a:r>
            <a:r>
              <a:rPr lang="en-US" sz="2800" b="1" dirty="0" err="1" smtClean="0"/>
              <a:t>Bixler’s</a:t>
            </a:r>
            <a:r>
              <a:rPr lang="en-US" sz="2800" b="1" dirty="0" smtClean="0"/>
              <a:t> </a:t>
            </a:r>
            <a:r>
              <a:rPr lang="en-US" sz="2800" b="1" dirty="0"/>
              <a:t>sound recordings or scores.</a:t>
            </a:r>
          </a:p>
        </p:txBody>
      </p:sp>
    </p:spTree>
    <p:extLst>
      <p:ext uri="{BB962C8B-B14F-4D97-AF65-F5344CB8AC3E}">
        <p14:creationId xmlns:p14="http://schemas.microsoft.com/office/powerpoint/2010/main" val="341554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8229600" cy="1143000"/>
          </a:xfrm>
        </p:spPr>
        <p:txBody>
          <a:bodyPr/>
          <a:lstStyle/>
          <a:p>
            <a:r>
              <a:rPr lang="en-US" dirty="0" smtClean="0"/>
              <a:t>Reserves?</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307"/>
          <a:stretch/>
        </p:blipFill>
        <p:spPr bwMode="auto">
          <a:xfrm>
            <a:off x="762000" y="963637"/>
            <a:ext cx="7413468" cy="378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730481"/>
            <a:ext cx="5210271" cy="21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39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Furniture Use Survey </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This year we need to count once an hour how many people are using different types of furniture in the library.  I need this done a few days each month.</a:t>
            </a:r>
          </a:p>
          <a:p>
            <a:r>
              <a:rPr lang="en-US" dirty="0" smtClean="0"/>
              <a:t>More details to follow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9443934"/>
              </p:ext>
            </p:extLst>
          </p:nvPr>
        </p:nvGraphicFramePr>
        <p:xfrm>
          <a:off x="685800" y="4038600"/>
          <a:ext cx="7848600" cy="1630680"/>
        </p:xfrm>
        <a:graphic>
          <a:graphicData uri="http://schemas.openxmlformats.org/drawingml/2006/table">
            <a:tbl>
              <a:tblPr/>
              <a:tblGrid>
                <a:gridCol w="3276599"/>
                <a:gridCol w="2276476"/>
                <a:gridCol w="2295525"/>
              </a:tblGrid>
              <a:tr h="0">
                <a:tc>
                  <a:txBody>
                    <a:bodyPr/>
                    <a:lstStyle/>
                    <a:p>
                      <a:pPr rtl="0" fontAlgn="t">
                        <a:spcBef>
                          <a:spcPts val="0"/>
                        </a:spcBef>
                        <a:spcAft>
                          <a:spcPts val="0"/>
                        </a:spcAft>
                      </a:pPr>
                      <a:r>
                        <a:rPr lang="en-US" b="0" i="0" u="none" strike="noStrike" dirty="0">
                          <a:solidFill>
                            <a:srgbClr val="000000"/>
                          </a:solidFill>
                          <a:effectLst/>
                          <a:latin typeface="Arial"/>
                        </a:rPr>
                        <a:t>Fall</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dirty="0">
                          <a:solidFill>
                            <a:srgbClr val="000000"/>
                          </a:solidFill>
                          <a:effectLst/>
                          <a:latin typeface="Arial"/>
                        </a:rPr>
                        <a:t>Jan Plan</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Spring</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b="0" i="0" u="none" strike="noStrike" dirty="0">
                          <a:solidFill>
                            <a:srgbClr val="000000"/>
                          </a:solidFill>
                          <a:effectLst/>
                          <a:latin typeface="Arial"/>
                        </a:rPr>
                        <a:t>September (</a:t>
                      </a:r>
                      <a:r>
                        <a:rPr lang="en-US" b="0" i="0" u="none" strike="noStrike" dirty="0" smtClean="0">
                          <a:solidFill>
                            <a:srgbClr val="000000"/>
                          </a:solidFill>
                          <a:effectLst/>
                          <a:latin typeface="Arial"/>
                        </a:rPr>
                        <a:t>10,11,12)</a:t>
                      </a:r>
                      <a:r>
                        <a:rPr lang="en-US" b="0" i="0" u="none" strike="noStrike" baseline="0" dirty="0" smtClean="0">
                          <a:solidFill>
                            <a:schemeClr val="tx1"/>
                          </a:solidFill>
                          <a:effectLst/>
                          <a:latin typeface="+mn-lt"/>
                        </a:rPr>
                        <a:t>   </a:t>
                      </a:r>
                      <a:r>
                        <a:rPr lang="en-US" b="0" i="0" u="none" strike="noStrike" dirty="0" smtClean="0">
                          <a:solidFill>
                            <a:srgbClr val="000000"/>
                          </a:solidFill>
                          <a:effectLst/>
                          <a:latin typeface="Arial"/>
                        </a:rPr>
                        <a:t>15-21</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January, 3,4,5</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February, 2-8</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b="0" i="0" u="none" strike="noStrike" dirty="0">
                          <a:solidFill>
                            <a:srgbClr val="000000"/>
                          </a:solidFill>
                          <a:effectLst/>
                          <a:latin typeface="Arial"/>
                        </a:rPr>
                        <a:t>October, 20-26</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January, 11,12,13</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April 6-12</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b="0" i="0" u="none" strike="noStrike">
                          <a:solidFill>
                            <a:srgbClr val="000000"/>
                          </a:solidFill>
                          <a:effectLst/>
                          <a:latin typeface="Arial"/>
                        </a:rPr>
                        <a:t>December 7-13</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a:solidFill>
                            <a:srgbClr val="000000"/>
                          </a:solidFill>
                          <a:effectLst/>
                          <a:latin typeface="Arial"/>
                        </a:rPr>
                        <a:t>January, 24,25, 26</a:t>
                      </a:r>
                      <a:endParaRPr lang="en-US">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dirty="0">
                          <a:solidFill>
                            <a:srgbClr val="000000"/>
                          </a:solidFill>
                          <a:effectLst/>
                          <a:latin typeface="Arial"/>
                        </a:rPr>
                        <a:t>May 4-10</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2159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458200" cy="4648200"/>
          </a:xfrm>
        </p:spPr>
        <p:txBody>
          <a:bodyPr/>
          <a:lstStyle/>
          <a:p>
            <a:r>
              <a:rPr lang="en-US" dirty="0" smtClean="0"/>
              <a:t>Timesheets!</a:t>
            </a:r>
            <a:br>
              <a:rPr lang="en-US" dirty="0" smtClean="0"/>
            </a:br>
            <a:r>
              <a:rPr lang="en-US" dirty="0" smtClean="0"/>
              <a:t>Please fill out your timesheet today, they are due tomorrow.</a:t>
            </a:r>
            <a:br>
              <a:rPr lang="en-US" dirty="0" smtClean="0"/>
            </a:br>
            <a:r>
              <a:rPr lang="en-US" dirty="0" smtClean="0"/>
              <a:t>You are paid to be here today.  </a:t>
            </a:r>
            <a:br>
              <a:rPr lang="en-US" dirty="0" smtClean="0"/>
            </a:br>
            <a:r>
              <a:rPr lang="en-US" dirty="0" smtClean="0"/>
              <a:t>If you were here for the full hour add one hour.</a:t>
            </a:r>
            <a:endParaRPr lang="en-US" dirty="0"/>
          </a:p>
        </p:txBody>
      </p:sp>
      <p:sp>
        <p:nvSpPr>
          <p:cNvPr id="3" name="Content Placeholder 2"/>
          <p:cNvSpPr>
            <a:spLocks noGrp="1"/>
          </p:cNvSpPr>
          <p:nvPr>
            <p:ph idx="1"/>
          </p:nvPr>
        </p:nvSpPr>
        <p:spPr>
          <a:xfrm>
            <a:off x="381000" y="0"/>
            <a:ext cx="8229600" cy="2773363"/>
          </a:xfrm>
        </p:spPr>
        <p:txBody>
          <a:bodyPr/>
          <a:lstStyle/>
          <a:p>
            <a:pPr marL="0" indent="0" algn="ctr">
              <a:buNone/>
            </a:pPr>
            <a:r>
              <a:rPr lang="en-US" sz="4800" dirty="0"/>
              <a:t>Training with Margaret Ericson</a:t>
            </a:r>
            <a:endParaRPr lang="en-US" sz="4800" dirty="0" smtClean="0"/>
          </a:p>
          <a:p>
            <a:r>
              <a:rPr lang="en-US" dirty="0" smtClean="0"/>
              <a:t>Please sign up if you can not make October 2</a:t>
            </a:r>
            <a:r>
              <a:rPr lang="en-US" baseline="30000" dirty="0" smtClean="0"/>
              <a:t>nd</a:t>
            </a:r>
            <a:r>
              <a:rPr lang="en-US" dirty="0" smtClean="0"/>
              <a:t> 4-5pm</a:t>
            </a:r>
            <a:endParaRPr lang="en-US" dirty="0"/>
          </a:p>
        </p:txBody>
      </p:sp>
    </p:spTree>
    <p:extLst>
      <p:ext uri="{BB962C8B-B14F-4D97-AF65-F5344CB8AC3E}">
        <p14:creationId xmlns:p14="http://schemas.microsoft.com/office/powerpoint/2010/main" val="82718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sz="2000" dirty="0" smtClean="0"/>
              <a:t>When you first login as a Student Staff user you will see the check out page.</a:t>
            </a:r>
            <a:br>
              <a:rPr lang="en-US" sz="2000" dirty="0" smtClean="0"/>
            </a:br>
            <a:r>
              <a:rPr lang="en-US" sz="2000" dirty="0" smtClean="0"/>
              <a:t>Make sure a line for the curser is blinking in the search box, then scan the library card as you would have in Millennium.</a:t>
            </a:r>
            <a:br>
              <a:rPr lang="en-US" sz="2000" dirty="0" smtClean="0"/>
            </a:br>
            <a:endParaRPr lang="en-US" sz="2000" dirty="0"/>
          </a:p>
        </p:txBody>
      </p:sp>
      <p:pic>
        <p:nvPicPr>
          <p:cNvPr id="4" name="Content Placeholder 3"/>
          <p:cNvPicPr>
            <a:picLocks noGrp="1"/>
          </p:cNvPicPr>
          <p:nvPr>
            <p:ph idx="1"/>
          </p:nvPr>
        </p:nvPicPr>
        <p:blipFill>
          <a:blip r:embed="rId2"/>
          <a:stretch>
            <a:fillRect/>
          </a:stretch>
        </p:blipFill>
        <p:spPr>
          <a:xfrm>
            <a:off x="2309018" y="1600200"/>
            <a:ext cx="4525963" cy="4525963"/>
          </a:xfrm>
          <a:prstGeom prst="rect">
            <a:avLst/>
          </a:prstGeom>
        </p:spPr>
      </p:pic>
      <p:sp>
        <p:nvSpPr>
          <p:cNvPr id="5" name="Right Arrow 4"/>
          <p:cNvSpPr/>
          <p:nvPr/>
        </p:nvSpPr>
        <p:spPr>
          <a:xfrm>
            <a:off x="838200" y="2579077"/>
            <a:ext cx="1905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5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sz="2400" dirty="0"/>
              <a:t>S</a:t>
            </a:r>
            <a:r>
              <a:rPr lang="en-US" sz="2400" dirty="0" smtClean="0"/>
              <a:t>can the cards barcode and the person’s name (last, first), expiration date, and patron type will appear. </a:t>
            </a:r>
            <a:r>
              <a:rPr lang="en-US" sz="1800" dirty="0" smtClean="0"/>
              <a:t/>
            </a:r>
            <a:br>
              <a:rPr lang="en-US" sz="1800" dirty="0" smtClean="0"/>
            </a:br>
            <a:r>
              <a:rPr lang="en-US" sz="1800" dirty="0" smtClean="0"/>
              <a:t>Now scan the barcodes of the items you are checking out.</a:t>
            </a:r>
            <a:endParaRPr 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453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2400" dirty="0" smtClean="0"/>
              <a:t>Items you scan to check out, should appear below “Check Out” with the barcode, title, and due date.  </a:t>
            </a:r>
            <a:br>
              <a:rPr lang="en-US" sz="2400" dirty="0" smtClean="0"/>
            </a:br>
            <a:r>
              <a:rPr lang="en-US" sz="2400" dirty="0" smtClean="0"/>
              <a:t>Make sure the due date is correct and tell the person the due date.</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6678"/>
            <a:ext cx="8229600" cy="428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7467600" y="4820529"/>
            <a:ext cx="9144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2133600" y="4826390"/>
            <a:ext cx="9144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648200" y="4826390"/>
            <a:ext cx="9144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6019800"/>
            <a:ext cx="8305800" cy="738664"/>
          </a:xfrm>
          <a:prstGeom prst="rect">
            <a:avLst/>
          </a:prstGeom>
          <a:noFill/>
        </p:spPr>
        <p:txBody>
          <a:bodyPr wrap="square" rtlCol="0">
            <a:spAutoFit/>
          </a:bodyPr>
          <a:lstStyle/>
          <a:p>
            <a:pPr algn="ctr"/>
            <a:r>
              <a:rPr lang="en-US" sz="1400" b="1" dirty="0" smtClean="0"/>
              <a:t>Not sure if the due date is correct?  </a:t>
            </a:r>
          </a:p>
          <a:p>
            <a:pPr algn="ctr"/>
            <a:r>
              <a:rPr lang="en-US" sz="1400" b="1" dirty="0" smtClean="0"/>
              <a:t>Look at the patron type and see the  “Loan Periods, Renewals, and Fines” page on the library website, refer to the manual or the </a:t>
            </a:r>
            <a:r>
              <a:rPr lang="en-US" sz="1400" b="1" dirty="0" err="1" smtClean="0"/>
              <a:t>libguides</a:t>
            </a:r>
            <a:r>
              <a:rPr lang="en-US" sz="1400" b="1" dirty="0" smtClean="0"/>
              <a:t> page.</a:t>
            </a:r>
            <a:endParaRPr lang="en-US" sz="1400" b="1" dirty="0"/>
          </a:p>
        </p:txBody>
      </p:sp>
    </p:spTree>
    <p:extLst>
      <p:ext uri="{BB962C8B-B14F-4D97-AF65-F5344CB8AC3E}">
        <p14:creationId xmlns:p14="http://schemas.microsoft.com/office/powerpoint/2010/main" val="420329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2000" dirty="0" smtClean="0"/>
              <a:t>If the person wants to know about other items they have checked out,  make sure they know they can view their account online and how to do so, and then click “Checked Out Items”.</a:t>
            </a:r>
            <a:br>
              <a:rPr lang="en-US" sz="2000" dirty="0" smtClean="0"/>
            </a:br>
            <a:r>
              <a:rPr lang="en-US" sz="2000" dirty="0" smtClean="0"/>
              <a:t>Information of the </a:t>
            </a:r>
            <a:r>
              <a:rPr lang="en-US" sz="2000" dirty="0" smtClean="0"/>
              <a:t>person’s  </a:t>
            </a:r>
            <a:r>
              <a:rPr lang="en-US" sz="2000" dirty="0" smtClean="0"/>
              <a:t>Holds  and Fines are also viewable if clicked on.</a:t>
            </a:r>
            <a:r>
              <a:rPr lang="en-US" sz="1400" dirty="0" smtClean="0"/>
              <a:t/>
            </a:r>
            <a:br>
              <a:rPr lang="en-US" sz="1400" dirty="0" smtClean="0"/>
            </a:br>
            <a:endParaRPr lang="en-US" sz="1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1236"/>
            <a:ext cx="8229600" cy="4183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1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indent="0">
              <a:buNone/>
            </a:pPr>
            <a:r>
              <a:rPr lang="en-US" dirty="0" smtClean="0"/>
              <a:t>Someone calls or comes to the desk and wants to know if you will look up an account without a card or card#, or wants to know if someone has an account here.  Can you look them up or give them such information?</a:t>
            </a:r>
            <a:endParaRPr lang="en-US" dirty="0"/>
          </a:p>
        </p:txBody>
      </p:sp>
    </p:spTree>
    <p:extLst>
      <p:ext uri="{BB962C8B-B14F-4D97-AF65-F5344CB8AC3E}">
        <p14:creationId xmlns:p14="http://schemas.microsoft.com/office/powerpoint/2010/main" val="361401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t>
            </a:r>
            <a:endParaRPr lang="en-US" dirty="0"/>
          </a:p>
        </p:txBody>
      </p:sp>
      <p:sp>
        <p:nvSpPr>
          <p:cNvPr id="3" name="Content Placeholder 2"/>
          <p:cNvSpPr>
            <a:spLocks noGrp="1"/>
          </p:cNvSpPr>
          <p:nvPr>
            <p:ph idx="1"/>
          </p:nvPr>
        </p:nvSpPr>
        <p:spPr/>
        <p:txBody>
          <a:bodyPr/>
          <a:lstStyle/>
          <a:p>
            <a:pPr marL="0" indent="0">
              <a:buNone/>
            </a:pPr>
            <a:r>
              <a:rPr lang="en-US" dirty="0" smtClean="0"/>
              <a:t>Even if you know Robin </a:t>
            </a:r>
            <a:r>
              <a:rPr lang="en-US" dirty="0" err="1" smtClean="0"/>
              <a:t>Duperry</a:t>
            </a:r>
            <a:r>
              <a:rPr lang="en-US" dirty="0" smtClean="0"/>
              <a:t> has a Colby library account, you can not tell anyone she does.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3895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Checking Items IN</a:t>
            </a:r>
            <a:br>
              <a:rPr lang="en-US" dirty="0" smtClean="0"/>
            </a:br>
            <a:r>
              <a:rPr lang="en-US" sz="1600" dirty="0" smtClean="0"/>
              <a:t>Look for “FUNCTION</a:t>
            </a:r>
            <a:r>
              <a:rPr lang="en-US" sz="1600" dirty="0" smtClean="0"/>
              <a:t>” </a:t>
            </a:r>
            <a:r>
              <a:rPr lang="en-US" sz="1600" dirty="0" smtClean="0"/>
              <a:t>use the drop down menu, select “Check-in (No Patron)”. </a:t>
            </a:r>
            <a:br>
              <a:rPr lang="en-US" sz="1600" dirty="0" smtClean="0"/>
            </a:br>
            <a:r>
              <a:rPr lang="en-US" sz="1600" dirty="0" smtClean="0"/>
              <a:t>Click on the “Search” box and start scanning barcodes.</a:t>
            </a:r>
            <a:endParaRPr lang="en-US"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136554" cy="489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924800" y="2060917"/>
            <a:ext cx="1066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4800600" y="2437228"/>
            <a:ext cx="762000" cy="2095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701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990</Words>
  <Application>Microsoft Office PowerPoint</Application>
  <PresentationFormat>On-screen Show (4:3)</PresentationFormat>
  <Paragraphs>86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Staff Meeting Fall 2014</vt:lpstr>
      <vt:lpstr>Welcome to Sierra</vt:lpstr>
      <vt:lpstr>When you first login as a Student Staff user you will see the check out page. Make sure a line for the curser is blinking in the search box, then scan the library card as you would have in Millennium. </vt:lpstr>
      <vt:lpstr>Scan the cards barcode and the person’s name (last, first), expiration date, and patron type will appear.  Now scan the barcodes of the items you are checking out.</vt:lpstr>
      <vt:lpstr>Items you scan to check out, should appear below “Check Out” with the barcode, title, and due date.   Make sure the due date is correct and tell the person the due date.</vt:lpstr>
      <vt:lpstr>If the person wants to know about other items they have checked out,  make sure they know they can view their account online and how to do so, and then click “Checked Out Items”. Information of the person’s  Holds  and Fines are also viewable if clicked on. </vt:lpstr>
      <vt:lpstr>Question???????</vt:lpstr>
      <vt:lpstr>NO</vt:lpstr>
      <vt:lpstr>Checking Items IN Look for “FUNCTION” use the drop down menu, select “Check-in (No Patron)”.  Click on the “Search” box and start scanning barcodes.</vt:lpstr>
      <vt:lpstr>Items being checked in will appear with the barcode, call number, title, patron name, and any fines due. This is a great time to make sure which library the item belongs to…  </vt:lpstr>
      <vt:lpstr>PowerPoint Presentation</vt:lpstr>
      <vt:lpstr>PowerPoint Presentation</vt:lpstr>
      <vt:lpstr>Selecting, “Function” - Search/Holds  allows you to then look up items by title, author, barcode, call no., etc.</vt:lpstr>
      <vt:lpstr>Here are some other Functions in Sierra…Count Use…, INN-Reach…,  and Renew...</vt:lpstr>
      <vt:lpstr>Count Use!</vt:lpstr>
      <vt:lpstr>Which of these would you select for a person with a card from another library?</vt:lpstr>
      <vt:lpstr>INN-Reach - Visiting Patron Check-out</vt:lpstr>
      <vt:lpstr>PowerPoint Presentation</vt:lpstr>
      <vt:lpstr>A person from another library calls and wants to know if they can use their card here?</vt:lpstr>
      <vt:lpstr>You may have notice our website has changed?  The look has but is still works about the same.</vt:lpstr>
      <vt:lpstr>1. How does someone search for a book they can take out “Right Now?”  2. Where can a person find out about their library fines, checkouts, due dates?  3. Where does a person go to recommend the library add a book to the collection?  </vt:lpstr>
      <vt:lpstr>1. How does someone search for a book they can take out “Right Now!”</vt:lpstr>
      <vt:lpstr>2. Where can a person find out about their library fines, checkouts, due dates?</vt:lpstr>
      <vt:lpstr>Using the “Advance Keyword Search” option in the CBBCat tab will bring you to a screen where you can refine you search even further.</vt:lpstr>
      <vt:lpstr>Reserves?</vt:lpstr>
      <vt:lpstr>Furniture Use Survey </vt:lpstr>
      <vt:lpstr>Timesheets! Please fill out your timesheet today, they are due tomorrow. You are paid to be here today.   If you were here for the full hour add one hour.</vt:lpstr>
    </vt:vector>
  </TitlesOfParts>
  <Company>Colby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Sierra</dc:title>
  <dc:creator>Windows User</dc:creator>
  <cp:lastModifiedBy>Windows User</cp:lastModifiedBy>
  <cp:revision>32</cp:revision>
  <cp:lastPrinted>2014-09-05T20:00:39Z</cp:lastPrinted>
  <dcterms:created xsi:type="dcterms:W3CDTF">2014-07-11T14:20:15Z</dcterms:created>
  <dcterms:modified xsi:type="dcterms:W3CDTF">2014-09-05T20:23:45Z</dcterms:modified>
</cp:coreProperties>
</file>