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0" r:id="rId1"/>
  </p:sldMasterIdLst>
  <p:notesMasterIdLst>
    <p:notesMasterId r:id="rId39"/>
  </p:notesMasterIdLst>
  <p:handoutMasterIdLst>
    <p:handoutMasterId r:id="rId40"/>
  </p:handoutMasterIdLst>
  <p:sldIdLst>
    <p:sldId id="319" r:id="rId2"/>
    <p:sldId id="260" r:id="rId3"/>
    <p:sldId id="282" r:id="rId4"/>
    <p:sldId id="261" r:id="rId5"/>
    <p:sldId id="283" r:id="rId6"/>
    <p:sldId id="284" r:id="rId7"/>
    <p:sldId id="287" r:id="rId8"/>
    <p:sldId id="285" r:id="rId9"/>
    <p:sldId id="288" r:id="rId10"/>
    <p:sldId id="289" r:id="rId11"/>
    <p:sldId id="320" r:id="rId12"/>
    <p:sldId id="291" r:id="rId13"/>
    <p:sldId id="292" r:id="rId14"/>
    <p:sldId id="321" r:id="rId15"/>
    <p:sldId id="293" r:id="rId16"/>
    <p:sldId id="294" r:id="rId17"/>
    <p:sldId id="322" r:id="rId18"/>
    <p:sldId id="295" r:id="rId19"/>
    <p:sldId id="296" r:id="rId20"/>
    <p:sldId id="297" r:id="rId21"/>
    <p:sldId id="298" r:id="rId22"/>
    <p:sldId id="299" r:id="rId23"/>
    <p:sldId id="300" r:id="rId24"/>
    <p:sldId id="306" r:id="rId25"/>
    <p:sldId id="311" r:id="rId26"/>
    <p:sldId id="316" r:id="rId27"/>
    <p:sldId id="302" r:id="rId28"/>
    <p:sldId id="303" r:id="rId29"/>
    <p:sldId id="312" r:id="rId30"/>
    <p:sldId id="304" r:id="rId31"/>
    <p:sldId id="315" r:id="rId32"/>
    <p:sldId id="305" r:id="rId33"/>
    <p:sldId id="307" r:id="rId34"/>
    <p:sldId id="308" r:id="rId35"/>
    <p:sldId id="309" r:id="rId36"/>
    <p:sldId id="310" r:id="rId37"/>
    <p:sldId id="3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550"/>
    <a:srgbClr val="5AA2C8"/>
    <a:srgbClr val="D1A458"/>
    <a:srgbClr val="20294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68858" autoAdjust="0"/>
  </p:normalViewPr>
  <p:slideViewPr>
    <p:cSldViewPr snapToGrid="0">
      <p:cViewPr varScale="1">
        <p:scale>
          <a:sx n="67" d="100"/>
          <a:sy n="67" d="100"/>
        </p:scale>
        <p:origin x="1236" y="66"/>
      </p:cViewPr>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4/12/2023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81107-E2F0-4FFB-BAD2-D68BB3595516}" type="datetimeFigureOut">
              <a:rPr lang="en-US" noProof="0" smtClean="0"/>
              <a:t>4/12/2023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18732-FA64-4F57-8EE6-57AA70E1F1E0}" type="slidenum">
              <a:rPr lang="en-US" noProof="0" smtClean="0"/>
              <a:t>‹#›</a:t>
            </a:fld>
            <a:endParaRPr lang="en-US" noProof="0" dirty="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36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approximation of how RESTful API calls are made via HTTP we can compare to how HTTP calls are made within our catalog</a:t>
            </a:r>
          </a:p>
          <a:p>
            <a:endParaRPr lang="en-US" baseline="0" dirty="0" smtClean="0"/>
          </a:p>
          <a:p>
            <a:r>
              <a:rPr lang="en-US" baseline="0" dirty="0" smtClean="0"/>
              <a:t>There’s a base URL that is used within all calls</a:t>
            </a:r>
          </a:p>
          <a:p>
            <a:r>
              <a:rPr lang="en-US" baseline="0" dirty="0" smtClean="0"/>
              <a:t>A particular endpoint appended to that for the particular call being made (here a search by record number)</a:t>
            </a:r>
          </a:p>
          <a:p>
            <a:r>
              <a:rPr lang="en-US" baseline="0" dirty="0" smtClean="0"/>
              <a:t>A value to search that endpoint on</a:t>
            </a:r>
          </a:p>
          <a:p>
            <a:r>
              <a:rPr lang="en-US" baseline="0" dirty="0" smtClean="0"/>
              <a:t>And then optional parameters to further control the data returned</a:t>
            </a:r>
          </a:p>
          <a:p>
            <a:endParaRPr lang="en-US" baseline="0" dirty="0" smtClean="0"/>
          </a:p>
          <a:p>
            <a:r>
              <a:rPr lang="en-US" baseline="0" dirty="0" smtClean="0"/>
              <a:t>A RESTful API call is a bit more complicated then that as there’s also an authentication step to go through and there may be more options for the data being sent/received but it still follows this basic structure</a:t>
            </a:r>
            <a:endParaRPr lang="en-US" dirty="0"/>
          </a:p>
        </p:txBody>
      </p:sp>
    </p:spTree>
    <p:extLst>
      <p:ext uri="{BB962C8B-B14F-4D97-AF65-F5344CB8AC3E}">
        <p14:creationId xmlns:p14="http://schemas.microsoft.com/office/powerpoint/2010/main" val="409085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stage we know the steps we need to take and the two endpoints we’re using.  However we need an intermediary layer as the census bureau isn’t designed to work with an</a:t>
            </a:r>
            <a:r>
              <a:rPr lang="en-US" baseline="0" dirty="0" smtClean="0"/>
              <a:t> ILS system and vice-versa</a:t>
            </a:r>
            <a:endParaRPr lang="en-US" dirty="0"/>
          </a:p>
        </p:txBody>
      </p:sp>
    </p:spTree>
    <p:extLst>
      <p:ext uri="{BB962C8B-B14F-4D97-AF65-F5344CB8AC3E}">
        <p14:creationId xmlns:p14="http://schemas.microsoft.com/office/powerpoint/2010/main" val="141687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that intermediary layer we are using a Python script, of</a:t>
            </a:r>
            <a:r>
              <a:rPr lang="en-US" baseline="0" dirty="0" smtClean="0"/>
              <a:t> which this is a part, you can see the full script by following the link.</a:t>
            </a:r>
          </a:p>
          <a:p>
            <a:endParaRPr lang="en-US" baseline="0" dirty="0" smtClean="0"/>
          </a:p>
          <a:p>
            <a:r>
              <a:rPr lang="en-US" baseline="0" dirty="0" smtClean="0"/>
              <a:t>This excerpt is focused on sending a file of addresses gathered from a Sierra SQL query and appending the census geocode id to those results using the Geocoder API</a:t>
            </a:r>
          </a:p>
        </p:txBody>
      </p:sp>
    </p:spTree>
    <p:extLst>
      <p:ext uri="{BB962C8B-B14F-4D97-AF65-F5344CB8AC3E}">
        <p14:creationId xmlns:p14="http://schemas.microsoft.com/office/powerpoint/2010/main" val="140319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batch update in Sierra is to apply a single change to a group of records, such as finding all items with</a:t>
            </a:r>
            <a:r>
              <a:rPr lang="en-US" baseline="0" dirty="0" smtClean="0"/>
              <a:t> the new bookshelf location and updating them all to the regular shelf.</a:t>
            </a:r>
          </a:p>
          <a:p>
            <a:endParaRPr lang="en-US" baseline="0" dirty="0" smtClean="0"/>
          </a:p>
          <a:p>
            <a:r>
              <a:rPr lang="en-US" baseline="0" dirty="0" smtClean="0"/>
              <a:t>But here we need to apply a unique value to each record so we can’t use that particular tool.  There might be something to be done with a custom load profile and overlaying records but there’s an easier way that will also help with our automation efforts.</a:t>
            </a:r>
            <a:endParaRPr lang="en-US" dirty="0"/>
          </a:p>
        </p:txBody>
      </p:sp>
    </p:spTree>
    <p:extLst>
      <p:ext uri="{BB962C8B-B14F-4D97-AF65-F5344CB8AC3E}">
        <p14:creationId xmlns:p14="http://schemas.microsoft.com/office/powerpoint/2010/main" val="240946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patron PUT endpoint</a:t>
            </a:r>
            <a:r>
              <a:rPr lang="en-US" baseline="0" dirty="0" smtClean="0"/>
              <a:t> we can append our census field to each record, the API just needs a record number and the data we wish to add, formatted correctly in JSON.</a:t>
            </a:r>
            <a:endParaRPr lang="en-US" dirty="0"/>
          </a:p>
        </p:txBody>
      </p:sp>
    </p:spTree>
    <p:extLst>
      <p:ext uri="{BB962C8B-B14F-4D97-AF65-F5344CB8AC3E}">
        <p14:creationId xmlns:p14="http://schemas.microsoft.com/office/powerpoint/2010/main" val="14661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API we can then create a function in our Python script (</a:t>
            </a:r>
            <a:r>
              <a:rPr lang="en-US" baseline="0" dirty="0" err="1" smtClean="0"/>
              <a:t>mod_patron</a:t>
            </a:r>
            <a:r>
              <a:rPr lang="en-US" baseline="0" dirty="0" smtClean="0"/>
              <a:t>) that writes a census field to a patron record.</a:t>
            </a:r>
          </a:p>
          <a:p>
            <a:endParaRPr lang="en-US" baseline="0" dirty="0" smtClean="0"/>
          </a:p>
          <a:p>
            <a:r>
              <a:rPr lang="en-US" baseline="0" dirty="0" smtClean="0"/>
              <a:t>Then it’s just a matter of looping through the rows from the file we made previously and calling that function for each row.</a:t>
            </a:r>
          </a:p>
          <a:p>
            <a:endParaRPr lang="en-US" baseline="0" dirty="0" smtClean="0"/>
          </a:p>
          <a:p>
            <a:r>
              <a:rPr lang="en-US" baseline="0" dirty="0" smtClean="0"/>
              <a:t>When we’re done we delete that file so we’re not keeping patron data around for loner than necessary.</a:t>
            </a:r>
            <a:endParaRPr lang="en-US" dirty="0"/>
          </a:p>
        </p:txBody>
      </p:sp>
    </p:spTree>
    <p:extLst>
      <p:ext uri="{BB962C8B-B14F-4D97-AF65-F5344CB8AC3E}">
        <p14:creationId xmlns:p14="http://schemas.microsoft.com/office/powerpoint/2010/main" val="266691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Pulling</a:t>
            </a:r>
            <a:r>
              <a:rPr lang="en-US" baseline="0" dirty="0" smtClean="0"/>
              <a:t> data from Sierra initially takes moments.  Waiting on the geocoder </a:t>
            </a:r>
            <a:r>
              <a:rPr lang="en-US" baseline="0" dirty="0" err="1" smtClean="0"/>
              <a:t>api</a:t>
            </a:r>
            <a:r>
              <a:rPr lang="en-US" baseline="0" dirty="0" smtClean="0"/>
              <a:t> to return an updated file takes maybe 30 minutes.  Making 10,000 API calls to Sierra to update the patrons takes the rest of that time.</a:t>
            </a:r>
          </a:p>
          <a:p>
            <a:endParaRPr lang="en-US" baseline="0" dirty="0" smtClean="0"/>
          </a:p>
          <a:p>
            <a:r>
              <a:rPr lang="en-US" baseline="0" dirty="0" smtClean="0"/>
              <a:t>So we can’t run this daily, but once a week is manageable with something dedicated to that task.  We have a workstation that is only used at this point for running scripts.  We use that for monthly reports, data extracts for services like </a:t>
            </a:r>
            <a:r>
              <a:rPr lang="en-US" baseline="0" dirty="0" err="1" smtClean="0"/>
              <a:t>shoutbomb</a:t>
            </a:r>
            <a:r>
              <a:rPr lang="en-US" baseline="0" dirty="0" smtClean="0"/>
              <a:t>, automated emails, and tasks like this that we fit in to that schedule where we can.</a:t>
            </a:r>
            <a:endParaRPr lang="en-US" dirty="0"/>
          </a:p>
        </p:txBody>
      </p:sp>
    </p:spTree>
    <p:extLst>
      <p:ext uri="{BB962C8B-B14F-4D97-AF65-F5344CB8AC3E}">
        <p14:creationId xmlns:p14="http://schemas.microsoft.com/office/powerpoint/2010/main" val="33388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set this and all our scripts to run via Windows task scheduler.  </a:t>
            </a:r>
          </a:p>
          <a:p>
            <a:endParaRPr lang="en-US" baseline="0" dirty="0" smtClean="0"/>
          </a:p>
          <a:p>
            <a:r>
              <a:rPr lang="en-US" baseline="0" dirty="0" smtClean="0"/>
              <a:t>We have a small batch file to activate the appropriate python virtual environment (geocoder is configured to provide the Python libraries used for set of scripts) and then run the file</a:t>
            </a:r>
          </a:p>
          <a:p>
            <a:endParaRPr lang="en-US" baseline="0" dirty="0" smtClean="0"/>
          </a:p>
          <a:p>
            <a:r>
              <a:rPr lang="en-US" baseline="0" dirty="0" smtClean="0"/>
              <a:t>Then task scheduler triggers that batch file to be executed on a regular schedule.</a:t>
            </a:r>
            <a:endParaRPr lang="en-US" dirty="0"/>
          </a:p>
        </p:txBody>
      </p:sp>
    </p:spTree>
    <p:extLst>
      <p:ext uri="{BB962C8B-B14F-4D97-AF65-F5344CB8AC3E}">
        <p14:creationId xmlns:p14="http://schemas.microsoft.com/office/powerpoint/2010/main" val="120177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397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results of a query we use to gather a</a:t>
            </a:r>
            <a:r>
              <a:rPr lang="en-US" baseline="0" dirty="0" smtClean="0"/>
              <a:t> number of stats grouped by geoid into a table.  You can see the full query at the link.</a:t>
            </a:r>
          </a:p>
          <a:p>
            <a:endParaRPr lang="en-US" baseline="0" dirty="0" smtClean="0"/>
          </a:p>
          <a:p>
            <a:r>
              <a:rPr lang="en-US" baseline="0" dirty="0" smtClean="0"/>
              <a:t>Now we can see values like the count of cardholders, the count of active cardholders, and the total circulation for each geographic area…assuming we can link these geoids to a map in order to make those geographic areas convey some meaning</a:t>
            </a:r>
            <a:endParaRPr lang="en-US" dirty="0"/>
          </a:p>
        </p:txBody>
      </p:sp>
    </p:spTree>
    <p:extLst>
      <p:ext uri="{BB962C8B-B14F-4D97-AF65-F5344CB8AC3E}">
        <p14:creationId xmlns:p14="http://schemas.microsoft.com/office/powerpoint/2010/main" val="179710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of 8 resource sharing networks in Massachusetts</a:t>
            </a:r>
            <a:endParaRPr lang="en-US" dirty="0" smtClean="0"/>
          </a:p>
          <a:p>
            <a:r>
              <a:rPr lang="en-US" dirty="0" smtClean="0"/>
              <a:t>Our service area covers about 1.1 Million residents</a:t>
            </a:r>
            <a:r>
              <a:rPr lang="en-US" baseline="0" dirty="0" smtClean="0"/>
              <a:t> and also a lot of students from the various colleges in the area.</a:t>
            </a:r>
          </a:p>
          <a:p>
            <a:r>
              <a:rPr lang="en-US" baseline="0" dirty="0" smtClean="0"/>
              <a:t>Encompasses large Boston suburbs such as Cambridge and Newton and smaller bedroom communities like Sherborn and Dover</a:t>
            </a:r>
          </a:p>
        </p:txBody>
      </p:sp>
    </p:spTree>
    <p:extLst>
      <p:ext uri="{BB962C8B-B14F-4D97-AF65-F5344CB8AC3E}">
        <p14:creationId xmlns:p14="http://schemas.microsoft.com/office/powerpoint/2010/main" val="146205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pull demographic data for those matching geographies from the Census Bureau’s data site.  If we can combine these resources we can then do things like compare the cardholder totals to the population estimates for each geography.</a:t>
            </a:r>
          </a:p>
          <a:p>
            <a:endParaRPr lang="en-US" baseline="0" dirty="0" smtClean="0"/>
          </a:p>
          <a:p>
            <a:r>
              <a:rPr lang="en-US" baseline="0" dirty="0" smtClean="0"/>
              <a:t>With the census site you will have to jump through some hoops to filter your data to where you’d like it to be, and maybe clean it up some after (more on that next slide), but that’s an annual task at most when using the data from one of their surveys like the ACS 5-year estimates.</a:t>
            </a:r>
            <a:endParaRPr lang="en-US" dirty="0"/>
          </a:p>
        </p:txBody>
      </p:sp>
    </p:spTree>
    <p:extLst>
      <p:ext uri="{BB962C8B-B14F-4D97-AF65-F5344CB8AC3E}">
        <p14:creationId xmlns:p14="http://schemas.microsoft.com/office/powerpoint/2010/main" val="293738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link up the geoids from</a:t>
            </a:r>
            <a:r>
              <a:rPr lang="en-US" baseline="0" dirty="0" smtClean="0"/>
              <a:t> both data sources….after a bit of data cleanup.</a:t>
            </a:r>
            <a:endParaRPr lang="en-US" dirty="0" smtClean="0"/>
          </a:p>
          <a:p>
            <a:endParaRPr lang="en-US" dirty="0" smtClean="0"/>
          </a:p>
          <a:p>
            <a:r>
              <a:rPr lang="en-US" dirty="0" smtClean="0"/>
              <a:t>The raw data from the census includes</a:t>
            </a:r>
            <a:r>
              <a:rPr lang="en-US" baseline="0" dirty="0" smtClean="0"/>
              <a:t> some unfortunate column headings, and the geoids all include a prefix designating the geographic level included in the report.  You will want to clean that up a bit to make the data easier to work with.  </a:t>
            </a:r>
          </a:p>
          <a:p>
            <a:endParaRPr lang="en-US" baseline="0" dirty="0" smtClean="0"/>
          </a:p>
          <a:p>
            <a:r>
              <a:rPr lang="en-US" baseline="0" dirty="0" smtClean="0"/>
              <a:t>Depending on the exact visualizations you may wish to provide you may also need to pivot the results of some data sets.  Tables with subdivisions of population totals break out each grouping into a separate column, which you may need to combine.</a:t>
            </a:r>
            <a:endParaRPr lang="en-US" dirty="0"/>
          </a:p>
        </p:txBody>
      </p:sp>
    </p:spTree>
    <p:extLst>
      <p:ext uri="{BB962C8B-B14F-4D97-AF65-F5344CB8AC3E}">
        <p14:creationId xmlns:p14="http://schemas.microsoft.com/office/powerpoint/2010/main" val="141487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Topologically Integrated Geographic Encoding and Referencing</a:t>
            </a:r>
            <a:endParaRPr lang="en-US" dirty="0"/>
          </a:p>
        </p:txBody>
      </p:sp>
    </p:spTree>
    <p:extLst>
      <p:ext uri="{BB962C8B-B14F-4D97-AF65-F5344CB8AC3E}">
        <p14:creationId xmlns:p14="http://schemas.microsoft.com/office/powerpoint/2010/main" val="168523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 provide the different parameters for combining tables</a:t>
            </a:r>
            <a:r>
              <a:rPr lang="en-US" baseline="0" dirty="0" smtClean="0"/>
              <a:t> and are all about how you wish to handle cases where there is data in one table that does not match the other.</a:t>
            </a:r>
          </a:p>
          <a:p>
            <a:endParaRPr lang="en-US" baseline="0" dirty="0" smtClean="0"/>
          </a:p>
          <a:p>
            <a:r>
              <a:rPr lang="en-US" baseline="0" dirty="0" smtClean="0"/>
              <a:t>The traditional way to envision this is by using </a:t>
            </a:r>
            <a:r>
              <a:rPr lang="en-US" baseline="0" dirty="0" err="1" smtClean="0"/>
              <a:t>venn</a:t>
            </a:r>
            <a:r>
              <a:rPr lang="en-US" baseline="0" dirty="0" smtClean="0"/>
              <a:t> diagrams, shading in the data set you wish to use for your particular use case.</a:t>
            </a:r>
            <a:endParaRPr lang="en-US" dirty="0"/>
          </a:p>
        </p:txBody>
      </p:sp>
    </p:spTree>
    <p:extLst>
      <p:ext uri="{BB962C8B-B14F-4D97-AF65-F5344CB8AC3E}">
        <p14:creationId xmlns:p14="http://schemas.microsoft.com/office/powerpoint/2010/main" val="109684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left join between our data from sierra and the </a:t>
            </a:r>
            <a:r>
              <a:rPr lang="en-US" dirty="0" err="1" smtClean="0"/>
              <a:t>TIGERline</a:t>
            </a:r>
            <a:r>
              <a:rPr lang="en-US" baseline="0" dirty="0" smtClean="0"/>
              <a:t> file gets us everything from our Sierra data and then only the portions of the map matching one of those geographic areas, limiting us to our service areas.</a:t>
            </a:r>
          </a:p>
          <a:p>
            <a:endParaRPr lang="en-US" baseline="0" dirty="0" smtClean="0"/>
          </a:p>
          <a:p>
            <a:r>
              <a:rPr lang="en-US" baseline="0" dirty="0" smtClean="0"/>
              <a:t>An Inner join would also work in this case, but then the resulting data would omit any of our sierra data that couldn’t be matched for any reason, and that data could be helpful for correcting errors later.</a:t>
            </a:r>
            <a:endParaRPr lang="en-US" dirty="0"/>
          </a:p>
        </p:txBody>
      </p:sp>
    </p:spTree>
    <p:extLst>
      <p:ext uri="{BB962C8B-B14F-4D97-AF65-F5344CB8AC3E}">
        <p14:creationId xmlns:p14="http://schemas.microsoft.com/office/powerpoint/2010/main" val="241822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early draft of a checkouts by residency report did not filter out towns outside our service area.  </a:t>
            </a:r>
          </a:p>
          <a:p>
            <a:endParaRPr lang="en-US" baseline="0" dirty="0" smtClean="0"/>
          </a:p>
          <a:p>
            <a:r>
              <a:rPr lang="en-US" baseline="0" dirty="0" smtClean="0"/>
              <a:t>For an example of how this may be problematic, here you we can see 7 checkouts that occurred to patrons living in Plymouth.  That’s a small enough number that it likely accounts for a single household.  From that it’s not an unreasonable leap that this user may be a staff member who commutes.  Assuming that’s correct it may not be difficult to find a list of employees of the library in question and determine which one lives in Plymouth, allowing someone to then track their borrowing habits.</a:t>
            </a:r>
            <a:endParaRPr lang="en-US" dirty="0"/>
          </a:p>
        </p:txBody>
      </p:sp>
    </p:spTree>
    <p:extLst>
      <p:ext uri="{BB962C8B-B14F-4D97-AF65-F5344CB8AC3E}">
        <p14:creationId xmlns:p14="http://schemas.microsoft.com/office/powerpoint/2010/main" val="349743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options</a:t>
            </a:r>
            <a:r>
              <a:rPr lang="en-US" baseline="0" dirty="0" smtClean="0"/>
              <a:t> for producing visualizations exist, though not all are able to utilize a </a:t>
            </a:r>
            <a:r>
              <a:rPr lang="en-US" baseline="0" dirty="0" err="1" smtClean="0"/>
              <a:t>shapefile</a:t>
            </a:r>
            <a:r>
              <a:rPr lang="en-US" baseline="0" dirty="0" smtClean="0"/>
              <a:t> of your choosing.  Each comes with pros and cons in terms of cost, complexity, etc…</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27</a:t>
            </a:fld>
            <a:endParaRPr lang="en-US"/>
          </a:p>
        </p:txBody>
      </p:sp>
    </p:spTree>
    <p:extLst>
      <p:ext uri="{BB962C8B-B14F-4D97-AF65-F5344CB8AC3E}">
        <p14:creationId xmlns:p14="http://schemas.microsoft.com/office/powerpoint/2010/main" val="3955835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Plotly</a:t>
            </a:r>
            <a:r>
              <a:rPr lang="en-US" dirty="0" smtClean="0"/>
              <a:t> is an open source data library for visualizing data that can be utilized within a number of common languages such as Python, R and </a:t>
            </a:r>
            <a:r>
              <a:rPr lang="en-US" dirty="0" err="1" smtClean="0"/>
              <a:t>Javascript</a:t>
            </a:r>
            <a:r>
              <a:rPr lang="en-US" dirty="0" smtClean="0"/>
              <a:t>.</a:t>
            </a:r>
          </a:p>
          <a:p>
            <a:endParaRPr lang="en-US" dirty="0" smtClean="0"/>
          </a:p>
          <a:p>
            <a:r>
              <a:rPr lang="en-US" dirty="0" smtClean="0"/>
              <a:t>The script found at this link will run the Sierra</a:t>
            </a:r>
            <a:r>
              <a:rPr lang="en-US" baseline="0" dirty="0" smtClean="0"/>
              <a:t> query we looked at a few slides back, join the results to both our </a:t>
            </a:r>
            <a:r>
              <a:rPr lang="en-US" baseline="0" dirty="0" err="1" smtClean="0"/>
              <a:t>Tigerline</a:t>
            </a:r>
            <a:r>
              <a:rPr lang="en-US" baseline="0" dirty="0" smtClean="0"/>
              <a:t> file and a saved excel spreadsheet from the census bureau, and then output these maps as html files.  In Minuteman we also have the script upload the files via ftp to our intranet site.</a:t>
            </a:r>
          </a:p>
          <a:p>
            <a:endParaRPr lang="en-US" baseline="0" dirty="0" smtClean="0"/>
          </a:p>
          <a:p>
            <a:r>
              <a:rPr lang="en-US" dirty="0" smtClean="0"/>
              <a:t>The two maps utilize slight different forms of</a:t>
            </a:r>
            <a:r>
              <a:rPr lang="en-US" baseline="0" dirty="0" smtClean="0"/>
              <a:t> the </a:t>
            </a:r>
            <a:r>
              <a:rPr lang="en-US" baseline="0" dirty="0" err="1" smtClean="0"/>
              <a:t>Plotly</a:t>
            </a:r>
            <a:r>
              <a:rPr lang="en-US" baseline="0" dirty="0" smtClean="0"/>
              <a:t> library for different features.  The All-in-one map in the lower left is using </a:t>
            </a:r>
            <a:r>
              <a:rPr lang="en-US" baseline="0" dirty="0" err="1" smtClean="0"/>
              <a:t>Plotly</a:t>
            </a:r>
            <a:r>
              <a:rPr lang="en-US" baseline="0" dirty="0" smtClean="0"/>
              <a:t> Express to produce it’s figures and provide a selecting menu in which the user may toggle between different metrics.  The cardholder percentage map in the upper right is using the </a:t>
            </a:r>
            <a:r>
              <a:rPr lang="en-US" baseline="0" dirty="0" err="1" smtClean="0"/>
              <a:t>mapbox</a:t>
            </a:r>
            <a:r>
              <a:rPr lang="en-US" baseline="0" dirty="0" smtClean="0"/>
              <a:t> feature of </a:t>
            </a:r>
            <a:r>
              <a:rPr lang="en-US" baseline="0" dirty="0" err="1" smtClean="0"/>
              <a:t>Plotly’s</a:t>
            </a:r>
            <a:r>
              <a:rPr lang="en-US" baseline="0" dirty="0" smtClean="0"/>
              <a:t> underlying graph objects feature to overlay its image on a map pulled from open street maps, but does so at the expense of providing the metric selector.</a:t>
            </a:r>
          </a:p>
          <a:p>
            <a:endParaRPr lang="en-US" baseline="0" dirty="0" smtClean="0"/>
          </a:p>
          <a:p>
            <a:r>
              <a:rPr lang="en-US" baseline="0" dirty="0" smtClean="0"/>
              <a:t>Both approaches we’re using were developed with a lot of code suggestions and just general support from Kate Wolfe &amp; Ray </a:t>
            </a:r>
            <a:r>
              <a:rPr lang="en-US" baseline="0" dirty="0" err="1" smtClean="0"/>
              <a:t>Voelker</a:t>
            </a:r>
            <a:r>
              <a:rPr lang="en-US" baseline="0" dirty="0" smtClean="0"/>
              <a:t>.</a:t>
            </a:r>
            <a:endParaRPr lang="en-US" dirty="0"/>
          </a:p>
        </p:txBody>
      </p:sp>
    </p:spTree>
    <p:extLst>
      <p:ext uri="{BB962C8B-B14F-4D97-AF65-F5344CB8AC3E}">
        <p14:creationId xmlns:p14="http://schemas.microsoft.com/office/powerpoint/2010/main" val="2471431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experiment with a demo version of this script using this notebook built with in Google </a:t>
            </a:r>
            <a:r>
              <a:rPr lang="en-US" baseline="0" dirty="0" err="1" smtClean="0"/>
              <a:t>Colab</a:t>
            </a:r>
            <a:r>
              <a:rPr lang="en-US" baseline="0" dirty="0" smtClean="0"/>
              <a:t> using a sample set of data.  </a:t>
            </a:r>
          </a:p>
          <a:p>
            <a:endParaRPr lang="en-US" baseline="0" dirty="0" smtClean="0"/>
          </a:p>
          <a:p>
            <a:r>
              <a:rPr lang="en-US" baseline="0" dirty="0" smtClean="0"/>
              <a:t>You can execute portions of the code block by block running through the full tutorial.  The page will not save any changes to the code you may make so you can freely mess with the script if you wish and just reload the page to revert those changes to try experiment.  You can also make a copy of the script for yourself if you wish to have full editing </a:t>
            </a:r>
            <a:r>
              <a:rPr lang="en-US" baseline="0" dirty="0" err="1" smtClean="0"/>
              <a:t>privleges</a:t>
            </a:r>
            <a:r>
              <a:rPr lang="en-US" baseline="0" dirty="0" smtClean="0"/>
              <a:t> for a version of this.</a:t>
            </a:r>
            <a:endParaRPr lang="en-US" dirty="0"/>
          </a:p>
        </p:txBody>
      </p:sp>
    </p:spTree>
    <p:extLst>
      <p:ext uri="{BB962C8B-B14F-4D97-AF65-F5344CB8AC3E}">
        <p14:creationId xmlns:p14="http://schemas.microsoft.com/office/powerpoint/2010/main" val="141491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Tableau is a very nice and relatively user</a:t>
            </a:r>
            <a:r>
              <a:rPr lang="en-US" baseline="0" dirty="0" smtClean="0"/>
              <a:t> friendly tool for creating visualization dashboards.  We used it to produce our original dashboards but not in a very sustainable manor.  We did not want to make our dashboard publicly available so avoided the web based public version of the site.</a:t>
            </a:r>
          </a:p>
          <a:p>
            <a:endParaRPr lang="en-US" baseline="0" dirty="0" smtClean="0"/>
          </a:p>
          <a:p>
            <a:r>
              <a:rPr lang="en-US" baseline="0" dirty="0" smtClean="0"/>
              <a:t>So instead we produced dashboards using Tableau desktop using a single user license.  We could produce dashboards and distribute them through our staff intranet site, which staff could then view with Tableau reader.  However keeping dashboard current proved to be unmanageable and the need to download another program to use the files proved to be a barrier to adoption for many.</a:t>
            </a:r>
            <a:endParaRPr lang="en-US" dirty="0"/>
          </a:p>
        </p:txBody>
      </p:sp>
    </p:spTree>
    <p:extLst>
      <p:ext uri="{BB962C8B-B14F-4D97-AF65-F5344CB8AC3E}">
        <p14:creationId xmlns:p14="http://schemas.microsoft.com/office/powerpoint/2010/main" val="55306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6551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to update our geoids to match the new geographies and redo the dashboards to utilize</a:t>
            </a:r>
            <a:r>
              <a:rPr lang="en-US" baseline="0" dirty="0" smtClean="0"/>
              <a:t> new maps</a:t>
            </a:r>
            <a:r>
              <a:rPr lang="en-US" baseline="0" dirty="0" smtClean="0"/>
              <a:t>.</a:t>
            </a:r>
          </a:p>
          <a:p>
            <a:endParaRPr lang="en-US" baseline="0" dirty="0" smtClean="0"/>
          </a:p>
          <a:p>
            <a:r>
              <a:rPr lang="en-US" baseline="0" dirty="0" smtClean="0"/>
              <a:t>Delays and data collection issues due to the pandemic’s impact on the Census Bureau’s resources and the impact to the response rate brought about by the controversy over introducing a question around citizenship to the Census.</a:t>
            </a:r>
          </a:p>
          <a:p>
            <a:endParaRPr lang="en-US" baseline="0" dirty="0" smtClean="0"/>
          </a:p>
          <a:p>
            <a:r>
              <a:rPr lang="en-US" baseline="0" dirty="0" smtClean="0"/>
              <a:t>Paused our reports for much of ‘21 to reevaluate</a:t>
            </a:r>
          </a:p>
          <a:p>
            <a:r>
              <a:rPr lang="en-US" baseline="0" dirty="0" smtClean="0"/>
              <a:t>During this time we shifted from using Tableau to Looker Studio</a:t>
            </a:r>
          </a:p>
          <a:p>
            <a:endParaRPr lang="en-US" dirty="0"/>
          </a:p>
        </p:txBody>
      </p:sp>
    </p:spTree>
    <p:extLst>
      <p:ext uri="{BB962C8B-B14F-4D97-AF65-F5344CB8AC3E}">
        <p14:creationId xmlns:p14="http://schemas.microsoft.com/office/powerpoint/2010/main" val="31380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 Data Studio until recently</a:t>
            </a:r>
          </a:p>
          <a:p>
            <a:endParaRPr lang="en-US" dirty="0" smtClean="0"/>
          </a:p>
          <a:p>
            <a:r>
              <a:rPr lang="en-US" dirty="0" smtClean="0"/>
              <a:t>The community visualization</a:t>
            </a:r>
            <a:r>
              <a:rPr lang="en-US" baseline="0" dirty="0" smtClean="0"/>
              <a:t> requires an additional step to convert the </a:t>
            </a:r>
            <a:r>
              <a:rPr lang="en-US" baseline="0" dirty="0" err="1" smtClean="0"/>
              <a:t>shapefile</a:t>
            </a:r>
            <a:r>
              <a:rPr lang="en-US" baseline="0" dirty="0" smtClean="0"/>
              <a:t> into a format that Looker Studio can use.  See the link in the slide for instructions.</a:t>
            </a:r>
          </a:p>
          <a:p>
            <a:endParaRPr lang="en-US" baseline="0" dirty="0" smtClean="0"/>
          </a:p>
          <a:p>
            <a:r>
              <a:rPr lang="en-US" baseline="0" dirty="0" smtClean="0"/>
              <a:t>Dashboard utilizes a Google sheet with our </a:t>
            </a:r>
            <a:r>
              <a:rPr lang="en-US" baseline="0" dirty="0" err="1" smtClean="0"/>
              <a:t>shapefile</a:t>
            </a:r>
            <a:r>
              <a:rPr lang="en-US" baseline="0" dirty="0" smtClean="0"/>
              <a:t> data, joined to another sheet containing our ILS data, and then joined to additional sheets containing various census demographics as needed for any particular chart.</a:t>
            </a:r>
          </a:p>
          <a:p>
            <a:endParaRPr lang="en-US" baseline="0" dirty="0" smtClean="0"/>
          </a:p>
          <a:p>
            <a:r>
              <a:rPr lang="en-US" baseline="0" dirty="0" smtClean="0"/>
              <a:t>Here’s the lead page of our dashboard, illustrating the number of patrons in each geography with pie charts to compare those numbers to the estimated population and to break out the percentage of those patrons that have been active in the past year.  Chart can be filtered to any town/city within Minuteman and clicking on an area the map will filter the other charts on the page.  </a:t>
            </a:r>
          </a:p>
          <a:p>
            <a:endParaRPr lang="en-US" baseline="0" dirty="0" smtClean="0"/>
          </a:p>
          <a:p>
            <a:r>
              <a:rPr lang="en-US" baseline="0" dirty="0" smtClean="0"/>
              <a:t>Pages can be downloaded as pdfs or as the underlying spreadsheet data, links can be generated to individual pages of the dashboard, including selected filters if you wish.</a:t>
            </a:r>
            <a:endParaRPr lang="en-US" dirty="0"/>
          </a:p>
        </p:txBody>
      </p:sp>
    </p:spTree>
    <p:extLst>
      <p:ext uri="{BB962C8B-B14F-4D97-AF65-F5344CB8AC3E}">
        <p14:creationId xmlns:p14="http://schemas.microsoft.com/office/powerpoint/2010/main" val="444699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produced two parallel versions of this dashboard, one using census tracts and one using block groups.</a:t>
            </a:r>
          </a:p>
          <a:p>
            <a:endParaRPr lang="en-US" baseline="0" dirty="0" smtClean="0"/>
          </a:p>
          <a:p>
            <a:r>
              <a:rPr lang="en-US" baseline="0" dirty="0" smtClean="0"/>
              <a:t>Note that difference in population total between the two charts.  There are addresses for which the bureau has been able to determine a tract but not a block group, so this can be seen as a choice between accuracy vs. precision.  The missing data is not evenly distributed among communities, in general the cities with higher population densities see a greater discrepancy between the two geographic levels.</a:t>
            </a:r>
          </a:p>
          <a:p>
            <a:endParaRPr lang="en-US" baseline="0" dirty="0" smtClean="0"/>
          </a:p>
          <a:p>
            <a:r>
              <a:rPr lang="en-US" baseline="0" dirty="0" smtClean="0"/>
              <a:t>We do have one town within Minuteman with a population small enough to be fully encompassed by a single census tract.  In that instance only the block group version of the dashboard can be helpful for isolating out data by neighborhoods.</a:t>
            </a:r>
          </a:p>
        </p:txBody>
      </p:sp>
    </p:spTree>
    <p:extLst>
      <p:ext uri="{BB962C8B-B14F-4D97-AF65-F5344CB8AC3E}">
        <p14:creationId xmlns:p14="http://schemas.microsoft.com/office/powerpoint/2010/main" val="471115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as close as we can come to decent data around detailed languages spoken by area.  The full data around that is made available at the statewide level.  But as you can see here with the huge spike in the Brazilian population within a single community, there can be a wide degree of variation between neighborhoods.</a:t>
            </a:r>
            <a:endParaRPr lang="en-US" dirty="0"/>
          </a:p>
        </p:txBody>
      </p:sp>
    </p:spTree>
    <p:extLst>
      <p:ext uri="{BB962C8B-B14F-4D97-AF65-F5344CB8AC3E}">
        <p14:creationId xmlns:p14="http://schemas.microsoft.com/office/powerpoint/2010/main" val="242392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more of the demographic data from the census we can compare the median household income, racial makeup, and age breakdown of any of these geographic segments in line with our patron data.  Comparing median income to the cardholder percentage can be particularly revealing to identify if library services are reaching generally underserved communities.</a:t>
            </a:r>
          </a:p>
          <a:p>
            <a:endParaRPr lang="en-US" baseline="0" dirty="0" smtClean="0"/>
          </a:p>
          <a:p>
            <a:r>
              <a:rPr lang="en-US" baseline="0" dirty="0" smtClean="0"/>
              <a:t>In the prior Tableau dashboard we had a version of this chart that was based around fines data, but during the pandemic enough of our libraries went fines free that we could no longer pull meaningful data from such a report.</a:t>
            </a:r>
          </a:p>
          <a:p>
            <a:endParaRPr lang="en-US" baseline="0" dirty="0" smtClean="0"/>
          </a:p>
          <a:p>
            <a:r>
              <a:rPr lang="en-US" baseline="0" dirty="0" smtClean="0"/>
              <a:t>Then we also a form of the all in one map seen in our Python based approach.</a:t>
            </a:r>
            <a:endParaRPr lang="en-US" dirty="0"/>
          </a:p>
        </p:txBody>
      </p:sp>
    </p:spTree>
    <p:extLst>
      <p:ext uri="{BB962C8B-B14F-4D97-AF65-F5344CB8AC3E}">
        <p14:creationId xmlns:p14="http://schemas.microsoft.com/office/powerpoint/2010/main" val="493143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last trick we’ve incorporated into this tool, thanks again to Ray </a:t>
            </a:r>
            <a:r>
              <a:rPr lang="en-US" dirty="0" err="1" smtClean="0"/>
              <a:t>Voelker</a:t>
            </a:r>
            <a:r>
              <a:rPr lang="en-US" dirty="0" smtClean="0"/>
              <a:t> for the idea, is to build</a:t>
            </a:r>
            <a:r>
              <a:rPr lang="en-US" baseline="0" dirty="0" smtClean="0"/>
              <a:t> in links to the Census Reporter website.  By clicking on any region in the map it’ll filter the corresponding table to the matching row to provide one of these links.  The census reporter is an excellent tool for both orienting the user with a map (sadly the visualization in Looker Studio cannot yet be overlaid on a street map) and for exploring additional demographic metrics from the census database for that area.</a:t>
            </a:r>
            <a:endParaRPr lang="en-US" dirty="0"/>
          </a:p>
        </p:txBody>
      </p:sp>
    </p:spTree>
    <p:extLst>
      <p:ext uri="{BB962C8B-B14F-4D97-AF65-F5344CB8AC3E}">
        <p14:creationId xmlns:p14="http://schemas.microsoft.com/office/powerpoint/2010/main" val="422529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49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38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our needs we will be focusing on the tract and block group levels to provide meaningful data from the census at a sufficient level of granularity.</a:t>
            </a:r>
            <a:endParaRPr lang="en-US" dirty="0"/>
          </a:p>
        </p:txBody>
      </p:sp>
    </p:spTree>
    <p:extLst>
      <p:ext uri="{BB962C8B-B14F-4D97-AF65-F5344CB8AC3E}">
        <p14:creationId xmlns:p14="http://schemas.microsoft.com/office/powerpoint/2010/main" val="148421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loading into Sierra portion of this is so that we may run</a:t>
            </a:r>
            <a:r>
              <a:rPr lang="en-US" baseline="0" dirty="0" smtClean="0"/>
              <a:t> on demand queries later and generally function at our scale.  For a single library or something that’s more of a one time project you could just export everything to a spreadsheet or external database and work from that…just be cautious to take measures to ensure the privacy of your patron data.</a:t>
            </a:r>
            <a:endParaRPr lang="en-US" dirty="0"/>
          </a:p>
        </p:txBody>
      </p:sp>
    </p:spTree>
    <p:extLst>
      <p:ext uri="{BB962C8B-B14F-4D97-AF65-F5344CB8AC3E}">
        <p14:creationId xmlns:p14="http://schemas.microsoft.com/office/powerpoint/2010/main" val="370027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schema</a:t>
            </a:r>
            <a:r>
              <a:rPr lang="en-US" baseline="0" dirty="0" smtClean="0"/>
              <a:t> is largely being driven by the format of the data provided by the census.  For example they provide block numbers but do not break out block groups separately when using their geocoder (discussed on the next slides).  So for working the with block group, we just truncate that subfield as needed.  The updated date is so we can later query older entries and recode them in case of address changes.</a:t>
            </a:r>
            <a:endParaRPr lang="en-US" dirty="0"/>
          </a:p>
        </p:txBody>
      </p:sp>
    </p:spTree>
    <p:extLst>
      <p:ext uri="{BB962C8B-B14F-4D97-AF65-F5344CB8AC3E}">
        <p14:creationId xmlns:p14="http://schemas.microsoft.com/office/powerpoint/2010/main" val="325800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search for entries one at a time by</a:t>
            </a:r>
            <a:r>
              <a:rPr lang="en-US" baseline="0" dirty="0" smtClean="0"/>
              <a:t> entering addresses into their form in order to test out the data.</a:t>
            </a:r>
          </a:p>
          <a:p>
            <a:r>
              <a:rPr lang="en-US" baseline="0" dirty="0" smtClean="0"/>
              <a:t>Beyond Census geographies this will also provide Congressional and state legislative districts</a:t>
            </a:r>
            <a:endParaRPr lang="en-US" dirty="0"/>
          </a:p>
        </p:txBody>
      </p:sp>
    </p:spTree>
    <p:extLst>
      <p:ext uri="{BB962C8B-B14F-4D97-AF65-F5344CB8AC3E}">
        <p14:creationId xmlns:p14="http://schemas.microsoft.com/office/powerpoint/2010/main" val="409010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the initial load (or</a:t>
            </a:r>
            <a:r>
              <a:rPr lang="en-US" baseline="0" dirty="0" smtClean="0"/>
              <a:t> update as we had to do after the 2020 census….more on that later) we need to routinely check for address changes and new patrons.</a:t>
            </a:r>
          </a:p>
          <a:p>
            <a:endParaRPr lang="en-US" baseline="0" dirty="0" smtClean="0"/>
          </a:p>
          <a:p>
            <a:r>
              <a:rPr lang="en-US" baseline="0" dirty="0" smtClean="0"/>
              <a:t>In our loads we exclude records for students from our academic members (all students get a card so measuring the cardholder percentage isn’t useful, and also their address are often not useful).</a:t>
            </a:r>
          </a:p>
          <a:p>
            <a:endParaRPr lang="en-US" baseline="0" dirty="0" smtClean="0"/>
          </a:p>
          <a:p>
            <a:r>
              <a:rPr lang="en-US" baseline="0" dirty="0" smtClean="0"/>
              <a:t>We also exclude residents of towns outside our immediate service area since the cardholder numbers are low enough that the data wouldn’t be sufficiently anonymized in resulting reports.</a:t>
            </a:r>
          </a:p>
        </p:txBody>
      </p:sp>
    </p:spTree>
    <p:extLst>
      <p:ext uri="{BB962C8B-B14F-4D97-AF65-F5344CB8AC3E}">
        <p14:creationId xmlns:p14="http://schemas.microsoft.com/office/powerpoint/2010/main" val="4132546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976514192"/>
      </p:ext>
    </p:extLst>
  </p:cSld>
  <p:clrMapOvr>
    <a:masterClrMapping/>
  </p:clrMapOvr>
  <p:hf sldNum="0"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78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12059930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8535338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043B620A-4118-4E00-9D79-5BD4C87DCEAB}"/>
              </a:ext>
              <a:ext uri="{C183D7F6-B498-43B3-948B-1728B52AA6E4}">
                <adec:decorative xmlns=""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612097E6-9559-4AEF-968E-6C2F89163D7B}"/>
              </a:ext>
              <a:ext uri="{C183D7F6-B498-43B3-948B-1728B52AA6E4}">
                <adec:decorative xmlns=""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639277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09010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45444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no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
        <p:nvSpPr>
          <p:cNvPr id="8" name="Picture Placeholder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64896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8" name="Text Placeholder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5</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Picture Placeholder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3" name="Rectangle 6">
            <a:extLst>
              <a:ext uri="{FF2B5EF4-FFF2-40B4-BE49-F238E27FC236}">
                <a16:creationId xmlns:a16="http://schemas.microsoft.com/office/drawing/2014/main" id="{644FE3AF-A04D-4D49-BDFD-FAF66D921FBF}"/>
              </a:ext>
              <a:ext uri="{C183D7F6-B498-43B3-948B-1728B52AA6E4}">
                <adec:decorative xmlns=""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6">
            <a:extLst>
              <a:ext uri="{FF2B5EF4-FFF2-40B4-BE49-F238E27FC236}">
                <a16:creationId xmlns:a16="http://schemas.microsoft.com/office/drawing/2014/main" id="{EAC46016-1B95-4163-8EAA-252BE4B86300}"/>
              </a:ext>
              <a:ext uri="{C183D7F6-B498-43B3-948B-1728B52AA6E4}">
                <adec:decorative xmlns=""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6">
            <a:extLst>
              <a:ext uri="{FF2B5EF4-FFF2-40B4-BE49-F238E27FC236}">
                <a16:creationId xmlns:a16="http://schemas.microsoft.com/office/drawing/2014/main" id="{EC09029D-7190-452C-92D6-6B055D055C5B}"/>
              </a:ext>
              <a:ext uri="{C183D7F6-B498-43B3-948B-1728B52AA6E4}">
                <adec:decorative xmlns=""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6">
            <a:extLst>
              <a:ext uri="{FF2B5EF4-FFF2-40B4-BE49-F238E27FC236}">
                <a16:creationId xmlns:a16="http://schemas.microsoft.com/office/drawing/2014/main" id="{78798274-03F6-4FD0-93AB-82A31D0A2649}"/>
              </a:ext>
              <a:ext uri="{C183D7F6-B498-43B3-948B-1728B52AA6E4}">
                <adec:decorative xmlns=""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1E3DDEC1-3507-486F-8CCF-7F1E9EB810E9}"/>
              </a:ext>
              <a:ext uri="{C183D7F6-B498-43B3-948B-1728B52AA6E4}">
                <adec:decorative xmlns=""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5832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Text Placeholder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34" name="Text Placeholder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5" name="Text Placeholder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36" name="Text Placeholder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a:lstStyle>
            <a:lvl1pPr marL="0" indent="0" algn="l">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38" name="Picture Placeholder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4" name="Rectangle 6">
            <a:extLst>
              <a:ext uri="{FF2B5EF4-FFF2-40B4-BE49-F238E27FC236}">
                <a16:creationId xmlns:a16="http://schemas.microsoft.com/office/drawing/2014/main" id="{CEDEC4EC-1B7D-4C30-9BDC-ED714BC0AD87}"/>
              </a:ext>
              <a:ext uri="{C183D7F6-B498-43B3-948B-1728B52AA6E4}">
                <adec:decorative xmlns=""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id="{61B31970-0B46-450B-916F-74D6DEF9B8F8}"/>
              </a:ext>
              <a:ext uri="{C183D7F6-B498-43B3-948B-1728B52AA6E4}">
                <adec:decorative xmlns=""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id="{950320AF-7644-49E1-9D16-70547713917F}"/>
              </a:ext>
              <a:ext uri="{C183D7F6-B498-43B3-948B-1728B52AA6E4}">
                <adec:decorative xmlns=""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6">
            <a:extLst>
              <a:ext uri="{FF2B5EF4-FFF2-40B4-BE49-F238E27FC236}">
                <a16:creationId xmlns:a16="http://schemas.microsoft.com/office/drawing/2014/main" id="{D36D919E-E710-495F-8E8C-3A987E502CF7}"/>
              </a:ext>
              <a:ext uri="{C183D7F6-B498-43B3-948B-1728B52AA6E4}">
                <adec:decorative xmlns=""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0651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Picture Placeholder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24370" y="3955774"/>
            <a:ext cx="3978665" cy="197661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anchor="t"/>
          <a:lstStyle>
            <a:lvl1pPr>
              <a:defRPr>
                <a:solidFill>
                  <a:schemeClr val="tx1">
                    <a:lumMod val="75000"/>
                    <a:lumOff val="25000"/>
                  </a:schemeClr>
                </a:solidFill>
              </a:defRPr>
            </a:lvl1pPr>
          </a:lstStyle>
          <a:p>
            <a:r>
              <a:rPr lang="en-US" noProof="0"/>
              <a:t>Click to edit title</a:t>
            </a:r>
          </a:p>
        </p:txBody>
      </p:sp>
      <p:sp>
        <p:nvSpPr>
          <p:cNvPr id="4" name="Text Placeholder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a:r>
              <a:rPr lang="en-US" noProof="0"/>
              <a:t>Emphasized Text</a:t>
            </a:r>
          </a:p>
        </p:txBody>
      </p:sp>
    </p:spTree>
    <p:extLst>
      <p:ext uri="{BB962C8B-B14F-4D97-AF65-F5344CB8AC3E}">
        <p14:creationId xmlns:p14="http://schemas.microsoft.com/office/powerpoint/2010/main" val="41970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EFDC56-97C8-F84B-BEF5-C4621F08BA45}"/>
              </a:ext>
            </a:extLst>
          </p:cNvPr>
          <p:cNvSpPr/>
          <p:nvPr/>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1637235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5" name="Group 14">
            <a:extLst>
              <a:ext uri="{FF2B5EF4-FFF2-40B4-BE49-F238E27FC236}">
                <a16:creationId xmlns:a16="http://schemas.microsoft.com/office/drawing/2014/main" id="{0DFB96B7-45A3-4381-89C2-4A31A565FF96}"/>
              </a:ext>
              <a:ext uri="{C183D7F6-B498-43B3-948B-1728B52AA6E4}">
                <adec:decorative xmlns=""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angle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88397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7" name="Content Placeholder 3">
            <a:extLst>
              <a:ext uri="{FF2B5EF4-FFF2-40B4-BE49-F238E27FC236}">
                <a16:creationId xmlns:a16="http://schemas.microsoft.com/office/drawing/2014/main" id="{BF156636-95EA-4995-B9CA-635FD1DEB426}"/>
              </a:ext>
            </a:extLst>
          </p:cNvPr>
          <p:cNvSpPr>
            <a:spLocks noGrp="1"/>
          </p:cNvSpPr>
          <p:nvPr>
            <p:ph sz="half" idx="2"/>
          </p:nvPr>
        </p:nvSpPr>
        <p:spPr>
          <a:xfrm>
            <a:off x="6300000" y="1152000"/>
            <a:ext cx="5472000" cy="502496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Content Placeholder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Text Placeholder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1" name="Text Placeholder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anchor="t"/>
          <a:lstStyle>
            <a:lvl1pPr marL="0" indent="0">
              <a:buNone/>
              <a:defRPr sz="5400">
                <a:solidFill>
                  <a:schemeClr val="accent1">
                    <a:lumMod val="50000"/>
                  </a:schemeClr>
                </a:solidFill>
                <a:latin typeface="+mj-lt"/>
              </a:defRPr>
            </a:lvl1pPr>
          </a:lstStyle>
          <a:p>
            <a:pPr lvl="0"/>
            <a:r>
              <a:rPr lang="en-US" noProof="0"/>
              <a:t>2</a:t>
            </a:r>
          </a:p>
        </p:txBody>
      </p:sp>
      <p:sp>
        <p:nvSpPr>
          <p:cNvPr id="4" name="Picture Placeholder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anchor="ctr"/>
          <a:lstStyle>
            <a:lvl1pPr marL="0" indent="0" algn="ctr">
              <a:buNone/>
              <a:defRPr sz="1100" i="1"/>
            </a:lvl1pPr>
          </a:lstStyle>
          <a:p>
            <a:r>
              <a:rPr lang="en-US" noProof="0" smtClean="0"/>
              <a:t>Click icon to add picture</a:t>
            </a:r>
            <a:endParaRPr lang="en-US" noProof="0" dirty="0"/>
          </a:p>
        </p:txBody>
      </p:sp>
      <p:sp>
        <p:nvSpPr>
          <p:cNvPr id="12" name="Picture Placeholder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anchor="ctr"/>
          <a:lstStyle>
            <a:lvl1pPr marL="0" indent="0" algn="ctr">
              <a:buNone/>
              <a:defRPr sz="1100" i="1"/>
            </a:lvl1pPr>
          </a:lstStyle>
          <a:p>
            <a:r>
              <a:rPr lang="en-US" noProof="0" smtClean="0"/>
              <a:t>Click icon to add picture</a:t>
            </a:r>
            <a:endParaRPr lang="en-US" noProof="0" dirty="0"/>
          </a:p>
        </p:txBody>
      </p:sp>
    </p:spTree>
    <p:extLst>
      <p:ext uri="{BB962C8B-B14F-4D97-AF65-F5344CB8AC3E}">
        <p14:creationId xmlns:p14="http://schemas.microsoft.com/office/powerpoint/2010/main" val="272851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5" name="Text Placeholder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2</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noProof="0"/>
              <a:t>3</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85000"/>
                    <a:lumOff val="15000"/>
                  </a:schemeClr>
                </a:solidFill>
              </a:defRPr>
            </a:lvl1pPr>
          </a:lstStyle>
          <a:p>
            <a:pPr lvl="0"/>
            <a:r>
              <a:rPr lang="en-US" noProof="0"/>
              <a:t>Section Description</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25" name="TextBox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6" name="TextBox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Tree>
    <p:extLst>
      <p:ext uri="{BB962C8B-B14F-4D97-AF65-F5344CB8AC3E}">
        <p14:creationId xmlns:p14="http://schemas.microsoft.com/office/powerpoint/2010/main" val="385751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3" name="Arrow: Left-Right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Arrow: Left-Right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431150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Content Placeholder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Content Placeholder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Content Placeholder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1 Title</a:t>
            </a:r>
          </a:p>
        </p:txBody>
      </p:sp>
      <p:sp>
        <p:nvSpPr>
          <p:cNvPr id="12" name="Content Placeholder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2 Title</a:t>
            </a:r>
          </a:p>
        </p:txBody>
      </p:sp>
      <p:sp>
        <p:nvSpPr>
          <p:cNvPr id="13" name="Content Placeholder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noProof="0"/>
              <a:t>Section 3 Title</a:t>
            </a:r>
          </a:p>
        </p:txBody>
      </p:sp>
      <p:sp>
        <p:nvSpPr>
          <p:cNvPr id="14" name="Rectangle 6">
            <a:extLst>
              <a:ext uri="{FF2B5EF4-FFF2-40B4-BE49-F238E27FC236}">
                <a16:creationId xmlns:a16="http://schemas.microsoft.com/office/drawing/2014/main" id="{567F4AE9-9C59-4A3C-9E27-EFC9EE499EB4}"/>
              </a:ext>
              <a:ext uri="{C183D7F6-B498-43B3-948B-1728B52AA6E4}">
                <adec:decorative xmlns=""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6">
            <a:extLst>
              <a:ext uri="{FF2B5EF4-FFF2-40B4-BE49-F238E27FC236}">
                <a16:creationId xmlns:a16="http://schemas.microsoft.com/office/drawing/2014/main" id="{3DA09F5A-AF46-4646-A84F-35C1002AF73E}"/>
              </a:ext>
              <a:ext uri="{C183D7F6-B498-43B3-948B-1728B52AA6E4}">
                <adec:decorative xmlns=""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6">
            <a:extLst>
              <a:ext uri="{FF2B5EF4-FFF2-40B4-BE49-F238E27FC236}">
                <a16:creationId xmlns:a16="http://schemas.microsoft.com/office/drawing/2014/main" id="{36D8447C-AA9F-491F-8EE4-A151146D11A9}"/>
              </a:ext>
              <a:ext uri="{C183D7F6-B498-43B3-948B-1728B52AA6E4}">
                <adec:decorative xmlns=""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6">
            <a:extLst>
              <a:ext uri="{FF2B5EF4-FFF2-40B4-BE49-F238E27FC236}">
                <a16:creationId xmlns:a16="http://schemas.microsoft.com/office/drawing/2014/main" id="{826B47AC-1601-4AA8-BEB3-930A9A37FC54}"/>
              </a:ext>
              <a:ext uri="{C183D7F6-B498-43B3-948B-1728B52AA6E4}">
                <adec:decorative xmlns=""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6">
            <a:extLst>
              <a:ext uri="{FF2B5EF4-FFF2-40B4-BE49-F238E27FC236}">
                <a16:creationId xmlns:a16="http://schemas.microsoft.com/office/drawing/2014/main" id="{EFC9E01C-1D66-47F5-B8D1-BF6041620EE5}"/>
              </a:ext>
              <a:ext uri="{C183D7F6-B498-43B3-948B-1728B52AA6E4}">
                <adec:decorative xmlns=""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6">
            <a:extLst>
              <a:ext uri="{FF2B5EF4-FFF2-40B4-BE49-F238E27FC236}">
                <a16:creationId xmlns:a16="http://schemas.microsoft.com/office/drawing/2014/main" id="{9F5FC000-6DCF-4A02-B144-CC77E752DBA0}"/>
              </a:ext>
              <a:ext uri="{C183D7F6-B498-43B3-948B-1728B52AA6E4}">
                <adec:decorative xmlns=""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Graphic 19" descr="Right Arrow">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4081865" y="3932250"/>
            <a:ext cx="220441" cy="376363"/>
          </a:xfrm>
          <a:prstGeom prst="rect">
            <a:avLst/>
          </a:prstGeom>
        </p:spPr>
      </p:pic>
      <p:pic>
        <p:nvPicPr>
          <p:cNvPr id="21" name="Graphic 20" descr="Right Arrow">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noProof="0"/>
              <a:t>Year</a:t>
            </a:r>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a:lstStyle>
            <a:lvl1pPr marL="0" indent="0" algn="ctr">
              <a:buNone/>
              <a:defRPr sz="1200">
                <a:solidFill>
                  <a:schemeClr val="tx1">
                    <a:lumMod val="75000"/>
                    <a:lumOff val="25000"/>
                  </a:schemeClr>
                </a:solidFill>
              </a:defRPr>
            </a:lvl1pPr>
          </a:lstStyle>
          <a:p>
            <a:pPr lvl="0"/>
            <a:r>
              <a:rPr lang="en-US" noProof="0"/>
              <a:t>MM</a:t>
            </a:r>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anchor="t"/>
          <a:lstStyle>
            <a:lvl1pPr marL="0" indent="0" algn="ctr">
              <a:buNone/>
              <a:defRPr sz="1600">
                <a:solidFill>
                  <a:schemeClr val="tx1">
                    <a:lumMod val="75000"/>
                    <a:lumOff val="25000"/>
                  </a:schemeClr>
                </a:solidFill>
                <a:latin typeface="+mj-lt"/>
              </a:defRPr>
            </a:lvl1pPr>
          </a:lstStyle>
          <a:p>
            <a:pPr lvl="0"/>
            <a:r>
              <a:rPr lang="en-US" noProof="0"/>
              <a:t>Item Title</a:t>
            </a:r>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75000"/>
                    <a:lumOff val="25000"/>
                  </a:schemeClr>
                </a:solidFill>
              </a:defRPr>
            </a:lvl1pPr>
          </a:lstStyle>
          <a:p>
            <a:pPr lvl="0"/>
            <a:r>
              <a:rPr lang="en-US" noProof="0"/>
              <a:t>Month, Year</a:t>
            </a:r>
          </a:p>
        </p:txBody>
      </p:sp>
      <p:sp>
        <p:nvSpPr>
          <p:cNvPr id="37" name="Arrow: Right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Tree>
    <p:extLst>
      <p:ext uri="{BB962C8B-B14F-4D97-AF65-F5344CB8AC3E}">
        <p14:creationId xmlns:p14="http://schemas.microsoft.com/office/powerpoint/2010/main" val="3701082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Picture Placeholder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0" name="Text Placeholder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1" name="Text Placeholder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2" name="Picture Placeholder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3" name="Text Placeholder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4" name="Text Placeholder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5" name="Text Placeholder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6" name="Picture Placeholder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17" name="Text Placeholder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noProof="0"/>
              <a:t>Name</a:t>
            </a:r>
          </a:p>
        </p:txBody>
      </p:sp>
      <p:sp>
        <p:nvSpPr>
          <p:cNvPr id="18" name="Text Placeholder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19" name="Text Placeholder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20" name="Rectangle 6">
            <a:extLst>
              <a:ext uri="{FF2B5EF4-FFF2-40B4-BE49-F238E27FC236}">
                <a16:creationId xmlns:a16="http://schemas.microsoft.com/office/drawing/2014/main" id="{A31AFB6F-80F0-4E69-8E48-7431E389859C}"/>
              </a:ext>
              <a:ext uri="{C183D7F6-B498-43B3-948B-1728B52AA6E4}">
                <adec:decorative xmlns=""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6">
            <a:extLst>
              <a:ext uri="{FF2B5EF4-FFF2-40B4-BE49-F238E27FC236}">
                <a16:creationId xmlns:a16="http://schemas.microsoft.com/office/drawing/2014/main" id="{115CE1DD-8B35-4422-9BB1-DB18FB6B5955}"/>
              </a:ext>
              <a:ext uri="{C183D7F6-B498-43B3-948B-1728B52AA6E4}">
                <adec:decorative xmlns=""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6">
            <a:extLst>
              <a:ext uri="{FF2B5EF4-FFF2-40B4-BE49-F238E27FC236}">
                <a16:creationId xmlns:a16="http://schemas.microsoft.com/office/drawing/2014/main" id="{C174B088-E2BB-4A47-A4CE-403CAE0149F8}"/>
              </a:ext>
              <a:ext uri="{C183D7F6-B498-43B3-948B-1728B52AA6E4}">
                <adec:decorative xmlns=""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38642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8" name="Text Placeholder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9" name="Text Placeholder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0" name="Text Placeholder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1" name="Text Placeholder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2" name="Text Placeholder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3" name="Text Placeholder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4" name="Text Placeholder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5" name="Text Placeholder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6" name="Text Placeholder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17" name="Text Placeholder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18" name="Picture Placeholder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19" name="Picture Placeholder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0" name="Picture Placeholder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1" name="Picture Placeholder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2" name="Picture Placeholder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
        <p:nvSpPr>
          <p:cNvPr id="23" name="Text Placeholder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a:lstStyle>
            <a:lvl1pPr marL="0" indent="0" algn="l">
              <a:buFont typeface="Arial" panose="020B0604020202020204" pitchFamily="34" charset="0"/>
              <a:buNone/>
              <a:defRPr sz="2400">
                <a:latin typeface="+mj-lt"/>
              </a:defRPr>
            </a:lvl1pPr>
          </a:lstStyle>
          <a:p>
            <a:pPr lvl="0"/>
            <a:r>
              <a:rPr lang="en-US" noProof="0"/>
              <a:t>Full Name</a:t>
            </a:r>
          </a:p>
        </p:txBody>
      </p:sp>
      <p:sp>
        <p:nvSpPr>
          <p:cNvPr id="24" name="Text Placeholder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a:lstStyle>
            <a:lvl1pPr marL="0" indent="0" algn="l">
              <a:buNone/>
              <a:defRPr sz="1400">
                <a:solidFill>
                  <a:schemeClr val="tx1">
                    <a:lumMod val="50000"/>
                    <a:lumOff val="50000"/>
                  </a:schemeClr>
                </a:solidFill>
              </a:defRPr>
            </a:lvl1pPr>
          </a:lstStyle>
          <a:p>
            <a:pPr lvl="0"/>
            <a:r>
              <a:rPr lang="en-US" noProof="0"/>
              <a:t>Title</a:t>
            </a:r>
          </a:p>
        </p:txBody>
      </p:sp>
      <p:sp>
        <p:nvSpPr>
          <p:cNvPr id="25" name="Picture Placeholder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smtClean="0"/>
              <a:t>Click icon to add picture</a:t>
            </a:r>
            <a:endParaRPr lang="en-US" noProof="0" dirty="0"/>
          </a:p>
        </p:txBody>
      </p:sp>
    </p:spTree>
    <p:extLst>
      <p:ext uri="{BB962C8B-B14F-4D97-AF65-F5344CB8AC3E}">
        <p14:creationId xmlns:p14="http://schemas.microsoft.com/office/powerpoint/2010/main" val="30612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4748471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54388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7483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cxnSp>
        <p:nvCxnSpPr>
          <p:cNvPr id="9" name="Straight Connector 8">
            <a:extLst>
              <a:ext uri="{FF2B5EF4-FFF2-40B4-BE49-F238E27FC236}">
                <a16:creationId xmlns:a16="http://schemas.microsoft.com/office/drawing/2014/main" id="{0A0FADEC-BFBD-4A6E-B51C-B0DFD4C804F5}"/>
              </a:ext>
              <a:ext uri="{C183D7F6-B498-43B3-948B-1728B52AA6E4}">
                <adec:decorative xmlns=""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47312EC-14D6-4EE3-84DF-5BE8F35DD85E}"/>
              </a:ext>
            </a:extLst>
          </p:cNvPr>
          <p:cNvSpPr>
            <a:spLocks noGrp="1"/>
          </p:cNvSpPr>
          <p:nvPr>
            <p:ph type="body" sz="quarter" idx="3"/>
          </p:nvPr>
        </p:nvSpPr>
        <p:spPr>
          <a:xfrm>
            <a:off x="6300000" y="1152000"/>
            <a:ext cx="5472000" cy="360000"/>
          </a:xfrm>
        </p:spPr>
        <p:txBody>
          <a:bodyPr vert="horz" lIns="0" tIns="0" rIns="0" bIns="0" rtlCol="0" anchor="t">
            <a:noAutofit/>
          </a:bodyPr>
          <a:lstStyle>
            <a:lvl1pPr marL="0" indent="0">
              <a:buNone/>
              <a:defRPr lang="en-US" sz="2400" b="1"/>
            </a:lvl1pPr>
          </a:lstStyle>
          <a:p>
            <a:pPr marL="266700" lvl="0" indent="-266700"/>
            <a:r>
              <a:rPr lang="en-US" noProof="0" smtClean="0"/>
              <a:t>Edit Master text styles</a:t>
            </a:r>
          </a:p>
        </p:txBody>
      </p:sp>
      <p:sp>
        <p:nvSpPr>
          <p:cNvPr id="14" name="Content Placeholder 5">
            <a:extLst>
              <a:ext uri="{FF2B5EF4-FFF2-40B4-BE49-F238E27FC236}">
                <a16:creationId xmlns:a16="http://schemas.microsoft.com/office/drawing/2014/main" id="{D2E4423B-993A-4321-BD96-12519C601A1E}"/>
              </a:ext>
            </a:extLst>
          </p:cNvPr>
          <p:cNvSpPr>
            <a:spLocks noGrp="1"/>
          </p:cNvSpPr>
          <p:nvPr>
            <p:ph sz="quarter" idx="4"/>
          </p:nvPr>
        </p:nvSpPr>
        <p:spPr>
          <a:xfrm>
            <a:off x="6288002" y="1581663"/>
            <a:ext cx="5483998" cy="4608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81881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a:xfrm>
            <a:off x="7089975" y="6487997"/>
            <a:ext cx="4114800" cy="206104"/>
          </a:xfrm>
          <a:prstGeom prst="rect">
            <a:avLst/>
          </a:prstGeom>
        </p:spPr>
        <p:txBody>
          <a:bodyPr/>
          <a:lstStyle>
            <a:lvl1pPr>
              <a:defRPr>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3104743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9ABA0-4960-4BBE-9249-3B9F526B543D}"/>
              </a:ext>
            </a:extLst>
          </p:cNvPr>
          <p:cNvSpPr/>
          <p:nvPr userDrawn="1"/>
        </p:nvSpPr>
        <p:spPr>
          <a:xfrm>
            <a:off x="0" y="0"/>
            <a:ext cx="12204000" cy="6773258"/>
          </a:xfrm>
          <a:prstGeom prst="rect">
            <a:avLst/>
          </a:prstGeom>
          <a:solidFill>
            <a:schemeClr val="accent1">
              <a:lumMod val="5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descr="Accent image brackets&#10;">
            <a:extLst>
              <a:ext uri="{FF2B5EF4-FFF2-40B4-BE49-F238E27FC236}">
                <a16:creationId xmlns:a16="http://schemas.microsoft.com/office/drawing/2014/main" id="{C76F92B7-6C7B-47FA-99F4-C2B7B3F6DEC5}"/>
              </a:ext>
              <a:ext uri="{C183D7F6-B498-43B3-948B-1728B52AA6E4}">
                <adec:decorative xmlns="" xmlns:adec="http://schemas.microsoft.com/office/drawing/2017/decorative" val="1"/>
              </a:ext>
            </a:extLst>
          </p:cNvPr>
          <p:cNvGrpSpPr/>
          <p:nvPr userDrawn="1"/>
        </p:nvGrpSpPr>
        <p:grpSpPr>
          <a:xfrm>
            <a:off x="144000" y="144000"/>
            <a:ext cx="4860000" cy="6498000"/>
            <a:chOff x="408650" y="404285"/>
            <a:chExt cx="4330700" cy="3164637"/>
          </a:xfrm>
        </p:grpSpPr>
        <p:sp>
          <p:nvSpPr>
            <p:cNvPr id="9" name="Rectangle 6">
              <a:extLst>
                <a:ext uri="{FF2B5EF4-FFF2-40B4-BE49-F238E27FC236}">
                  <a16:creationId xmlns:a16="http://schemas.microsoft.com/office/drawing/2014/main" id="{3C768717-8441-4105-AF79-95C8C7634CEF}"/>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a:extLst>
                <a:ext uri="{FF2B5EF4-FFF2-40B4-BE49-F238E27FC236}">
                  <a16:creationId xmlns:a16="http://schemas.microsoft.com/office/drawing/2014/main" id="{0AF2D9B2-503F-41FB-981B-EBBEF4D0D01D}"/>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925071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E6A42-8962-4702-8E68-FB78280BAD08}"/>
              </a:ext>
            </a:extLst>
          </p:cNvPr>
          <p:cNvSpPr/>
          <p:nvPr userDrawn="1"/>
        </p:nvSpPr>
        <p:spPr>
          <a:xfrm>
            <a:off x="0" y="-1"/>
            <a:ext cx="12192000" cy="6013451"/>
          </a:xfrm>
          <a:prstGeom prst="rect">
            <a:avLst/>
          </a:prstGeom>
          <a:solidFill>
            <a:schemeClr val="accent1">
              <a:lumMod val="50000"/>
              <a:alpha val="2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Tree>
    <p:extLst>
      <p:ext uri="{BB962C8B-B14F-4D97-AF65-F5344CB8AC3E}">
        <p14:creationId xmlns:p14="http://schemas.microsoft.com/office/powerpoint/2010/main" val="1024843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smtClean="0"/>
              <a:t>Click to edit Master title style</a:t>
            </a:r>
            <a:endParaRPr lang="en-US" noProof="0"/>
          </a:p>
        </p:txBody>
      </p:sp>
      <p:sp>
        <p:nvSpPr>
          <p:cNvPr id="15" name="Content Placeholder 2">
            <a:extLst>
              <a:ext uri="{FF2B5EF4-FFF2-40B4-BE49-F238E27FC236}">
                <a16:creationId xmlns:a16="http://schemas.microsoft.com/office/drawing/2014/main" id="{2055B4F8-B74A-49D7-8E56-9627BCFF69B6}"/>
              </a:ext>
            </a:extLst>
          </p:cNvPr>
          <p:cNvSpPr>
            <a:spLocks noGrp="1"/>
          </p:cNvSpPr>
          <p:nvPr>
            <p:ph idx="1"/>
          </p:nvPr>
        </p:nvSpPr>
        <p:spPr>
          <a:xfrm>
            <a:off x="5183188" y="457201"/>
            <a:ext cx="686601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8398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a:xfrm>
            <a:off x="7089975" y="6487997"/>
            <a:ext cx="4114800" cy="206104"/>
          </a:xfrm>
          <a:prstGeom prst="rect">
            <a:avLst/>
          </a:prstGeom>
        </p:spPr>
        <p:txBody>
          <a:bodyPr/>
          <a:lstStyle/>
          <a:p>
            <a:r>
              <a:rPr lang="en-US" noProof="0"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noProof="0" smtClean="0"/>
              <a:t>Click to edit Master title style</a:t>
            </a:r>
            <a:endParaRPr lang="en-US" noProof="0"/>
          </a:p>
        </p:txBody>
      </p:sp>
      <p:sp>
        <p:nvSpPr>
          <p:cNvPr id="8" name="Picture Placeholder 2">
            <a:extLst>
              <a:ext uri="{FF2B5EF4-FFF2-40B4-BE49-F238E27FC236}">
                <a16:creationId xmlns:a16="http://schemas.microsoft.com/office/drawing/2014/main" id="{142253A3-E01E-4F41-A614-A428B7D36E8F}"/>
              </a:ext>
            </a:extLst>
          </p:cNvPr>
          <p:cNvSpPr>
            <a:spLocks noGrp="1"/>
          </p:cNvSpPr>
          <p:nvPr>
            <p:ph type="pic" idx="1"/>
          </p:nvPr>
        </p:nvSpPr>
        <p:spPr>
          <a:xfrm>
            <a:off x="5183188" y="457201"/>
            <a:ext cx="68660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86384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3543590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61967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99018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18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8037546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19B51A1E-902D-48AF-9020-955120F399B6}" type="slidenum">
              <a:rPr lang="en-US" noProof="0" smtClean="0"/>
              <a:pPr/>
              <a:t>‹#›</a:t>
            </a:fld>
            <a:endParaRPr lang="en-US" noProof="0" dirty="0"/>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33032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7640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B51A1E-902D-48AF-9020-955120F399B6}" type="slidenum">
              <a:rPr lang="en-US" noProof="0" smtClean="0"/>
              <a:pPr/>
              <a:t>‹#›</a:t>
            </a:fld>
            <a:endParaRPr lang="en-US" noProof="0" dirty="0"/>
          </a:p>
        </p:txBody>
      </p:sp>
      <p:sp>
        <p:nvSpPr>
          <p:cNvPr id="5" name="Rectangle 4">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6">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0" name="Group 9">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1" name="Rectangle 10">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algn="ctr"/>
              <a:r>
                <a:rPr lang="en-US" sz="1200" b="1" noProof="0" dirty="0">
                  <a:solidFill>
                    <a:schemeClr val="bg1"/>
                  </a:solidFill>
                  <a:latin typeface="+mj-lt"/>
                </a:rPr>
                <a:t>Contoso</a:t>
              </a:r>
              <a:r>
                <a:rPr lang="en-US" sz="1200" noProof="0" dirty="0">
                  <a:solidFill>
                    <a:schemeClr val="bg1"/>
                  </a:solidFill>
                  <a:latin typeface="+mj-lt"/>
                </a:rPr>
                <a:t> </a:t>
              </a:r>
              <a:r>
                <a:rPr lang="en-US" sz="1200" i="1" noProof="0" dirty="0">
                  <a:solidFill>
                    <a:schemeClr val="bg1"/>
                  </a:solidFill>
                  <a:latin typeface="+mj-lt"/>
                </a:rPr>
                <a:t>Ltd</a:t>
              </a:r>
              <a:r>
                <a:rPr lang="en-US" sz="1200" noProof="0" dirty="0">
                  <a:solidFill>
                    <a:schemeClr val="bg1"/>
                  </a:solidFill>
                  <a:latin typeface="+mj-lt"/>
                </a:rPr>
                <a:t>.</a:t>
              </a:r>
            </a:p>
          </p:txBody>
        </p:sp>
        <p:sp>
          <p:nvSpPr>
            <p:cNvPr id="12"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0" dirty="0"/>
            </a:p>
          </p:txBody>
        </p:sp>
      </p:grpSp>
    </p:spTree>
    <p:extLst>
      <p:ext uri="{BB962C8B-B14F-4D97-AF65-F5344CB8AC3E}">
        <p14:creationId xmlns:p14="http://schemas.microsoft.com/office/powerpoint/2010/main" val="414123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5" r:id="rId13"/>
    <p:sldLayoutId id="2147483696" r:id="rId14"/>
    <p:sldLayoutId id="2147483659" r:id="rId15"/>
    <p:sldLayoutId id="2147483660" r:id="rId16"/>
    <p:sldLayoutId id="2147483662" r:id="rId17"/>
    <p:sldLayoutId id="2147483664" r:id="rId18"/>
    <p:sldLayoutId id="2147483665" r:id="rId19"/>
    <p:sldLayoutId id="2147483666" r:id="rId20"/>
    <p:sldLayoutId id="2147483650" r:id="rId21"/>
    <p:sldLayoutId id="2147483652" r:id="rId22"/>
    <p:sldLayoutId id="2147483667" r:id="rId23"/>
    <p:sldLayoutId id="2147483668" r:id="rId24"/>
    <p:sldLayoutId id="2147483669" r:id="rId25"/>
    <p:sldLayoutId id="2147483670" r:id="rId26"/>
    <p:sldLayoutId id="2147483671" r:id="rId27"/>
    <p:sldLayoutId id="2147483672" r:id="rId28"/>
    <p:sldLayoutId id="2147483673" r:id="rId29"/>
    <p:sldLayoutId id="2147483656" r:id="rId30"/>
    <p:sldLayoutId id="2147483657" r:id="rId31"/>
    <p:sldLayoutId id="2147483653" r:id="rId32"/>
    <p:sldLayoutId id="2147483679" r:id="rId33"/>
    <p:sldLayoutId id="2147483655" r:id="rId34"/>
    <p:sldLayoutId id="2147483674" r:id="rId35"/>
    <p:sldLayoutId id="2147483675" r:id="rId36"/>
    <p:sldLayoutId id="2147483676" r:id="rId37"/>
    <p:sldLayoutId id="2147483677" r:id="rId38"/>
    <p:sldLayoutId id="2147483678" r:id="rId39"/>
  </p:sldLayoutIdLst>
  <p:hf sldNum="0" hdr="0" ftr="0" dt="0"/>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Minuteman-Library-Network/Patron-Geocod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github.com/Minuteman-Library-Network/SQL-Queries/blob/master/Custom%20reports%20site/patrons%20by%20geography.sq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census.gov/cgi-bin/geo/shapefil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Minuteman-Library-Network/Patron-Map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hyperlink" Target="https://colab.research.google.com/drive/1ZSanf8nO10abSIAKWU7RPYKozCK10AQw"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https://www.census.gov/programs-surveys/decennial-census/decade/2020/planning-management/process/data-quality.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github.com/datasciencecampus/community-visualizations/tree/main/choromap" TargetMode="Externa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hyperlink" Target="mailto:jgoldstein@minlib.net"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github.com/Minuteman-Library-Network/Patron-Ma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geocoding.geo.census.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Mapping Our Patrons</a:t>
            </a:r>
            <a:endParaRPr lang="en-US" dirty="0"/>
          </a:p>
        </p:txBody>
      </p:sp>
      <p:sp>
        <p:nvSpPr>
          <p:cNvPr id="4" name="Text Placeholder 3"/>
          <p:cNvSpPr>
            <a:spLocks noGrp="1"/>
          </p:cNvSpPr>
          <p:nvPr>
            <p:ph type="body" sz="quarter" idx="10"/>
          </p:nvPr>
        </p:nvSpPr>
        <p:spPr>
          <a:xfrm>
            <a:off x="2624931" y="4747365"/>
            <a:ext cx="6942138" cy="1290180"/>
          </a:xfrm>
        </p:spPr>
        <p:txBody>
          <a:bodyPr>
            <a:normAutofit lnSpcReduction="10000"/>
          </a:bodyPr>
          <a:lstStyle/>
          <a:p>
            <a:r>
              <a:rPr lang="en-US" dirty="0" smtClean="0"/>
              <a:t>Jeremy Goldstein</a:t>
            </a:r>
          </a:p>
          <a:p>
            <a:r>
              <a:rPr lang="en-US" dirty="0" smtClean="0"/>
              <a:t>Data Curation Librarian</a:t>
            </a:r>
          </a:p>
          <a:p>
            <a:r>
              <a:rPr lang="en-US" dirty="0" smtClean="0"/>
              <a:t>Minuteman Library Network</a:t>
            </a:r>
          </a:p>
        </p:txBody>
      </p:sp>
    </p:spTree>
    <p:extLst>
      <p:ext uri="{BB962C8B-B14F-4D97-AF65-F5344CB8AC3E}">
        <p14:creationId xmlns:p14="http://schemas.microsoft.com/office/powerpoint/2010/main" val="1114481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Census Geocoder</a:t>
            </a:r>
            <a:endParaRPr lang="en-US" dirty="0"/>
          </a:p>
        </p:txBody>
      </p:sp>
      <p:pic>
        <p:nvPicPr>
          <p:cNvPr id="2" name="Picture 1"/>
          <p:cNvPicPr>
            <a:picLocks noChangeAspect="1"/>
          </p:cNvPicPr>
          <p:nvPr/>
        </p:nvPicPr>
        <p:blipFill>
          <a:blip r:embed="rId3"/>
          <a:stretch>
            <a:fillRect/>
          </a:stretch>
        </p:blipFill>
        <p:spPr>
          <a:xfrm>
            <a:off x="1990806" y="1704904"/>
            <a:ext cx="8354094" cy="3697091"/>
          </a:xfrm>
          <a:prstGeom prst="rect">
            <a:avLst/>
          </a:prstGeom>
        </p:spPr>
      </p:pic>
      <p:sp>
        <p:nvSpPr>
          <p:cNvPr id="3" name="Rectangle 2"/>
          <p:cNvSpPr/>
          <p:nvPr/>
        </p:nvSpPr>
        <p:spPr>
          <a:xfrm>
            <a:off x="4007380" y="4909625"/>
            <a:ext cx="4320693" cy="2672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2213" y="5574905"/>
            <a:ext cx="6251026" cy="1200329"/>
          </a:xfrm>
          <a:prstGeom prst="rect">
            <a:avLst/>
          </a:prstGeom>
          <a:noFill/>
        </p:spPr>
        <p:txBody>
          <a:bodyPr wrap="square" rtlCol="0">
            <a:spAutoFit/>
          </a:bodyPr>
          <a:lstStyle/>
          <a:p>
            <a:pPr algn="ctr"/>
            <a:r>
              <a:rPr lang="en-US" dirty="0" smtClean="0"/>
              <a:t>Initial Load</a:t>
            </a:r>
          </a:p>
          <a:p>
            <a:pPr algn="ctr"/>
            <a:r>
              <a:rPr lang="en-US" dirty="0" smtClean="0"/>
              <a:t>685,178 current patrons / 10,000 = 69 Files</a:t>
            </a:r>
          </a:p>
          <a:p>
            <a:pPr algn="ctr"/>
            <a:r>
              <a:rPr lang="en-US" dirty="0" smtClean="0"/>
              <a:t>Updates during the year</a:t>
            </a:r>
          </a:p>
          <a:p>
            <a:pPr algn="ctr"/>
            <a:r>
              <a:rPr lang="en-US" dirty="0" smtClean="0"/>
              <a:t>340,421 patrons active in the past year / 10,000 = 34 Files</a:t>
            </a:r>
            <a:endParaRPr lang="en-US" dirty="0"/>
          </a:p>
        </p:txBody>
      </p:sp>
    </p:spTree>
    <p:extLst>
      <p:ext uri="{BB962C8B-B14F-4D97-AF65-F5344CB8AC3E}">
        <p14:creationId xmlns:p14="http://schemas.microsoft.com/office/powerpoint/2010/main" val="2219114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RESTful </a:t>
            </a:r>
            <a:r>
              <a:rPr lang="en-US" dirty="0" smtClean="0"/>
              <a:t>API</a:t>
            </a:r>
            <a:endParaRPr lang="en-US" dirty="0"/>
          </a:p>
        </p:txBody>
      </p:sp>
      <p:sp>
        <p:nvSpPr>
          <p:cNvPr id="3" name="Content Placeholder 2"/>
          <p:cNvSpPr>
            <a:spLocks noGrp="1"/>
          </p:cNvSpPr>
          <p:nvPr>
            <p:ph idx="1"/>
          </p:nvPr>
        </p:nvSpPr>
        <p:spPr>
          <a:xfrm>
            <a:off x="516565" y="1545997"/>
            <a:ext cx="11083555" cy="2604764"/>
          </a:xfrm>
        </p:spPr>
        <p:txBody>
          <a:bodyPr/>
          <a:lstStyle/>
          <a:p>
            <a:pPr marL="0" indent="0">
              <a:buNone/>
            </a:pPr>
            <a:r>
              <a:rPr lang="en-US" b="1" dirty="0"/>
              <a:t>A</a:t>
            </a:r>
            <a:r>
              <a:rPr lang="en-US" dirty="0"/>
              <a:t>pplication </a:t>
            </a:r>
            <a:r>
              <a:rPr lang="en-US" b="1" dirty="0"/>
              <a:t>P</a:t>
            </a:r>
            <a:r>
              <a:rPr lang="en-US" dirty="0"/>
              <a:t>rogramming </a:t>
            </a:r>
            <a:r>
              <a:rPr lang="en-US" b="1" dirty="0"/>
              <a:t>I</a:t>
            </a:r>
            <a:r>
              <a:rPr lang="en-US" dirty="0"/>
              <a:t>nterface</a:t>
            </a:r>
            <a:br>
              <a:rPr lang="en-US" dirty="0"/>
            </a:br>
            <a:r>
              <a:rPr lang="en-US" dirty="0"/>
              <a:t>	Protocol for two programs to communicate with one another</a:t>
            </a:r>
            <a:br>
              <a:rPr lang="en-US" dirty="0"/>
            </a:br>
            <a:r>
              <a:rPr lang="en-US" dirty="0"/>
              <a:t/>
            </a:r>
            <a:br>
              <a:rPr lang="en-US" dirty="0"/>
            </a:br>
            <a:r>
              <a:rPr lang="en-US" dirty="0"/>
              <a:t>Restful</a:t>
            </a:r>
            <a:br>
              <a:rPr lang="en-US" dirty="0"/>
            </a:br>
            <a:r>
              <a:rPr lang="en-US" dirty="0"/>
              <a:t>	Confirms to a set of system architecture principals</a:t>
            </a:r>
            <a:br>
              <a:rPr lang="en-US" dirty="0"/>
            </a:br>
            <a:r>
              <a:rPr lang="en-US" dirty="0"/>
              <a:t>	In particular no client information is stored between requests </a:t>
            </a:r>
            <a:r>
              <a:rPr lang="en-US" dirty="0" smtClean="0"/>
              <a:t>and </a:t>
            </a:r>
            <a:r>
              <a:rPr lang="en-US" dirty="0"/>
              <a:t>each request is </a:t>
            </a:r>
            <a:br>
              <a:rPr lang="en-US" dirty="0"/>
            </a:br>
            <a:r>
              <a:rPr lang="en-US" dirty="0"/>
              <a:t>	separate and unconnected</a:t>
            </a:r>
            <a:br>
              <a:rPr lang="en-US" dirty="0"/>
            </a:br>
            <a:r>
              <a:rPr lang="en-US" dirty="0"/>
              <a:t/>
            </a:r>
            <a:br>
              <a:rPr lang="en-US" dirty="0"/>
            </a:br>
            <a:r>
              <a:rPr lang="en-US" dirty="0"/>
              <a:t>HTTP based</a:t>
            </a:r>
          </a:p>
        </p:txBody>
      </p:sp>
      <p:pic>
        <p:nvPicPr>
          <p:cNvPr id="4" name="Picture 3"/>
          <p:cNvPicPr>
            <a:picLocks noChangeAspect="1"/>
          </p:cNvPicPr>
          <p:nvPr/>
        </p:nvPicPr>
        <p:blipFill>
          <a:blip r:embed="rId3"/>
          <a:stretch>
            <a:fillRect/>
          </a:stretch>
        </p:blipFill>
        <p:spPr>
          <a:xfrm>
            <a:off x="135700" y="4243388"/>
            <a:ext cx="5623871" cy="2482652"/>
          </a:xfrm>
          <a:prstGeom prst="rect">
            <a:avLst/>
          </a:prstGeom>
        </p:spPr>
      </p:pic>
      <p:pic>
        <p:nvPicPr>
          <p:cNvPr id="5" name="Picture 4"/>
          <p:cNvPicPr>
            <a:picLocks noChangeAspect="1"/>
          </p:cNvPicPr>
          <p:nvPr/>
        </p:nvPicPr>
        <p:blipFill>
          <a:blip r:embed="rId4"/>
          <a:stretch>
            <a:fillRect/>
          </a:stretch>
        </p:blipFill>
        <p:spPr>
          <a:xfrm>
            <a:off x="5869720" y="4150761"/>
            <a:ext cx="6054680" cy="438275"/>
          </a:xfrm>
          <a:prstGeom prst="rect">
            <a:avLst/>
          </a:prstGeom>
          <a:ln>
            <a:solidFill>
              <a:schemeClr val="tx1"/>
            </a:solidFill>
          </a:ln>
        </p:spPr>
      </p:pic>
      <p:sp>
        <p:nvSpPr>
          <p:cNvPr id="6" name="Rectangle 5"/>
          <p:cNvSpPr/>
          <p:nvPr/>
        </p:nvSpPr>
        <p:spPr>
          <a:xfrm>
            <a:off x="5869720" y="4589036"/>
            <a:ext cx="4913525" cy="1862048"/>
          </a:xfrm>
          <a:prstGeom prst="rect">
            <a:avLst/>
          </a:prstGeom>
        </p:spPr>
        <p:txBody>
          <a:bodyPr wrap="none">
            <a:spAutoFit/>
          </a:bodyPr>
          <a:lstStyle/>
          <a:p>
            <a:r>
              <a:rPr lang="en-US" sz="2300" b="1" dirty="0" smtClean="0"/>
              <a:t>Base URL: </a:t>
            </a:r>
            <a:r>
              <a:rPr lang="en-US" sz="2300" dirty="0" smtClean="0"/>
              <a:t>find.minlib.net/iii/encore/</a:t>
            </a:r>
            <a:endParaRPr lang="en-US" sz="2300" dirty="0" smtClean="0"/>
          </a:p>
          <a:p>
            <a:r>
              <a:rPr lang="en-US" sz="2300" b="1" dirty="0" smtClean="0"/>
              <a:t>Endpoint: </a:t>
            </a:r>
            <a:r>
              <a:rPr lang="en-US" sz="2300" dirty="0" smtClean="0"/>
              <a:t>record/C_R</a:t>
            </a:r>
            <a:endParaRPr lang="en-US" sz="2300" b="1" dirty="0" smtClean="0"/>
          </a:p>
          <a:p>
            <a:r>
              <a:rPr lang="en-US" sz="2300" b="1" dirty="0" smtClean="0"/>
              <a:t>Record </a:t>
            </a:r>
            <a:r>
              <a:rPr lang="en-US" sz="2300" b="1" dirty="0" smtClean="0"/>
              <a:t>to search: </a:t>
            </a:r>
            <a:r>
              <a:rPr lang="en-US" sz="2300" dirty="0" smtClean="0"/>
              <a:t>b3776434</a:t>
            </a:r>
          </a:p>
          <a:p>
            <a:r>
              <a:rPr lang="en-US" sz="2300" b="1" dirty="0" smtClean="0"/>
              <a:t>Additional parameters:</a:t>
            </a:r>
          </a:p>
          <a:p>
            <a:r>
              <a:rPr lang="en-US" sz="2300" dirty="0"/>
              <a:t>	</a:t>
            </a:r>
            <a:r>
              <a:rPr lang="en-US" sz="2300" b="1" dirty="0"/>
              <a:t>L</a:t>
            </a:r>
            <a:r>
              <a:rPr lang="en-US" sz="2300" b="1" dirty="0" smtClean="0"/>
              <a:t>anguage: </a:t>
            </a:r>
            <a:r>
              <a:rPr lang="en-US" sz="2300" dirty="0"/>
              <a:t>E</a:t>
            </a:r>
            <a:r>
              <a:rPr lang="en-US" sz="2300" dirty="0" smtClean="0"/>
              <a:t>nglish</a:t>
            </a:r>
            <a:endParaRPr lang="en-US" sz="2300" dirty="0"/>
          </a:p>
        </p:txBody>
      </p:sp>
    </p:spTree>
    <p:extLst>
      <p:ext uri="{BB962C8B-B14F-4D97-AF65-F5344CB8AC3E}">
        <p14:creationId xmlns:p14="http://schemas.microsoft.com/office/powerpoint/2010/main" val="1278853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TODO</a:t>
            </a:r>
            <a:endParaRPr lang="en-US" dirty="0"/>
          </a:p>
        </p:txBody>
      </p:sp>
      <p:grpSp>
        <p:nvGrpSpPr>
          <p:cNvPr id="4" name="Group 3"/>
          <p:cNvGrpSpPr/>
          <p:nvPr/>
        </p:nvGrpSpPr>
        <p:grpSpPr>
          <a:xfrm>
            <a:off x="549347" y="863864"/>
            <a:ext cx="10769975" cy="3822092"/>
            <a:chOff x="432006" y="851507"/>
            <a:chExt cx="10769975" cy="3822092"/>
          </a:xfrm>
        </p:grpSpPr>
        <p:sp>
          <p:nvSpPr>
            <p:cNvPr id="11" name="Freeform 10"/>
            <p:cNvSpPr/>
            <p:nvPr/>
          </p:nvSpPr>
          <p:spPr>
            <a:xfrm>
              <a:off x="8184004" y="2184399"/>
              <a:ext cx="3017977" cy="2489200"/>
            </a:xfrm>
            <a:custGeom>
              <a:avLst/>
              <a:gdLst>
                <a:gd name="connsiteX0" fmla="*/ 0 w 3017977"/>
                <a:gd name="connsiteY0" fmla="*/ 248920 h 2489200"/>
                <a:gd name="connsiteX1" fmla="*/ 248920 w 3017977"/>
                <a:gd name="connsiteY1" fmla="*/ 0 h 2489200"/>
                <a:gd name="connsiteX2" fmla="*/ 2769057 w 3017977"/>
                <a:gd name="connsiteY2" fmla="*/ 0 h 2489200"/>
                <a:gd name="connsiteX3" fmla="*/ 3017977 w 3017977"/>
                <a:gd name="connsiteY3" fmla="*/ 248920 h 2489200"/>
                <a:gd name="connsiteX4" fmla="*/ 3017977 w 3017977"/>
                <a:gd name="connsiteY4" fmla="*/ 2240280 h 2489200"/>
                <a:gd name="connsiteX5" fmla="*/ 2769057 w 3017977"/>
                <a:gd name="connsiteY5" fmla="*/ 2489200 h 2489200"/>
                <a:gd name="connsiteX6" fmla="*/ 248920 w 3017977"/>
                <a:gd name="connsiteY6" fmla="*/ 2489200 h 2489200"/>
                <a:gd name="connsiteX7" fmla="*/ 0 w 3017977"/>
                <a:gd name="connsiteY7" fmla="*/ 2240280 h 2489200"/>
                <a:gd name="connsiteX8" fmla="*/ 0 w 3017977"/>
                <a:gd name="connsiteY8" fmla="*/ 248920 h 24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977" h="2489200">
                  <a:moveTo>
                    <a:pt x="0" y="248920"/>
                  </a:moveTo>
                  <a:cubicBezTo>
                    <a:pt x="0" y="111445"/>
                    <a:pt x="111445" y="0"/>
                    <a:pt x="248920" y="0"/>
                  </a:cubicBezTo>
                  <a:lnTo>
                    <a:pt x="2769057" y="0"/>
                  </a:lnTo>
                  <a:cubicBezTo>
                    <a:pt x="2906532" y="0"/>
                    <a:pt x="3017977" y="111445"/>
                    <a:pt x="3017977" y="248920"/>
                  </a:cubicBezTo>
                  <a:lnTo>
                    <a:pt x="3017977" y="2240280"/>
                  </a:lnTo>
                  <a:cubicBezTo>
                    <a:pt x="3017977" y="2377755"/>
                    <a:pt x="2906532" y="2489200"/>
                    <a:pt x="2769057" y="2489200"/>
                  </a:cubicBezTo>
                  <a:lnTo>
                    <a:pt x="248920" y="2489200"/>
                  </a:lnTo>
                  <a:cubicBezTo>
                    <a:pt x="111445" y="2489200"/>
                    <a:pt x="0" y="2377755"/>
                    <a:pt x="0" y="2240280"/>
                  </a:cubicBezTo>
                  <a:lnTo>
                    <a:pt x="0" y="24892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818" tIns="146818" rIns="146818" bIns="680218" numCol="1" spcCol="1270" anchor="ctr" anchorCtr="0">
              <a:noAutofit/>
            </a:bodyPr>
            <a:lstStyle/>
            <a:p>
              <a:pPr marL="0" lvl="1" algn="ctr" defTabSz="2089150">
                <a:lnSpc>
                  <a:spcPct val="90000"/>
                </a:lnSpc>
                <a:spcBef>
                  <a:spcPct val="0"/>
                </a:spcBef>
                <a:spcAft>
                  <a:spcPct val="15000"/>
                </a:spcAft>
              </a:pPr>
              <a:endParaRPr lang="en-US" sz="4400" kern="1200" dirty="0" smtClean="0"/>
            </a:p>
            <a:p>
              <a:pPr marL="0" lvl="1" algn="ctr" defTabSz="2089150">
                <a:lnSpc>
                  <a:spcPct val="90000"/>
                </a:lnSpc>
                <a:spcBef>
                  <a:spcPct val="0"/>
                </a:spcBef>
                <a:spcAft>
                  <a:spcPct val="15000"/>
                </a:spcAft>
              </a:pPr>
              <a:r>
                <a:rPr lang="en-US" sz="4400" kern="1200" dirty="0" smtClean="0"/>
                <a:t>Geocoding API</a:t>
              </a:r>
              <a:endParaRPr lang="en-US" sz="4400" kern="1200" dirty="0"/>
            </a:p>
          </p:txBody>
        </p:sp>
        <p:sp>
          <p:nvSpPr>
            <p:cNvPr id="8" name="Freeform 7"/>
            <p:cNvSpPr/>
            <p:nvPr/>
          </p:nvSpPr>
          <p:spPr>
            <a:xfrm>
              <a:off x="4309951" y="2184399"/>
              <a:ext cx="3017977" cy="2489200"/>
            </a:xfrm>
            <a:custGeom>
              <a:avLst/>
              <a:gdLst>
                <a:gd name="connsiteX0" fmla="*/ 0 w 3017977"/>
                <a:gd name="connsiteY0" fmla="*/ 248920 h 2489200"/>
                <a:gd name="connsiteX1" fmla="*/ 248920 w 3017977"/>
                <a:gd name="connsiteY1" fmla="*/ 0 h 2489200"/>
                <a:gd name="connsiteX2" fmla="*/ 2769057 w 3017977"/>
                <a:gd name="connsiteY2" fmla="*/ 0 h 2489200"/>
                <a:gd name="connsiteX3" fmla="*/ 3017977 w 3017977"/>
                <a:gd name="connsiteY3" fmla="*/ 248920 h 2489200"/>
                <a:gd name="connsiteX4" fmla="*/ 3017977 w 3017977"/>
                <a:gd name="connsiteY4" fmla="*/ 2240280 h 2489200"/>
                <a:gd name="connsiteX5" fmla="*/ 2769057 w 3017977"/>
                <a:gd name="connsiteY5" fmla="*/ 2489200 h 2489200"/>
                <a:gd name="connsiteX6" fmla="*/ 248920 w 3017977"/>
                <a:gd name="connsiteY6" fmla="*/ 2489200 h 2489200"/>
                <a:gd name="connsiteX7" fmla="*/ 0 w 3017977"/>
                <a:gd name="connsiteY7" fmla="*/ 2240280 h 2489200"/>
                <a:gd name="connsiteX8" fmla="*/ 0 w 3017977"/>
                <a:gd name="connsiteY8" fmla="*/ 248920 h 24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977" h="2489200">
                  <a:moveTo>
                    <a:pt x="0" y="248920"/>
                  </a:moveTo>
                  <a:cubicBezTo>
                    <a:pt x="0" y="111445"/>
                    <a:pt x="111445" y="0"/>
                    <a:pt x="248920" y="0"/>
                  </a:cubicBezTo>
                  <a:lnTo>
                    <a:pt x="2769057" y="0"/>
                  </a:lnTo>
                  <a:cubicBezTo>
                    <a:pt x="2906532" y="0"/>
                    <a:pt x="3017977" y="111445"/>
                    <a:pt x="3017977" y="248920"/>
                  </a:cubicBezTo>
                  <a:lnTo>
                    <a:pt x="3017977" y="2240280"/>
                  </a:lnTo>
                  <a:cubicBezTo>
                    <a:pt x="3017977" y="2377755"/>
                    <a:pt x="2906532" y="2489200"/>
                    <a:pt x="2769057" y="2489200"/>
                  </a:cubicBezTo>
                  <a:lnTo>
                    <a:pt x="248920" y="2489200"/>
                  </a:lnTo>
                  <a:cubicBezTo>
                    <a:pt x="111445" y="2489200"/>
                    <a:pt x="0" y="2377755"/>
                    <a:pt x="0" y="2240280"/>
                  </a:cubicBezTo>
                  <a:lnTo>
                    <a:pt x="0" y="24892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818" tIns="680218" rIns="146818" bIns="146818" numCol="1" spcCol="1270" anchor="ctr" anchorCtr="0">
              <a:noAutofit/>
            </a:bodyPr>
            <a:lstStyle/>
            <a:p>
              <a:pPr marL="0" lvl="1" algn="ctr" defTabSz="2089150">
                <a:spcBef>
                  <a:spcPct val="0"/>
                </a:spcBef>
              </a:pPr>
              <a:r>
                <a:rPr lang="en-US" sz="4400" kern="1200" dirty="0" smtClean="0"/>
                <a:t>?</a:t>
              </a:r>
            </a:p>
            <a:p>
              <a:pPr marL="0" lvl="1" algn="ctr" defTabSz="2089150">
                <a:spcBef>
                  <a:spcPct val="0"/>
                </a:spcBef>
              </a:pPr>
              <a:endParaRPr lang="en-US" sz="4400" kern="1200" dirty="0"/>
            </a:p>
          </p:txBody>
        </p:sp>
        <p:sp>
          <p:nvSpPr>
            <p:cNvPr id="5" name="Freeform 4"/>
            <p:cNvSpPr/>
            <p:nvPr/>
          </p:nvSpPr>
          <p:spPr>
            <a:xfrm>
              <a:off x="432006" y="2184399"/>
              <a:ext cx="3017977" cy="2489200"/>
            </a:xfrm>
            <a:custGeom>
              <a:avLst/>
              <a:gdLst>
                <a:gd name="connsiteX0" fmla="*/ 0 w 3017977"/>
                <a:gd name="connsiteY0" fmla="*/ 248920 h 2489200"/>
                <a:gd name="connsiteX1" fmla="*/ 248920 w 3017977"/>
                <a:gd name="connsiteY1" fmla="*/ 0 h 2489200"/>
                <a:gd name="connsiteX2" fmla="*/ 2769057 w 3017977"/>
                <a:gd name="connsiteY2" fmla="*/ 0 h 2489200"/>
                <a:gd name="connsiteX3" fmla="*/ 3017977 w 3017977"/>
                <a:gd name="connsiteY3" fmla="*/ 248920 h 2489200"/>
                <a:gd name="connsiteX4" fmla="*/ 3017977 w 3017977"/>
                <a:gd name="connsiteY4" fmla="*/ 2240280 h 2489200"/>
                <a:gd name="connsiteX5" fmla="*/ 2769057 w 3017977"/>
                <a:gd name="connsiteY5" fmla="*/ 2489200 h 2489200"/>
                <a:gd name="connsiteX6" fmla="*/ 248920 w 3017977"/>
                <a:gd name="connsiteY6" fmla="*/ 2489200 h 2489200"/>
                <a:gd name="connsiteX7" fmla="*/ 0 w 3017977"/>
                <a:gd name="connsiteY7" fmla="*/ 2240280 h 2489200"/>
                <a:gd name="connsiteX8" fmla="*/ 0 w 3017977"/>
                <a:gd name="connsiteY8" fmla="*/ 248920 h 24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977" h="2489200">
                  <a:moveTo>
                    <a:pt x="0" y="248920"/>
                  </a:moveTo>
                  <a:cubicBezTo>
                    <a:pt x="0" y="111445"/>
                    <a:pt x="111445" y="0"/>
                    <a:pt x="248920" y="0"/>
                  </a:cubicBezTo>
                  <a:lnTo>
                    <a:pt x="2769057" y="0"/>
                  </a:lnTo>
                  <a:cubicBezTo>
                    <a:pt x="2906532" y="0"/>
                    <a:pt x="3017977" y="111445"/>
                    <a:pt x="3017977" y="248920"/>
                  </a:cubicBezTo>
                  <a:lnTo>
                    <a:pt x="3017977" y="2240280"/>
                  </a:lnTo>
                  <a:cubicBezTo>
                    <a:pt x="3017977" y="2377755"/>
                    <a:pt x="2906532" y="2489200"/>
                    <a:pt x="2769057" y="2489200"/>
                  </a:cubicBezTo>
                  <a:lnTo>
                    <a:pt x="248920" y="2489200"/>
                  </a:lnTo>
                  <a:cubicBezTo>
                    <a:pt x="111445" y="2489200"/>
                    <a:pt x="0" y="2377755"/>
                    <a:pt x="0" y="2240280"/>
                  </a:cubicBezTo>
                  <a:lnTo>
                    <a:pt x="0" y="24892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6818" tIns="146818" rIns="146818" bIns="680218" numCol="1" spcCol="1270" anchor="ctr" anchorCtr="0">
              <a:noAutofit/>
            </a:bodyPr>
            <a:lstStyle/>
            <a:p>
              <a:pPr marL="0" lvl="1" algn="ctr" defTabSz="2089150">
                <a:lnSpc>
                  <a:spcPct val="90000"/>
                </a:lnSpc>
                <a:spcBef>
                  <a:spcPct val="0"/>
                </a:spcBef>
                <a:spcAft>
                  <a:spcPct val="15000"/>
                </a:spcAft>
              </a:pPr>
              <a:r>
                <a:rPr lang="en-US" sz="4400" kern="1200" dirty="0" smtClean="0"/>
                <a:t>ILS</a:t>
              </a:r>
              <a:endParaRPr lang="en-US" sz="4700" kern="1200" dirty="0"/>
            </a:p>
          </p:txBody>
        </p:sp>
        <p:sp>
          <p:nvSpPr>
            <p:cNvPr id="7" name="Freeform 6"/>
            <p:cNvSpPr/>
            <p:nvPr/>
          </p:nvSpPr>
          <p:spPr>
            <a:xfrm>
              <a:off x="2567893" y="1574534"/>
              <a:ext cx="2682646" cy="1066800"/>
            </a:xfrm>
            <a:custGeom>
              <a:avLst/>
              <a:gdLst>
                <a:gd name="connsiteX0" fmla="*/ 0 w 2682646"/>
                <a:gd name="connsiteY0" fmla="*/ 106680 h 1066800"/>
                <a:gd name="connsiteX1" fmla="*/ 106680 w 2682646"/>
                <a:gd name="connsiteY1" fmla="*/ 0 h 1066800"/>
                <a:gd name="connsiteX2" fmla="*/ 2575966 w 2682646"/>
                <a:gd name="connsiteY2" fmla="*/ 0 h 1066800"/>
                <a:gd name="connsiteX3" fmla="*/ 2682646 w 2682646"/>
                <a:gd name="connsiteY3" fmla="*/ 106680 h 1066800"/>
                <a:gd name="connsiteX4" fmla="*/ 2682646 w 2682646"/>
                <a:gd name="connsiteY4" fmla="*/ 960120 h 1066800"/>
                <a:gd name="connsiteX5" fmla="*/ 2575966 w 2682646"/>
                <a:gd name="connsiteY5" fmla="*/ 1066800 h 1066800"/>
                <a:gd name="connsiteX6" fmla="*/ 106680 w 2682646"/>
                <a:gd name="connsiteY6" fmla="*/ 1066800 h 1066800"/>
                <a:gd name="connsiteX7" fmla="*/ 0 w 2682646"/>
                <a:gd name="connsiteY7" fmla="*/ 960120 h 1066800"/>
                <a:gd name="connsiteX8" fmla="*/ 0 w 2682646"/>
                <a:gd name="connsiteY8" fmla="*/ 10668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646" h="1066800">
                  <a:moveTo>
                    <a:pt x="0" y="106680"/>
                  </a:moveTo>
                  <a:cubicBezTo>
                    <a:pt x="0" y="47762"/>
                    <a:pt x="47762" y="0"/>
                    <a:pt x="106680" y="0"/>
                  </a:cubicBezTo>
                  <a:lnTo>
                    <a:pt x="2575966" y="0"/>
                  </a:lnTo>
                  <a:cubicBezTo>
                    <a:pt x="2634884" y="0"/>
                    <a:pt x="2682646" y="47762"/>
                    <a:pt x="2682646" y="106680"/>
                  </a:cubicBezTo>
                  <a:lnTo>
                    <a:pt x="2682646" y="960120"/>
                  </a:lnTo>
                  <a:cubicBezTo>
                    <a:pt x="2682646" y="1019038"/>
                    <a:pt x="2634884" y="1066800"/>
                    <a:pt x="2575966" y="1066800"/>
                  </a:cubicBezTo>
                  <a:lnTo>
                    <a:pt x="106680" y="1066800"/>
                  </a:lnTo>
                  <a:cubicBezTo>
                    <a:pt x="47762" y="1066800"/>
                    <a:pt x="0" y="1019038"/>
                    <a:pt x="0" y="960120"/>
                  </a:cubicBezTo>
                  <a:lnTo>
                    <a:pt x="0" y="10668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206" tIns="71886" rIns="92206" bIns="71886" numCol="1" spcCol="1270" anchor="ctr" anchorCtr="0">
              <a:noAutofit/>
            </a:bodyPr>
            <a:lstStyle/>
            <a:p>
              <a:pPr lvl="0" algn="ctr" defTabSz="1422400">
                <a:lnSpc>
                  <a:spcPct val="90000"/>
                </a:lnSpc>
                <a:spcBef>
                  <a:spcPct val="0"/>
                </a:spcBef>
                <a:spcAft>
                  <a:spcPct val="35000"/>
                </a:spcAft>
              </a:pPr>
              <a:r>
                <a:rPr lang="en-US" sz="2500" kern="1200" dirty="0" smtClean="0"/>
                <a:t>1. Retrieve Patron addresses</a:t>
              </a:r>
              <a:endParaRPr lang="en-US" sz="2500" kern="1200" dirty="0"/>
            </a:p>
          </p:txBody>
        </p:sp>
        <p:sp>
          <p:nvSpPr>
            <p:cNvPr id="9" name="Circular Arrow 8"/>
            <p:cNvSpPr/>
            <p:nvPr/>
          </p:nvSpPr>
          <p:spPr>
            <a:xfrm>
              <a:off x="7396387" y="851507"/>
              <a:ext cx="2870085" cy="2622314"/>
            </a:xfrm>
            <a:prstGeom prst="circularArrow">
              <a:avLst>
                <a:gd name="adj1" fmla="val 2918"/>
                <a:gd name="adj2" fmla="val 357141"/>
                <a:gd name="adj3" fmla="val 19467349"/>
                <a:gd name="adj4" fmla="val 12575511"/>
                <a:gd name="adj5" fmla="val 3405"/>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9"/>
            <p:cNvSpPr/>
            <p:nvPr/>
          </p:nvSpPr>
          <p:spPr>
            <a:xfrm>
              <a:off x="6292919" y="1562099"/>
              <a:ext cx="2682646" cy="1066800"/>
            </a:xfrm>
            <a:custGeom>
              <a:avLst/>
              <a:gdLst>
                <a:gd name="connsiteX0" fmla="*/ 0 w 2682646"/>
                <a:gd name="connsiteY0" fmla="*/ 106680 h 1066800"/>
                <a:gd name="connsiteX1" fmla="*/ 106680 w 2682646"/>
                <a:gd name="connsiteY1" fmla="*/ 0 h 1066800"/>
                <a:gd name="connsiteX2" fmla="*/ 2575966 w 2682646"/>
                <a:gd name="connsiteY2" fmla="*/ 0 h 1066800"/>
                <a:gd name="connsiteX3" fmla="*/ 2682646 w 2682646"/>
                <a:gd name="connsiteY3" fmla="*/ 106680 h 1066800"/>
                <a:gd name="connsiteX4" fmla="*/ 2682646 w 2682646"/>
                <a:gd name="connsiteY4" fmla="*/ 960120 h 1066800"/>
                <a:gd name="connsiteX5" fmla="*/ 2575966 w 2682646"/>
                <a:gd name="connsiteY5" fmla="*/ 1066800 h 1066800"/>
                <a:gd name="connsiteX6" fmla="*/ 106680 w 2682646"/>
                <a:gd name="connsiteY6" fmla="*/ 1066800 h 1066800"/>
                <a:gd name="connsiteX7" fmla="*/ 0 w 2682646"/>
                <a:gd name="connsiteY7" fmla="*/ 960120 h 1066800"/>
                <a:gd name="connsiteX8" fmla="*/ 0 w 2682646"/>
                <a:gd name="connsiteY8" fmla="*/ 10668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646" h="1066800">
                  <a:moveTo>
                    <a:pt x="0" y="106680"/>
                  </a:moveTo>
                  <a:cubicBezTo>
                    <a:pt x="0" y="47762"/>
                    <a:pt x="47762" y="0"/>
                    <a:pt x="106680" y="0"/>
                  </a:cubicBezTo>
                  <a:lnTo>
                    <a:pt x="2575966" y="0"/>
                  </a:lnTo>
                  <a:cubicBezTo>
                    <a:pt x="2634884" y="0"/>
                    <a:pt x="2682646" y="47762"/>
                    <a:pt x="2682646" y="106680"/>
                  </a:cubicBezTo>
                  <a:lnTo>
                    <a:pt x="2682646" y="960120"/>
                  </a:lnTo>
                  <a:cubicBezTo>
                    <a:pt x="2682646" y="1019038"/>
                    <a:pt x="2634884" y="1066800"/>
                    <a:pt x="2575966" y="1066800"/>
                  </a:cubicBezTo>
                  <a:lnTo>
                    <a:pt x="106680" y="1066800"/>
                  </a:lnTo>
                  <a:cubicBezTo>
                    <a:pt x="47762" y="1066800"/>
                    <a:pt x="0" y="1019038"/>
                    <a:pt x="0" y="960120"/>
                  </a:cubicBezTo>
                  <a:lnTo>
                    <a:pt x="0" y="106680"/>
                  </a:lnTo>
                  <a:close/>
                </a:path>
              </a:pathLst>
            </a:custGeom>
            <a:solidFill>
              <a:schemeClr val="accent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206" tIns="71886" rIns="92206" bIns="71886" numCol="1" spcCol="1270" anchor="ctr" anchorCtr="0">
              <a:noAutofit/>
            </a:bodyPr>
            <a:lstStyle/>
            <a:p>
              <a:pPr lvl="0" algn="ctr" defTabSz="1422400">
                <a:lnSpc>
                  <a:spcPct val="90000"/>
                </a:lnSpc>
                <a:spcBef>
                  <a:spcPct val="0"/>
                </a:spcBef>
                <a:spcAft>
                  <a:spcPct val="35000"/>
                </a:spcAft>
              </a:pPr>
              <a:r>
                <a:rPr lang="en-US" sz="2500" kern="1200" dirty="0" smtClean="0"/>
                <a:t>2. Send </a:t>
              </a:r>
              <a:r>
                <a:rPr lang="en-US" sz="2500" dirty="0" smtClean="0"/>
                <a:t>via </a:t>
              </a:r>
              <a:r>
                <a:rPr lang="en-US" sz="2500" kern="1200" dirty="0" smtClean="0"/>
                <a:t>Batch Geocoding API</a:t>
              </a:r>
              <a:endParaRPr lang="en-US" sz="2500" kern="1200" dirty="0"/>
            </a:p>
          </p:txBody>
        </p:sp>
      </p:grpSp>
      <p:sp>
        <p:nvSpPr>
          <p:cNvPr id="13" name="Circular Arrow 12"/>
          <p:cNvSpPr/>
          <p:nvPr/>
        </p:nvSpPr>
        <p:spPr>
          <a:xfrm rot="10800000">
            <a:off x="5702185" y="3436410"/>
            <a:ext cx="2742877" cy="2652021"/>
          </a:xfrm>
          <a:prstGeom prst="circularArrow">
            <a:avLst>
              <a:gd name="adj1" fmla="val 2918"/>
              <a:gd name="adj2" fmla="val 357141"/>
              <a:gd name="adj3" fmla="val 19467349"/>
              <a:gd name="adj4" fmla="val 12575511"/>
              <a:gd name="adj5" fmla="val 3405"/>
            </a:avLst>
          </a:prstGeom>
          <a:solidFill>
            <a:srgbClr val="5AA2C8"/>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Circular Arrow 13"/>
          <p:cNvSpPr/>
          <p:nvPr/>
        </p:nvSpPr>
        <p:spPr>
          <a:xfrm>
            <a:off x="3174661" y="900219"/>
            <a:ext cx="2870085" cy="2622314"/>
          </a:xfrm>
          <a:prstGeom prst="circularArrow">
            <a:avLst>
              <a:gd name="adj1" fmla="val 2918"/>
              <a:gd name="adj2" fmla="val 357141"/>
              <a:gd name="adj3" fmla="val 19467349"/>
              <a:gd name="adj4" fmla="val 12575511"/>
              <a:gd name="adj5" fmla="val 3405"/>
            </a:avLst>
          </a:prstGeom>
          <a:solidFill>
            <a:srgbClr val="D1A458"/>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reeform 15"/>
          <p:cNvSpPr/>
          <p:nvPr/>
        </p:nvSpPr>
        <p:spPr>
          <a:xfrm>
            <a:off x="6410260" y="4253905"/>
            <a:ext cx="2682646" cy="1066800"/>
          </a:xfrm>
          <a:custGeom>
            <a:avLst/>
            <a:gdLst>
              <a:gd name="connsiteX0" fmla="*/ 0 w 2682646"/>
              <a:gd name="connsiteY0" fmla="*/ 106680 h 1066800"/>
              <a:gd name="connsiteX1" fmla="*/ 106680 w 2682646"/>
              <a:gd name="connsiteY1" fmla="*/ 0 h 1066800"/>
              <a:gd name="connsiteX2" fmla="*/ 2575966 w 2682646"/>
              <a:gd name="connsiteY2" fmla="*/ 0 h 1066800"/>
              <a:gd name="connsiteX3" fmla="*/ 2682646 w 2682646"/>
              <a:gd name="connsiteY3" fmla="*/ 106680 h 1066800"/>
              <a:gd name="connsiteX4" fmla="*/ 2682646 w 2682646"/>
              <a:gd name="connsiteY4" fmla="*/ 960120 h 1066800"/>
              <a:gd name="connsiteX5" fmla="*/ 2575966 w 2682646"/>
              <a:gd name="connsiteY5" fmla="*/ 1066800 h 1066800"/>
              <a:gd name="connsiteX6" fmla="*/ 106680 w 2682646"/>
              <a:gd name="connsiteY6" fmla="*/ 1066800 h 1066800"/>
              <a:gd name="connsiteX7" fmla="*/ 0 w 2682646"/>
              <a:gd name="connsiteY7" fmla="*/ 960120 h 1066800"/>
              <a:gd name="connsiteX8" fmla="*/ 0 w 2682646"/>
              <a:gd name="connsiteY8" fmla="*/ 10668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646" h="1066800">
                <a:moveTo>
                  <a:pt x="0" y="106680"/>
                </a:moveTo>
                <a:cubicBezTo>
                  <a:pt x="0" y="47762"/>
                  <a:pt x="47762" y="0"/>
                  <a:pt x="106680" y="0"/>
                </a:cubicBezTo>
                <a:lnTo>
                  <a:pt x="2575966" y="0"/>
                </a:lnTo>
                <a:cubicBezTo>
                  <a:pt x="2634884" y="0"/>
                  <a:pt x="2682646" y="47762"/>
                  <a:pt x="2682646" y="106680"/>
                </a:cubicBezTo>
                <a:lnTo>
                  <a:pt x="2682646" y="960120"/>
                </a:lnTo>
                <a:cubicBezTo>
                  <a:pt x="2682646" y="1019038"/>
                  <a:pt x="2634884" y="1066800"/>
                  <a:pt x="2575966" y="1066800"/>
                </a:cubicBezTo>
                <a:lnTo>
                  <a:pt x="106680" y="1066800"/>
                </a:lnTo>
                <a:cubicBezTo>
                  <a:pt x="47762" y="1066800"/>
                  <a:pt x="0" y="1019038"/>
                  <a:pt x="0" y="960120"/>
                </a:cubicBezTo>
                <a:lnTo>
                  <a:pt x="0" y="106680"/>
                </a:lnTo>
                <a:close/>
              </a:path>
            </a:pathLst>
          </a:custGeom>
          <a:solidFill>
            <a:srgbClr val="5AA2C8"/>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206" tIns="71886" rIns="92206" bIns="71886" numCol="1" spcCol="1270" anchor="ctr" anchorCtr="0">
            <a:noAutofit/>
          </a:bodyPr>
          <a:lstStyle/>
          <a:p>
            <a:pPr lvl="0" algn="ctr" defTabSz="1422400">
              <a:lnSpc>
                <a:spcPct val="90000"/>
              </a:lnSpc>
              <a:spcBef>
                <a:spcPct val="0"/>
              </a:spcBef>
              <a:spcAft>
                <a:spcPct val="35000"/>
              </a:spcAft>
            </a:pPr>
            <a:r>
              <a:rPr lang="en-US" sz="2500" dirty="0" smtClean="0"/>
              <a:t>3</a:t>
            </a:r>
            <a:r>
              <a:rPr lang="en-US" sz="2500" kern="1200" dirty="0" smtClean="0"/>
              <a:t>. Parse API response</a:t>
            </a:r>
            <a:endParaRPr lang="en-US" sz="2500" kern="1200" dirty="0"/>
          </a:p>
        </p:txBody>
      </p:sp>
      <p:sp>
        <p:nvSpPr>
          <p:cNvPr id="17" name="Freeform 16"/>
          <p:cNvSpPr/>
          <p:nvPr/>
        </p:nvSpPr>
        <p:spPr>
          <a:xfrm>
            <a:off x="2685234" y="4229021"/>
            <a:ext cx="2682646" cy="1066800"/>
          </a:xfrm>
          <a:custGeom>
            <a:avLst/>
            <a:gdLst>
              <a:gd name="connsiteX0" fmla="*/ 0 w 2682646"/>
              <a:gd name="connsiteY0" fmla="*/ 106680 h 1066800"/>
              <a:gd name="connsiteX1" fmla="*/ 106680 w 2682646"/>
              <a:gd name="connsiteY1" fmla="*/ 0 h 1066800"/>
              <a:gd name="connsiteX2" fmla="*/ 2575966 w 2682646"/>
              <a:gd name="connsiteY2" fmla="*/ 0 h 1066800"/>
              <a:gd name="connsiteX3" fmla="*/ 2682646 w 2682646"/>
              <a:gd name="connsiteY3" fmla="*/ 106680 h 1066800"/>
              <a:gd name="connsiteX4" fmla="*/ 2682646 w 2682646"/>
              <a:gd name="connsiteY4" fmla="*/ 960120 h 1066800"/>
              <a:gd name="connsiteX5" fmla="*/ 2575966 w 2682646"/>
              <a:gd name="connsiteY5" fmla="*/ 1066800 h 1066800"/>
              <a:gd name="connsiteX6" fmla="*/ 106680 w 2682646"/>
              <a:gd name="connsiteY6" fmla="*/ 1066800 h 1066800"/>
              <a:gd name="connsiteX7" fmla="*/ 0 w 2682646"/>
              <a:gd name="connsiteY7" fmla="*/ 960120 h 1066800"/>
              <a:gd name="connsiteX8" fmla="*/ 0 w 2682646"/>
              <a:gd name="connsiteY8" fmla="*/ 10668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646" h="1066800">
                <a:moveTo>
                  <a:pt x="0" y="106680"/>
                </a:moveTo>
                <a:cubicBezTo>
                  <a:pt x="0" y="47762"/>
                  <a:pt x="47762" y="0"/>
                  <a:pt x="106680" y="0"/>
                </a:cubicBezTo>
                <a:lnTo>
                  <a:pt x="2575966" y="0"/>
                </a:lnTo>
                <a:cubicBezTo>
                  <a:pt x="2634884" y="0"/>
                  <a:pt x="2682646" y="47762"/>
                  <a:pt x="2682646" y="106680"/>
                </a:cubicBezTo>
                <a:lnTo>
                  <a:pt x="2682646" y="960120"/>
                </a:lnTo>
                <a:cubicBezTo>
                  <a:pt x="2682646" y="1019038"/>
                  <a:pt x="2634884" y="1066800"/>
                  <a:pt x="2575966" y="1066800"/>
                </a:cubicBezTo>
                <a:lnTo>
                  <a:pt x="106680" y="1066800"/>
                </a:lnTo>
                <a:cubicBezTo>
                  <a:pt x="47762" y="1066800"/>
                  <a:pt x="0" y="1019038"/>
                  <a:pt x="0" y="960120"/>
                </a:cubicBezTo>
                <a:lnTo>
                  <a:pt x="0" y="106680"/>
                </a:lnTo>
                <a:close/>
              </a:path>
            </a:pathLst>
          </a:cu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206" tIns="71886" rIns="92206" bIns="71886" numCol="1" spcCol="1270" anchor="ctr" anchorCtr="0">
            <a:noAutofit/>
          </a:bodyPr>
          <a:lstStyle/>
          <a:p>
            <a:pPr lvl="0" algn="ctr" defTabSz="1422400">
              <a:lnSpc>
                <a:spcPct val="90000"/>
              </a:lnSpc>
              <a:spcBef>
                <a:spcPct val="0"/>
              </a:spcBef>
              <a:spcAft>
                <a:spcPct val="35000"/>
              </a:spcAft>
            </a:pPr>
            <a:r>
              <a:rPr lang="en-US" sz="2500" dirty="0"/>
              <a:t>4</a:t>
            </a:r>
            <a:r>
              <a:rPr lang="en-US" sz="2500" kern="1200" dirty="0" smtClean="0"/>
              <a:t>. Update Patron Records  </a:t>
            </a:r>
            <a:endParaRPr lang="en-US" sz="2500" kern="1200" dirty="0"/>
          </a:p>
        </p:txBody>
      </p:sp>
      <p:sp>
        <p:nvSpPr>
          <p:cNvPr id="18" name="Circular Arrow 17"/>
          <p:cNvSpPr/>
          <p:nvPr/>
        </p:nvSpPr>
        <p:spPr>
          <a:xfrm rot="10800000">
            <a:off x="1612064" y="3376582"/>
            <a:ext cx="2742877" cy="2652021"/>
          </a:xfrm>
          <a:prstGeom prst="circularArrow">
            <a:avLst>
              <a:gd name="adj1" fmla="val 2918"/>
              <a:gd name="adj2" fmla="val 357141"/>
              <a:gd name="adj3" fmla="val 19467349"/>
              <a:gd name="adj4" fmla="val 12575511"/>
              <a:gd name="adj5" fmla="val 3405"/>
            </a:avLst>
          </a:prstGeom>
          <a:solidFill>
            <a:schemeClr val="accent6"/>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58752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sp>
        <p:nvSpPr>
          <p:cNvPr id="3" name="TextBox 2"/>
          <p:cNvSpPr txBox="1"/>
          <p:nvPr/>
        </p:nvSpPr>
        <p:spPr>
          <a:xfrm>
            <a:off x="2693773" y="976184"/>
            <a:ext cx="7451124" cy="369332"/>
          </a:xfrm>
          <a:prstGeom prst="rect">
            <a:avLst/>
          </a:prstGeom>
          <a:noFill/>
        </p:spPr>
        <p:txBody>
          <a:bodyPr wrap="square" rtlCol="0">
            <a:spAutoFit/>
          </a:bodyPr>
          <a:lstStyle/>
          <a:p>
            <a:r>
              <a:rPr lang="en-US" dirty="0">
                <a:hlinkClick r:id="rId3"/>
              </a:rPr>
              <a:t>https://github.com/Minuteman-Library-Network/Patron-Geocoder</a:t>
            </a:r>
            <a:endParaRPr lang="en-US" dirty="0"/>
          </a:p>
        </p:txBody>
      </p:sp>
      <p:pic>
        <p:nvPicPr>
          <p:cNvPr id="4" name="Picture 3"/>
          <p:cNvPicPr>
            <a:picLocks noChangeAspect="1"/>
          </p:cNvPicPr>
          <p:nvPr/>
        </p:nvPicPr>
        <p:blipFill>
          <a:blip r:embed="rId4"/>
          <a:stretch>
            <a:fillRect/>
          </a:stretch>
        </p:blipFill>
        <p:spPr>
          <a:xfrm>
            <a:off x="4093129" y="1884632"/>
            <a:ext cx="7678871" cy="4182534"/>
          </a:xfrm>
          <a:prstGeom prst="rect">
            <a:avLst/>
          </a:prstGeom>
        </p:spPr>
      </p:pic>
      <p:sp>
        <p:nvSpPr>
          <p:cNvPr id="5" name="TextBox 4"/>
          <p:cNvSpPr txBox="1"/>
          <p:nvPr/>
        </p:nvSpPr>
        <p:spPr>
          <a:xfrm>
            <a:off x="185351" y="2935642"/>
            <a:ext cx="1149179" cy="1200329"/>
          </a:xfrm>
          <a:prstGeom prst="rect">
            <a:avLst/>
          </a:prstGeom>
          <a:noFill/>
        </p:spPr>
        <p:txBody>
          <a:bodyPr wrap="square" rtlCol="0">
            <a:spAutoFit/>
          </a:bodyPr>
          <a:lstStyle/>
          <a:p>
            <a:r>
              <a:rPr lang="en-US" dirty="0" smtClean="0"/>
              <a:t>Function to call geocoder API</a:t>
            </a:r>
            <a:endParaRPr lang="en-US" dirty="0"/>
          </a:p>
        </p:txBody>
      </p:sp>
      <p:sp>
        <p:nvSpPr>
          <p:cNvPr id="7" name="Left Brace 6"/>
          <p:cNvSpPr/>
          <p:nvPr/>
        </p:nvSpPr>
        <p:spPr>
          <a:xfrm>
            <a:off x="1334530" y="1884632"/>
            <a:ext cx="593124" cy="3045714"/>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8" name="Left Brace 7"/>
          <p:cNvSpPr/>
          <p:nvPr/>
        </p:nvSpPr>
        <p:spPr>
          <a:xfrm>
            <a:off x="3372001" y="2191776"/>
            <a:ext cx="593124" cy="125480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9" name="TextBox 8"/>
          <p:cNvSpPr txBox="1"/>
          <p:nvPr/>
        </p:nvSpPr>
        <p:spPr>
          <a:xfrm>
            <a:off x="2075238" y="2496014"/>
            <a:ext cx="1149179" cy="646331"/>
          </a:xfrm>
          <a:prstGeom prst="rect">
            <a:avLst/>
          </a:prstGeom>
          <a:noFill/>
        </p:spPr>
        <p:txBody>
          <a:bodyPr wrap="square" rtlCol="0">
            <a:spAutoFit/>
          </a:bodyPr>
          <a:lstStyle/>
          <a:p>
            <a:r>
              <a:rPr lang="en-US" dirty="0" smtClean="0"/>
              <a:t>Send data to API</a:t>
            </a:r>
            <a:endParaRPr lang="en-US" dirty="0"/>
          </a:p>
        </p:txBody>
      </p:sp>
      <p:sp>
        <p:nvSpPr>
          <p:cNvPr id="10" name="Left Brace 9"/>
          <p:cNvSpPr/>
          <p:nvPr/>
        </p:nvSpPr>
        <p:spPr>
          <a:xfrm>
            <a:off x="3372001" y="3969677"/>
            <a:ext cx="593124" cy="96066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11" name="TextBox 10"/>
          <p:cNvSpPr txBox="1"/>
          <p:nvPr/>
        </p:nvSpPr>
        <p:spPr>
          <a:xfrm>
            <a:off x="2032035" y="4126845"/>
            <a:ext cx="1149179" cy="646331"/>
          </a:xfrm>
          <a:prstGeom prst="rect">
            <a:avLst/>
          </a:prstGeom>
          <a:noFill/>
        </p:spPr>
        <p:txBody>
          <a:bodyPr wrap="square" rtlCol="0">
            <a:spAutoFit/>
          </a:bodyPr>
          <a:lstStyle/>
          <a:p>
            <a:r>
              <a:rPr lang="en-US" dirty="0" smtClean="0"/>
              <a:t>Save to CSV</a:t>
            </a:r>
            <a:endParaRPr lang="en-US" dirty="0"/>
          </a:p>
        </p:txBody>
      </p:sp>
      <p:sp>
        <p:nvSpPr>
          <p:cNvPr id="12" name="TextBox 11"/>
          <p:cNvSpPr txBox="1"/>
          <p:nvPr/>
        </p:nvSpPr>
        <p:spPr>
          <a:xfrm>
            <a:off x="179711" y="5016957"/>
            <a:ext cx="1149179" cy="1477328"/>
          </a:xfrm>
          <a:prstGeom prst="rect">
            <a:avLst/>
          </a:prstGeom>
          <a:noFill/>
        </p:spPr>
        <p:txBody>
          <a:bodyPr wrap="square" rtlCol="0">
            <a:spAutoFit/>
          </a:bodyPr>
          <a:lstStyle/>
          <a:p>
            <a:r>
              <a:rPr lang="en-US" dirty="0" smtClean="0"/>
              <a:t>Main function to run through each step</a:t>
            </a:r>
            <a:endParaRPr lang="en-US" dirty="0"/>
          </a:p>
        </p:txBody>
      </p:sp>
      <p:sp>
        <p:nvSpPr>
          <p:cNvPr id="13" name="Left Brace 12"/>
          <p:cNvSpPr/>
          <p:nvPr/>
        </p:nvSpPr>
        <p:spPr>
          <a:xfrm>
            <a:off x="1328890" y="5373857"/>
            <a:ext cx="593124" cy="1223891"/>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14" name="Left Brace 13"/>
          <p:cNvSpPr/>
          <p:nvPr/>
        </p:nvSpPr>
        <p:spPr>
          <a:xfrm>
            <a:off x="3470635" y="5628423"/>
            <a:ext cx="593124" cy="1081866"/>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pic>
        <p:nvPicPr>
          <p:cNvPr id="16" name="Picture 15"/>
          <p:cNvPicPr>
            <a:picLocks noChangeAspect="1"/>
          </p:cNvPicPr>
          <p:nvPr/>
        </p:nvPicPr>
        <p:blipFill>
          <a:blip r:embed="rId5"/>
          <a:stretch>
            <a:fillRect/>
          </a:stretch>
        </p:blipFill>
        <p:spPr>
          <a:xfrm>
            <a:off x="4063759" y="6067166"/>
            <a:ext cx="5868032" cy="643123"/>
          </a:xfrm>
          <a:prstGeom prst="rect">
            <a:avLst/>
          </a:prstGeom>
        </p:spPr>
      </p:pic>
      <p:sp>
        <p:nvSpPr>
          <p:cNvPr id="17" name="TextBox 16"/>
          <p:cNvSpPr txBox="1"/>
          <p:nvPr/>
        </p:nvSpPr>
        <p:spPr>
          <a:xfrm>
            <a:off x="2032035" y="5130490"/>
            <a:ext cx="1331395" cy="1477328"/>
          </a:xfrm>
          <a:prstGeom prst="rect">
            <a:avLst/>
          </a:prstGeom>
          <a:noFill/>
        </p:spPr>
        <p:txBody>
          <a:bodyPr wrap="square" rtlCol="0">
            <a:spAutoFit/>
          </a:bodyPr>
          <a:lstStyle/>
          <a:p>
            <a:r>
              <a:rPr lang="en-US" dirty="0" smtClean="0"/>
              <a:t>Make csv of addresses &amp; send to geocode</a:t>
            </a:r>
            <a:endParaRPr lang="en-US" dirty="0"/>
          </a:p>
        </p:txBody>
      </p:sp>
    </p:spTree>
    <p:extLst>
      <p:ext uri="{BB962C8B-B14F-4D97-AF65-F5344CB8AC3E}">
        <p14:creationId xmlns:p14="http://schemas.microsoft.com/office/powerpoint/2010/main" val="252694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6" name="Content Placeholder 5">
            <a:extLst>
              <a:ext uri="{FF2B5EF4-FFF2-40B4-BE49-F238E27FC236}">
                <a16:creationId xmlns:a16="http://schemas.microsoft.com/office/drawing/2014/main" id="{9365D194-85BA-4D50-B47D-062E79220FE0}"/>
              </a:ext>
            </a:extLst>
          </p:cNvPr>
          <p:cNvSpPr>
            <a:spLocks noGrp="1"/>
          </p:cNvSpPr>
          <p:nvPr>
            <p:ph idx="1"/>
          </p:nvPr>
        </p:nvSpPr>
        <p:spPr>
          <a:xfrm>
            <a:off x="516565" y="1545996"/>
            <a:ext cx="6397943" cy="4630967"/>
          </a:xfrm>
        </p:spPr>
        <p:txBody>
          <a:bodyPr>
            <a:normAutofit/>
          </a:bodyPr>
          <a:lstStyle/>
          <a:p>
            <a:pPr marL="0" indent="0">
              <a:spcBef>
                <a:spcPts val="0"/>
              </a:spcBef>
              <a:spcAft>
                <a:spcPts val="1500"/>
              </a:spcAft>
              <a:buNone/>
            </a:pPr>
            <a:r>
              <a:rPr lang="en-US" sz="3200" dirty="0"/>
              <a:t>How to add a unique field to 10,000 patron records</a:t>
            </a:r>
          </a:p>
        </p:txBody>
      </p:sp>
      <p:sp>
        <p:nvSpPr>
          <p:cNvPr id="9" name="Rectangle 6">
            <a:extLst>
              <a:ext uri="{FF2B5EF4-FFF2-40B4-BE49-F238E27FC236}">
                <a16:creationId xmlns:a16="http://schemas.microsoft.com/office/drawing/2014/main" id="{C9D745AD-2359-4511-AF2E-0CFC0783471A}"/>
              </a:ext>
              <a:ext uri="{C183D7F6-B498-43B3-948B-1728B52AA6E4}">
                <adec:decorative xmlns="" xmlns:adec="http://schemas.microsoft.com/office/drawing/2017/decorative" val="1"/>
              </a:ext>
            </a:extLst>
          </p:cNvPr>
          <p:cNvSpPr/>
          <p:nvPr/>
        </p:nvSpPr>
        <p:spPr>
          <a:xfrm>
            <a:off x="7269420" y="5539686"/>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A0F0B9BF-0637-4907-A537-C5F7C796FCA1}"/>
              </a:ext>
              <a:ext uri="{C183D7F6-B498-43B3-948B-1728B52AA6E4}">
                <adec:decorative xmlns="" xmlns:adec="http://schemas.microsoft.com/office/drawing/2017/decorative" val="1"/>
              </a:ext>
            </a:extLst>
          </p:cNvPr>
          <p:cNvSpPr/>
          <p:nvPr/>
        </p:nvSpPr>
        <p:spPr>
          <a:xfrm flipV="1">
            <a:off x="7269420" y="139593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ree vector graphics of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641" y="1578371"/>
            <a:ext cx="3856258" cy="372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9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API</a:t>
            </a:r>
            <a:endParaRPr lang="en-US" dirty="0"/>
          </a:p>
        </p:txBody>
      </p:sp>
      <p:pic>
        <p:nvPicPr>
          <p:cNvPr id="3" name="Picture 2"/>
          <p:cNvPicPr>
            <a:picLocks noChangeAspect="1"/>
          </p:cNvPicPr>
          <p:nvPr/>
        </p:nvPicPr>
        <p:blipFill>
          <a:blip r:embed="rId3"/>
          <a:stretch>
            <a:fillRect/>
          </a:stretch>
        </p:blipFill>
        <p:spPr>
          <a:xfrm>
            <a:off x="1355236" y="1395937"/>
            <a:ext cx="9406212" cy="5299902"/>
          </a:xfrm>
          <a:prstGeom prst="rect">
            <a:avLst/>
          </a:prstGeom>
        </p:spPr>
      </p:pic>
    </p:spTree>
    <p:extLst>
      <p:ext uri="{BB962C8B-B14F-4D97-AF65-F5344CB8AC3E}">
        <p14:creationId xmlns:p14="http://schemas.microsoft.com/office/powerpoint/2010/main" val="332979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79529" y="90952"/>
            <a:ext cx="8692469" cy="1685966"/>
          </a:xfrm>
          <a:prstGeom prst="rect">
            <a:avLst/>
          </a:prstGeom>
        </p:spPr>
      </p:pic>
      <p:pic>
        <p:nvPicPr>
          <p:cNvPr id="4" name="Picture 3"/>
          <p:cNvPicPr>
            <a:picLocks noChangeAspect="1"/>
          </p:cNvPicPr>
          <p:nvPr/>
        </p:nvPicPr>
        <p:blipFill>
          <a:blip r:embed="rId4"/>
          <a:stretch>
            <a:fillRect/>
          </a:stretch>
        </p:blipFill>
        <p:spPr>
          <a:xfrm>
            <a:off x="3079529" y="2420404"/>
            <a:ext cx="8538041" cy="4357790"/>
          </a:xfrm>
          <a:prstGeom prst="rect">
            <a:avLst/>
          </a:prstGeom>
        </p:spPr>
      </p:pic>
      <p:cxnSp>
        <p:nvCxnSpPr>
          <p:cNvPr id="6" name="Straight Connector 5"/>
          <p:cNvCxnSpPr/>
          <p:nvPr/>
        </p:nvCxnSpPr>
        <p:spPr>
          <a:xfrm flipV="1">
            <a:off x="3079529" y="2017986"/>
            <a:ext cx="8786650" cy="420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198" y="362917"/>
            <a:ext cx="1149179" cy="923330"/>
          </a:xfrm>
          <a:prstGeom prst="rect">
            <a:avLst/>
          </a:prstGeom>
          <a:noFill/>
        </p:spPr>
        <p:txBody>
          <a:bodyPr wrap="square" rtlCol="0">
            <a:spAutoFit/>
          </a:bodyPr>
          <a:lstStyle/>
          <a:p>
            <a:r>
              <a:rPr lang="en-US" dirty="0" smtClean="0"/>
              <a:t>Modify Patron Function</a:t>
            </a:r>
            <a:endParaRPr lang="en-US" dirty="0"/>
          </a:p>
        </p:txBody>
      </p:sp>
      <p:sp>
        <p:nvSpPr>
          <p:cNvPr id="8" name="Left Brace 7"/>
          <p:cNvSpPr/>
          <p:nvPr/>
        </p:nvSpPr>
        <p:spPr>
          <a:xfrm>
            <a:off x="1421655" y="90954"/>
            <a:ext cx="593124" cy="1467258"/>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9" name="TextBox 8"/>
          <p:cNvSpPr txBox="1"/>
          <p:nvPr/>
        </p:nvSpPr>
        <p:spPr>
          <a:xfrm>
            <a:off x="100198" y="3406893"/>
            <a:ext cx="1149179" cy="1477328"/>
          </a:xfrm>
          <a:prstGeom prst="rect">
            <a:avLst/>
          </a:prstGeom>
          <a:noFill/>
        </p:spPr>
        <p:txBody>
          <a:bodyPr wrap="square" rtlCol="0">
            <a:spAutoFit/>
          </a:bodyPr>
          <a:lstStyle/>
          <a:p>
            <a:r>
              <a:rPr lang="en-US" dirty="0" smtClean="0"/>
              <a:t>Run Modify Patron for each row of csv file</a:t>
            </a:r>
            <a:endParaRPr lang="en-US" dirty="0"/>
          </a:p>
        </p:txBody>
      </p:sp>
      <p:sp>
        <p:nvSpPr>
          <p:cNvPr id="10" name="Left Brace 9"/>
          <p:cNvSpPr/>
          <p:nvPr/>
        </p:nvSpPr>
        <p:spPr>
          <a:xfrm>
            <a:off x="1421655" y="2420404"/>
            <a:ext cx="593124" cy="345030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11" name="TextBox 10"/>
          <p:cNvSpPr txBox="1"/>
          <p:nvPr/>
        </p:nvSpPr>
        <p:spPr>
          <a:xfrm>
            <a:off x="100197" y="6131863"/>
            <a:ext cx="1149179" cy="646331"/>
          </a:xfrm>
          <a:prstGeom prst="rect">
            <a:avLst/>
          </a:prstGeom>
          <a:noFill/>
        </p:spPr>
        <p:txBody>
          <a:bodyPr wrap="square" rtlCol="0">
            <a:spAutoFit/>
          </a:bodyPr>
          <a:lstStyle/>
          <a:p>
            <a:r>
              <a:rPr lang="en-US" dirty="0" smtClean="0"/>
              <a:t>Delete Files</a:t>
            </a:r>
            <a:endParaRPr lang="en-US" dirty="0"/>
          </a:p>
        </p:txBody>
      </p:sp>
      <p:sp>
        <p:nvSpPr>
          <p:cNvPr id="12" name="Left Brace 11"/>
          <p:cNvSpPr/>
          <p:nvPr/>
        </p:nvSpPr>
        <p:spPr>
          <a:xfrm>
            <a:off x="1421655" y="6134971"/>
            <a:ext cx="593124" cy="597934"/>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Tree>
    <p:extLst>
      <p:ext uri="{BB962C8B-B14F-4D97-AF65-F5344CB8AC3E}">
        <p14:creationId xmlns:p14="http://schemas.microsoft.com/office/powerpoint/2010/main" val="5656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6" name="Content Placeholder 5">
            <a:extLst>
              <a:ext uri="{FF2B5EF4-FFF2-40B4-BE49-F238E27FC236}">
                <a16:creationId xmlns:a16="http://schemas.microsoft.com/office/drawing/2014/main" id="{9365D194-85BA-4D50-B47D-062E79220FE0}"/>
              </a:ext>
            </a:extLst>
          </p:cNvPr>
          <p:cNvSpPr>
            <a:spLocks noGrp="1"/>
          </p:cNvSpPr>
          <p:nvPr>
            <p:ph idx="1"/>
          </p:nvPr>
        </p:nvSpPr>
        <p:spPr>
          <a:xfrm>
            <a:off x="516565" y="1545996"/>
            <a:ext cx="6397943" cy="4630967"/>
          </a:xfrm>
        </p:spPr>
        <p:txBody>
          <a:bodyPr>
            <a:normAutofit/>
          </a:bodyPr>
          <a:lstStyle/>
          <a:p>
            <a:pPr marL="0" indent="0">
              <a:spcBef>
                <a:spcPts val="0"/>
              </a:spcBef>
              <a:spcAft>
                <a:spcPts val="1500"/>
              </a:spcAft>
              <a:buNone/>
            </a:pPr>
            <a:r>
              <a:rPr lang="en-US" sz="3200" dirty="0"/>
              <a:t>The final script takes over 5 hours to run</a:t>
            </a:r>
          </a:p>
        </p:txBody>
      </p:sp>
      <p:sp>
        <p:nvSpPr>
          <p:cNvPr id="9" name="Rectangle 6">
            <a:extLst>
              <a:ext uri="{FF2B5EF4-FFF2-40B4-BE49-F238E27FC236}">
                <a16:creationId xmlns:a16="http://schemas.microsoft.com/office/drawing/2014/main" id="{C9D745AD-2359-4511-AF2E-0CFC0783471A}"/>
              </a:ext>
              <a:ext uri="{C183D7F6-B498-43B3-948B-1728B52AA6E4}">
                <adec:decorative xmlns="" xmlns:adec="http://schemas.microsoft.com/office/drawing/2017/decorative" val="1"/>
              </a:ext>
            </a:extLst>
          </p:cNvPr>
          <p:cNvSpPr/>
          <p:nvPr/>
        </p:nvSpPr>
        <p:spPr>
          <a:xfrm>
            <a:off x="7269420" y="5539686"/>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A0F0B9BF-0637-4907-A537-C5F7C796FCA1}"/>
              </a:ext>
              <a:ext uri="{C183D7F6-B498-43B3-948B-1728B52AA6E4}">
                <adec:decorative xmlns="" xmlns:adec="http://schemas.microsoft.com/office/drawing/2017/decorative" val="1"/>
              </a:ext>
            </a:extLst>
          </p:cNvPr>
          <p:cNvSpPr/>
          <p:nvPr/>
        </p:nvSpPr>
        <p:spPr>
          <a:xfrm flipV="1">
            <a:off x="7269420" y="139593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ree vector graphics of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641" y="1578371"/>
            <a:ext cx="3856258" cy="372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9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a:t>
            </a:r>
            <a:endParaRPr lang="en-US" dirty="0"/>
          </a:p>
        </p:txBody>
      </p:sp>
      <p:pic>
        <p:nvPicPr>
          <p:cNvPr id="3" name="Picture 2"/>
          <p:cNvPicPr>
            <a:picLocks noChangeAspect="1"/>
          </p:cNvPicPr>
          <p:nvPr/>
        </p:nvPicPr>
        <p:blipFill>
          <a:blip r:embed="rId3"/>
          <a:stretch>
            <a:fillRect/>
          </a:stretch>
        </p:blipFill>
        <p:spPr>
          <a:xfrm>
            <a:off x="177274" y="1347348"/>
            <a:ext cx="5701048" cy="1565716"/>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6133673" y="1395937"/>
            <a:ext cx="5718452" cy="4615784"/>
          </a:xfrm>
          <a:prstGeom prst="rect">
            <a:avLst/>
          </a:prstGeom>
          <a:effectLst>
            <a:outerShdw blurRad="50800" dist="38100" dir="13500000" algn="br" rotWithShape="0">
              <a:prstClr val="black">
                <a:alpha val="40000"/>
              </a:prstClr>
            </a:outerShdw>
          </a:effectLst>
        </p:spPr>
      </p:pic>
      <p:sp>
        <p:nvSpPr>
          <p:cNvPr id="5" name="Left Brace 4"/>
          <p:cNvSpPr/>
          <p:nvPr/>
        </p:nvSpPr>
        <p:spPr>
          <a:xfrm rot="16200000">
            <a:off x="2615509" y="707582"/>
            <a:ext cx="175480" cy="4872243"/>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6" name="TextBox 5"/>
          <p:cNvSpPr txBox="1"/>
          <p:nvPr/>
        </p:nvSpPr>
        <p:spPr>
          <a:xfrm>
            <a:off x="1114341" y="3528448"/>
            <a:ext cx="3177641" cy="369332"/>
          </a:xfrm>
          <a:prstGeom prst="rect">
            <a:avLst/>
          </a:prstGeom>
          <a:noFill/>
        </p:spPr>
        <p:txBody>
          <a:bodyPr wrap="square" rtlCol="0">
            <a:spAutoFit/>
          </a:bodyPr>
          <a:lstStyle/>
          <a:p>
            <a:pPr algn="ctr"/>
            <a:r>
              <a:rPr lang="en-US" dirty="0" smtClean="0"/>
              <a:t>Batch file to run Python script</a:t>
            </a:r>
            <a:endParaRPr lang="en-US" dirty="0"/>
          </a:p>
        </p:txBody>
      </p:sp>
      <p:sp>
        <p:nvSpPr>
          <p:cNvPr id="7" name="Left Brace 6"/>
          <p:cNvSpPr/>
          <p:nvPr/>
        </p:nvSpPr>
        <p:spPr>
          <a:xfrm>
            <a:off x="5394720" y="3066933"/>
            <a:ext cx="483602" cy="2944788"/>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00" b="1">
              <a:solidFill>
                <a:schemeClr val="accent1">
                  <a:lumMod val="60000"/>
                  <a:lumOff val="40000"/>
                </a:schemeClr>
              </a:solidFill>
            </a:endParaRPr>
          </a:p>
        </p:txBody>
      </p:sp>
      <p:sp>
        <p:nvSpPr>
          <p:cNvPr id="8" name="TextBox 7"/>
          <p:cNvSpPr txBox="1"/>
          <p:nvPr/>
        </p:nvSpPr>
        <p:spPr>
          <a:xfrm>
            <a:off x="1887720" y="4216160"/>
            <a:ext cx="3251649" cy="646331"/>
          </a:xfrm>
          <a:prstGeom prst="rect">
            <a:avLst/>
          </a:prstGeom>
          <a:noFill/>
        </p:spPr>
        <p:txBody>
          <a:bodyPr wrap="square" rtlCol="0">
            <a:spAutoFit/>
          </a:bodyPr>
          <a:lstStyle/>
          <a:p>
            <a:pPr algn="ctr"/>
            <a:r>
              <a:rPr lang="en-US" dirty="0" smtClean="0"/>
              <a:t>Job in Windows Task Scheduler to run the batch file</a:t>
            </a:r>
            <a:endParaRPr lang="en-US" dirty="0"/>
          </a:p>
        </p:txBody>
      </p:sp>
    </p:spTree>
    <p:extLst>
      <p:ext uri="{BB962C8B-B14F-4D97-AF65-F5344CB8AC3E}">
        <p14:creationId xmlns:p14="http://schemas.microsoft.com/office/powerpoint/2010/main" val="1552948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ACF36960-4969-4798-A8C8-46030DFF29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81" r="2081"/>
          <a:stretch>
            <a:fillRect/>
          </a:stretch>
        </p:blipFill>
        <p:spPr>
          <a:xfrm>
            <a:off x="143999" y="143998"/>
            <a:ext cx="4421859" cy="6122572"/>
          </a:xfrm>
        </p:spPr>
      </p:pic>
      <p:sp>
        <p:nvSpPr>
          <p:cNvPr id="40" name="Text Placeholder 39">
            <a:extLst>
              <a:ext uri="{FF2B5EF4-FFF2-40B4-BE49-F238E27FC236}">
                <a16:creationId xmlns:a16="http://schemas.microsoft.com/office/drawing/2014/main" id="{E3F48742-5436-4A86-A73D-1BA6F7BAE22A}"/>
              </a:ext>
            </a:extLst>
          </p:cNvPr>
          <p:cNvSpPr>
            <a:spLocks noGrp="1"/>
          </p:cNvSpPr>
          <p:nvPr>
            <p:ph type="body" sz="quarter" idx="35"/>
          </p:nvPr>
        </p:nvSpPr>
        <p:spPr>
          <a:xfrm>
            <a:off x="5011150" y="4309057"/>
            <a:ext cx="1980000" cy="360000"/>
          </a:xfrm>
        </p:spPr>
        <p:txBody>
          <a:bodyPr/>
          <a:lstStyle/>
          <a:p>
            <a:r>
              <a:rPr lang="en-US" dirty="0" smtClean="0"/>
              <a:t>Sierra</a:t>
            </a:r>
            <a:endParaRPr lang="en-US" dirty="0"/>
          </a:p>
        </p:txBody>
      </p:sp>
      <p:sp>
        <p:nvSpPr>
          <p:cNvPr id="41" name="Text Placeholder 40">
            <a:extLst>
              <a:ext uri="{FF2B5EF4-FFF2-40B4-BE49-F238E27FC236}">
                <a16:creationId xmlns:a16="http://schemas.microsoft.com/office/drawing/2014/main" id="{86C7F081-0447-467E-A32F-6B62B2A8E22E}"/>
              </a:ext>
            </a:extLst>
          </p:cNvPr>
          <p:cNvSpPr>
            <a:spLocks noGrp="1"/>
          </p:cNvSpPr>
          <p:nvPr>
            <p:ph type="body" sz="quarter" idx="36"/>
          </p:nvPr>
        </p:nvSpPr>
        <p:spPr>
          <a:xfrm>
            <a:off x="5011150" y="4943457"/>
            <a:ext cx="1980000" cy="528875"/>
          </a:xfrm>
        </p:spPr>
        <p:txBody>
          <a:bodyPr/>
          <a:lstStyle/>
          <a:p>
            <a:r>
              <a:rPr lang="en-US" noProof="1" smtClean="0"/>
              <a:t>Patron addresses and circulation activity</a:t>
            </a:r>
            <a:endParaRPr lang="en-US" noProof="1"/>
          </a:p>
        </p:txBody>
      </p:sp>
      <p:sp>
        <p:nvSpPr>
          <p:cNvPr id="42" name="Text Placeholder 41">
            <a:extLst>
              <a:ext uri="{FF2B5EF4-FFF2-40B4-BE49-F238E27FC236}">
                <a16:creationId xmlns:a16="http://schemas.microsoft.com/office/drawing/2014/main" id="{463E1EDF-5BAC-426A-94B7-55FCD838BEC5}"/>
              </a:ext>
            </a:extLst>
          </p:cNvPr>
          <p:cNvSpPr>
            <a:spLocks noGrp="1"/>
          </p:cNvSpPr>
          <p:nvPr>
            <p:ph type="body" sz="quarter" idx="37"/>
          </p:nvPr>
        </p:nvSpPr>
        <p:spPr>
          <a:xfrm>
            <a:off x="2612341" y="6031139"/>
            <a:ext cx="5303520" cy="360000"/>
          </a:xfrm>
        </p:spPr>
        <p:txBody>
          <a:bodyPr>
            <a:normAutofit fontScale="85000" lnSpcReduction="20000"/>
          </a:bodyPr>
          <a:lstStyle/>
          <a:p>
            <a:r>
              <a:rPr lang="en-US" sz="2800" dirty="0" smtClean="0"/>
              <a:t>Into</a:t>
            </a:r>
            <a:endParaRPr lang="en-US" sz="2800" dirty="0"/>
          </a:p>
        </p:txBody>
      </p:sp>
      <p:sp>
        <p:nvSpPr>
          <p:cNvPr id="43" name="Text Placeholder 42">
            <a:extLst>
              <a:ext uri="{FF2B5EF4-FFF2-40B4-BE49-F238E27FC236}">
                <a16:creationId xmlns:a16="http://schemas.microsoft.com/office/drawing/2014/main" id="{D711F734-B3F3-4391-94AE-5D1B79762BB4}"/>
              </a:ext>
            </a:extLst>
          </p:cNvPr>
          <p:cNvSpPr>
            <a:spLocks noGrp="1"/>
          </p:cNvSpPr>
          <p:nvPr>
            <p:ph type="body" sz="quarter" idx="38"/>
          </p:nvPr>
        </p:nvSpPr>
        <p:spPr>
          <a:xfrm>
            <a:off x="7456288" y="4943457"/>
            <a:ext cx="1980000" cy="528875"/>
          </a:xfrm>
        </p:spPr>
        <p:txBody>
          <a:bodyPr/>
          <a:lstStyle/>
          <a:p>
            <a:r>
              <a:rPr lang="en-US" dirty="0" smtClean="0"/>
              <a:t>Demographic data</a:t>
            </a:r>
            <a:endParaRPr lang="en-US" noProof="1"/>
          </a:p>
        </p:txBody>
      </p:sp>
      <p:sp>
        <p:nvSpPr>
          <p:cNvPr id="44" name="Text Placeholder 43">
            <a:extLst>
              <a:ext uri="{FF2B5EF4-FFF2-40B4-BE49-F238E27FC236}">
                <a16:creationId xmlns:a16="http://schemas.microsoft.com/office/drawing/2014/main" id="{AF45A5B3-0701-4C27-8200-149553525BF6}"/>
              </a:ext>
            </a:extLst>
          </p:cNvPr>
          <p:cNvSpPr>
            <a:spLocks noGrp="1"/>
          </p:cNvSpPr>
          <p:nvPr>
            <p:ph type="body" sz="quarter" idx="39"/>
          </p:nvPr>
        </p:nvSpPr>
        <p:spPr>
          <a:xfrm>
            <a:off x="9691250" y="4309057"/>
            <a:ext cx="1980000" cy="360000"/>
          </a:xfrm>
        </p:spPr>
        <p:txBody>
          <a:bodyPr/>
          <a:lstStyle/>
          <a:p>
            <a:r>
              <a:rPr lang="en-US" dirty="0" smtClean="0"/>
              <a:t>Tiger/Line</a:t>
            </a:r>
            <a:endParaRPr lang="en-US" dirty="0"/>
          </a:p>
        </p:txBody>
      </p:sp>
      <p:sp>
        <p:nvSpPr>
          <p:cNvPr id="45" name="Text Placeholder 44">
            <a:extLst>
              <a:ext uri="{FF2B5EF4-FFF2-40B4-BE49-F238E27FC236}">
                <a16:creationId xmlns:a16="http://schemas.microsoft.com/office/drawing/2014/main" id="{C3DC4BA8-7AEF-43F5-90F5-037ECABF5CCB}"/>
              </a:ext>
            </a:extLst>
          </p:cNvPr>
          <p:cNvSpPr>
            <a:spLocks noGrp="1"/>
          </p:cNvSpPr>
          <p:nvPr>
            <p:ph type="body" sz="quarter" idx="40"/>
          </p:nvPr>
        </p:nvSpPr>
        <p:spPr>
          <a:xfrm>
            <a:off x="9691250" y="4943457"/>
            <a:ext cx="1980000" cy="528875"/>
          </a:xfrm>
        </p:spPr>
        <p:txBody>
          <a:bodyPr/>
          <a:lstStyle/>
          <a:p>
            <a:r>
              <a:rPr lang="en-US" dirty="0" smtClean="0"/>
              <a:t>Geographic details</a:t>
            </a:r>
            <a:endParaRPr lang="en-US" noProof="1"/>
          </a:p>
        </p:txBody>
      </p:sp>
      <p:sp>
        <p:nvSpPr>
          <p:cNvPr id="39" name="Text Placeholder 38">
            <a:extLst>
              <a:ext uri="{FF2B5EF4-FFF2-40B4-BE49-F238E27FC236}">
                <a16:creationId xmlns:a16="http://schemas.microsoft.com/office/drawing/2014/main" id="{482D5FEE-2122-45A2-A2E5-AF688FA41EED}"/>
              </a:ext>
            </a:extLst>
          </p:cNvPr>
          <p:cNvSpPr>
            <a:spLocks noGrp="1"/>
          </p:cNvSpPr>
          <p:nvPr>
            <p:ph type="body" sz="quarter" idx="32"/>
          </p:nvPr>
        </p:nvSpPr>
        <p:spPr>
          <a:xfrm>
            <a:off x="7445853" y="1411693"/>
            <a:ext cx="2000870" cy="360000"/>
          </a:xfrm>
        </p:spPr>
        <p:txBody>
          <a:bodyPr>
            <a:normAutofit fontScale="85000" lnSpcReduction="20000"/>
          </a:bodyPr>
          <a:lstStyle/>
          <a:p>
            <a:r>
              <a:rPr lang="en-US" sz="2800" dirty="0" smtClean="0"/>
              <a:t>How to turn</a:t>
            </a:r>
            <a:endParaRPr lang="en-US" sz="2800" noProof="1"/>
          </a:p>
        </p:txBody>
      </p:sp>
      <p:grpSp>
        <p:nvGrpSpPr>
          <p:cNvPr id="73" name="Group 72" descr="Picture Placeholder">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id="{B8F9FC5C-E147-4E48-832E-5E7D4F0060C2}"/>
                </a:ext>
                <a:ext uri="{C183D7F6-B498-43B3-948B-1728B52AA6E4}">
                  <adec:decorative xmlns=""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
              <a:extLst>
                <a:ext uri="{FF2B5EF4-FFF2-40B4-BE49-F238E27FC236}">
                  <a16:creationId xmlns:a16="http://schemas.microsoft.com/office/drawing/2014/main" id="{3817EB80-63DB-4AF9-B1C2-7A558E6371C9}"/>
                </a:ext>
                <a:ext uri="{C183D7F6-B498-43B3-948B-1728B52AA6E4}">
                  <adec:decorative xmlns=""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4"/>
          <a:stretch>
            <a:fillRect/>
          </a:stretch>
        </p:blipFill>
        <p:spPr>
          <a:xfrm>
            <a:off x="7438676" y="2193210"/>
            <a:ext cx="1997612" cy="1978647"/>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9696665" y="2564994"/>
            <a:ext cx="2244873" cy="1240063"/>
          </a:xfrm>
          <a:prstGeom prst="rect">
            <a:avLst/>
          </a:prstGeom>
        </p:spPr>
      </p:pic>
      <p:sp>
        <p:nvSpPr>
          <p:cNvPr id="24" name="Text Placeholder 41">
            <a:extLst>
              <a:ext uri="{FF2B5EF4-FFF2-40B4-BE49-F238E27FC236}">
                <a16:creationId xmlns:a16="http://schemas.microsoft.com/office/drawing/2014/main" id="{463E1EDF-5BAC-426A-94B7-55FCD838BEC5}"/>
              </a:ext>
            </a:extLst>
          </p:cNvPr>
          <p:cNvSpPr txBox="1">
            <a:spLocks/>
          </p:cNvSpPr>
          <p:nvPr/>
        </p:nvSpPr>
        <p:spPr>
          <a:xfrm>
            <a:off x="7436442" y="4300980"/>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Census</a:t>
            </a:r>
            <a:endParaRPr lang="en-US" dirty="0"/>
          </a:p>
        </p:txBody>
      </p:sp>
      <p:pic>
        <p:nvPicPr>
          <p:cNvPr id="19" name="Picture 18"/>
          <p:cNvPicPr>
            <a:picLocks noChangeAspect="1"/>
          </p:cNvPicPr>
          <p:nvPr/>
        </p:nvPicPr>
        <p:blipFill>
          <a:blip r:embed="rId6"/>
          <a:stretch>
            <a:fillRect/>
          </a:stretch>
        </p:blipFill>
        <p:spPr>
          <a:xfrm>
            <a:off x="4570942" y="2319386"/>
            <a:ext cx="2607357" cy="1627097"/>
          </a:xfrm>
          <a:prstGeom prst="rect">
            <a:avLst/>
          </a:prstGeom>
          <a:ln>
            <a:solidFill>
              <a:schemeClr val="tx1"/>
            </a:solidFill>
          </a:ln>
        </p:spPr>
      </p:pic>
      <p:sp>
        <p:nvSpPr>
          <p:cNvPr id="3" name="Left Bracket 2"/>
          <p:cNvSpPr/>
          <p:nvPr/>
        </p:nvSpPr>
        <p:spPr>
          <a:xfrm rot="16200000">
            <a:off x="8040667" y="1735947"/>
            <a:ext cx="431147" cy="7370597"/>
          </a:xfrm>
          <a:prstGeom prst="leftBracket">
            <a:avLst/>
          </a:prstGeom>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Elbow Connector 4"/>
          <p:cNvCxnSpPr>
            <a:stCxn id="3" idx="1"/>
          </p:cNvCxnSpPr>
          <p:nvPr/>
        </p:nvCxnSpPr>
        <p:spPr>
          <a:xfrm rot="5400000">
            <a:off x="5240313" y="2880505"/>
            <a:ext cx="259614" cy="5772243"/>
          </a:xfrm>
          <a:prstGeom prst="bentConnector4">
            <a:avLst>
              <a:gd name="adj1" fmla="val 322865"/>
              <a:gd name="adj2" fmla="val 100080"/>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descr="Free vector graphics of W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6904" y="143998"/>
            <a:ext cx="763710" cy="73709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4823999" y="145031"/>
            <a:ext cx="7117539" cy="736060"/>
          </a:xfrm>
        </p:spPr>
        <p:txBody>
          <a:bodyPr/>
          <a:lstStyle/>
          <a:p>
            <a:r>
              <a:rPr lang="en-US" dirty="0" smtClean="0">
                <a:solidFill>
                  <a:schemeClr val="accent2"/>
                </a:solidFill>
              </a:rPr>
              <a:t>Problem #4</a:t>
            </a:r>
            <a:endParaRPr lang="en-US" dirty="0">
              <a:solidFill>
                <a:schemeClr val="accent2"/>
              </a:solidFill>
            </a:endParaRPr>
          </a:p>
        </p:txBody>
      </p:sp>
    </p:spTree>
    <p:extLst>
      <p:ext uri="{BB962C8B-B14F-4D97-AF65-F5344CB8AC3E}">
        <p14:creationId xmlns:p14="http://schemas.microsoft.com/office/powerpoint/2010/main" val="279513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6" name="Content Placeholder 5">
            <a:extLst>
              <a:ext uri="{FF2B5EF4-FFF2-40B4-BE49-F238E27FC236}">
                <a16:creationId xmlns:a16="http://schemas.microsoft.com/office/drawing/2014/main" id="{9365D194-85BA-4D50-B47D-062E79220FE0}"/>
              </a:ext>
            </a:extLst>
          </p:cNvPr>
          <p:cNvSpPr>
            <a:spLocks noGrp="1"/>
          </p:cNvSpPr>
          <p:nvPr>
            <p:ph sz="half" idx="1"/>
          </p:nvPr>
        </p:nvSpPr>
        <p:spPr/>
        <p:txBody>
          <a:bodyPr>
            <a:normAutofit/>
          </a:bodyPr>
          <a:lstStyle/>
          <a:p>
            <a:pPr>
              <a:spcBef>
                <a:spcPts val="0"/>
              </a:spcBef>
              <a:spcAft>
                <a:spcPts val="1500"/>
              </a:spcAft>
            </a:pPr>
            <a:r>
              <a:rPr lang="en-US" sz="2000" noProof="1" smtClean="0"/>
              <a:t>Librarian since 2006</a:t>
            </a:r>
          </a:p>
          <a:p>
            <a:pPr>
              <a:spcBef>
                <a:spcPts val="0"/>
              </a:spcBef>
              <a:spcAft>
                <a:spcPts val="1500"/>
              </a:spcAft>
            </a:pPr>
            <a:r>
              <a:rPr lang="en-US" sz="2000" noProof="1" smtClean="0"/>
              <a:t>With Minuteman since 2013</a:t>
            </a:r>
            <a:endParaRPr lang="en-US" sz="2000" noProof="1"/>
          </a:p>
          <a:p>
            <a:pPr>
              <a:spcBef>
                <a:spcPts val="0"/>
              </a:spcBef>
              <a:spcAft>
                <a:spcPts val="1500"/>
              </a:spcAft>
            </a:pPr>
            <a:r>
              <a:rPr lang="en-US" sz="2000" noProof="1" smtClean="0"/>
              <a:t>All but 1 year of that has been on Millennium / Sierra</a:t>
            </a:r>
          </a:p>
          <a:p>
            <a:pPr>
              <a:spcBef>
                <a:spcPts val="0"/>
              </a:spcBef>
              <a:spcAft>
                <a:spcPts val="1500"/>
              </a:spcAft>
            </a:pPr>
            <a:r>
              <a:rPr lang="en-US" sz="2000" dirty="0"/>
              <a:t>Originally a cataloging/acquisitions </a:t>
            </a:r>
            <a:r>
              <a:rPr lang="en-US" sz="2000" dirty="0" smtClean="0"/>
              <a:t>person</a:t>
            </a:r>
          </a:p>
          <a:p>
            <a:pPr lvl="1">
              <a:spcBef>
                <a:spcPts val="0"/>
              </a:spcBef>
              <a:spcAft>
                <a:spcPts val="1500"/>
              </a:spcAft>
            </a:pPr>
            <a:r>
              <a:rPr lang="en-US" sz="1800" dirty="0" smtClean="0"/>
              <a:t>now </a:t>
            </a:r>
            <a:r>
              <a:rPr lang="en-US" sz="1800" dirty="0"/>
              <a:t>handle </a:t>
            </a:r>
            <a:r>
              <a:rPr lang="en-US" sz="1800" dirty="0" smtClean="0"/>
              <a:t>analytics….developer projects….training</a:t>
            </a:r>
          </a:p>
          <a:p>
            <a:pPr lvl="1">
              <a:spcBef>
                <a:spcPts val="0"/>
              </a:spcBef>
              <a:spcAft>
                <a:spcPts val="1500"/>
              </a:spcAft>
            </a:pPr>
            <a:r>
              <a:rPr lang="en-US" sz="1800" noProof="1" smtClean="0"/>
              <a:t>…and still acquisitions</a:t>
            </a:r>
          </a:p>
          <a:p>
            <a:pPr>
              <a:spcBef>
                <a:spcPts val="0"/>
              </a:spcBef>
              <a:spcAft>
                <a:spcPts val="1500"/>
              </a:spcAft>
            </a:pPr>
            <a:r>
              <a:rPr lang="en-US" sz="2000" noProof="1" smtClean="0"/>
              <a:t>Not a trained coder</a:t>
            </a:r>
            <a:endParaRPr lang="en-US" sz="2000" noProof="1"/>
          </a:p>
        </p:txBody>
      </p:sp>
      <p:sp>
        <p:nvSpPr>
          <p:cNvPr id="9" name="Rectangle 6">
            <a:extLst>
              <a:ext uri="{FF2B5EF4-FFF2-40B4-BE49-F238E27FC236}">
                <a16:creationId xmlns:a16="http://schemas.microsoft.com/office/drawing/2014/main" id="{C9D745AD-2359-4511-AF2E-0CFC0783471A}"/>
              </a:ext>
              <a:ext uri="{C183D7F6-B498-43B3-948B-1728B52AA6E4}">
                <adec:decorative xmlns="" xmlns:adec="http://schemas.microsoft.com/office/drawing/2017/decorative" val="1"/>
              </a:ext>
            </a:extLst>
          </p:cNvPr>
          <p:cNvSpPr/>
          <p:nvPr/>
        </p:nvSpPr>
        <p:spPr>
          <a:xfrm>
            <a:off x="6899046" y="551366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A0F0B9BF-0637-4907-A537-C5F7C796FCA1}"/>
              </a:ext>
              <a:ext uri="{C183D7F6-B498-43B3-948B-1728B52AA6E4}">
                <adec:decorative xmlns="" xmlns:adec="http://schemas.microsoft.com/office/drawing/2017/decorative" val="1"/>
              </a:ext>
            </a:extLst>
          </p:cNvPr>
          <p:cNvSpPr/>
          <p:nvPr/>
        </p:nvSpPr>
        <p:spPr>
          <a:xfrm flipV="1">
            <a:off x="6899046" y="136992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196" y="1552354"/>
            <a:ext cx="3962400" cy="3962400"/>
          </a:xfrm>
          <a:prstGeom prst="rect">
            <a:avLst/>
          </a:prstGeom>
        </p:spPr>
      </p:pic>
    </p:spTree>
    <p:extLst>
      <p:ext uri="{BB962C8B-B14F-4D97-AF65-F5344CB8AC3E}">
        <p14:creationId xmlns:p14="http://schemas.microsoft.com/office/powerpoint/2010/main" val="2243494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ILS Data</a:t>
            </a:r>
            <a:endParaRPr lang="en-US" dirty="0"/>
          </a:p>
        </p:txBody>
      </p:sp>
      <p:pic>
        <p:nvPicPr>
          <p:cNvPr id="15" name="Picture 14"/>
          <p:cNvPicPr>
            <a:picLocks noChangeAspect="1"/>
          </p:cNvPicPr>
          <p:nvPr/>
        </p:nvPicPr>
        <p:blipFill>
          <a:blip r:embed="rId3"/>
          <a:stretch>
            <a:fillRect/>
          </a:stretch>
        </p:blipFill>
        <p:spPr>
          <a:xfrm>
            <a:off x="153715" y="2415503"/>
            <a:ext cx="11809254" cy="3695524"/>
          </a:xfrm>
          <a:prstGeom prst="rect">
            <a:avLst/>
          </a:prstGeom>
        </p:spPr>
      </p:pic>
      <p:sp>
        <p:nvSpPr>
          <p:cNvPr id="3" name="Rectangle 2"/>
          <p:cNvSpPr/>
          <p:nvPr/>
        </p:nvSpPr>
        <p:spPr>
          <a:xfrm>
            <a:off x="1522590" y="1681874"/>
            <a:ext cx="8504987" cy="646331"/>
          </a:xfrm>
          <a:prstGeom prst="rect">
            <a:avLst/>
          </a:prstGeom>
        </p:spPr>
        <p:txBody>
          <a:bodyPr wrap="square">
            <a:spAutoFit/>
          </a:bodyPr>
          <a:lstStyle/>
          <a:p>
            <a:r>
              <a:rPr lang="en-US" dirty="0">
                <a:hlinkClick r:id="rId4"/>
              </a:rPr>
              <a:t>https://github.com/Minuteman-Library-Network/SQL-Queries/blob/master/Custom%20reports%20site/patrons%20by%20geography.sql</a:t>
            </a:r>
            <a:endParaRPr lang="en-US" dirty="0"/>
          </a:p>
        </p:txBody>
      </p:sp>
    </p:spTree>
    <p:extLst>
      <p:ext uri="{BB962C8B-B14F-4D97-AF65-F5344CB8AC3E}">
        <p14:creationId xmlns:p14="http://schemas.microsoft.com/office/powerpoint/2010/main" val="97327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Data</a:t>
            </a:r>
            <a:endParaRPr lang="en-US" dirty="0"/>
          </a:p>
        </p:txBody>
      </p:sp>
      <p:sp>
        <p:nvSpPr>
          <p:cNvPr id="3" name="TextBox 2"/>
          <p:cNvSpPr txBox="1"/>
          <p:nvPr/>
        </p:nvSpPr>
        <p:spPr>
          <a:xfrm>
            <a:off x="7728638" y="1048666"/>
            <a:ext cx="4043362" cy="523220"/>
          </a:xfrm>
          <a:prstGeom prst="rect">
            <a:avLst/>
          </a:prstGeom>
          <a:noFill/>
        </p:spPr>
        <p:txBody>
          <a:bodyPr wrap="square" rtlCol="0">
            <a:spAutoFit/>
          </a:bodyPr>
          <a:lstStyle/>
          <a:p>
            <a:r>
              <a:rPr lang="en-US" sz="2800" dirty="0">
                <a:hlinkClick r:id="rId3"/>
              </a:rPr>
              <a:t>https://data.census.gov/</a:t>
            </a:r>
            <a:endParaRPr lang="en-US" sz="2800" dirty="0"/>
          </a:p>
        </p:txBody>
      </p:sp>
      <p:pic>
        <p:nvPicPr>
          <p:cNvPr id="5" name="Picture 4"/>
          <p:cNvPicPr>
            <a:picLocks noChangeAspect="1"/>
          </p:cNvPicPr>
          <p:nvPr/>
        </p:nvPicPr>
        <p:blipFill>
          <a:blip r:embed="rId4"/>
          <a:stretch>
            <a:fillRect/>
          </a:stretch>
        </p:blipFill>
        <p:spPr>
          <a:xfrm>
            <a:off x="2526306" y="2118411"/>
            <a:ext cx="9513297" cy="4546119"/>
          </a:xfrm>
          <a:prstGeom prst="rect">
            <a:avLst/>
          </a:prstGeom>
        </p:spPr>
      </p:pic>
      <p:pic>
        <p:nvPicPr>
          <p:cNvPr id="4" name="Picture 3"/>
          <p:cNvPicPr>
            <a:picLocks noChangeAspect="1"/>
          </p:cNvPicPr>
          <p:nvPr/>
        </p:nvPicPr>
        <p:blipFill>
          <a:blip r:embed="rId5"/>
          <a:stretch>
            <a:fillRect/>
          </a:stretch>
        </p:blipFill>
        <p:spPr>
          <a:xfrm>
            <a:off x="0" y="1310276"/>
            <a:ext cx="6546574" cy="40532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849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Up Data</a:t>
            </a:r>
            <a:endParaRPr lang="en-US" dirty="0"/>
          </a:p>
        </p:txBody>
      </p:sp>
      <p:pic>
        <p:nvPicPr>
          <p:cNvPr id="3" name="Picture 2"/>
          <p:cNvPicPr>
            <a:picLocks noChangeAspect="1"/>
          </p:cNvPicPr>
          <p:nvPr/>
        </p:nvPicPr>
        <p:blipFill>
          <a:blip r:embed="rId3"/>
          <a:stretch>
            <a:fillRect/>
          </a:stretch>
        </p:blipFill>
        <p:spPr>
          <a:xfrm>
            <a:off x="1282952" y="1281469"/>
            <a:ext cx="10216915" cy="1402600"/>
          </a:xfrm>
          <a:prstGeom prst="rect">
            <a:avLst/>
          </a:prstGeom>
        </p:spPr>
      </p:pic>
      <p:pic>
        <p:nvPicPr>
          <p:cNvPr id="5" name="Picture 4"/>
          <p:cNvPicPr>
            <a:picLocks noChangeAspect="1"/>
          </p:cNvPicPr>
          <p:nvPr/>
        </p:nvPicPr>
        <p:blipFill>
          <a:blip r:embed="rId4"/>
          <a:stretch>
            <a:fillRect/>
          </a:stretch>
        </p:blipFill>
        <p:spPr>
          <a:xfrm>
            <a:off x="1572361" y="3557921"/>
            <a:ext cx="9196573" cy="3107933"/>
          </a:xfrm>
          <a:prstGeom prst="rect">
            <a:avLst/>
          </a:prstGeom>
        </p:spPr>
      </p:pic>
      <p:sp>
        <p:nvSpPr>
          <p:cNvPr id="6" name="TextBox 5"/>
          <p:cNvSpPr txBox="1"/>
          <p:nvPr/>
        </p:nvSpPr>
        <p:spPr>
          <a:xfrm>
            <a:off x="1282952" y="2936329"/>
            <a:ext cx="10409039" cy="369332"/>
          </a:xfrm>
          <a:prstGeom prst="rect">
            <a:avLst/>
          </a:prstGeom>
          <a:noFill/>
        </p:spPr>
        <p:txBody>
          <a:bodyPr wrap="square" rtlCol="0">
            <a:spAutoFit/>
          </a:bodyPr>
          <a:lstStyle/>
          <a:p>
            <a:r>
              <a:rPr lang="en-US" dirty="0" smtClean="0"/>
              <a:t>Census Block Group 250214002011 has 1922 library patrons out of an estimated population of 3251</a:t>
            </a:r>
            <a:endParaRPr lang="en-US" dirty="0"/>
          </a:p>
        </p:txBody>
      </p:sp>
      <p:sp>
        <p:nvSpPr>
          <p:cNvPr id="7" name="TextBox 6"/>
          <p:cNvSpPr txBox="1"/>
          <p:nvPr/>
        </p:nvSpPr>
        <p:spPr>
          <a:xfrm>
            <a:off x="172277" y="4767763"/>
            <a:ext cx="1400083" cy="1200329"/>
          </a:xfrm>
          <a:prstGeom prst="rect">
            <a:avLst/>
          </a:prstGeom>
          <a:noFill/>
        </p:spPr>
        <p:txBody>
          <a:bodyPr wrap="square" rtlCol="0">
            <a:spAutoFit/>
          </a:bodyPr>
          <a:lstStyle/>
          <a:p>
            <a:r>
              <a:rPr lang="en-US" b="1" dirty="0" smtClean="0"/>
              <a:t>Note</a:t>
            </a:r>
            <a:r>
              <a:rPr lang="en-US" dirty="0" smtClean="0"/>
              <a:t>:</a:t>
            </a:r>
          </a:p>
          <a:p>
            <a:r>
              <a:rPr lang="en-US" dirty="0" smtClean="0"/>
              <a:t>Remove</a:t>
            </a:r>
          </a:p>
          <a:p>
            <a:r>
              <a:rPr lang="en-US" dirty="0" smtClean="0"/>
              <a:t>1500000US</a:t>
            </a:r>
          </a:p>
          <a:p>
            <a:r>
              <a:rPr lang="en-US" dirty="0" smtClean="0"/>
              <a:t>Prefix</a:t>
            </a:r>
            <a:endParaRPr lang="en-US" dirty="0"/>
          </a:p>
        </p:txBody>
      </p:sp>
    </p:spTree>
    <p:extLst>
      <p:ext uri="{BB962C8B-B14F-4D97-AF65-F5344CB8AC3E}">
        <p14:creationId xmlns:p14="http://schemas.microsoft.com/office/powerpoint/2010/main" val="3397474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Shapefile</a:t>
            </a:r>
            <a:endParaRPr lang="en-US" dirty="0"/>
          </a:p>
        </p:txBody>
      </p:sp>
      <p:pic>
        <p:nvPicPr>
          <p:cNvPr id="3" name="Picture 2"/>
          <p:cNvPicPr>
            <a:picLocks noChangeAspect="1"/>
          </p:cNvPicPr>
          <p:nvPr/>
        </p:nvPicPr>
        <p:blipFill>
          <a:blip r:embed="rId3"/>
          <a:stretch>
            <a:fillRect/>
          </a:stretch>
        </p:blipFill>
        <p:spPr>
          <a:xfrm>
            <a:off x="3439200" y="1285674"/>
            <a:ext cx="8633530" cy="4484259"/>
          </a:xfrm>
          <a:prstGeom prst="rect">
            <a:avLst/>
          </a:prstGeom>
          <a:ln>
            <a:solidFill>
              <a:schemeClr val="tx1"/>
            </a:solidFill>
          </a:ln>
        </p:spPr>
      </p:pic>
      <p:sp>
        <p:nvSpPr>
          <p:cNvPr id="4" name="TextBox 3"/>
          <p:cNvSpPr txBox="1"/>
          <p:nvPr/>
        </p:nvSpPr>
        <p:spPr>
          <a:xfrm>
            <a:off x="172278" y="1285674"/>
            <a:ext cx="3127513" cy="4524315"/>
          </a:xfrm>
          <a:prstGeom prst="rect">
            <a:avLst/>
          </a:prstGeom>
          <a:noFill/>
        </p:spPr>
        <p:txBody>
          <a:bodyPr wrap="square" rtlCol="0">
            <a:spAutoFit/>
          </a:bodyPr>
          <a:lstStyle/>
          <a:p>
            <a:r>
              <a:rPr lang="en-US" dirty="0" smtClean="0"/>
              <a:t>TIGER/Line files are produced for the census and are freely available</a:t>
            </a:r>
          </a:p>
          <a:p>
            <a:endParaRPr lang="en-US" dirty="0" smtClean="0"/>
          </a:p>
          <a:p>
            <a:r>
              <a:rPr lang="en-US" dirty="0" smtClean="0"/>
              <a:t>Zip archive containing multiple files</a:t>
            </a:r>
          </a:p>
          <a:p>
            <a:endParaRPr lang="en-US" dirty="0"/>
          </a:p>
          <a:p>
            <a:r>
              <a:rPr lang="en-US" dirty="0" smtClean="0"/>
              <a:t>Coordinate data to define each geographic region for a map</a:t>
            </a:r>
          </a:p>
          <a:p>
            <a:endParaRPr lang="en-US" dirty="0"/>
          </a:p>
          <a:p>
            <a:r>
              <a:rPr lang="en-US" dirty="0" smtClean="0"/>
              <a:t>Metadata about each of those regions</a:t>
            </a:r>
          </a:p>
          <a:p>
            <a:endParaRPr lang="en-US" dirty="0"/>
          </a:p>
          <a:p>
            <a:r>
              <a:rPr lang="en-US" dirty="0" smtClean="0"/>
              <a:t>One of those points is again a geoid we can use for joining to our other tables</a:t>
            </a:r>
            <a:endParaRPr lang="en-US" dirty="0"/>
          </a:p>
        </p:txBody>
      </p:sp>
      <p:sp>
        <p:nvSpPr>
          <p:cNvPr id="5" name="TextBox 4"/>
          <p:cNvSpPr txBox="1"/>
          <p:nvPr/>
        </p:nvSpPr>
        <p:spPr>
          <a:xfrm>
            <a:off x="2093942" y="6211064"/>
            <a:ext cx="7928799" cy="369332"/>
          </a:xfrm>
          <a:prstGeom prst="rect">
            <a:avLst/>
          </a:prstGeom>
          <a:noFill/>
        </p:spPr>
        <p:txBody>
          <a:bodyPr wrap="square" rtlCol="0">
            <a:spAutoFit/>
          </a:bodyPr>
          <a:lstStyle/>
          <a:p>
            <a:r>
              <a:rPr lang="en-US" dirty="0" smtClean="0"/>
              <a:t>Get TIGER/Line </a:t>
            </a:r>
            <a:r>
              <a:rPr lang="en-US" dirty="0" err="1" smtClean="0"/>
              <a:t>shapefiles</a:t>
            </a:r>
            <a:r>
              <a:rPr lang="en-US" dirty="0"/>
              <a:t>  </a:t>
            </a:r>
            <a:r>
              <a:rPr lang="en-US" dirty="0" smtClean="0">
                <a:hlinkClick r:id="rId4"/>
              </a:rPr>
              <a:t>https://www.census.gov/cgi-bin/geo/shapefiles</a:t>
            </a:r>
            <a:endParaRPr lang="en-US" dirty="0"/>
          </a:p>
        </p:txBody>
      </p:sp>
    </p:spTree>
    <p:extLst>
      <p:ext uri="{BB962C8B-B14F-4D97-AF65-F5344CB8AC3E}">
        <p14:creationId xmlns:p14="http://schemas.microsoft.com/office/powerpoint/2010/main" val="3067435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66" y="659877"/>
            <a:ext cx="2678060" cy="736060"/>
          </a:xfrm>
        </p:spPr>
        <p:txBody>
          <a:bodyPr/>
          <a:lstStyle/>
          <a:p>
            <a:r>
              <a:rPr lang="en-US" dirty="0" smtClean="0"/>
              <a:t>Joining Tables</a:t>
            </a:r>
            <a:endParaRPr lang="en-US" dirty="0"/>
          </a:p>
        </p:txBody>
      </p:sp>
      <p:pic>
        <p:nvPicPr>
          <p:cNvPr id="3"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3597294" y="128606"/>
            <a:ext cx="8145930" cy="4235884"/>
          </a:xfrm>
          <a:prstGeom prst="rect">
            <a:avLst/>
          </a:prstGeom>
          <a:noFill/>
          <a:ln w="9525">
            <a:noFill/>
            <a:miter lim="800000"/>
            <a:headEnd/>
            <a:tailEnd/>
          </a:ln>
          <a:effectLst/>
        </p:spPr>
      </p:pic>
      <p:graphicFrame>
        <p:nvGraphicFramePr>
          <p:cNvPr id="4" name="Table 3"/>
          <p:cNvGraphicFramePr>
            <a:graphicFrameLocks noGrp="1"/>
          </p:cNvGraphicFramePr>
          <p:nvPr>
            <p:extLst>
              <p:ext uri="{D42A27DB-BD31-4B8C-83A1-F6EECF244321}">
                <p14:modId xmlns:p14="http://schemas.microsoft.com/office/powerpoint/2010/main" val="977477506"/>
              </p:ext>
            </p:extLst>
          </p:nvPr>
        </p:nvGraphicFramePr>
        <p:xfrm>
          <a:off x="690840" y="1652962"/>
          <a:ext cx="2248140" cy="1876388"/>
        </p:xfrm>
        <a:graphic>
          <a:graphicData uri="http://schemas.openxmlformats.org/drawingml/2006/table">
            <a:tbl>
              <a:tblPr firstRow="1" bandRow="1">
                <a:tableStyleId>{8A107856-5554-42FB-B03E-39F5DBC370BA}</a:tableStyleId>
              </a:tblPr>
              <a:tblGrid>
                <a:gridCol w="934463">
                  <a:extLst>
                    <a:ext uri="{9D8B030D-6E8A-4147-A177-3AD203B41FA5}">
                      <a16:colId xmlns:a16="http://schemas.microsoft.com/office/drawing/2014/main" val="3500684197"/>
                    </a:ext>
                  </a:extLst>
                </a:gridCol>
                <a:gridCol w="1313677">
                  <a:extLst>
                    <a:ext uri="{9D8B030D-6E8A-4147-A177-3AD203B41FA5}">
                      <a16:colId xmlns:a16="http://schemas.microsoft.com/office/drawing/2014/main" val="3872002376"/>
                    </a:ext>
                  </a:extLst>
                </a:gridCol>
              </a:tblGrid>
              <a:tr h="588467">
                <a:tc>
                  <a:txBody>
                    <a:bodyPr/>
                    <a:lstStyle/>
                    <a:p>
                      <a:r>
                        <a:rPr lang="en-US" dirty="0" smtClean="0"/>
                        <a:t>Name</a:t>
                      </a:r>
                      <a:endParaRPr lang="en-US" dirty="0"/>
                    </a:p>
                  </a:txBody>
                  <a:tcPr/>
                </a:tc>
                <a:tc>
                  <a:txBody>
                    <a:bodyPr/>
                    <a:lstStyle/>
                    <a:p>
                      <a:r>
                        <a:rPr lang="en-US" dirty="0" smtClean="0"/>
                        <a:t>City</a:t>
                      </a:r>
                      <a:endParaRPr lang="en-US" dirty="0"/>
                    </a:p>
                  </a:txBody>
                  <a:tcPr/>
                </a:tc>
                <a:extLst>
                  <a:ext uri="{0D108BD9-81ED-4DB2-BD59-A6C34878D82A}">
                    <a16:rowId xmlns:a16="http://schemas.microsoft.com/office/drawing/2014/main" val="1380425993"/>
                  </a:ext>
                </a:extLst>
              </a:tr>
              <a:tr h="429307">
                <a:tc>
                  <a:txBody>
                    <a:bodyPr/>
                    <a:lstStyle/>
                    <a:p>
                      <a:r>
                        <a:rPr lang="en-US" dirty="0" smtClean="0"/>
                        <a:t>Adam</a:t>
                      </a:r>
                      <a:endParaRPr lang="en-US" dirty="0"/>
                    </a:p>
                  </a:txBody>
                  <a:tcPr/>
                </a:tc>
                <a:tc>
                  <a:txBody>
                    <a:bodyPr/>
                    <a:lstStyle/>
                    <a:p>
                      <a:r>
                        <a:rPr lang="en-US" dirty="0" smtClean="0"/>
                        <a:t>Austin</a:t>
                      </a:r>
                      <a:endParaRPr lang="en-US" dirty="0"/>
                    </a:p>
                  </a:txBody>
                  <a:tcPr/>
                </a:tc>
                <a:extLst>
                  <a:ext uri="{0D108BD9-81ED-4DB2-BD59-A6C34878D82A}">
                    <a16:rowId xmlns:a16="http://schemas.microsoft.com/office/drawing/2014/main" val="557985447"/>
                  </a:ext>
                </a:extLst>
              </a:tr>
              <a:tr h="429307">
                <a:tc>
                  <a:txBody>
                    <a:bodyPr/>
                    <a:lstStyle/>
                    <a:p>
                      <a:r>
                        <a:rPr lang="en-US" dirty="0" smtClean="0"/>
                        <a:t>Beth</a:t>
                      </a:r>
                      <a:endParaRPr lang="en-US" dirty="0"/>
                    </a:p>
                  </a:txBody>
                  <a:tcPr/>
                </a:tc>
                <a:tc>
                  <a:txBody>
                    <a:bodyPr/>
                    <a:lstStyle/>
                    <a:p>
                      <a:r>
                        <a:rPr lang="en-US" dirty="0" smtClean="0"/>
                        <a:t>Boston</a:t>
                      </a:r>
                      <a:endParaRPr lang="en-US" dirty="0"/>
                    </a:p>
                  </a:txBody>
                  <a:tcPr/>
                </a:tc>
                <a:extLst>
                  <a:ext uri="{0D108BD9-81ED-4DB2-BD59-A6C34878D82A}">
                    <a16:rowId xmlns:a16="http://schemas.microsoft.com/office/drawing/2014/main" val="427753563"/>
                  </a:ext>
                </a:extLst>
              </a:tr>
              <a:tr h="429307">
                <a:tc>
                  <a:txBody>
                    <a:bodyPr/>
                    <a:lstStyle/>
                    <a:p>
                      <a:r>
                        <a:rPr lang="en-US" dirty="0" smtClean="0"/>
                        <a:t>Chris</a:t>
                      </a:r>
                      <a:endParaRPr lang="en-US" dirty="0"/>
                    </a:p>
                  </a:txBody>
                  <a:tcPr/>
                </a:tc>
                <a:tc>
                  <a:txBody>
                    <a:bodyPr/>
                    <a:lstStyle/>
                    <a:p>
                      <a:r>
                        <a:rPr lang="en-US" dirty="0" smtClean="0"/>
                        <a:t>Cincinnati</a:t>
                      </a:r>
                      <a:endParaRPr lang="en-US" dirty="0"/>
                    </a:p>
                  </a:txBody>
                  <a:tcPr/>
                </a:tc>
                <a:extLst>
                  <a:ext uri="{0D108BD9-81ED-4DB2-BD59-A6C34878D82A}">
                    <a16:rowId xmlns:a16="http://schemas.microsoft.com/office/drawing/2014/main" val="171314379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5905902"/>
              </p:ext>
            </p:extLst>
          </p:nvPr>
        </p:nvGraphicFramePr>
        <p:xfrm>
          <a:off x="690840" y="4030496"/>
          <a:ext cx="2248140" cy="1876388"/>
        </p:xfrm>
        <a:graphic>
          <a:graphicData uri="http://schemas.openxmlformats.org/drawingml/2006/table">
            <a:tbl>
              <a:tblPr firstRow="1" bandRow="1">
                <a:tableStyleId>{C4B1156A-380E-4F78-BDF5-A606A8083BF9}</a:tableStyleId>
              </a:tblPr>
              <a:tblGrid>
                <a:gridCol w="944737">
                  <a:extLst>
                    <a:ext uri="{9D8B030D-6E8A-4147-A177-3AD203B41FA5}">
                      <a16:colId xmlns:a16="http://schemas.microsoft.com/office/drawing/2014/main" val="3500684197"/>
                    </a:ext>
                  </a:extLst>
                </a:gridCol>
                <a:gridCol w="1303403">
                  <a:extLst>
                    <a:ext uri="{9D8B030D-6E8A-4147-A177-3AD203B41FA5}">
                      <a16:colId xmlns:a16="http://schemas.microsoft.com/office/drawing/2014/main" val="3872002376"/>
                    </a:ext>
                  </a:extLst>
                </a:gridCol>
              </a:tblGrid>
              <a:tr h="588467">
                <a:tc>
                  <a:txBody>
                    <a:bodyPr/>
                    <a:lstStyle/>
                    <a:p>
                      <a:r>
                        <a:rPr lang="en-US" dirty="0" smtClean="0"/>
                        <a:t>Name</a:t>
                      </a:r>
                      <a:endParaRPr lang="en-US" dirty="0"/>
                    </a:p>
                  </a:txBody>
                  <a:tcPr/>
                </a:tc>
                <a:tc>
                  <a:txBody>
                    <a:bodyPr/>
                    <a:lstStyle/>
                    <a:p>
                      <a:r>
                        <a:rPr lang="en-US" dirty="0" smtClean="0"/>
                        <a:t>State</a:t>
                      </a:r>
                      <a:endParaRPr lang="en-US" dirty="0"/>
                    </a:p>
                  </a:txBody>
                  <a:tcPr/>
                </a:tc>
                <a:extLst>
                  <a:ext uri="{0D108BD9-81ED-4DB2-BD59-A6C34878D82A}">
                    <a16:rowId xmlns:a16="http://schemas.microsoft.com/office/drawing/2014/main" val="1380425993"/>
                  </a:ext>
                </a:extLst>
              </a:tr>
              <a:tr h="429307">
                <a:tc>
                  <a:txBody>
                    <a:bodyPr/>
                    <a:lstStyle/>
                    <a:p>
                      <a:r>
                        <a:rPr lang="en-US" dirty="0" smtClean="0"/>
                        <a:t>Adam</a:t>
                      </a:r>
                      <a:endParaRPr lang="en-US" dirty="0"/>
                    </a:p>
                  </a:txBody>
                  <a:tcPr/>
                </a:tc>
                <a:tc>
                  <a:txBody>
                    <a:bodyPr/>
                    <a:lstStyle/>
                    <a:p>
                      <a:r>
                        <a:rPr lang="en-US" dirty="0" smtClean="0"/>
                        <a:t>TX</a:t>
                      </a:r>
                      <a:endParaRPr lang="en-US" dirty="0"/>
                    </a:p>
                  </a:txBody>
                  <a:tcPr/>
                </a:tc>
                <a:extLst>
                  <a:ext uri="{0D108BD9-81ED-4DB2-BD59-A6C34878D82A}">
                    <a16:rowId xmlns:a16="http://schemas.microsoft.com/office/drawing/2014/main" val="557985447"/>
                  </a:ext>
                </a:extLst>
              </a:tr>
              <a:tr h="429307">
                <a:tc>
                  <a:txBody>
                    <a:bodyPr/>
                    <a:lstStyle/>
                    <a:p>
                      <a:r>
                        <a:rPr lang="en-US" dirty="0" smtClean="0"/>
                        <a:t>Beth</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427753563"/>
                  </a:ext>
                </a:extLst>
              </a:tr>
              <a:tr h="429307">
                <a:tc>
                  <a:txBody>
                    <a:bodyPr/>
                    <a:lstStyle/>
                    <a:p>
                      <a:r>
                        <a:rPr lang="en-US" dirty="0" smtClean="0"/>
                        <a:t>David</a:t>
                      </a:r>
                      <a:endParaRPr lang="en-US" dirty="0"/>
                    </a:p>
                  </a:txBody>
                  <a:tcPr/>
                </a:tc>
                <a:tc>
                  <a:txBody>
                    <a:bodyPr/>
                    <a:lstStyle/>
                    <a:p>
                      <a:r>
                        <a:rPr lang="en-US" dirty="0" smtClean="0"/>
                        <a:t>CA</a:t>
                      </a:r>
                      <a:endParaRPr lang="en-US" dirty="0"/>
                    </a:p>
                  </a:txBody>
                  <a:tcPr/>
                </a:tc>
                <a:extLst>
                  <a:ext uri="{0D108BD9-81ED-4DB2-BD59-A6C34878D82A}">
                    <a16:rowId xmlns:a16="http://schemas.microsoft.com/office/drawing/2014/main" val="17131437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45959606"/>
              </p:ext>
            </p:extLst>
          </p:nvPr>
        </p:nvGraphicFramePr>
        <p:xfrm>
          <a:off x="3194625" y="4876223"/>
          <a:ext cx="2821090" cy="1447081"/>
        </p:xfrm>
        <a:graphic>
          <a:graphicData uri="http://schemas.openxmlformats.org/drawingml/2006/table">
            <a:tbl>
              <a:tblPr firstRow="1" bandRow="1">
                <a:tableStyleId>{69CF1AB2-1976-4502-BF36-3FF5EA218861}</a:tableStyleId>
              </a:tblPr>
              <a:tblGrid>
                <a:gridCol w="858725">
                  <a:extLst>
                    <a:ext uri="{9D8B030D-6E8A-4147-A177-3AD203B41FA5}">
                      <a16:colId xmlns:a16="http://schemas.microsoft.com/office/drawing/2014/main" val="3500684197"/>
                    </a:ext>
                  </a:extLst>
                </a:gridCol>
                <a:gridCol w="945223">
                  <a:extLst>
                    <a:ext uri="{9D8B030D-6E8A-4147-A177-3AD203B41FA5}">
                      <a16:colId xmlns:a16="http://schemas.microsoft.com/office/drawing/2014/main" val="3872002376"/>
                    </a:ext>
                  </a:extLst>
                </a:gridCol>
                <a:gridCol w="1017142">
                  <a:extLst>
                    <a:ext uri="{9D8B030D-6E8A-4147-A177-3AD203B41FA5}">
                      <a16:colId xmlns:a16="http://schemas.microsoft.com/office/drawing/2014/main" val="2869627832"/>
                    </a:ext>
                  </a:extLst>
                </a:gridCol>
              </a:tblGrid>
              <a:tr h="588467">
                <a:tc>
                  <a:txBody>
                    <a:bodyPr/>
                    <a:lstStyle/>
                    <a:p>
                      <a:r>
                        <a:rPr lang="en-US" dirty="0" smtClean="0"/>
                        <a:t>Name</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extLst>
                  <a:ext uri="{0D108BD9-81ED-4DB2-BD59-A6C34878D82A}">
                    <a16:rowId xmlns:a16="http://schemas.microsoft.com/office/drawing/2014/main" val="1380425993"/>
                  </a:ext>
                </a:extLst>
              </a:tr>
              <a:tr h="429307">
                <a:tc>
                  <a:txBody>
                    <a:bodyPr/>
                    <a:lstStyle/>
                    <a:p>
                      <a:r>
                        <a:rPr lang="en-US" dirty="0" smtClean="0"/>
                        <a:t>Adam</a:t>
                      </a:r>
                      <a:endParaRPr lang="en-US" dirty="0"/>
                    </a:p>
                  </a:txBody>
                  <a:tcPr/>
                </a:tc>
                <a:tc>
                  <a:txBody>
                    <a:bodyPr/>
                    <a:lstStyle/>
                    <a:p>
                      <a:r>
                        <a:rPr lang="en-US" dirty="0" smtClean="0"/>
                        <a:t>Austin</a:t>
                      </a:r>
                      <a:endParaRPr lang="en-US" dirty="0"/>
                    </a:p>
                  </a:txBody>
                  <a:tcPr/>
                </a:tc>
                <a:tc>
                  <a:txBody>
                    <a:bodyPr/>
                    <a:lstStyle/>
                    <a:p>
                      <a:r>
                        <a:rPr lang="en-US" dirty="0" smtClean="0"/>
                        <a:t>TX</a:t>
                      </a:r>
                      <a:endParaRPr lang="en-US" dirty="0"/>
                    </a:p>
                  </a:txBody>
                  <a:tcPr/>
                </a:tc>
                <a:extLst>
                  <a:ext uri="{0D108BD9-81ED-4DB2-BD59-A6C34878D82A}">
                    <a16:rowId xmlns:a16="http://schemas.microsoft.com/office/drawing/2014/main" val="557985447"/>
                  </a:ext>
                </a:extLst>
              </a:tr>
              <a:tr h="429307">
                <a:tc>
                  <a:txBody>
                    <a:bodyPr/>
                    <a:lstStyle/>
                    <a:p>
                      <a:r>
                        <a:rPr lang="en-US" dirty="0" smtClean="0"/>
                        <a:t>Beth</a:t>
                      </a:r>
                      <a:endParaRPr lang="en-US" dirty="0"/>
                    </a:p>
                  </a:txBody>
                  <a:tcPr/>
                </a:tc>
                <a:tc>
                  <a:txBody>
                    <a:bodyPr/>
                    <a:lstStyle/>
                    <a:p>
                      <a:r>
                        <a:rPr lang="en-US" dirty="0" smtClean="0"/>
                        <a:t>Boston</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4277535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59238795"/>
              </p:ext>
            </p:extLst>
          </p:nvPr>
        </p:nvGraphicFramePr>
        <p:xfrm>
          <a:off x="6197251" y="4876223"/>
          <a:ext cx="2891853" cy="1876388"/>
        </p:xfrm>
        <a:graphic>
          <a:graphicData uri="http://schemas.openxmlformats.org/drawingml/2006/table">
            <a:tbl>
              <a:tblPr firstRow="1" bandRow="1">
                <a:tableStyleId>{69CF1AB2-1976-4502-BF36-3FF5EA218861}</a:tableStyleId>
              </a:tblPr>
              <a:tblGrid>
                <a:gridCol w="822096">
                  <a:extLst>
                    <a:ext uri="{9D8B030D-6E8A-4147-A177-3AD203B41FA5}">
                      <a16:colId xmlns:a16="http://schemas.microsoft.com/office/drawing/2014/main" val="3500684197"/>
                    </a:ext>
                  </a:extLst>
                </a:gridCol>
                <a:gridCol w="1202168">
                  <a:extLst>
                    <a:ext uri="{9D8B030D-6E8A-4147-A177-3AD203B41FA5}">
                      <a16:colId xmlns:a16="http://schemas.microsoft.com/office/drawing/2014/main" val="3872002376"/>
                    </a:ext>
                  </a:extLst>
                </a:gridCol>
                <a:gridCol w="867589">
                  <a:extLst>
                    <a:ext uri="{9D8B030D-6E8A-4147-A177-3AD203B41FA5}">
                      <a16:colId xmlns:a16="http://schemas.microsoft.com/office/drawing/2014/main" val="2869627832"/>
                    </a:ext>
                  </a:extLst>
                </a:gridCol>
              </a:tblGrid>
              <a:tr h="588467">
                <a:tc>
                  <a:txBody>
                    <a:bodyPr/>
                    <a:lstStyle/>
                    <a:p>
                      <a:r>
                        <a:rPr lang="en-US" dirty="0" smtClean="0"/>
                        <a:t>Name</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extLst>
                  <a:ext uri="{0D108BD9-81ED-4DB2-BD59-A6C34878D82A}">
                    <a16:rowId xmlns:a16="http://schemas.microsoft.com/office/drawing/2014/main" val="1380425993"/>
                  </a:ext>
                </a:extLst>
              </a:tr>
              <a:tr h="429307">
                <a:tc>
                  <a:txBody>
                    <a:bodyPr/>
                    <a:lstStyle/>
                    <a:p>
                      <a:r>
                        <a:rPr lang="en-US" dirty="0" smtClean="0"/>
                        <a:t>Adam</a:t>
                      </a:r>
                      <a:endParaRPr lang="en-US" dirty="0"/>
                    </a:p>
                  </a:txBody>
                  <a:tcPr/>
                </a:tc>
                <a:tc>
                  <a:txBody>
                    <a:bodyPr/>
                    <a:lstStyle/>
                    <a:p>
                      <a:r>
                        <a:rPr lang="en-US" dirty="0" smtClean="0"/>
                        <a:t>Austin</a:t>
                      </a:r>
                      <a:endParaRPr lang="en-US" dirty="0"/>
                    </a:p>
                  </a:txBody>
                  <a:tcPr/>
                </a:tc>
                <a:tc>
                  <a:txBody>
                    <a:bodyPr/>
                    <a:lstStyle/>
                    <a:p>
                      <a:r>
                        <a:rPr lang="en-US" dirty="0" smtClean="0"/>
                        <a:t>TX</a:t>
                      </a:r>
                      <a:endParaRPr lang="en-US" dirty="0"/>
                    </a:p>
                  </a:txBody>
                  <a:tcPr/>
                </a:tc>
                <a:extLst>
                  <a:ext uri="{0D108BD9-81ED-4DB2-BD59-A6C34878D82A}">
                    <a16:rowId xmlns:a16="http://schemas.microsoft.com/office/drawing/2014/main" val="557985447"/>
                  </a:ext>
                </a:extLst>
              </a:tr>
              <a:tr h="429307">
                <a:tc>
                  <a:txBody>
                    <a:bodyPr/>
                    <a:lstStyle/>
                    <a:p>
                      <a:r>
                        <a:rPr lang="en-US" dirty="0" smtClean="0"/>
                        <a:t>Beth</a:t>
                      </a:r>
                      <a:endParaRPr lang="en-US" dirty="0"/>
                    </a:p>
                  </a:txBody>
                  <a:tcPr/>
                </a:tc>
                <a:tc>
                  <a:txBody>
                    <a:bodyPr/>
                    <a:lstStyle/>
                    <a:p>
                      <a:r>
                        <a:rPr lang="en-US" dirty="0" smtClean="0"/>
                        <a:t>Boston</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427753563"/>
                  </a:ext>
                </a:extLst>
              </a:tr>
              <a:tr h="429307">
                <a:tc>
                  <a:txBody>
                    <a:bodyPr/>
                    <a:lstStyle/>
                    <a:p>
                      <a:r>
                        <a:rPr lang="en-US" dirty="0" smtClean="0"/>
                        <a:t>Chris</a:t>
                      </a:r>
                      <a:endParaRPr lang="en-US" dirty="0"/>
                    </a:p>
                  </a:txBody>
                  <a:tcPr/>
                </a:tc>
                <a:tc>
                  <a:txBody>
                    <a:bodyPr/>
                    <a:lstStyle/>
                    <a:p>
                      <a:r>
                        <a:rPr lang="en-US" dirty="0" smtClean="0"/>
                        <a:t>Cincinnati</a:t>
                      </a:r>
                      <a:endParaRPr lang="en-US" dirty="0"/>
                    </a:p>
                  </a:txBody>
                  <a:tcPr/>
                </a:tc>
                <a:tc>
                  <a:txBody>
                    <a:bodyPr/>
                    <a:lstStyle/>
                    <a:p>
                      <a:r>
                        <a:rPr lang="en-US" dirty="0" smtClean="0"/>
                        <a:t>NULL</a:t>
                      </a:r>
                      <a:endParaRPr lang="en-US" dirty="0"/>
                    </a:p>
                  </a:txBody>
                  <a:tcPr/>
                </a:tc>
                <a:extLst>
                  <a:ext uri="{0D108BD9-81ED-4DB2-BD59-A6C34878D82A}">
                    <a16:rowId xmlns:a16="http://schemas.microsoft.com/office/drawing/2014/main" val="1713143790"/>
                  </a:ext>
                </a:extLst>
              </a:tr>
            </a:tbl>
          </a:graphicData>
        </a:graphic>
      </p:graphicFrame>
      <p:sp>
        <p:nvSpPr>
          <p:cNvPr id="8" name="TextBox 7"/>
          <p:cNvSpPr txBox="1"/>
          <p:nvPr/>
        </p:nvSpPr>
        <p:spPr>
          <a:xfrm>
            <a:off x="3353798" y="4486903"/>
            <a:ext cx="2396358" cy="369332"/>
          </a:xfrm>
          <a:prstGeom prst="rect">
            <a:avLst/>
          </a:prstGeom>
          <a:noFill/>
        </p:spPr>
        <p:txBody>
          <a:bodyPr wrap="square" rtlCol="0">
            <a:spAutoFit/>
          </a:bodyPr>
          <a:lstStyle/>
          <a:p>
            <a:pPr algn="ctr"/>
            <a:r>
              <a:rPr lang="en-US" dirty="0" smtClean="0"/>
              <a:t>Inner Join</a:t>
            </a:r>
            <a:endParaRPr lang="en-US" dirty="0"/>
          </a:p>
        </p:txBody>
      </p:sp>
      <p:sp>
        <p:nvSpPr>
          <p:cNvPr id="9" name="TextBox 8"/>
          <p:cNvSpPr txBox="1"/>
          <p:nvPr/>
        </p:nvSpPr>
        <p:spPr>
          <a:xfrm>
            <a:off x="6682441" y="4483218"/>
            <a:ext cx="2086941" cy="369332"/>
          </a:xfrm>
          <a:prstGeom prst="rect">
            <a:avLst/>
          </a:prstGeom>
          <a:noFill/>
        </p:spPr>
        <p:txBody>
          <a:bodyPr wrap="square" rtlCol="0">
            <a:spAutoFit/>
          </a:bodyPr>
          <a:lstStyle/>
          <a:p>
            <a:pPr algn="ctr"/>
            <a:r>
              <a:rPr lang="en-US" dirty="0" smtClean="0"/>
              <a:t>Left Join</a:t>
            </a:r>
            <a:endParaRPr lang="en-US" dirty="0"/>
          </a:p>
        </p:txBody>
      </p:sp>
      <p:sp>
        <p:nvSpPr>
          <p:cNvPr id="10" name="TextBox 9"/>
          <p:cNvSpPr txBox="1"/>
          <p:nvPr/>
        </p:nvSpPr>
        <p:spPr>
          <a:xfrm>
            <a:off x="616731" y="1283630"/>
            <a:ext cx="2396358" cy="369332"/>
          </a:xfrm>
          <a:prstGeom prst="rect">
            <a:avLst/>
          </a:prstGeom>
          <a:noFill/>
        </p:spPr>
        <p:txBody>
          <a:bodyPr wrap="square" rtlCol="0">
            <a:spAutoFit/>
          </a:bodyPr>
          <a:lstStyle/>
          <a:p>
            <a:pPr algn="ctr"/>
            <a:r>
              <a:rPr lang="en-US" dirty="0" smtClean="0"/>
              <a:t>Table 1</a:t>
            </a:r>
            <a:endParaRPr lang="en-US" dirty="0"/>
          </a:p>
        </p:txBody>
      </p:sp>
      <p:sp>
        <p:nvSpPr>
          <p:cNvPr id="11" name="TextBox 10"/>
          <p:cNvSpPr txBox="1"/>
          <p:nvPr/>
        </p:nvSpPr>
        <p:spPr>
          <a:xfrm>
            <a:off x="616731" y="3637491"/>
            <a:ext cx="2396358" cy="369332"/>
          </a:xfrm>
          <a:prstGeom prst="rect">
            <a:avLst/>
          </a:prstGeom>
          <a:noFill/>
        </p:spPr>
        <p:txBody>
          <a:bodyPr wrap="square" rtlCol="0">
            <a:spAutoFit/>
          </a:bodyPr>
          <a:lstStyle/>
          <a:p>
            <a:pPr algn="ctr"/>
            <a:r>
              <a:rPr lang="en-US" dirty="0" smtClean="0"/>
              <a:t>Table 2</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657377606"/>
              </p:ext>
            </p:extLst>
          </p:nvPr>
        </p:nvGraphicFramePr>
        <p:xfrm>
          <a:off x="9270640" y="4876223"/>
          <a:ext cx="2837690" cy="1876388"/>
        </p:xfrm>
        <a:graphic>
          <a:graphicData uri="http://schemas.openxmlformats.org/drawingml/2006/table">
            <a:tbl>
              <a:tblPr firstRow="1" bandRow="1">
                <a:tableStyleId>{69CF1AB2-1976-4502-BF36-3FF5EA218861}</a:tableStyleId>
              </a:tblPr>
              <a:tblGrid>
                <a:gridCol w="806699">
                  <a:extLst>
                    <a:ext uri="{9D8B030D-6E8A-4147-A177-3AD203B41FA5}">
                      <a16:colId xmlns:a16="http://schemas.microsoft.com/office/drawing/2014/main" val="3500684197"/>
                    </a:ext>
                  </a:extLst>
                </a:gridCol>
                <a:gridCol w="1179652">
                  <a:extLst>
                    <a:ext uri="{9D8B030D-6E8A-4147-A177-3AD203B41FA5}">
                      <a16:colId xmlns:a16="http://schemas.microsoft.com/office/drawing/2014/main" val="3872002376"/>
                    </a:ext>
                  </a:extLst>
                </a:gridCol>
                <a:gridCol w="851339">
                  <a:extLst>
                    <a:ext uri="{9D8B030D-6E8A-4147-A177-3AD203B41FA5}">
                      <a16:colId xmlns:a16="http://schemas.microsoft.com/office/drawing/2014/main" val="2869627832"/>
                    </a:ext>
                  </a:extLst>
                </a:gridCol>
              </a:tblGrid>
              <a:tr h="588467">
                <a:tc>
                  <a:txBody>
                    <a:bodyPr/>
                    <a:lstStyle/>
                    <a:p>
                      <a:r>
                        <a:rPr lang="en-US" dirty="0" smtClean="0"/>
                        <a:t>Name</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extLst>
                  <a:ext uri="{0D108BD9-81ED-4DB2-BD59-A6C34878D82A}">
                    <a16:rowId xmlns:a16="http://schemas.microsoft.com/office/drawing/2014/main" val="1380425993"/>
                  </a:ext>
                </a:extLst>
              </a:tr>
              <a:tr h="429307">
                <a:tc>
                  <a:txBody>
                    <a:bodyPr/>
                    <a:lstStyle/>
                    <a:p>
                      <a:r>
                        <a:rPr lang="en-US" dirty="0" smtClean="0"/>
                        <a:t>Adam</a:t>
                      </a:r>
                      <a:endParaRPr lang="en-US" dirty="0"/>
                    </a:p>
                  </a:txBody>
                  <a:tcPr/>
                </a:tc>
                <a:tc>
                  <a:txBody>
                    <a:bodyPr/>
                    <a:lstStyle/>
                    <a:p>
                      <a:r>
                        <a:rPr lang="en-US" dirty="0" smtClean="0"/>
                        <a:t>Austin</a:t>
                      </a:r>
                      <a:endParaRPr lang="en-US" dirty="0"/>
                    </a:p>
                  </a:txBody>
                  <a:tcPr/>
                </a:tc>
                <a:tc>
                  <a:txBody>
                    <a:bodyPr/>
                    <a:lstStyle/>
                    <a:p>
                      <a:r>
                        <a:rPr lang="en-US" dirty="0" smtClean="0"/>
                        <a:t>TX</a:t>
                      </a:r>
                      <a:endParaRPr lang="en-US" dirty="0"/>
                    </a:p>
                  </a:txBody>
                  <a:tcPr/>
                </a:tc>
                <a:extLst>
                  <a:ext uri="{0D108BD9-81ED-4DB2-BD59-A6C34878D82A}">
                    <a16:rowId xmlns:a16="http://schemas.microsoft.com/office/drawing/2014/main" val="557985447"/>
                  </a:ext>
                </a:extLst>
              </a:tr>
              <a:tr h="429307">
                <a:tc>
                  <a:txBody>
                    <a:bodyPr/>
                    <a:lstStyle/>
                    <a:p>
                      <a:r>
                        <a:rPr lang="en-US" dirty="0" smtClean="0"/>
                        <a:t>Beth</a:t>
                      </a:r>
                      <a:endParaRPr lang="en-US" dirty="0"/>
                    </a:p>
                  </a:txBody>
                  <a:tcPr/>
                </a:tc>
                <a:tc>
                  <a:txBody>
                    <a:bodyPr/>
                    <a:lstStyle/>
                    <a:p>
                      <a:r>
                        <a:rPr lang="en-US" dirty="0" smtClean="0"/>
                        <a:t>Boston</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427753563"/>
                  </a:ext>
                </a:extLst>
              </a:tr>
              <a:tr h="429307">
                <a:tc>
                  <a:txBody>
                    <a:bodyPr/>
                    <a:lstStyle/>
                    <a:p>
                      <a:r>
                        <a:rPr lang="en-US" dirty="0" smtClean="0"/>
                        <a:t>David</a:t>
                      </a:r>
                      <a:endParaRPr lang="en-US" dirty="0"/>
                    </a:p>
                  </a:txBody>
                  <a:tcPr/>
                </a:tc>
                <a:tc>
                  <a:txBody>
                    <a:bodyPr/>
                    <a:lstStyle/>
                    <a:p>
                      <a:r>
                        <a:rPr lang="en-US" dirty="0" smtClean="0"/>
                        <a:t>NULL</a:t>
                      </a:r>
                      <a:endParaRPr lang="en-US" dirty="0"/>
                    </a:p>
                  </a:txBody>
                  <a:tcPr/>
                </a:tc>
                <a:tc>
                  <a:txBody>
                    <a:bodyPr/>
                    <a:lstStyle/>
                    <a:p>
                      <a:r>
                        <a:rPr lang="en-US" dirty="0" smtClean="0"/>
                        <a:t>CA</a:t>
                      </a:r>
                      <a:endParaRPr lang="en-US" dirty="0"/>
                    </a:p>
                  </a:txBody>
                  <a:tcPr/>
                </a:tc>
                <a:extLst>
                  <a:ext uri="{0D108BD9-81ED-4DB2-BD59-A6C34878D82A}">
                    <a16:rowId xmlns:a16="http://schemas.microsoft.com/office/drawing/2014/main" val="1713143790"/>
                  </a:ext>
                </a:extLst>
              </a:tr>
            </a:tbl>
          </a:graphicData>
        </a:graphic>
      </p:graphicFrame>
      <p:sp>
        <p:nvSpPr>
          <p:cNvPr id="13" name="TextBox 12"/>
          <p:cNvSpPr txBox="1"/>
          <p:nvPr/>
        </p:nvSpPr>
        <p:spPr>
          <a:xfrm>
            <a:off x="9701667" y="4483218"/>
            <a:ext cx="2086941" cy="369332"/>
          </a:xfrm>
          <a:prstGeom prst="rect">
            <a:avLst/>
          </a:prstGeom>
          <a:noFill/>
        </p:spPr>
        <p:txBody>
          <a:bodyPr wrap="square" rtlCol="0">
            <a:spAutoFit/>
          </a:bodyPr>
          <a:lstStyle/>
          <a:p>
            <a:pPr algn="ctr"/>
            <a:r>
              <a:rPr lang="en-US" dirty="0" smtClean="0"/>
              <a:t>Right Join</a:t>
            </a:r>
            <a:endParaRPr lang="en-US" dirty="0"/>
          </a:p>
        </p:txBody>
      </p:sp>
    </p:spTree>
    <p:extLst>
      <p:ext uri="{BB962C8B-B14F-4D97-AF65-F5344CB8AC3E}">
        <p14:creationId xmlns:p14="http://schemas.microsoft.com/office/powerpoint/2010/main" val="1748064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to Our Service Area</a:t>
            </a:r>
            <a:endParaRPr lang="en-US" dirty="0"/>
          </a:p>
        </p:txBody>
      </p:sp>
      <p:pic>
        <p:nvPicPr>
          <p:cNvPr id="3" name="Picture 2"/>
          <p:cNvPicPr>
            <a:picLocks noChangeAspect="1"/>
          </p:cNvPicPr>
          <p:nvPr/>
        </p:nvPicPr>
        <p:blipFill rotWithShape="1">
          <a:blip r:embed="rId3"/>
          <a:srcRect l="37173" r="8949" b="49470"/>
          <a:stretch/>
        </p:blipFill>
        <p:spPr>
          <a:xfrm>
            <a:off x="7120486" y="980875"/>
            <a:ext cx="4651514" cy="2265908"/>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233218" y="1383927"/>
            <a:ext cx="5804328" cy="5203654"/>
          </a:xfrm>
          <a:prstGeom prst="rect">
            <a:avLst/>
          </a:prstGeom>
        </p:spPr>
      </p:pic>
      <p:pic>
        <p:nvPicPr>
          <p:cNvPr id="5" name="Picture 4"/>
          <p:cNvPicPr>
            <a:picLocks noChangeAspect="1"/>
          </p:cNvPicPr>
          <p:nvPr/>
        </p:nvPicPr>
        <p:blipFill>
          <a:blip r:embed="rId5"/>
          <a:stretch>
            <a:fillRect/>
          </a:stretch>
        </p:blipFill>
        <p:spPr>
          <a:xfrm>
            <a:off x="8006611" y="3363658"/>
            <a:ext cx="2621083" cy="3379596"/>
          </a:xfrm>
          <a:prstGeom prst="rect">
            <a:avLst/>
          </a:prstGeom>
          <a:ln>
            <a:solidFill>
              <a:schemeClr val="tx1"/>
            </a:solidFill>
          </a:ln>
        </p:spPr>
      </p:pic>
    </p:spTree>
    <p:extLst>
      <p:ext uri="{BB962C8B-B14F-4D97-AF65-F5344CB8AC3E}">
        <p14:creationId xmlns:p14="http://schemas.microsoft.com/office/powerpoint/2010/main" val="115700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Data and Privacy</a:t>
            </a:r>
            <a:endParaRPr lang="en-US" dirty="0"/>
          </a:p>
        </p:txBody>
      </p:sp>
      <p:pic>
        <p:nvPicPr>
          <p:cNvPr id="3" name="Picture 2"/>
          <p:cNvPicPr>
            <a:picLocks noChangeAspect="1"/>
          </p:cNvPicPr>
          <p:nvPr/>
        </p:nvPicPr>
        <p:blipFill rotWithShape="1">
          <a:blip r:embed="rId3"/>
          <a:srcRect l="37173" r="8949" b="49470"/>
          <a:stretch/>
        </p:blipFill>
        <p:spPr>
          <a:xfrm>
            <a:off x="7120486" y="980875"/>
            <a:ext cx="4651514" cy="226590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8006611" y="3363658"/>
            <a:ext cx="2621083" cy="3379596"/>
          </a:xfrm>
          <a:prstGeom prst="rect">
            <a:avLst/>
          </a:prstGeom>
          <a:ln>
            <a:solidFill>
              <a:schemeClr val="tx1"/>
            </a:solidFill>
          </a:ln>
        </p:spPr>
      </p:pic>
      <p:sp>
        <p:nvSpPr>
          <p:cNvPr id="6" name="TextBox 5"/>
          <p:cNvSpPr txBox="1"/>
          <p:nvPr/>
        </p:nvSpPr>
        <p:spPr>
          <a:xfrm>
            <a:off x="172278" y="1285673"/>
            <a:ext cx="6776328" cy="2031325"/>
          </a:xfrm>
          <a:prstGeom prst="rect">
            <a:avLst/>
          </a:prstGeom>
          <a:noFill/>
        </p:spPr>
        <p:txBody>
          <a:bodyPr wrap="square" rtlCol="0">
            <a:spAutoFit/>
          </a:bodyPr>
          <a:lstStyle/>
          <a:p>
            <a:r>
              <a:rPr lang="en-US" dirty="0" smtClean="0"/>
              <a:t>Limiting to our immediate service area to avoid outlying data</a:t>
            </a:r>
          </a:p>
          <a:p>
            <a:endParaRPr lang="en-US" dirty="0"/>
          </a:p>
          <a:p>
            <a:r>
              <a:rPr lang="en-US" dirty="0" smtClean="0"/>
              <a:t>A geography containing 100’s of patrons helps to anonymize that data</a:t>
            </a:r>
          </a:p>
          <a:p>
            <a:endParaRPr lang="en-US" dirty="0"/>
          </a:p>
          <a:p>
            <a:r>
              <a:rPr lang="en-US" dirty="0" smtClean="0"/>
              <a:t>A region with a single family using your library risks re-identifying those patrons</a:t>
            </a:r>
          </a:p>
        </p:txBody>
      </p:sp>
      <p:pic>
        <p:nvPicPr>
          <p:cNvPr id="7" name="Picture 6"/>
          <p:cNvPicPr>
            <a:picLocks noChangeAspect="1"/>
          </p:cNvPicPr>
          <p:nvPr/>
        </p:nvPicPr>
        <p:blipFill>
          <a:blip r:embed="rId5"/>
          <a:stretch>
            <a:fillRect/>
          </a:stretch>
        </p:blipFill>
        <p:spPr>
          <a:xfrm>
            <a:off x="2082350" y="3087110"/>
            <a:ext cx="3472352" cy="3656144"/>
          </a:xfrm>
          <a:prstGeom prst="rect">
            <a:avLst/>
          </a:prstGeom>
          <a:ln>
            <a:solidFill>
              <a:schemeClr val="tx1"/>
            </a:solidFill>
          </a:ln>
        </p:spPr>
      </p:pic>
    </p:spTree>
    <p:extLst>
      <p:ext uri="{BB962C8B-B14F-4D97-AF65-F5344CB8AC3E}">
        <p14:creationId xmlns:p14="http://schemas.microsoft.com/office/powerpoint/2010/main" val="103586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Visualization Products</a:t>
            </a:r>
            <a:endParaRPr lang="en-US" dirty="0"/>
          </a:p>
        </p:txBody>
      </p:sp>
      <p:pic>
        <p:nvPicPr>
          <p:cNvPr id="6" name="Picture 5"/>
          <p:cNvPicPr>
            <a:picLocks noChangeAspect="1"/>
          </p:cNvPicPr>
          <p:nvPr/>
        </p:nvPicPr>
        <p:blipFill>
          <a:blip r:embed="rId3"/>
          <a:stretch>
            <a:fillRect/>
          </a:stretch>
        </p:blipFill>
        <p:spPr>
          <a:xfrm>
            <a:off x="1752600" y="2133600"/>
            <a:ext cx="2183738" cy="566666"/>
          </a:xfrm>
          <a:prstGeom prst="rect">
            <a:avLst/>
          </a:prstGeom>
        </p:spPr>
      </p:pic>
      <p:pic>
        <p:nvPicPr>
          <p:cNvPr id="7" name="Picture 6"/>
          <p:cNvPicPr>
            <a:picLocks noChangeAspect="1"/>
          </p:cNvPicPr>
          <p:nvPr/>
        </p:nvPicPr>
        <p:blipFill>
          <a:blip r:embed="rId4"/>
          <a:stretch>
            <a:fillRect/>
          </a:stretch>
        </p:blipFill>
        <p:spPr>
          <a:xfrm>
            <a:off x="7190683" y="2193454"/>
            <a:ext cx="2816346" cy="471515"/>
          </a:xfrm>
          <a:prstGeom prst="rect">
            <a:avLst/>
          </a:prstGeom>
        </p:spPr>
      </p:pic>
      <p:pic>
        <p:nvPicPr>
          <p:cNvPr id="1032" name="Picture 8" descr="data visualization tools - visme"/>
          <p:cNvPicPr>
            <a:picLocks noChangeAspect="1" noChangeArrowheads="1"/>
          </p:cNvPicPr>
          <p:nvPr/>
        </p:nvPicPr>
        <p:blipFill rotWithShape="1">
          <a:blip r:embed="rId5">
            <a:extLst>
              <a:ext uri="{28A0092B-C50C-407E-A947-70E740481C1C}">
                <a14:useLocalDpi xmlns:a14="http://schemas.microsoft.com/office/drawing/2010/main" val="0"/>
              </a:ext>
            </a:extLst>
          </a:blip>
          <a:srcRect l="36584" r="36586"/>
          <a:stretch/>
        </p:blipFill>
        <p:spPr bwMode="auto">
          <a:xfrm>
            <a:off x="4724400" y="2205568"/>
            <a:ext cx="1066800" cy="9368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ta visualization tools - infogram"/>
          <p:cNvPicPr>
            <a:picLocks noChangeAspect="1" noChangeArrowheads="1"/>
          </p:cNvPicPr>
          <p:nvPr/>
        </p:nvPicPr>
        <p:blipFill rotWithShape="1">
          <a:blip r:embed="rId6">
            <a:extLst>
              <a:ext uri="{28A0092B-C50C-407E-A947-70E740481C1C}">
                <a14:useLocalDpi xmlns:a14="http://schemas.microsoft.com/office/drawing/2010/main" val="0"/>
              </a:ext>
            </a:extLst>
          </a:blip>
          <a:srcRect l="36364" r="36364"/>
          <a:stretch/>
        </p:blipFill>
        <p:spPr bwMode="auto">
          <a:xfrm>
            <a:off x="1812961" y="3352800"/>
            <a:ext cx="20574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Datapine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935" r="26020"/>
          <a:stretch/>
        </p:blipFill>
        <p:spPr bwMode="auto">
          <a:xfrm>
            <a:off x="7467600" y="3142387"/>
            <a:ext cx="1752600" cy="583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stretch>
            <a:fillRect/>
          </a:stretch>
        </p:blipFill>
        <p:spPr>
          <a:xfrm>
            <a:off x="4648200" y="3595355"/>
            <a:ext cx="2087564" cy="528179"/>
          </a:xfrm>
          <a:prstGeom prst="rect">
            <a:avLst/>
          </a:prstGeom>
        </p:spPr>
      </p:pic>
      <p:pic>
        <p:nvPicPr>
          <p:cNvPr id="1038" name="Picture 14" descr="data visualization tools - chartblock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694" r="27337"/>
          <a:stretch/>
        </p:blipFill>
        <p:spPr bwMode="auto">
          <a:xfrm>
            <a:off x="7162800" y="4055368"/>
            <a:ext cx="2057400" cy="7625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ta visualization tools - datawrapp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3093" r="33595"/>
          <a:stretch/>
        </p:blipFill>
        <p:spPr bwMode="auto">
          <a:xfrm>
            <a:off x="4343400" y="4661145"/>
            <a:ext cx="1600200" cy="8006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Microsoft Office Excel (2019–present).svg - Wikimedia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2187" y="4798075"/>
            <a:ext cx="998949" cy="929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otly - Wikipedi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66581" y="5012819"/>
            <a:ext cx="2140449" cy="714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stretch>
            <a:fillRect/>
          </a:stretch>
        </p:blipFill>
        <p:spPr>
          <a:xfrm>
            <a:off x="4570473" y="3595354"/>
            <a:ext cx="2243019" cy="529758"/>
          </a:xfrm>
          <a:prstGeom prst="rect">
            <a:avLst/>
          </a:prstGeom>
        </p:spPr>
      </p:pic>
    </p:spTree>
    <p:extLst>
      <p:ext uri="{BB962C8B-B14F-4D97-AF65-F5344CB8AC3E}">
        <p14:creationId xmlns:p14="http://schemas.microsoft.com/office/powerpoint/2010/main" val="92591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Python &amp; </a:t>
            </a:r>
            <a:endParaRPr lang="en-US" dirty="0"/>
          </a:p>
        </p:txBody>
      </p:sp>
      <p:sp>
        <p:nvSpPr>
          <p:cNvPr id="3" name="TextBox 2"/>
          <p:cNvSpPr txBox="1"/>
          <p:nvPr/>
        </p:nvSpPr>
        <p:spPr>
          <a:xfrm>
            <a:off x="5512904" y="1004920"/>
            <a:ext cx="6417520" cy="369332"/>
          </a:xfrm>
          <a:prstGeom prst="rect">
            <a:avLst/>
          </a:prstGeom>
          <a:noFill/>
        </p:spPr>
        <p:txBody>
          <a:bodyPr wrap="square" rtlCol="0">
            <a:spAutoFit/>
          </a:bodyPr>
          <a:lstStyle/>
          <a:p>
            <a:pPr algn="ctr"/>
            <a:r>
              <a:rPr lang="en-US" dirty="0">
                <a:hlinkClick r:id="rId3"/>
              </a:rPr>
              <a:t>https://github.com/Minuteman-Library-Network/Patron-Maps</a:t>
            </a:r>
            <a:endParaRPr lang="en-US" dirty="0"/>
          </a:p>
        </p:txBody>
      </p:sp>
      <p:pic>
        <p:nvPicPr>
          <p:cNvPr id="5" name="Picture 4"/>
          <p:cNvPicPr>
            <a:picLocks noChangeAspect="1"/>
          </p:cNvPicPr>
          <p:nvPr/>
        </p:nvPicPr>
        <p:blipFill>
          <a:blip r:embed="rId4"/>
          <a:stretch>
            <a:fillRect/>
          </a:stretch>
        </p:blipFill>
        <p:spPr>
          <a:xfrm>
            <a:off x="148767" y="3245824"/>
            <a:ext cx="7952381" cy="3485714"/>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5512904" y="1546166"/>
            <a:ext cx="6679096" cy="3248620"/>
          </a:xfrm>
          <a:prstGeom prst="rect">
            <a:avLst/>
          </a:prstGeom>
        </p:spPr>
      </p:pic>
      <p:pic>
        <p:nvPicPr>
          <p:cNvPr id="6" name="Picture 4" descr="Plotly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2151" y="629885"/>
            <a:ext cx="2140449" cy="714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791" y="1579122"/>
            <a:ext cx="4992414" cy="1477328"/>
          </a:xfrm>
          <a:prstGeom prst="rect">
            <a:avLst/>
          </a:prstGeom>
          <a:noFill/>
        </p:spPr>
        <p:txBody>
          <a:bodyPr wrap="square" rtlCol="0">
            <a:spAutoFit/>
          </a:bodyPr>
          <a:lstStyle/>
          <a:p>
            <a:r>
              <a:rPr lang="en-US" dirty="0" smtClean="0"/>
              <a:t>We produce monthly updates via automated script for each </a:t>
            </a:r>
            <a:r>
              <a:rPr lang="en-US" dirty="0" smtClean="0"/>
              <a:t>municipality </a:t>
            </a:r>
            <a:r>
              <a:rPr lang="en-US" dirty="0" smtClean="0"/>
              <a:t>in Minuteman</a:t>
            </a:r>
          </a:p>
          <a:p>
            <a:endParaRPr lang="en-US" dirty="0"/>
          </a:p>
          <a:p>
            <a:r>
              <a:rPr lang="en-US" dirty="0" smtClean="0"/>
              <a:t>Outputs HTML files featuring various interactive choropleth maps</a:t>
            </a:r>
            <a:endParaRPr lang="en-US" dirty="0"/>
          </a:p>
        </p:txBody>
      </p:sp>
      <p:sp>
        <p:nvSpPr>
          <p:cNvPr id="8" name="TextBox 7"/>
          <p:cNvSpPr txBox="1"/>
          <p:nvPr/>
        </p:nvSpPr>
        <p:spPr>
          <a:xfrm>
            <a:off x="8190655" y="4988681"/>
            <a:ext cx="3815298" cy="923330"/>
          </a:xfrm>
          <a:prstGeom prst="rect">
            <a:avLst/>
          </a:prstGeom>
          <a:noFill/>
        </p:spPr>
        <p:txBody>
          <a:bodyPr wrap="square" rtlCol="0">
            <a:spAutoFit/>
          </a:bodyPr>
          <a:lstStyle/>
          <a:p>
            <a:r>
              <a:rPr lang="en-US" dirty="0" smtClean="0"/>
              <a:t>Thanks to code contributions from:</a:t>
            </a:r>
          </a:p>
          <a:p>
            <a:endParaRPr lang="en-US" dirty="0"/>
          </a:p>
          <a:p>
            <a:r>
              <a:rPr lang="en-US" dirty="0" smtClean="0"/>
              <a:t>Kate Wolfe &amp; Ray </a:t>
            </a:r>
            <a:r>
              <a:rPr lang="en-US" dirty="0" err="1" smtClean="0"/>
              <a:t>Voelker</a:t>
            </a:r>
            <a:endParaRPr lang="en-US" dirty="0"/>
          </a:p>
        </p:txBody>
      </p:sp>
    </p:spTree>
    <p:extLst>
      <p:ext uri="{BB962C8B-B14F-4D97-AF65-F5344CB8AC3E}">
        <p14:creationId xmlns:p14="http://schemas.microsoft.com/office/powerpoint/2010/main" val="2746302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Yourself</a:t>
            </a:r>
            <a:endParaRPr lang="en-US" dirty="0"/>
          </a:p>
        </p:txBody>
      </p:sp>
      <p:sp>
        <p:nvSpPr>
          <p:cNvPr id="3" name="TextBox 2"/>
          <p:cNvSpPr txBox="1"/>
          <p:nvPr/>
        </p:nvSpPr>
        <p:spPr>
          <a:xfrm>
            <a:off x="1390212" y="6288687"/>
            <a:ext cx="9047986" cy="369332"/>
          </a:xfrm>
          <a:prstGeom prst="rect">
            <a:avLst/>
          </a:prstGeom>
          <a:noFill/>
        </p:spPr>
        <p:txBody>
          <a:bodyPr wrap="square" rtlCol="0">
            <a:spAutoFit/>
          </a:bodyPr>
          <a:lstStyle/>
          <a:p>
            <a:pPr algn="ctr"/>
            <a:r>
              <a:rPr lang="en-US" dirty="0">
                <a:hlinkClick r:id="rId3"/>
              </a:rPr>
              <a:t>https://</a:t>
            </a:r>
            <a:r>
              <a:rPr lang="en-US" dirty="0" smtClean="0">
                <a:hlinkClick r:id="rId3"/>
              </a:rPr>
              <a:t>colab.research.google.com/drive/1ZSanf8nO10abSIAKWU7RPYKozCK10AQw</a:t>
            </a:r>
            <a:endParaRPr lang="en-US" dirty="0"/>
          </a:p>
        </p:txBody>
      </p:sp>
      <p:pic>
        <p:nvPicPr>
          <p:cNvPr id="8" name="Picture 7"/>
          <p:cNvPicPr>
            <a:picLocks noChangeAspect="1"/>
          </p:cNvPicPr>
          <p:nvPr/>
        </p:nvPicPr>
        <p:blipFill>
          <a:blip r:embed="rId4"/>
          <a:stretch>
            <a:fillRect/>
          </a:stretch>
        </p:blipFill>
        <p:spPr>
          <a:xfrm>
            <a:off x="806005" y="1395937"/>
            <a:ext cx="10216400" cy="4791921"/>
          </a:xfrm>
          <a:prstGeom prst="rect">
            <a:avLst/>
          </a:prstGeom>
        </p:spPr>
      </p:pic>
    </p:spTree>
    <p:extLst>
      <p:ext uri="{BB962C8B-B14F-4D97-AF65-F5344CB8AC3E}">
        <p14:creationId xmlns:p14="http://schemas.microsoft.com/office/powerpoint/2010/main" val="600554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Minuteman</a:t>
            </a:r>
            <a:endParaRPr lang="en-US" dirty="0"/>
          </a:p>
        </p:txBody>
      </p:sp>
      <p:sp>
        <p:nvSpPr>
          <p:cNvPr id="6" name="Content Placeholder 5">
            <a:extLst>
              <a:ext uri="{FF2B5EF4-FFF2-40B4-BE49-F238E27FC236}">
                <a16:creationId xmlns:a16="http://schemas.microsoft.com/office/drawing/2014/main" id="{9365D194-85BA-4D50-B47D-062E79220FE0}"/>
              </a:ext>
            </a:extLst>
          </p:cNvPr>
          <p:cNvSpPr>
            <a:spLocks noGrp="1"/>
          </p:cNvSpPr>
          <p:nvPr>
            <p:ph idx="1"/>
          </p:nvPr>
        </p:nvSpPr>
        <p:spPr/>
        <p:txBody>
          <a:bodyPr/>
          <a:lstStyle/>
          <a:p>
            <a:r>
              <a:rPr lang="en-US" sz="2600" dirty="0" smtClean="0"/>
              <a:t>41 </a:t>
            </a:r>
            <a:r>
              <a:rPr lang="en-US" sz="2600" dirty="0"/>
              <a:t>Member consortia</a:t>
            </a:r>
          </a:p>
          <a:p>
            <a:r>
              <a:rPr lang="en-US" sz="2600" dirty="0"/>
              <a:t>MetroWest area outside Boston</a:t>
            </a:r>
          </a:p>
          <a:p>
            <a:r>
              <a:rPr lang="en-US" sz="2600" dirty="0"/>
              <a:t>Both Public and Academic </a:t>
            </a:r>
            <a:r>
              <a:rPr lang="en-US" sz="2600" dirty="0" smtClean="0"/>
              <a:t>members</a:t>
            </a:r>
          </a:p>
          <a:p>
            <a:r>
              <a:rPr lang="en-US" sz="2600" dirty="0" smtClean="0"/>
              <a:t>Sierra hosted customer</a:t>
            </a:r>
            <a:endParaRPr lang="en-US" sz="2600" dirty="0"/>
          </a:p>
          <a:p>
            <a:pPr>
              <a:spcBef>
                <a:spcPts val="0"/>
              </a:spcBef>
              <a:spcAft>
                <a:spcPts val="1500"/>
              </a:spcAft>
            </a:pPr>
            <a:endParaRPr lang="en-US" sz="2000" noProof="1"/>
          </a:p>
        </p:txBody>
      </p:sp>
      <p:sp>
        <p:nvSpPr>
          <p:cNvPr id="9" name="Rectangle 6">
            <a:extLst>
              <a:ext uri="{FF2B5EF4-FFF2-40B4-BE49-F238E27FC236}">
                <a16:creationId xmlns:a16="http://schemas.microsoft.com/office/drawing/2014/main" id="{C9D745AD-2359-4511-AF2E-0CFC0783471A}"/>
              </a:ext>
              <a:ext uri="{C183D7F6-B498-43B3-948B-1728B52AA6E4}">
                <adec:decorative xmlns="" xmlns:adec="http://schemas.microsoft.com/office/drawing/2017/decorative" val="1"/>
              </a:ext>
            </a:extLst>
          </p:cNvPr>
          <p:cNvSpPr/>
          <p:nvPr/>
        </p:nvSpPr>
        <p:spPr>
          <a:xfrm>
            <a:off x="2243108" y="6600470"/>
            <a:ext cx="8171193" cy="6719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A0F0B9BF-0637-4907-A537-C5F7C796FCA1}"/>
              </a:ext>
              <a:ext uri="{C183D7F6-B498-43B3-948B-1728B52AA6E4}">
                <adec:decorative xmlns="" xmlns:adec="http://schemas.microsoft.com/office/drawing/2017/decorative" val="1"/>
              </a:ext>
            </a:extLst>
          </p:cNvPr>
          <p:cNvSpPr/>
          <p:nvPr/>
        </p:nvSpPr>
        <p:spPr>
          <a:xfrm flipV="1">
            <a:off x="2243108" y="3521705"/>
            <a:ext cx="8171193" cy="82556"/>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2412768" y="3728785"/>
            <a:ext cx="7772400" cy="2689251"/>
          </a:xfrm>
          <a:prstGeom prst="rect">
            <a:avLst/>
          </a:prstGeom>
        </p:spPr>
      </p:pic>
    </p:spTree>
    <p:extLst>
      <p:ext uri="{BB962C8B-B14F-4D97-AF65-F5344CB8AC3E}">
        <p14:creationId xmlns:p14="http://schemas.microsoft.com/office/powerpoint/2010/main" val="3527314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40470" y="132016"/>
            <a:ext cx="7421886" cy="6617217"/>
          </a:xfrm>
          <a:prstGeom prst="rect">
            <a:avLst/>
          </a:prstGeom>
        </p:spPr>
      </p:pic>
      <p:pic>
        <p:nvPicPr>
          <p:cNvPr id="4" name="Picture 3"/>
          <p:cNvPicPr>
            <a:picLocks noChangeAspect="1"/>
          </p:cNvPicPr>
          <p:nvPr/>
        </p:nvPicPr>
        <p:blipFill>
          <a:blip r:embed="rId4"/>
          <a:stretch>
            <a:fillRect/>
          </a:stretch>
        </p:blipFill>
        <p:spPr>
          <a:xfrm>
            <a:off x="469344" y="132016"/>
            <a:ext cx="2451325" cy="636103"/>
          </a:xfrm>
          <a:prstGeom prst="rect">
            <a:avLst/>
          </a:prstGeom>
        </p:spPr>
      </p:pic>
      <p:sp>
        <p:nvSpPr>
          <p:cNvPr id="5" name="TextBox 4"/>
          <p:cNvSpPr txBox="1"/>
          <p:nvPr/>
        </p:nvSpPr>
        <p:spPr>
          <a:xfrm>
            <a:off x="172278" y="1285674"/>
            <a:ext cx="3579915" cy="3970318"/>
          </a:xfrm>
          <a:prstGeom prst="rect">
            <a:avLst/>
          </a:prstGeom>
          <a:noFill/>
        </p:spPr>
        <p:txBody>
          <a:bodyPr wrap="square" rtlCol="0">
            <a:spAutoFit/>
          </a:bodyPr>
          <a:lstStyle/>
          <a:p>
            <a:r>
              <a:rPr lang="en-US" dirty="0" smtClean="0"/>
              <a:t>Original Data dashboard used in Minuteman (replaced when maps were updated for 2020 census)</a:t>
            </a:r>
          </a:p>
          <a:p>
            <a:endParaRPr lang="en-US" dirty="0"/>
          </a:p>
          <a:p>
            <a:r>
              <a:rPr lang="en-US" dirty="0" smtClean="0"/>
              <a:t>Tableau desktop is pricey</a:t>
            </a:r>
          </a:p>
          <a:p>
            <a:endParaRPr lang="en-US" dirty="0"/>
          </a:p>
          <a:p>
            <a:r>
              <a:rPr lang="en-US" dirty="0" smtClean="0"/>
              <a:t>Web based public version is available if you don’t mind sharing your data</a:t>
            </a:r>
          </a:p>
          <a:p>
            <a:endParaRPr lang="en-US" dirty="0"/>
          </a:p>
          <a:p>
            <a:r>
              <a:rPr lang="en-US" dirty="0" smtClean="0"/>
              <a:t>Easiest option for us to build visualizations but most difficult to maintain and to distribute</a:t>
            </a:r>
          </a:p>
          <a:p>
            <a:endParaRPr lang="en-US" dirty="0"/>
          </a:p>
        </p:txBody>
      </p:sp>
    </p:spTree>
    <p:extLst>
      <p:ext uri="{BB962C8B-B14F-4D97-AF65-F5344CB8AC3E}">
        <p14:creationId xmlns:p14="http://schemas.microsoft.com/office/powerpoint/2010/main" val="1876426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 The 2020 Census</a:t>
            </a:r>
            <a:endParaRPr lang="en-US" dirty="0"/>
          </a:p>
        </p:txBody>
      </p:sp>
      <p:sp>
        <p:nvSpPr>
          <p:cNvPr id="3" name="Content Placeholder 2"/>
          <p:cNvSpPr>
            <a:spLocks noGrp="1"/>
          </p:cNvSpPr>
          <p:nvPr>
            <p:ph idx="1"/>
          </p:nvPr>
        </p:nvSpPr>
        <p:spPr>
          <a:xfrm>
            <a:off x="552591" y="1282950"/>
            <a:ext cx="11522499" cy="4128294"/>
          </a:xfrm>
        </p:spPr>
        <p:txBody>
          <a:bodyPr>
            <a:normAutofit/>
          </a:bodyPr>
          <a:lstStyle/>
          <a:p>
            <a:r>
              <a:rPr lang="en-US" dirty="0" smtClean="0"/>
              <a:t>Updated </a:t>
            </a:r>
            <a:r>
              <a:rPr lang="en-US" dirty="0"/>
              <a:t>Geographies released Jan/Feb </a:t>
            </a:r>
            <a:r>
              <a:rPr lang="en-US" dirty="0" smtClean="0"/>
              <a:t>’21</a:t>
            </a:r>
          </a:p>
          <a:p>
            <a:r>
              <a:rPr lang="en-US" dirty="0" smtClean="0"/>
              <a:t>Census Data was not released until March 17, 2022</a:t>
            </a:r>
          </a:p>
          <a:p>
            <a:r>
              <a:rPr lang="en-US" dirty="0" smtClean="0"/>
              <a:t>Data </a:t>
            </a:r>
            <a:r>
              <a:rPr lang="en-US" dirty="0"/>
              <a:t>Quality was </a:t>
            </a:r>
            <a:r>
              <a:rPr lang="en-US" dirty="0" smtClean="0"/>
              <a:t>below standards of prior census</a:t>
            </a:r>
          </a:p>
          <a:p>
            <a:pPr lvl="1"/>
            <a:r>
              <a:rPr lang="en-US" dirty="0" smtClean="0">
                <a:hlinkClick r:id="rId3"/>
              </a:rPr>
              <a:t>https</a:t>
            </a:r>
            <a:r>
              <a:rPr lang="en-US" dirty="0">
                <a:hlinkClick r:id="rId3"/>
              </a:rPr>
              <a:t>://www.census.gov/programs-surveys/decennial-census/decade/2020/planning-management/process/data-quality.html</a:t>
            </a:r>
            <a:endParaRPr lang="en-US" dirty="0"/>
          </a:p>
          <a:p>
            <a:pPr lvl="1"/>
            <a:r>
              <a:rPr lang="en-US" dirty="0"/>
              <a:t>Many metrics have quite high margins of error</a:t>
            </a:r>
          </a:p>
          <a:p>
            <a:pPr marL="266700" lvl="1" indent="0">
              <a:buNone/>
            </a:pPr>
            <a:endParaRPr lang="en-US" dirty="0" smtClean="0"/>
          </a:p>
        </p:txBody>
      </p:sp>
      <p:pic>
        <p:nvPicPr>
          <p:cNvPr id="4" name="Picture 2" descr="Free vector graphics of W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3417" y="659877"/>
            <a:ext cx="645573" cy="623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srcRect b="52771"/>
          <a:stretch/>
        </p:blipFill>
        <p:spPr>
          <a:xfrm>
            <a:off x="1025209" y="4176698"/>
            <a:ext cx="9638095" cy="1538302"/>
          </a:xfrm>
          <a:prstGeom prst="rect">
            <a:avLst/>
          </a:prstGeom>
        </p:spPr>
      </p:pic>
      <p:sp>
        <p:nvSpPr>
          <p:cNvPr id="6" name="Rectangle 5"/>
          <p:cNvSpPr/>
          <p:nvPr/>
        </p:nvSpPr>
        <p:spPr>
          <a:xfrm>
            <a:off x="7462743" y="5169583"/>
            <a:ext cx="2604303" cy="393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502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3405730" cy="804368"/>
          </a:xfrm>
          <a:prstGeom prst="rect">
            <a:avLst/>
          </a:prstGeom>
        </p:spPr>
      </p:pic>
      <p:pic>
        <p:nvPicPr>
          <p:cNvPr id="2050" name="Picture 2" descr="https://lh3.googleusercontent.com/Bq0I6rJbIw6Qv0kS99Sf1hDvnr3XyC5arfq7C9apxvf2fkQw_litnBxIf1Y10EmkYSXJDS8KRhzr7doloGdce2Lq76HXwlY7vFKWRC3LW6FzGRnI7CczayNV4ZsjuW_0hk1Y-isw-IBd9G2Yej-bU2You5piPKYn7hDdCi0B6Pr1Aj_-0ofrJL2BTj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228" y="804368"/>
            <a:ext cx="7659757" cy="5498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726" y="804368"/>
            <a:ext cx="3579915" cy="5078313"/>
          </a:xfrm>
          <a:prstGeom prst="rect">
            <a:avLst/>
          </a:prstGeom>
          <a:noFill/>
        </p:spPr>
        <p:txBody>
          <a:bodyPr wrap="square" rtlCol="0">
            <a:spAutoFit/>
          </a:bodyPr>
          <a:lstStyle/>
          <a:p>
            <a:r>
              <a:rPr lang="en-US" dirty="0" smtClean="0"/>
              <a:t>Free Visualization platform from Google</a:t>
            </a:r>
            <a:endParaRPr lang="en-US" dirty="0"/>
          </a:p>
          <a:p>
            <a:endParaRPr lang="en-US" dirty="0"/>
          </a:p>
          <a:p>
            <a:r>
              <a:rPr lang="en-US" dirty="0" smtClean="0"/>
              <a:t>Lacks a native feature for ingesting </a:t>
            </a:r>
            <a:r>
              <a:rPr lang="en-US" dirty="0" err="1" smtClean="0"/>
              <a:t>shapefiles</a:t>
            </a:r>
            <a:r>
              <a:rPr lang="en-US" dirty="0" smtClean="0"/>
              <a:t>, but a community member </a:t>
            </a:r>
            <a:r>
              <a:rPr lang="en-US" dirty="0" smtClean="0">
                <a:hlinkClick r:id="rId5"/>
              </a:rPr>
              <a:t>created one</a:t>
            </a:r>
            <a:endParaRPr lang="en-US" dirty="0" smtClean="0"/>
          </a:p>
          <a:p>
            <a:endParaRPr lang="en-US" dirty="0"/>
          </a:p>
          <a:p>
            <a:r>
              <a:rPr lang="en-US" dirty="0" smtClean="0"/>
              <a:t>Designed to pull data from Google Sheets, analytics and </a:t>
            </a:r>
            <a:r>
              <a:rPr lang="en-US" dirty="0" err="1" smtClean="0"/>
              <a:t>BigQuery</a:t>
            </a:r>
            <a:endParaRPr lang="en-US" dirty="0" smtClean="0"/>
          </a:p>
          <a:p>
            <a:endParaRPr lang="en-US" dirty="0"/>
          </a:p>
          <a:p>
            <a:r>
              <a:rPr lang="en-US" dirty="0" smtClean="0"/>
              <a:t>Similar sharing features to Google docs/drive, making it easy to control access</a:t>
            </a:r>
          </a:p>
          <a:p>
            <a:endParaRPr lang="en-US" dirty="0"/>
          </a:p>
          <a:p>
            <a:r>
              <a:rPr lang="en-US" dirty="0" smtClean="0"/>
              <a:t>Dashboard pulls from a few Google sheets that we keep current via Python script</a:t>
            </a:r>
            <a:endParaRPr lang="en-US" dirty="0"/>
          </a:p>
        </p:txBody>
      </p:sp>
    </p:spTree>
    <p:extLst>
      <p:ext uri="{BB962C8B-B14F-4D97-AF65-F5344CB8AC3E}">
        <p14:creationId xmlns:p14="http://schemas.microsoft.com/office/powerpoint/2010/main" val="3692077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76439" y="1580920"/>
            <a:ext cx="4627395" cy="5144534"/>
          </a:xfrm>
          <a:prstGeom prst="rect">
            <a:avLst/>
          </a:prstGeom>
        </p:spPr>
      </p:pic>
      <p:pic>
        <p:nvPicPr>
          <p:cNvPr id="3" name="Picture 2"/>
          <p:cNvPicPr>
            <a:picLocks noChangeAspect="1"/>
          </p:cNvPicPr>
          <p:nvPr/>
        </p:nvPicPr>
        <p:blipFill>
          <a:blip r:embed="rId4"/>
          <a:stretch>
            <a:fillRect/>
          </a:stretch>
        </p:blipFill>
        <p:spPr>
          <a:xfrm>
            <a:off x="516564" y="1593341"/>
            <a:ext cx="4720039" cy="5264659"/>
          </a:xfrm>
          <a:prstGeom prst="rect">
            <a:avLst/>
          </a:prstGeom>
        </p:spPr>
      </p:pic>
      <p:sp>
        <p:nvSpPr>
          <p:cNvPr id="2" name="Title 1"/>
          <p:cNvSpPr>
            <a:spLocks noGrp="1"/>
          </p:cNvSpPr>
          <p:nvPr>
            <p:ph type="title"/>
          </p:nvPr>
        </p:nvSpPr>
        <p:spPr/>
        <p:txBody>
          <a:bodyPr/>
          <a:lstStyle/>
          <a:p>
            <a:r>
              <a:rPr lang="en-US" dirty="0" smtClean="0"/>
              <a:t>Two Versions</a:t>
            </a:r>
            <a:endParaRPr lang="en-US" dirty="0"/>
          </a:p>
        </p:txBody>
      </p:sp>
      <p:sp>
        <p:nvSpPr>
          <p:cNvPr id="7" name="TextBox 6"/>
          <p:cNvSpPr txBox="1"/>
          <p:nvPr/>
        </p:nvSpPr>
        <p:spPr>
          <a:xfrm>
            <a:off x="2443297" y="3449455"/>
            <a:ext cx="1556395" cy="926918"/>
          </a:xfrm>
          <a:prstGeom prst="rect">
            <a:avLst/>
          </a:prstGeom>
          <a:noFill/>
        </p:spPr>
        <p:txBody>
          <a:bodyPr wrap="square" rtlCol="0">
            <a:spAutoFit/>
          </a:bodyPr>
          <a:lstStyle/>
          <a:p>
            <a:r>
              <a:rPr lang="en-US" dirty="0" smtClean="0"/>
              <a:t>Population By Census Tract</a:t>
            </a:r>
            <a:endParaRPr lang="en-US" dirty="0"/>
          </a:p>
        </p:txBody>
      </p:sp>
      <p:sp>
        <p:nvSpPr>
          <p:cNvPr id="8" name="TextBox 7"/>
          <p:cNvSpPr txBox="1"/>
          <p:nvPr/>
        </p:nvSpPr>
        <p:spPr>
          <a:xfrm>
            <a:off x="8967065" y="3461611"/>
            <a:ext cx="1556395" cy="926918"/>
          </a:xfrm>
          <a:prstGeom prst="rect">
            <a:avLst/>
          </a:prstGeom>
          <a:noFill/>
        </p:spPr>
        <p:txBody>
          <a:bodyPr wrap="square" rtlCol="0">
            <a:spAutoFit/>
          </a:bodyPr>
          <a:lstStyle/>
          <a:p>
            <a:r>
              <a:rPr lang="en-US" dirty="0" smtClean="0"/>
              <a:t>Population By Block Group</a:t>
            </a:r>
            <a:endParaRPr lang="en-US" dirty="0"/>
          </a:p>
        </p:txBody>
      </p:sp>
    </p:spTree>
    <p:extLst>
      <p:ext uri="{BB962C8B-B14F-4D97-AF65-F5344CB8AC3E}">
        <p14:creationId xmlns:p14="http://schemas.microsoft.com/office/powerpoint/2010/main" val="320919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 Only Data</a:t>
            </a:r>
            <a:endParaRPr lang="en-US" dirty="0"/>
          </a:p>
        </p:txBody>
      </p:sp>
      <p:pic>
        <p:nvPicPr>
          <p:cNvPr id="3" name="Picture 2"/>
          <p:cNvPicPr>
            <a:picLocks noChangeAspect="1"/>
          </p:cNvPicPr>
          <p:nvPr/>
        </p:nvPicPr>
        <p:blipFill>
          <a:blip r:embed="rId3"/>
          <a:stretch>
            <a:fillRect/>
          </a:stretch>
        </p:blipFill>
        <p:spPr>
          <a:xfrm>
            <a:off x="4770960" y="420929"/>
            <a:ext cx="7199274" cy="5382860"/>
          </a:xfrm>
          <a:prstGeom prst="rect">
            <a:avLst/>
          </a:prstGeom>
        </p:spPr>
      </p:pic>
      <p:sp>
        <p:nvSpPr>
          <p:cNvPr id="5" name="TextBox 4"/>
          <p:cNvSpPr txBox="1"/>
          <p:nvPr/>
        </p:nvSpPr>
        <p:spPr>
          <a:xfrm>
            <a:off x="245850" y="1958197"/>
            <a:ext cx="3579915" cy="2308324"/>
          </a:xfrm>
          <a:prstGeom prst="rect">
            <a:avLst/>
          </a:prstGeom>
          <a:noFill/>
        </p:spPr>
        <p:txBody>
          <a:bodyPr wrap="square" rtlCol="0">
            <a:spAutoFit/>
          </a:bodyPr>
          <a:lstStyle/>
          <a:p>
            <a:r>
              <a:rPr lang="en-US" dirty="0" smtClean="0"/>
              <a:t>Detailed ancestry and place of birth data not available at the block group level</a:t>
            </a:r>
          </a:p>
          <a:p>
            <a:endParaRPr lang="en-US" dirty="0"/>
          </a:p>
          <a:p>
            <a:r>
              <a:rPr lang="en-US" dirty="0" smtClean="0"/>
              <a:t>This data is also not updated with the annual ACS surveys</a:t>
            </a:r>
          </a:p>
          <a:p>
            <a:endParaRPr lang="en-US" dirty="0" smtClean="0"/>
          </a:p>
          <a:p>
            <a:endParaRPr lang="en-US" dirty="0"/>
          </a:p>
        </p:txBody>
      </p:sp>
    </p:spTree>
    <p:extLst>
      <p:ext uri="{BB962C8B-B14F-4D97-AF65-F5344CB8AC3E}">
        <p14:creationId xmlns:p14="http://schemas.microsoft.com/office/powerpoint/2010/main" val="1513251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a:t>
            </a:r>
            <a:endParaRPr lang="en-US" dirty="0"/>
          </a:p>
        </p:txBody>
      </p:sp>
      <p:pic>
        <p:nvPicPr>
          <p:cNvPr id="3" name="Picture 2"/>
          <p:cNvPicPr>
            <a:picLocks noChangeAspect="1"/>
          </p:cNvPicPr>
          <p:nvPr/>
        </p:nvPicPr>
        <p:blipFill>
          <a:blip r:embed="rId3"/>
          <a:stretch>
            <a:fillRect/>
          </a:stretch>
        </p:blipFill>
        <p:spPr>
          <a:xfrm>
            <a:off x="7273159" y="0"/>
            <a:ext cx="4759983" cy="3508647"/>
          </a:xfrm>
          <a:prstGeom prst="rect">
            <a:avLst/>
          </a:prstGeom>
        </p:spPr>
      </p:pic>
      <p:pic>
        <p:nvPicPr>
          <p:cNvPr id="5" name="Picture 4"/>
          <p:cNvPicPr>
            <a:picLocks noChangeAspect="1"/>
          </p:cNvPicPr>
          <p:nvPr/>
        </p:nvPicPr>
        <p:blipFill>
          <a:blip r:embed="rId4"/>
          <a:stretch>
            <a:fillRect/>
          </a:stretch>
        </p:blipFill>
        <p:spPr>
          <a:xfrm>
            <a:off x="0" y="1395937"/>
            <a:ext cx="5207054" cy="3955401"/>
          </a:xfrm>
          <a:prstGeom prst="rect">
            <a:avLst/>
          </a:prstGeom>
        </p:spPr>
      </p:pic>
      <p:pic>
        <p:nvPicPr>
          <p:cNvPr id="6" name="Picture 5"/>
          <p:cNvPicPr>
            <a:picLocks noChangeAspect="1"/>
          </p:cNvPicPr>
          <p:nvPr/>
        </p:nvPicPr>
        <p:blipFill>
          <a:blip r:embed="rId5"/>
          <a:stretch>
            <a:fillRect/>
          </a:stretch>
        </p:blipFill>
        <p:spPr>
          <a:xfrm>
            <a:off x="5207054" y="2759116"/>
            <a:ext cx="5301920" cy="4098884"/>
          </a:xfrm>
          <a:prstGeom prst="rect">
            <a:avLst/>
          </a:prstGeom>
          <a:ln>
            <a:solidFill>
              <a:schemeClr val="tx1"/>
            </a:solidFill>
          </a:ln>
        </p:spPr>
      </p:pic>
    </p:spTree>
    <p:extLst>
      <p:ext uri="{BB962C8B-B14F-4D97-AF65-F5344CB8AC3E}">
        <p14:creationId xmlns:p14="http://schemas.microsoft.com/office/powerpoint/2010/main" val="3425143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Reporter Links</a:t>
            </a:r>
            <a:endParaRPr lang="en-US" dirty="0"/>
          </a:p>
        </p:txBody>
      </p:sp>
      <p:pic>
        <p:nvPicPr>
          <p:cNvPr id="4" name="Picture 3"/>
          <p:cNvPicPr>
            <a:picLocks noChangeAspect="1"/>
          </p:cNvPicPr>
          <p:nvPr/>
        </p:nvPicPr>
        <p:blipFill>
          <a:blip r:embed="rId3"/>
          <a:stretch>
            <a:fillRect/>
          </a:stretch>
        </p:blipFill>
        <p:spPr>
          <a:xfrm>
            <a:off x="0" y="2039007"/>
            <a:ext cx="5831929" cy="2900856"/>
          </a:xfrm>
          <a:prstGeom prst="rect">
            <a:avLst/>
          </a:prstGeom>
        </p:spPr>
      </p:pic>
      <p:pic>
        <p:nvPicPr>
          <p:cNvPr id="5" name="Picture 4"/>
          <p:cNvPicPr>
            <a:picLocks noChangeAspect="1"/>
          </p:cNvPicPr>
          <p:nvPr/>
        </p:nvPicPr>
        <p:blipFill>
          <a:blip r:embed="rId4"/>
          <a:stretch>
            <a:fillRect/>
          </a:stretch>
        </p:blipFill>
        <p:spPr>
          <a:xfrm>
            <a:off x="5787882" y="127667"/>
            <a:ext cx="6404118" cy="6730333"/>
          </a:xfrm>
          <a:prstGeom prst="rect">
            <a:avLst/>
          </a:prstGeom>
        </p:spPr>
      </p:pic>
    </p:spTree>
    <p:extLst>
      <p:ext uri="{BB962C8B-B14F-4D97-AF65-F5344CB8AC3E}">
        <p14:creationId xmlns:p14="http://schemas.microsoft.com/office/powerpoint/2010/main" val="318910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10000"/>
          </a:bodyPr>
          <a:lstStyle/>
          <a:p>
            <a:endParaRPr lang="en-US"/>
          </a:p>
        </p:txBody>
      </p:sp>
      <p:sp>
        <p:nvSpPr>
          <p:cNvPr id="5" name="Text Placeholder 4"/>
          <p:cNvSpPr>
            <a:spLocks noGrp="1"/>
          </p:cNvSpPr>
          <p:nvPr>
            <p:ph type="body" sz="quarter" idx="14"/>
          </p:nvPr>
        </p:nvSpPr>
        <p:spPr>
          <a:xfrm>
            <a:off x="1594402" y="4043086"/>
            <a:ext cx="9003195" cy="1880636"/>
          </a:xfrm>
        </p:spPr>
        <p:txBody>
          <a:bodyPr>
            <a:normAutofit fontScale="77500" lnSpcReduction="20000"/>
          </a:bodyPr>
          <a:lstStyle/>
          <a:p>
            <a:r>
              <a:rPr lang="en-US" sz="3400" dirty="0" smtClean="0"/>
              <a:t>Questions?</a:t>
            </a:r>
          </a:p>
          <a:p>
            <a:endParaRPr lang="en-US" sz="3400" dirty="0" smtClean="0"/>
          </a:p>
          <a:p>
            <a:pPr>
              <a:spcBef>
                <a:spcPts val="0"/>
              </a:spcBef>
              <a:spcAft>
                <a:spcPts val="1500"/>
              </a:spcAft>
            </a:pPr>
            <a:r>
              <a:rPr lang="en-US" sz="3400" noProof="1">
                <a:hlinkClick r:id="rId3"/>
              </a:rPr>
              <a:t>jgoldstein@minlib.net</a:t>
            </a:r>
            <a:endParaRPr lang="en-US" sz="3400" noProof="1"/>
          </a:p>
          <a:p>
            <a:pPr>
              <a:spcBef>
                <a:spcPts val="0"/>
              </a:spcBef>
              <a:spcAft>
                <a:spcPts val="1500"/>
              </a:spcAft>
            </a:pPr>
            <a:r>
              <a:rPr lang="en-US" sz="3400" noProof="1" smtClean="0">
                <a:hlinkClick r:id="rId4"/>
              </a:rPr>
              <a:t>https</a:t>
            </a:r>
            <a:r>
              <a:rPr lang="en-US" sz="3400" noProof="1">
                <a:hlinkClick r:id="rId4"/>
              </a:rPr>
              <a:t>://github.com/Minuteman-Library-Network/Patron-Maps</a:t>
            </a:r>
            <a:endParaRPr lang="en-US" sz="3400" noProof="1"/>
          </a:p>
          <a:p>
            <a:endParaRPr lang="en-US" dirty="0"/>
          </a:p>
        </p:txBody>
      </p:sp>
    </p:spTree>
    <p:extLst>
      <p:ext uri="{BB962C8B-B14F-4D97-AF65-F5344CB8AC3E}">
        <p14:creationId xmlns:p14="http://schemas.microsoft.com/office/powerpoint/2010/main" val="2133644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ACF36960-4969-4798-A8C8-46030DFF29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81" r="2081"/>
          <a:stretch>
            <a:fillRect/>
          </a:stretch>
        </p:blipFill>
        <p:spPr/>
      </p:pic>
      <p:sp>
        <p:nvSpPr>
          <p:cNvPr id="40" name="Text Placeholder 39">
            <a:extLst>
              <a:ext uri="{FF2B5EF4-FFF2-40B4-BE49-F238E27FC236}">
                <a16:creationId xmlns:a16="http://schemas.microsoft.com/office/drawing/2014/main" id="{E3F48742-5436-4A86-A73D-1BA6F7BAE22A}"/>
              </a:ext>
            </a:extLst>
          </p:cNvPr>
          <p:cNvSpPr>
            <a:spLocks noGrp="1"/>
          </p:cNvSpPr>
          <p:nvPr>
            <p:ph type="body" sz="quarter" idx="35"/>
          </p:nvPr>
        </p:nvSpPr>
        <p:spPr>
          <a:xfrm>
            <a:off x="5011150" y="4309057"/>
            <a:ext cx="1980000" cy="360000"/>
          </a:xfrm>
        </p:spPr>
        <p:txBody>
          <a:bodyPr/>
          <a:lstStyle/>
          <a:p>
            <a:r>
              <a:rPr lang="en-US" dirty="0" smtClean="0"/>
              <a:t>Sierra</a:t>
            </a:r>
            <a:endParaRPr lang="en-US" dirty="0"/>
          </a:p>
        </p:txBody>
      </p:sp>
      <p:sp>
        <p:nvSpPr>
          <p:cNvPr id="41" name="Text Placeholder 40">
            <a:extLst>
              <a:ext uri="{FF2B5EF4-FFF2-40B4-BE49-F238E27FC236}">
                <a16:creationId xmlns:a16="http://schemas.microsoft.com/office/drawing/2014/main" id="{86C7F081-0447-467E-A32F-6B62B2A8E22E}"/>
              </a:ext>
            </a:extLst>
          </p:cNvPr>
          <p:cNvSpPr>
            <a:spLocks noGrp="1"/>
          </p:cNvSpPr>
          <p:nvPr>
            <p:ph type="body" sz="quarter" idx="36"/>
          </p:nvPr>
        </p:nvSpPr>
        <p:spPr>
          <a:xfrm>
            <a:off x="5011150" y="4943457"/>
            <a:ext cx="1980000" cy="528875"/>
          </a:xfrm>
        </p:spPr>
        <p:txBody>
          <a:bodyPr/>
          <a:lstStyle/>
          <a:p>
            <a:r>
              <a:rPr lang="en-US" noProof="1" smtClean="0"/>
              <a:t>Patron addresses and circulation activity</a:t>
            </a:r>
            <a:endParaRPr lang="en-US" noProof="1"/>
          </a:p>
        </p:txBody>
      </p:sp>
      <p:sp>
        <p:nvSpPr>
          <p:cNvPr id="42" name="Text Placeholder 41">
            <a:extLst>
              <a:ext uri="{FF2B5EF4-FFF2-40B4-BE49-F238E27FC236}">
                <a16:creationId xmlns:a16="http://schemas.microsoft.com/office/drawing/2014/main" id="{463E1EDF-5BAC-426A-94B7-55FCD838BEC5}"/>
              </a:ext>
            </a:extLst>
          </p:cNvPr>
          <p:cNvSpPr>
            <a:spLocks noGrp="1"/>
          </p:cNvSpPr>
          <p:nvPr>
            <p:ph type="body" sz="quarter" idx="37"/>
          </p:nvPr>
        </p:nvSpPr>
        <p:spPr>
          <a:xfrm>
            <a:off x="5689439" y="6050527"/>
            <a:ext cx="5303520" cy="360000"/>
          </a:xfrm>
        </p:spPr>
        <p:txBody>
          <a:bodyPr/>
          <a:lstStyle/>
          <a:p>
            <a:r>
              <a:rPr lang="en-US" dirty="0" smtClean="0">
                <a:latin typeface="+mn-lt"/>
              </a:rPr>
              <a:t>Need a single matching data point</a:t>
            </a:r>
            <a:endParaRPr lang="en-US" dirty="0">
              <a:latin typeface="+mn-lt"/>
            </a:endParaRPr>
          </a:p>
        </p:txBody>
      </p:sp>
      <p:sp>
        <p:nvSpPr>
          <p:cNvPr id="43" name="Text Placeholder 42">
            <a:extLst>
              <a:ext uri="{FF2B5EF4-FFF2-40B4-BE49-F238E27FC236}">
                <a16:creationId xmlns:a16="http://schemas.microsoft.com/office/drawing/2014/main" id="{D711F734-B3F3-4391-94AE-5D1B79762BB4}"/>
              </a:ext>
            </a:extLst>
          </p:cNvPr>
          <p:cNvSpPr>
            <a:spLocks noGrp="1"/>
          </p:cNvSpPr>
          <p:nvPr>
            <p:ph type="body" sz="quarter" idx="38"/>
          </p:nvPr>
        </p:nvSpPr>
        <p:spPr>
          <a:xfrm>
            <a:off x="7456288" y="4943457"/>
            <a:ext cx="1980000" cy="528875"/>
          </a:xfrm>
        </p:spPr>
        <p:txBody>
          <a:bodyPr/>
          <a:lstStyle/>
          <a:p>
            <a:r>
              <a:rPr lang="en-US" dirty="0" smtClean="0"/>
              <a:t>Demographic data</a:t>
            </a:r>
            <a:endParaRPr lang="en-US" noProof="1"/>
          </a:p>
        </p:txBody>
      </p:sp>
      <p:sp>
        <p:nvSpPr>
          <p:cNvPr id="44" name="Text Placeholder 43">
            <a:extLst>
              <a:ext uri="{FF2B5EF4-FFF2-40B4-BE49-F238E27FC236}">
                <a16:creationId xmlns:a16="http://schemas.microsoft.com/office/drawing/2014/main" id="{AF45A5B3-0701-4C27-8200-149553525BF6}"/>
              </a:ext>
            </a:extLst>
          </p:cNvPr>
          <p:cNvSpPr>
            <a:spLocks noGrp="1"/>
          </p:cNvSpPr>
          <p:nvPr>
            <p:ph type="body" sz="quarter" idx="39"/>
          </p:nvPr>
        </p:nvSpPr>
        <p:spPr>
          <a:xfrm>
            <a:off x="9691250" y="4309057"/>
            <a:ext cx="1980000" cy="360000"/>
          </a:xfrm>
        </p:spPr>
        <p:txBody>
          <a:bodyPr/>
          <a:lstStyle/>
          <a:p>
            <a:r>
              <a:rPr lang="en-US" dirty="0" smtClean="0"/>
              <a:t>Tiger/Line</a:t>
            </a:r>
            <a:endParaRPr lang="en-US" dirty="0"/>
          </a:p>
        </p:txBody>
      </p:sp>
      <p:sp>
        <p:nvSpPr>
          <p:cNvPr id="45" name="Text Placeholder 44">
            <a:extLst>
              <a:ext uri="{FF2B5EF4-FFF2-40B4-BE49-F238E27FC236}">
                <a16:creationId xmlns:a16="http://schemas.microsoft.com/office/drawing/2014/main" id="{C3DC4BA8-7AEF-43F5-90F5-037ECABF5CCB}"/>
              </a:ext>
            </a:extLst>
          </p:cNvPr>
          <p:cNvSpPr>
            <a:spLocks noGrp="1"/>
          </p:cNvSpPr>
          <p:nvPr>
            <p:ph type="body" sz="quarter" idx="40"/>
          </p:nvPr>
        </p:nvSpPr>
        <p:spPr>
          <a:xfrm>
            <a:off x="9691250" y="4943457"/>
            <a:ext cx="1980000" cy="528875"/>
          </a:xfrm>
        </p:spPr>
        <p:txBody>
          <a:bodyPr/>
          <a:lstStyle/>
          <a:p>
            <a:r>
              <a:rPr lang="en-US" dirty="0" smtClean="0"/>
              <a:t>Geographic details</a:t>
            </a:r>
            <a:endParaRPr lang="en-US" noProof="1"/>
          </a:p>
        </p:txBody>
      </p:sp>
      <p:sp>
        <p:nvSpPr>
          <p:cNvPr id="39" name="Text Placeholder 38">
            <a:extLst>
              <a:ext uri="{FF2B5EF4-FFF2-40B4-BE49-F238E27FC236}">
                <a16:creationId xmlns:a16="http://schemas.microsoft.com/office/drawing/2014/main" id="{482D5FEE-2122-45A2-A2E5-AF688FA41EED}"/>
              </a:ext>
            </a:extLst>
          </p:cNvPr>
          <p:cNvSpPr>
            <a:spLocks noGrp="1"/>
          </p:cNvSpPr>
          <p:nvPr>
            <p:ph type="body" sz="quarter" idx="32"/>
          </p:nvPr>
        </p:nvSpPr>
        <p:spPr>
          <a:xfrm>
            <a:off x="4823999" y="993588"/>
            <a:ext cx="6659814" cy="931395"/>
          </a:xfrm>
        </p:spPr>
        <p:txBody>
          <a:bodyPr>
            <a:normAutofit fontScale="85000" lnSpcReduction="20000"/>
          </a:bodyPr>
          <a:lstStyle/>
          <a:p>
            <a:r>
              <a:rPr lang="en-US" dirty="0" smtClean="0"/>
              <a:t>Track the portion of our service area with library cards</a:t>
            </a:r>
          </a:p>
          <a:p>
            <a:r>
              <a:rPr lang="en-US" dirty="0" smtClean="0"/>
              <a:t>Incorporate additional Sierra &amp; Census data if viable</a:t>
            </a:r>
          </a:p>
          <a:p>
            <a:r>
              <a:rPr lang="en-US" dirty="0" smtClean="0"/>
              <a:t>Automate everything </a:t>
            </a:r>
            <a:endParaRPr lang="en-US" noProof="1"/>
          </a:p>
        </p:txBody>
      </p:sp>
      <p:grpSp>
        <p:nvGrpSpPr>
          <p:cNvPr id="73" name="Group 72" descr="Picture Placeholder">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id="{B8F9FC5C-E147-4E48-832E-5E7D4F0060C2}"/>
                </a:ext>
                <a:ext uri="{C183D7F6-B498-43B3-948B-1728B52AA6E4}">
                  <adec:decorative xmlns=""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
              <a:extLst>
                <a:ext uri="{FF2B5EF4-FFF2-40B4-BE49-F238E27FC236}">
                  <a16:creationId xmlns:a16="http://schemas.microsoft.com/office/drawing/2014/main" id="{3817EB80-63DB-4AF9-B1C2-7A558E6371C9}"/>
                </a:ext>
                <a:ext uri="{C183D7F6-B498-43B3-948B-1728B52AA6E4}">
                  <adec:decorative xmlns=""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4"/>
          <a:stretch>
            <a:fillRect/>
          </a:stretch>
        </p:blipFill>
        <p:spPr>
          <a:xfrm>
            <a:off x="7438676" y="2193210"/>
            <a:ext cx="1997612" cy="1978647"/>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824000" y="2279879"/>
            <a:ext cx="2354299" cy="1754778"/>
          </a:xfrm>
          <a:prstGeom prst="rect">
            <a:avLst/>
          </a:prstGeom>
        </p:spPr>
      </p:pic>
      <p:pic>
        <p:nvPicPr>
          <p:cNvPr id="7" name="Picture 6"/>
          <p:cNvPicPr>
            <a:picLocks noChangeAspect="1"/>
          </p:cNvPicPr>
          <p:nvPr/>
        </p:nvPicPr>
        <p:blipFill>
          <a:blip r:embed="rId6"/>
          <a:stretch>
            <a:fillRect/>
          </a:stretch>
        </p:blipFill>
        <p:spPr>
          <a:xfrm>
            <a:off x="9696665" y="2564994"/>
            <a:ext cx="2244873" cy="1240063"/>
          </a:xfrm>
          <a:prstGeom prst="rect">
            <a:avLst/>
          </a:prstGeom>
        </p:spPr>
      </p:pic>
      <p:sp>
        <p:nvSpPr>
          <p:cNvPr id="8" name="Right Brace 7"/>
          <p:cNvSpPr/>
          <p:nvPr/>
        </p:nvSpPr>
        <p:spPr>
          <a:xfrm rot="5400000">
            <a:off x="8028400" y="2230001"/>
            <a:ext cx="625598" cy="666010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 Placeholder 41">
            <a:extLst>
              <a:ext uri="{FF2B5EF4-FFF2-40B4-BE49-F238E27FC236}">
                <a16:creationId xmlns:a16="http://schemas.microsoft.com/office/drawing/2014/main" id="{463E1EDF-5BAC-426A-94B7-55FCD838BEC5}"/>
              </a:ext>
            </a:extLst>
          </p:cNvPr>
          <p:cNvSpPr txBox="1">
            <a:spLocks/>
          </p:cNvSpPr>
          <p:nvPr/>
        </p:nvSpPr>
        <p:spPr>
          <a:xfrm>
            <a:off x="7438676" y="4294360"/>
            <a:ext cx="198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Census</a:t>
            </a:r>
            <a:endParaRPr lang="en-US" dirty="0"/>
          </a:p>
        </p:txBody>
      </p:sp>
      <p:sp>
        <p:nvSpPr>
          <p:cNvPr id="21" name="Title 1"/>
          <p:cNvSpPr>
            <a:spLocks noGrp="1"/>
          </p:cNvSpPr>
          <p:nvPr>
            <p:ph type="title"/>
          </p:nvPr>
        </p:nvSpPr>
        <p:spPr>
          <a:xfrm>
            <a:off x="4823999" y="145031"/>
            <a:ext cx="7117539" cy="736060"/>
          </a:xfrm>
        </p:spPr>
        <p:txBody>
          <a:bodyPr/>
          <a:lstStyle/>
          <a:p>
            <a:r>
              <a:rPr lang="en-US" dirty="0" smtClean="0">
                <a:solidFill>
                  <a:schemeClr val="accent2"/>
                </a:solidFill>
              </a:rPr>
              <a:t>Our Goal</a:t>
            </a:r>
            <a:endParaRPr lang="en-US" dirty="0">
              <a:solidFill>
                <a:schemeClr val="accent2"/>
              </a:solidFill>
            </a:endParaRPr>
          </a:p>
        </p:txBody>
      </p:sp>
    </p:spTree>
    <p:extLst>
      <p:ext uri="{BB962C8B-B14F-4D97-AF65-F5344CB8AC3E}">
        <p14:creationId xmlns:p14="http://schemas.microsoft.com/office/powerpoint/2010/main" val="17296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644727" y="695902"/>
            <a:ext cx="8195340" cy="6162098"/>
          </a:xfrm>
          <a:prstGeom prst="rect">
            <a:avLst/>
          </a:prstGeom>
        </p:spPr>
      </p:pic>
      <p:sp>
        <p:nvSpPr>
          <p:cNvPr id="14" name="Title 13"/>
          <p:cNvSpPr>
            <a:spLocks noGrp="1"/>
          </p:cNvSpPr>
          <p:nvPr>
            <p:ph type="title"/>
          </p:nvPr>
        </p:nvSpPr>
        <p:spPr/>
        <p:txBody>
          <a:bodyPr/>
          <a:lstStyle/>
          <a:p>
            <a:r>
              <a:rPr lang="en-US" dirty="0" smtClean="0"/>
              <a:t>Census Geography</a:t>
            </a:r>
            <a:endParaRPr lang="en-US" dirty="0"/>
          </a:p>
        </p:txBody>
      </p:sp>
      <p:sp>
        <p:nvSpPr>
          <p:cNvPr id="2" name="TextBox 1"/>
          <p:cNvSpPr txBox="1"/>
          <p:nvPr/>
        </p:nvSpPr>
        <p:spPr>
          <a:xfrm>
            <a:off x="688622" y="6491111"/>
            <a:ext cx="6276622" cy="276999"/>
          </a:xfrm>
          <a:prstGeom prst="rect">
            <a:avLst/>
          </a:prstGeom>
          <a:noFill/>
        </p:spPr>
        <p:txBody>
          <a:bodyPr wrap="square" rtlCol="0">
            <a:spAutoFit/>
          </a:bodyPr>
          <a:lstStyle/>
          <a:p>
            <a:r>
              <a:rPr lang="en-US" sz="1200" dirty="0"/>
              <a:t>https://learn.arcgis.com/en/related-concepts/united-states-census-geography.htm</a:t>
            </a:r>
          </a:p>
        </p:txBody>
      </p:sp>
    </p:spTree>
    <p:extLst>
      <p:ext uri="{BB962C8B-B14F-4D97-AF65-F5344CB8AC3E}">
        <p14:creationId xmlns:p14="http://schemas.microsoft.com/office/powerpoint/2010/main" val="109504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88477" y="1395937"/>
            <a:ext cx="5247910" cy="3945917"/>
          </a:xfrm>
          <a:prstGeom prst="rect">
            <a:avLst/>
          </a:prstGeom>
        </p:spPr>
      </p:pic>
      <p:sp>
        <p:nvSpPr>
          <p:cNvPr id="14" name="Title 13"/>
          <p:cNvSpPr>
            <a:spLocks noGrp="1"/>
          </p:cNvSpPr>
          <p:nvPr>
            <p:ph type="title"/>
          </p:nvPr>
        </p:nvSpPr>
        <p:spPr/>
        <p:txBody>
          <a:bodyPr/>
          <a:lstStyle/>
          <a:p>
            <a:r>
              <a:rPr lang="en-US" dirty="0" smtClean="0"/>
              <a:t>Census Geography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20684212"/>
              </p:ext>
            </p:extLst>
          </p:nvPr>
        </p:nvGraphicFramePr>
        <p:xfrm>
          <a:off x="432000" y="2679148"/>
          <a:ext cx="5898462" cy="4045973"/>
        </p:xfrm>
        <a:graphic>
          <a:graphicData uri="http://schemas.openxmlformats.org/drawingml/2006/table">
            <a:tbl>
              <a:tblPr firstRow="1" bandRow="1">
                <a:tableStyleId>{8A107856-5554-42FB-B03E-39F5DBC370BA}</a:tableStyleId>
              </a:tblPr>
              <a:tblGrid>
                <a:gridCol w="1884105">
                  <a:extLst>
                    <a:ext uri="{9D8B030D-6E8A-4147-A177-3AD203B41FA5}">
                      <a16:colId xmlns:a16="http://schemas.microsoft.com/office/drawing/2014/main" val="3340922199"/>
                    </a:ext>
                  </a:extLst>
                </a:gridCol>
                <a:gridCol w="2048203">
                  <a:extLst>
                    <a:ext uri="{9D8B030D-6E8A-4147-A177-3AD203B41FA5}">
                      <a16:colId xmlns:a16="http://schemas.microsoft.com/office/drawing/2014/main" val="4234066116"/>
                    </a:ext>
                  </a:extLst>
                </a:gridCol>
                <a:gridCol w="1966154">
                  <a:extLst>
                    <a:ext uri="{9D8B030D-6E8A-4147-A177-3AD203B41FA5}">
                      <a16:colId xmlns:a16="http://schemas.microsoft.com/office/drawing/2014/main" val="2709043791"/>
                    </a:ext>
                  </a:extLst>
                </a:gridCol>
              </a:tblGrid>
              <a:tr h="571253">
                <a:tc>
                  <a:txBody>
                    <a:bodyPr/>
                    <a:lstStyle/>
                    <a:p>
                      <a:pPr algn="ctr"/>
                      <a:r>
                        <a:rPr lang="en-US" dirty="0" smtClean="0"/>
                        <a:t>Geography</a:t>
                      </a:r>
                      <a:endParaRPr lang="en-US" dirty="0"/>
                    </a:p>
                  </a:txBody>
                  <a:tcPr/>
                </a:tc>
                <a:tc>
                  <a:txBody>
                    <a:bodyPr/>
                    <a:lstStyle/>
                    <a:p>
                      <a:pPr algn="ctr"/>
                      <a:r>
                        <a:rPr lang="en-US" dirty="0" smtClean="0"/>
                        <a:t>Digits</a:t>
                      </a:r>
                      <a:endParaRPr lang="en-US" dirty="0"/>
                    </a:p>
                  </a:txBody>
                  <a:tcPr/>
                </a:tc>
                <a:tc>
                  <a:txBody>
                    <a:bodyPr/>
                    <a:lstStyle/>
                    <a:p>
                      <a:pPr algn="ctr"/>
                      <a:r>
                        <a:rPr lang="en-US" dirty="0" err="1" smtClean="0"/>
                        <a:t>GeoID</a:t>
                      </a:r>
                      <a:endParaRPr lang="en-US" dirty="0"/>
                    </a:p>
                  </a:txBody>
                  <a:tcPr/>
                </a:tc>
                <a:extLst>
                  <a:ext uri="{0D108BD9-81ED-4DB2-BD59-A6C34878D82A}">
                    <a16:rowId xmlns:a16="http://schemas.microsoft.com/office/drawing/2014/main" val="121050038"/>
                  </a:ext>
                </a:extLst>
              </a:tr>
              <a:tr h="582253">
                <a:tc>
                  <a:txBody>
                    <a:bodyPr/>
                    <a:lstStyle/>
                    <a:p>
                      <a:r>
                        <a:rPr lang="en-US" dirty="0" smtClean="0"/>
                        <a:t>State</a:t>
                      </a:r>
                      <a:endParaRPr lang="en-US" dirty="0"/>
                    </a:p>
                  </a:txBody>
                  <a:tcPr/>
                </a:tc>
                <a:tc>
                  <a:txBody>
                    <a:bodyPr/>
                    <a:lstStyle/>
                    <a:p>
                      <a:r>
                        <a:rPr lang="en-US" dirty="0" smtClean="0"/>
                        <a:t>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a:t>
                      </a:r>
                    </a:p>
                    <a:p>
                      <a:endParaRPr lang="en-US" dirty="0"/>
                    </a:p>
                  </a:txBody>
                  <a:tcPr/>
                </a:tc>
                <a:extLst>
                  <a:ext uri="{0D108BD9-81ED-4DB2-BD59-A6C34878D82A}">
                    <a16:rowId xmlns:a16="http://schemas.microsoft.com/office/drawing/2014/main" val="1800709460"/>
                  </a:ext>
                </a:extLst>
              </a:tr>
              <a:tr h="582253">
                <a:tc>
                  <a:txBody>
                    <a:bodyPr/>
                    <a:lstStyle/>
                    <a:p>
                      <a:r>
                        <a:rPr lang="en-US" dirty="0" smtClean="0"/>
                        <a:t>County</a:t>
                      </a:r>
                    </a:p>
                  </a:txBody>
                  <a:tcPr/>
                </a:tc>
                <a:tc>
                  <a:txBody>
                    <a:bodyPr/>
                    <a:lstStyle/>
                    <a:p>
                      <a:r>
                        <a:rPr lang="en-US" dirty="0" smtClean="0"/>
                        <a:t>+3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25017</a:t>
                      </a:r>
                    </a:p>
                    <a:p>
                      <a:endParaRPr lang="en-US" dirty="0"/>
                    </a:p>
                  </a:txBody>
                  <a:tcPr/>
                </a:tc>
                <a:extLst>
                  <a:ext uri="{0D108BD9-81ED-4DB2-BD59-A6C34878D82A}">
                    <a16:rowId xmlns:a16="http://schemas.microsoft.com/office/drawing/2014/main" val="888621142"/>
                  </a:ext>
                </a:extLst>
              </a:tr>
              <a:tr h="582253">
                <a:tc>
                  <a:txBody>
                    <a:bodyPr/>
                    <a:lstStyle/>
                    <a:p>
                      <a:r>
                        <a:rPr lang="en-US" dirty="0" smtClean="0"/>
                        <a:t>Tract</a:t>
                      </a:r>
                      <a:endParaRPr lang="en-US" dirty="0"/>
                    </a:p>
                  </a:txBody>
                  <a:tcPr/>
                </a:tc>
                <a:tc>
                  <a:txBody>
                    <a:bodyPr/>
                    <a:lstStyle/>
                    <a:p>
                      <a:r>
                        <a:rPr lang="en-US" dirty="0" smtClean="0"/>
                        <a:t>+6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25017383901</a:t>
                      </a:r>
                    </a:p>
                    <a:p>
                      <a:endParaRPr lang="en-US" dirty="0"/>
                    </a:p>
                  </a:txBody>
                  <a:tcPr/>
                </a:tc>
                <a:extLst>
                  <a:ext uri="{0D108BD9-81ED-4DB2-BD59-A6C34878D82A}">
                    <a16:rowId xmlns:a16="http://schemas.microsoft.com/office/drawing/2014/main" val="2847904892"/>
                  </a:ext>
                </a:extLst>
              </a:tr>
              <a:tr h="582253">
                <a:tc>
                  <a:txBody>
                    <a:bodyPr/>
                    <a:lstStyle/>
                    <a:p>
                      <a:r>
                        <a:rPr lang="en-US" dirty="0" smtClean="0"/>
                        <a:t>Block Group</a:t>
                      </a:r>
                      <a:endParaRPr lang="en-US" dirty="0"/>
                    </a:p>
                  </a:txBody>
                  <a:tcPr/>
                </a:tc>
                <a:tc>
                  <a:txBody>
                    <a:bodyPr/>
                    <a:lstStyle/>
                    <a:p>
                      <a:r>
                        <a:rPr lang="en-US" dirty="0" smtClean="0"/>
                        <a:t>+1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250173839014</a:t>
                      </a:r>
                    </a:p>
                    <a:p>
                      <a:endParaRPr lang="en-US" dirty="0"/>
                    </a:p>
                  </a:txBody>
                  <a:tcPr/>
                </a:tc>
                <a:extLst>
                  <a:ext uri="{0D108BD9-81ED-4DB2-BD59-A6C34878D82A}">
                    <a16:rowId xmlns:a16="http://schemas.microsoft.com/office/drawing/2014/main" val="4028347990"/>
                  </a:ext>
                </a:extLst>
              </a:tr>
              <a:tr h="582253">
                <a:tc>
                  <a:txBody>
                    <a:bodyPr/>
                    <a:lstStyle/>
                    <a:p>
                      <a:r>
                        <a:rPr lang="en-US" dirty="0" smtClean="0"/>
                        <a:t>Block</a:t>
                      </a:r>
                      <a:endParaRPr lang="en-US" dirty="0"/>
                    </a:p>
                  </a:txBody>
                  <a:tcPr/>
                </a:tc>
                <a:tc>
                  <a:txBody>
                    <a:bodyPr/>
                    <a:lstStyle/>
                    <a:p>
                      <a:r>
                        <a:rPr lang="en-US" dirty="0" smtClean="0"/>
                        <a:t>+3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250173839014003</a:t>
                      </a:r>
                    </a:p>
                    <a:p>
                      <a:endParaRPr lang="en-US" dirty="0"/>
                    </a:p>
                  </a:txBody>
                  <a:tcPr/>
                </a:tc>
                <a:extLst>
                  <a:ext uri="{0D108BD9-81ED-4DB2-BD59-A6C34878D82A}">
                    <a16:rowId xmlns:a16="http://schemas.microsoft.com/office/drawing/2014/main" val="1086238046"/>
                  </a:ext>
                </a:extLst>
              </a:tr>
            </a:tbl>
          </a:graphicData>
        </a:graphic>
      </p:graphicFrame>
    </p:spTree>
    <p:extLst>
      <p:ext uri="{BB962C8B-B14F-4D97-AF65-F5344CB8AC3E}">
        <p14:creationId xmlns:p14="http://schemas.microsoft.com/office/powerpoint/2010/main" val="102614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6" name="Content Placeholder 5">
            <a:extLst>
              <a:ext uri="{FF2B5EF4-FFF2-40B4-BE49-F238E27FC236}">
                <a16:creationId xmlns:a16="http://schemas.microsoft.com/office/drawing/2014/main" id="{9365D194-85BA-4D50-B47D-062E79220FE0}"/>
              </a:ext>
            </a:extLst>
          </p:cNvPr>
          <p:cNvSpPr>
            <a:spLocks noGrp="1"/>
          </p:cNvSpPr>
          <p:nvPr>
            <p:ph idx="1"/>
          </p:nvPr>
        </p:nvSpPr>
        <p:spPr/>
        <p:txBody>
          <a:bodyPr>
            <a:normAutofit/>
          </a:bodyPr>
          <a:lstStyle/>
          <a:p>
            <a:pPr marL="0" indent="0">
              <a:spcBef>
                <a:spcPts val="0"/>
              </a:spcBef>
              <a:spcAft>
                <a:spcPts val="1500"/>
              </a:spcAft>
              <a:buNone/>
            </a:pPr>
            <a:r>
              <a:rPr lang="en-US" sz="3200" dirty="0" smtClean="0"/>
              <a:t>Patron Records need geoids</a:t>
            </a:r>
          </a:p>
          <a:p>
            <a:pPr>
              <a:spcBef>
                <a:spcPts val="0"/>
              </a:spcBef>
              <a:spcAft>
                <a:spcPts val="1500"/>
              </a:spcAft>
            </a:pPr>
            <a:r>
              <a:rPr lang="en-US" sz="2600" dirty="0" smtClean="0"/>
              <a:t>Create a field &amp; schema for records</a:t>
            </a:r>
          </a:p>
          <a:p>
            <a:pPr>
              <a:spcBef>
                <a:spcPts val="0"/>
              </a:spcBef>
              <a:spcAft>
                <a:spcPts val="1500"/>
              </a:spcAft>
            </a:pPr>
            <a:r>
              <a:rPr lang="en-US" sz="2600" dirty="0" smtClean="0"/>
              <a:t>Find the id for each patron</a:t>
            </a:r>
          </a:p>
          <a:p>
            <a:pPr>
              <a:spcBef>
                <a:spcPts val="0"/>
              </a:spcBef>
              <a:spcAft>
                <a:spcPts val="1500"/>
              </a:spcAft>
            </a:pPr>
            <a:r>
              <a:rPr lang="en-US" sz="2600" dirty="0" smtClean="0"/>
              <a:t>Load those ids into each record</a:t>
            </a:r>
          </a:p>
          <a:p>
            <a:pPr>
              <a:spcBef>
                <a:spcPts val="0"/>
              </a:spcBef>
              <a:spcAft>
                <a:spcPts val="1500"/>
              </a:spcAft>
            </a:pPr>
            <a:r>
              <a:rPr lang="en-US" sz="2600" dirty="0" smtClean="0"/>
              <a:t>Keep those ids current</a:t>
            </a:r>
          </a:p>
        </p:txBody>
      </p:sp>
      <p:sp>
        <p:nvSpPr>
          <p:cNvPr id="9" name="Rectangle 6">
            <a:extLst>
              <a:ext uri="{FF2B5EF4-FFF2-40B4-BE49-F238E27FC236}">
                <a16:creationId xmlns:a16="http://schemas.microsoft.com/office/drawing/2014/main" id="{C9D745AD-2359-4511-AF2E-0CFC0783471A}"/>
              </a:ext>
              <a:ext uri="{C183D7F6-B498-43B3-948B-1728B52AA6E4}">
                <adec:decorative xmlns="" xmlns:adec="http://schemas.microsoft.com/office/drawing/2017/decorative" val="1"/>
              </a:ext>
            </a:extLst>
          </p:cNvPr>
          <p:cNvSpPr/>
          <p:nvPr/>
        </p:nvSpPr>
        <p:spPr>
          <a:xfrm>
            <a:off x="7269420" y="5539686"/>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6">
            <a:extLst>
              <a:ext uri="{FF2B5EF4-FFF2-40B4-BE49-F238E27FC236}">
                <a16:creationId xmlns:a16="http://schemas.microsoft.com/office/drawing/2014/main" id="{A0F0B9BF-0637-4907-A537-C5F7C796FCA1}"/>
              </a:ext>
              <a:ext uri="{C183D7F6-B498-43B3-948B-1728B52AA6E4}">
                <adec:decorative xmlns="" xmlns:adec="http://schemas.microsoft.com/office/drawing/2017/decorative" val="1"/>
              </a:ext>
            </a:extLst>
          </p:cNvPr>
          <p:cNvSpPr/>
          <p:nvPr/>
        </p:nvSpPr>
        <p:spPr>
          <a:xfrm flipV="1">
            <a:off x="7269420" y="139593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ree vector graphics of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641" y="1578371"/>
            <a:ext cx="3856258" cy="372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3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Schema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50627019"/>
              </p:ext>
            </p:extLst>
          </p:nvPr>
        </p:nvGraphicFramePr>
        <p:xfrm>
          <a:off x="432000" y="1933560"/>
          <a:ext cx="3932308" cy="4122598"/>
        </p:xfrm>
        <a:graphic>
          <a:graphicData uri="http://schemas.openxmlformats.org/drawingml/2006/table">
            <a:tbl>
              <a:tblPr firstRow="1" bandRow="1">
                <a:tableStyleId>{8A107856-5554-42FB-B03E-39F5DBC370BA}</a:tableStyleId>
              </a:tblPr>
              <a:tblGrid>
                <a:gridCol w="1884105">
                  <a:extLst>
                    <a:ext uri="{9D8B030D-6E8A-4147-A177-3AD203B41FA5}">
                      <a16:colId xmlns:a16="http://schemas.microsoft.com/office/drawing/2014/main" val="3340922199"/>
                    </a:ext>
                  </a:extLst>
                </a:gridCol>
                <a:gridCol w="2048203">
                  <a:extLst>
                    <a:ext uri="{9D8B030D-6E8A-4147-A177-3AD203B41FA5}">
                      <a16:colId xmlns:a16="http://schemas.microsoft.com/office/drawing/2014/main" val="4234066116"/>
                    </a:ext>
                  </a:extLst>
                </a:gridCol>
              </a:tblGrid>
              <a:tr h="571253">
                <a:tc>
                  <a:txBody>
                    <a:bodyPr/>
                    <a:lstStyle/>
                    <a:p>
                      <a:pPr algn="ctr"/>
                      <a:r>
                        <a:rPr lang="en-US" dirty="0" smtClean="0"/>
                        <a:t>Geography</a:t>
                      </a:r>
                      <a:endParaRPr lang="en-US" dirty="0"/>
                    </a:p>
                  </a:txBody>
                  <a:tcPr/>
                </a:tc>
                <a:tc>
                  <a:txBody>
                    <a:bodyPr/>
                    <a:lstStyle/>
                    <a:p>
                      <a:pPr algn="ctr"/>
                      <a:r>
                        <a:rPr lang="en-US" dirty="0" smtClean="0"/>
                        <a:t>Subfield</a:t>
                      </a:r>
                      <a:endParaRPr lang="en-US" dirty="0"/>
                    </a:p>
                  </a:txBody>
                  <a:tcPr/>
                </a:tc>
                <a:extLst>
                  <a:ext uri="{0D108BD9-81ED-4DB2-BD59-A6C34878D82A}">
                    <a16:rowId xmlns:a16="http://schemas.microsoft.com/office/drawing/2014/main" val="121050038"/>
                  </a:ext>
                </a:extLst>
              </a:tr>
              <a:tr h="582253">
                <a:tc>
                  <a:txBody>
                    <a:bodyPr/>
                    <a:lstStyle/>
                    <a:p>
                      <a:r>
                        <a:rPr lang="en-US" dirty="0" smtClean="0"/>
                        <a:t>State</a:t>
                      </a:r>
                      <a:endParaRPr lang="en-US" dirty="0"/>
                    </a:p>
                  </a:txBody>
                  <a:tcPr/>
                </a:tc>
                <a:tc>
                  <a:txBody>
                    <a:bodyPr/>
                    <a:lstStyle/>
                    <a:p>
                      <a:r>
                        <a:rPr lang="en-US" dirty="0" smtClean="0"/>
                        <a:t>s</a:t>
                      </a:r>
                      <a:endParaRPr lang="en-US" dirty="0"/>
                    </a:p>
                  </a:txBody>
                  <a:tcPr/>
                </a:tc>
                <a:extLst>
                  <a:ext uri="{0D108BD9-81ED-4DB2-BD59-A6C34878D82A}">
                    <a16:rowId xmlns:a16="http://schemas.microsoft.com/office/drawing/2014/main" val="1800709460"/>
                  </a:ext>
                </a:extLst>
              </a:tr>
              <a:tr h="582253">
                <a:tc>
                  <a:txBody>
                    <a:bodyPr/>
                    <a:lstStyle/>
                    <a:p>
                      <a:r>
                        <a:rPr lang="en-US" dirty="0" smtClean="0"/>
                        <a:t>County</a:t>
                      </a:r>
                    </a:p>
                  </a:txBody>
                  <a:tcPr/>
                </a:tc>
                <a:tc>
                  <a:txBody>
                    <a:bodyPr/>
                    <a:lstStyle/>
                    <a:p>
                      <a:r>
                        <a:rPr lang="en-US" dirty="0" smtClean="0"/>
                        <a:t>c</a:t>
                      </a:r>
                      <a:endParaRPr lang="en-US" dirty="0"/>
                    </a:p>
                  </a:txBody>
                  <a:tcPr/>
                </a:tc>
                <a:extLst>
                  <a:ext uri="{0D108BD9-81ED-4DB2-BD59-A6C34878D82A}">
                    <a16:rowId xmlns:a16="http://schemas.microsoft.com/office/drawing/2014/main" val="888621142"/>
                  </a:ext>
                </a:extLst>
              </a:tr>
              <a:tr h="582253">
                <a:tc>
                  <a:txBody>
                    <a:bodyPr/>
                    <a:lstStyle/>
                    <a:p>
                      <a:r>
                        <a:rPr lang="en-US" dirty="0" smtClean="0"/>
                        <a:t>Tract</a:t>
                      </a:r>
                      <a:endParaRPr lang="en-US" dirty="0"/>
                    </a:p>
                  </a:txBody>
                  <a:tcPr/>
                </a:tc>
                <a:tc>
                  <a:txBody>
                    <a:bodyPr/>
                    <a:lstStyle/>
                    <a:p>
                      <a:r>
                        <a:rPr lang="en-US" dirty="0" smtClean="0"/>
                        <a:t>t</a:t>
                      </a:r>
                      <a:endParaRPr lang="en-US" dirty="0"/>
                    </a:p>
                  </a:txBody>
                  <a:tcPr/>
                </a:tc>
                <a:extLst>
                  <a:ext uri="{0D108BD9-81ED-4DB2-BD59-A6C34878D82A}">
                    <a16:rowId xmlns:a16="http://schemas.microsoft.com/office/drawing/2014/main" val="2847904892"/>
                  </a:ext>
                </a:extLst>
              </a:tr>
              <a:tr h="582253">
                <a:tc>
                  <a:txBody>
                    <a:bodyPr/>
                    <a:lstStyle/>
                    <a:p>
                      <a:r>
                        <a:rPr lang="en-US" dirty="0" smtClean="0"/>
                        <a:t>Block Group</a:t>
                      </a:r>
                      <a:endParaRPr lang="en-US" dirty="0"/>
                    </a:p>
                  </a:txBody>
                  <a:tcPr/>
                </a:tc>
                <a:tc>
                  <a:txBody>
                    <a:bodyPr/>
                    <a:lstStyle/>
                    <a:p>
                      <a:r>
                        <a:rPr lang="en-US" dirty="0" smtClean="0"/>
                        <a:t>n/a (included with block</a:t>
                      </a:r>
                      <a:endParaRPr lang="en-US" dirty="0"/>
                    </a:p>
                  </a:txBody>
                  <a:tcPr/>
                </a:tc>
                <a:extLst>
                  <a:ext uri="{0D108BD9-81ED-4DB2-BD59-A6C34878D82A}">
                    <a16:rowId xmlns:a16="http://schemas.microsoft.com/office/drawing/2014/main" val="4028347990"/>
                  </a:ext>
                </a:extLst>
              </a:tr>
              <a:tr h="582253">
                <a:tc>
                  <a:txBody>
                    <a:bodyPr/>
                    <a:lstStyle/>
                    <a:p>
                      <a:r>
                        <a:rPr lang="en-US" dirty="0" smtClean="0"/>
                        <a:t>Block</a:t>
                      </a:r>
                      <a:endParaRPr lang="en-US" dirty="0"/>
                    </a:p>
                  </a:txBody>
                  <a:tcPr/>
                </a:tc>
                <a:tc>
                  <a:txBody>
                    <a:bodyPr/>
                    <a:lstStyle/>
                    <a:p>
                      <a:r>
                        <a:rPr lang="en-US" dirty="0" smtClean="0"/>
                        <a:t>b</a:t>
                      </a:r>
                      <a:endParaRPr lang="en-US" dirty="0"/>
                    </a:p>
                  </a:txBody>
                  <a:tcPr/>
                </a:tc>
                <a:extLst>
                  <a:ext uri="{0D108BD9-81ED-4DB2-BD59-A6C34878D82A}">
                    <a16:rowId xmlns:a16="http://schemas.microsoft.com/office/drawing/2014/main" val="1086238046"/>
                  </a:ext>
                </a:extLst>
              </a:tr>
              <a:tr h="582253">
                <a:tc>
                  <a:txBody>
                    <a:bodyPr/>
                    <a:lstStyle/>
                    <a:p>
                      <a:r>
                        <a:rPr lang="en-US" dirty="0" smtClean="0"/>
                        <a:t>Updated Date</a:t>
                      </a:r>
                      <a:endParaRPr lang="en-US" dirty="0"/>
                    </a:p>
                  </a:txBody>
                  <a:tcPr/>
                </a:tc>
                <a:tc>
                  <a:txBody>
                    <a:bodyPr/>
                    <a:lstStyle/>
                    <a:p>
                      <a:r>
                        <a:rPr lang="en-US" dirty="0" smtClean="0"/>
                        <a:t>d</a:t>
                      </a:r>
                      <a:endParaRPr lang="en-US" dirty="0"/>
                    </a:p>
                  </a:txBody>
                  <a:tcPr/>
                </a:tc>
                <a:extLst>
                  <a:ext uri="{0D108BD9-81ED-4DB2-BD59-A6C34878D82A}">
                    <a16:rowId xmlns:a16="http://schemas.microsoft.com/office/drawing/2014/main" val="2278847546"/>
                  </a:ext>
                </a:extLst>
              </a:tr>
            </a:tbl>
          </a:graphicData>
        </a:graphic>
      </p:graphicFrame>
      <p:pic>
        <p:nvPicPr>
          <p:cNvPr id="3" name="Picture 2"/>
          <p:cNvPicPr>
            <a:picLocks noChangeAspect="1"/>
          </p:cNvPicPr>
          <p:nvPr/>
        </p:nvPicPr>
        <p:blipFill>
          <a:blip r:embed="rId3"/>
          <a:stretch>
            <a:fillRect/>
          </a:stretch>
        </p:blipFill>
        <p:spPr>
          <a:xfrm>
            <a:off x="5964702" y="432000"/>
            <a:ext cx="6140103" cy="383167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5029918" y="5265361"/>
            <a:ext cx="6350628" cy="460190"/>
          </a:xfrm>
          <a:prstGeom prst="rect">
            <a:avLst/>
          </a:prstGeom>
          <a:ln>
            <a:solidFill>
              <a:schemeClr val="tx1"/>
            </a:solidFill>
          </a:ln>
        </p:spPr>
      </p:pic>
      <p:cxnSp>
        <p:nvCxnSpPr>
          <p:cNvPr id="7" name="Straight Connector 6"/>
          <p:cNvCxnSpPr/>
          <p:nvPr/>
        </p:nvCxnSpPr>
        <p:spPr>
          <a:xfrm flipH="1">
            <a:off x="5029918" y="3727938"/>
            <a:ext cx="934784" cy="1537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67361" y="3727938"/>
            <a:ext cx="2813185" cy="1537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82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Census Geocoder</a:t>
            </a:r>
            <a:endParaRPr lang="en-US" dirty="0"/>
          </a:p>
        </p:txBody>
      </p:sp>
      <p:sp>
        <p:nvSpPr>
          <p:cNvPr id="5" name="Rectangle 4"/>
          <p:cNvSpPr/>
          <p:nvPr/>
        </p:nvSpPr>
        <p:spPr>
          <a:xfrm>
            <a:off x="3577780" y="6194825"/>
            <a:ext cx="5262338" cy="523220"/>
          </a:xfrm>
          <a:prstGeom prst="rect">
            <a:avLst/>
          </a:prstGeom>
        </p:spPr>
        <p:txBody>
          <a:bodyPr wrap="none">
            <a:spAutoFit/>
          </a:bodyPr>
          <a:lstStyle/>
          <a:p>
            <a:r>
              <a:rPr lang="en-US" sz="2800" dirty="0">
                <a:hlinkClick r:id="rId3"/>
              </a:rPr>
              <a:t>https://geocoding.geo.census.gov/</a:t>
            </a:r>
            <a:endParaRPr lang="en-US" sz="2800" dirty="0"/>
          </a:p>
        </p:txBody>
      </p:sp>
      <p:pic>
        <p:nvPicPr>
          <p:cNvPr id="6" name="Picture 5"/>
          <p:cNvPicPr>
            <a:picLocks noChangeAspect="1"/>
          </p:cNvPicPr>
          <p:nvPr/>
        </p:nvPicPr>
        <p:blipFill>
          <a:blip r:embed="rId4"/>
          <a:stretch>
            <a:fillRect/>
          </a:stretch>
        </p:blipFill>
        <p:spPr>
          <a:xfrm>
            <a:off x="2211736" y="1395937"/>
            <a:ext cx="7994427" cy="4586048"/>
          </a:xfrm>
          <a:prstGeom prst="rect">
            <a:avLst/>
          </a:prstGeom>
          <a:ln>
            <a:solidFill>
              <a:schemeClr val="tx1"/>
            </a:solidFill>
          </a:ln>
        </p:spPr>
      </p:pic>
      <p:sp>
        <p:nvSpPr>
          <p:cNvPr id="2" name="TextBox 1"/>
          <p:cNvSpPr txBox="1"/>
          <p:nvPr/>
        </p:nvSpPr>
        <p:spPr>
          <a:xfrm>
            <a:off x="2211736" y="2858947"/>
            <a:ext cx="1888480" cy="2031325"/>
          </a:xfrm>
          <a:prstGeom prst="rect">
            <a:avLst/>
          </a:prstGeom>
          <a:noFill/>
        </p:spPr>
        <p:txBody>
          <a:bodyPr wrap="square" rtlCol="0">
            <a:spAutoFit/>
          </a:bodyPr>
          <a:lstStyle/>
          <a:p>
            <a:r>
              <a:rPr lang="en-US" dirty="0" smtClean="0"/>
              <a:t>Be aware of the Benchmark (address range collection period) and Vintage (Census/ACS year) selected</a:t>
            </a:r>
            <a:endParaRPr lang="en-US" dirty="0"/>
          </a:p>
        </p:txBody>
      </p:sp>
    </p:spTree>
    <p:extLst>
      <p:ext uri="{BB962C8B-B14F-4D97-AF65-F5344CB8AC3E}">
        <p14:creationId xmlns:p14="http://schemas.microsoft.com/office/powerpoint/2010/main" val="922478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3 IUG PPT Templat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IUG PPT Template</Template>
  <TotalTime>0</TotalTime>
  <Words>3467</Words>
  <Application>Microsoft Office PowerPoint</Application>
  <PresentationFormat>Widescreen</PresentationFormat>
  <Paragraphs>355</Paragraphs>
  <Slides>37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Georgia</vt:lpstr>
      <vt:lpstr>Noto Serif</vt:lpstr>
      <vt:lpstr>Roboto</vt:lpstr>
      <vt:lpstr>Roboto Medium</vt:lpstr>
      <vt:lpstr>Segoe UI Historic</vt:lpstr>
      <vt:lpstr>Times New Roman</vt:lpstr>
      <vt:lpstr>Wingdings</vt:lpstr>
      <vt:lpstr>2023 IUG PPT Template</vt:lpstr>
      <vt:lpstr>Mapping Our Patrons</vt:lpstr>
      <vt:lpstr>About Me</vt:lpstr>
      <vt:lpstr>About Minuteman</vt:lpstr>
      <vt:lpstr>Our Goal</vt:lpstr>
      <vt:lpstr>Census Geography</vt:lpstr>
      <vt:lpstr>Census Geography</vt:lpstr>
      <vt:lpstr>Problem #1</vt:lpstr>
      <vt:lpstr>Schema</vt:lpstr>
      <vt:lpstr>Census Geocoder</vt:lpstr>
      <vt:lpstr>Census Geocoder</vt:lpstr>
      <vt:lpstr>RESTful API</vt:lpstr>
      <vt:lpstr>TODO</vt:lpstr>
      <vt:lpstr>Python</vt:lpstr>
      <vt:lpstr>Problem #2</vt:lpstr>
      <vt:lpstr>Patron API</vt:lpstr>
      <vt:lpstr>PowerPoint Presentation</vt:lpstr>
      <vt:lpstr>Problem #3</vt:lpstr>
      <vt:lpstr>Scheduling</vt:lpstr>
      <vt:lpstr>Problem #4</vt:lpstr>
      <vt:lpstr>ILS Data</vt:lpstr>
      <vt:lpstr>Census Data</vt:lpstr>
      <vt:lpstr>Matching Up Data</vt:lpstr>
      <vt:lpstr>Shapefile</vt:lpstr>
      <vt:lpstr>Joining Tables</vt:lpstr>
      <vt:lpstr>Limiting to Our Service Area</vt:lpstr>
      <vt:lpstr>Aggregate Data and Privacy</vt:lpstr>
      <vt:lpstr>Visualization Products</vt:lpstr>
      <vt:lpstr>Using Python &amp; </vt:lpstr>
      <vt:lpstr>Try It Yourself</vt:lpstr>
      <vt:lpstr>PowerPoint Presentation</vt:lpstr>
      <vt:lpstr>Problem #5: The 2020 Census</vt:lpstr>
      <vt:lpstr>PowerPoint Presentation</vt:lpstr>
      <vt:lpstr>Two Versions</vt:lpstr>
      <vt:lpstr>Tract Only Data</vt:lpstr>
      <vt:lpstr>Gallery</vt:lpstr>
      <vt:lpstr>Census Reporter Links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2023-01-06T17:14:46Z</dcterms:created>
  <dcterms:modified xsi:type="dcterms:W3CDTF">2023-04-13T19:12:12Z</dcterms:modified>
</cp:coreProperties>
</file>