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66" r:id="rId3"/>
    <p:sldId id="259" r:id="rId4"/>
    <p:sldId id="260" r:id="rId5"/>
    <p:sldId id="268" r:id="rId6"/>
    <p:sldId id="269" r:id="rId7"/>
    <p:sldId id="270" r:id="rId8"/>
    <p:sldId id="272" r:id="rId9"/>
    <p:sldId id="271" r:id="rId10"/>
    <p:sldId id="273" r:id="rId11"/>
    <p:sldId id="274" r:id="rId12"/>
    <p:sldId id="275" r:id="rId13"/>
    <p:sldId id="26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474747"/>
    <a:srgbClr val="FBAF41"/>
    <a:srgbClr val="814396"/>
    <a:srgbClr val="000000"/>
    <a:srgbClr val="F7941E"/>
    <a:srgbClr val="010000"/>
    <a:srgbClr val="363738"/>
    <a:srgbClr val="34466A"/>
    <a:srgbClr val="445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81238" autoAdjust="0"/>
  </p:normalViewPr>
  <p:slideViewPr>
    <p:cSldViewPr snapToObjects="1">
      <p:cViewPr varScale="1">
        <p:scale>
          <a:sx n="112" d="100"/>
          <a:sy n="112" d="100"/>
        </p:scale>
        <p:origin x="123" y="5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79" d="100"/>
          <a:sy n="79" d="100"/>
        </p:scale>
        <p:origin x="2355" y="3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F88035-4058-5C49-8BD7-16E3BDCF2F99}" type="datetimeFigureOut">
              <a:rPr lang="en-US" smtClean="0"/>
              <a:t>4/3/2017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C5E42B-5233-0E4B-B874-E3BB3D9CD15E}" type="slidenum">
              <a:rPr lang="en-US" smtClean="0"/>
              <a:t>‹#›</a:t>
            </a:fld>
            <a:endParaRPr lang="en-US"/>
          </a:p>
        </p:txBody>
      </p:sp>
    </p:spTree>
    <p:extLst>
      <p:ext uri="{BB962C8B-B14F-4D97-AF65-F5344CB8AC3E}">
        <p14:creationId xmlns:p14="http://schemas.microsoft.com/office/powerpoint/2010/main" val="503950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7516E-18FD-0744-B275-F4E7A76ECEF9}" type="datetimeFigureOut">
              <a:rPr lang="en-US" smtClean="0"/>
              <a:t>4/3/2017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53187-4E7A-9D4E-8D20-4DF01D046F58}" type="slidenum">
              <a:rPr lang="en-US" smtClean="0"/>
              <a:t>‹#›</a:t>
            </a:fld>
            <a:endParaRPr lang="en-US"/>
          </a:p>
        </p:txBody>
      </p:sp>
    </p:spTree>
    <p:extLst>
      <p:ext uri="{BB962C8B-B14F-4D97-AF65-F5344CB8AC3E}">
        <p14:creationId xmlns:p14="http://schemas.microsoft.com/office/powerpoint/2010/main" val="2923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thought this was great news. But I also remembered</a:t>
            </a:r>
            <a:r>
              <a:rPr lang="en-US" baseline="0" dirty="0" smtClean="0"/>
              <a:t> several projects of my own where the group of </a:t>
            </a:r>
            <a:r>
              <a:rPr lang="en-US" baseline="0" dirty="0" err="1" smtClean="0"/>
              <a:t>identitifying</a:t>
            </a:r>
            <a:r>
              <a:rPr lang="en-US" baseline="0" dirty="0" smtClean="0"/>
              <a:t> numbers that I had were barcodes and what would I do if that was the case again.</a:t>
            </a:r>
          </a:p>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3</a:t>
            </a:fld>
            <a:endParaRPr lang="en-US"/>
          </a:p>
        </p:txBody>
      </p:sp>
    </p:spTree>
    <p:extLst>
      <p:ext uri="{BB962C8B-B14F-4D97-AF65-F5344CB8AC3E}">
        <p14:creationId xmlns:p14="http://schemas.microsoft.com/office/powerpoint/2010/main" val="54291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used to be that once they downloaded the file it was erased from the application but Government Documents wanted to keep that information in our system in that format in case they needed</a:t>
            </a:r>
            <a:r>
              <a:rPr lang="en-US" baseline="0" dirty="0" smtClean="0"/>
              <a:t> to refer back to it. There were a lot of little things like that that we had to go back and forth and change how </a:t>
            </a:r>
            <a:r>
              <a:rPr lang="en-US" baseline="0" smtClean="0"/>
              <a:t>things were done.</a:t>
            </a:r>
            <a:endParaRPr lang="en-US"/>
          </a:p>
        </p:txBody>
      </p:sp>
      <p:sp>
        <p:nvSpPr>
          <p:cNvPr id="4" name="Slide Number Placeholder 3"/>
          <p:cNvSpPr>
            <a:spLocks noGrp="1"/>
          </p:cNvSpPr>
          <p:nvPr>
            <p:ph type="sldNum" sz="quarter" idx="10"/>
          </p:nvPr>
        </p:nvSpPr>
        <p:spPr/>
        <p:txBody>
          <a:bodyPr/>
          <a:lstStyle/>
          <a:p>
            <a:fld id="{51C53187-4E7A-9D4E-8D20-4DF01D046F58}" type="slidenum">
              <a:rPr lang="en-US" smtClean="0"/>
              <a:t>12</a:t>
            </a:fld>
            <a:endParaRPr lang="en-US"/>
          </a:p>
        </p:txBody>
      </p:sp>
    </p:spTree>
    <p:extLst>
      <p:ext uri="{BB962C8B-B14F-4D97-AF65-F5344CB8AC3E}">
        <p14:creationId xmlns:p14="http://schemas.microsoft.com/office/powerpoint/2010/main" val="337497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is the question that I posed to our library</a:t>
            </a:r>
            <a:r>
              <a:rPr lang="en-US" baseline="0" dirty="0" smtClean="0"/>
              <a:t> committee that meets biweekly to talk about all things Sierra.</a:t>
            </a:r>
          </a:p>
          <a:p>
            <a:r>
              <a:rPr lang="en-US" baseline="0" dirty="0" smtClean="0"/>
              <a:t>I think there was a general consensus that this would be a good thing to work on. At least one person had a project in mind and thought it would be useful</a:t>
            </a:r>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4</a:t>
            </a:fld>
            <a:endParaRPr lang="en-US"/>
          </a:p>
        </p:txBody>
      </p:sp>
    </p:spTree>
    <p:extLst>
      <p:ext uri="{BB962C8B-B14F-4D97-AF65-F5344CB8AC3E}">
        <p14:creationId xmlns:p14="http://schemas.microsoft.com/office/powerpoint/2010/main" val="16407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 some back and forth between myself and the web applications</a:t>
            </a:r>
            <a:r>
              <a:rPr lang="en-US" baseline="0" dirty="0" smtClean="0"/>
              <a:t> developer we arrived at this utility. I provided the SQL queries that would generate the results and described how the functionality should work. It uses a local database of record numbers that we pull down once a week, and if it can’t find a barcode it will look at the LIVE data for those cases where a book was recently cataloged. </a:t>
            </a:r>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5</a:t>
            </a:fld>
            <a:endParaRPr lang="en-US"/>
          </a:p>
        </p:txBody>
      </p:sp>
    </p:spTree>
    <p:extLst>
      <p:ext uri="{BB962C8B-B14F-4D97-AF65-F5344CB8AC3E}">
        <p14:creationId xmlns:p14="http://schemas.microsoft.com/office/powerpoint/2010/main" val="170430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I’m not Michael </a:t>
            </a:r>
            <a:r>
              <a:rPr lang="en-US" dirty="0" err="1" smtClean="0"/>
              <a:t>Sauers</a:t>
            </a:r>
            <a:r>
              <a:rPr lang="en-US" dirty="0" smtClean="0"/>
              <a:t>, but this is how I feel sometimes when I don’t see a utility being used by staff. </a:t>
            </a:r>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6</a:t>
            </a:fld>
            <a:endParaRPr lang="en-US"/>
          </a:p>
        </p:txBody>
      </p:sp>
    </p:spTree>
    <p:extLst>
      <p:ext uri="{BB962C8B-B14F-4D97-AF65-F5344CB8AC3E}">
        <p14:creationId xmlns:p14="http://schemas.microsoft.com/office/powerpoint/2010/main" val="4135191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after sometime we remembered that Government Documents was going to use the utility so we</a:t>
            </a:r>
            <a:r>
              <a:rPr lang="en-US" baseline="0" dirty="0" smtClean="0"/>
              <a:t> met with them to see what their workflow was and what projects they are working on that could use this functionality. Maybe the issue was the need for training or a demonstration?</a:t>
            </a:r>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7</a:t>
            </a:fld>
            <a:endParaRPr lang="en-US"/>
          </a:p>
        </p:txBody>
      </p:sp>
    </p:spTree>
    <p:extLst>
      <p:ext uri="{BB962C8B-B14F-4D97-AF65-F5344CB8AC3E}">
        <p14:creationId xmlns:p14="http://schemas.microsoft.com/office/powerpoint/2010/main" val="424590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is what we found. For a variety of reasons Government Documents is going through a major shift and deselection right now. They were taking items from the shelf and looking up information in the catalog and then adding that information to an excel</a:t>
            </a:r>
            <a:r>
              <a:rPr lang="en-US" baseline="0" dirty="0" smtClean="0"/>
              <a:t> spreadsheet. A lot of the items were barcoded, but some were not. We saw this as an opportunity to rework our own application and make it work for the project that they had</a:t>
            </a:r>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8</a:t>
            </a:fld>
            <a:endParaRPr lang="en-US"/>
          </a:p>
        </p:txBody>
      </p:sp>
    </p:spTree>
    <p:extLst>
      <p:ext uri="{BB962C8B-B14F-4D97-AF65-F5344CB8AC3E}">
        <p14:creationId xmlns:p14="http://schemas.microsoft.com/office/powerpoint/2010/main" val="173904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together the web and applications developer worked on this project. I found where the information was and framed the initial workflow should look like and then he took it and continued to change things in response to their needs. But it starts actually with you creating a list to work on and then adding items. AS you can see here you add items by entering a barcode or SUDOC number</a:t>
            </a:r>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9</a:t>
            </a:fld>
            <a:endParaRPr lang="en-US"/>
          </a:p>
        </p:txBody>
      </p:sp>
    </p:spTree>
    <p:extLst>
      <p:ext uri="{BB962C8B-B14F-4D97-AF65-F5344CB8AC3E}">
        <p14:creationId xmlns:p14="http://schemas.microsoft.com/office/powerpoint/2010/main" val="14678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10</a:t>
            </a:fld>
            <a:endParaRPr lang="en-US"/>
          </a:p>
        </p:txBody>
      </p:sp>
    </p:spTree>
    <p:extLst>
      <p:ext uri="{BB962C8B-B14F-4D97-AF65-F5344CB8AC3E}">
        <p14:creationId xmlns:p14="http://schemas.microsoft.com/office/powerpoint/2010/main" val="259498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SUDOC</a:t>
            </a:r>
            <a:r>
              <a:rPr lang="en-US" baseline="0" dirty="0" smtClean="0"/>
              <a:t> numbers it is a little different because the same SUDOC number can pull up different records, so we had to give them a choice of items to choose from</a:t>
            </a:r>
            <a:endParaRPr lang="en-US" dirty="0"/>
          </a:p>
        </p:txBody>
      </p:sp>
      <p:sp>
        <p:nvSpPr>
          <p:cNvPr id="4" name="Slide Number Placeholder 3"/>
          <p:cNvSpPr>
            <a:spLocks noGrp="1"/>
          </p:cNvSpPr>
          <p:nvPr>
            <p:ph type="sldNum" sz="quarter" idx="10"/>
          </p:nvPr>
        </p:nvSpPr>
        <p:spPr/>
        <p:txBody>
          <a:bodyPr/>
          <a:lstStyle/>
          <a:p>
            <a:fld id="{51C53187-4E7A-9D4E-8D20-4DF01D046F58}" type="slidenum">
              <a:rPr lang="en-US" smtClean="0"/>
              <a:t>11</a:t>
            </a:fld>
            <a:endParaRPr lang="en-US"/>
          </a:p>
        </p:txBody>
      </p:sp>
    </p:spTree>
    <p:extLst>
      <p:ext uri="{BB962C8B-B14F-4D97-AF65-F5344CB8AC3E}">
        <p14:creationId xmlns:p14="http://schemas.microsoft.com/office/powerpoint/2010/main" val="3537948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
        <p:nvSpPr>
          <p:cNvPr id="6" name="Title 1"/>
          <p:cNvSpPr>
            <a:spLocks noGrp="1"/>
          </p:cNvSpPr>
          <p:nvPr>
            <p:ph type="ctrTitle" hasCustomPrompt="1"/>
          </p:nvPr>
        </p:nvSpPr>
        <p:spPr>
          <a:xfrm>
            <a:off x="304800" y="1323594"/>
            <a:ext cx="4419600" cy="471678"/>
          </a:xfrm>
        </p:spPr>
        <p:txBody>
          <a:bodyPr>
            <a:noAutofit/>
          </a:bodyPr>
          <a:lstStyle>
            <a:lvl1pPr algn="l">
              <a:defRPr sz="2800">
                <a:solidFill>
                  <a:srgbClr val="7030A0"/>
                </a:solidFill>
              </a:defRPr>
            </a:lvl1pPr>
          </a:lstStyle>
          <a:p>
            <a:r>
              <a:rPr lang="en-US" dirty="0" smtClean="0"/>
              <a:t>CLICK TO EDIT MASTER</a:t>
            </a:r>
            <a:endParaRPr lang="en-US" dirty="0"/>
          </a:p>
        </p:txBody>
      </p:sp>
      <p:sp>
        <p:nvSpPr>
          <p:cNvPr id="9" name="Subtitle 2"/>
          <p:cNvSpPr>
            <a:spLocks noGrp="1"/>
          </p:cNvSpPr>
          <p:nvPr>
            <p:ph type="subTitle" idx="1" hasCustomPrompt="1"/>
          </p:nvPr>
        </p:nvSpPr>
        <p:spPr>
          <a:xfrm>
            <a:off x="304800" y="1795272"/>
            <a:ext cx="4419600" cy="471678"/>
          </a:xfrm>
        </p:spPr>
        <p:txBody>
          <a:bodyPr>
            <a:normAutofit/>
          </a:bodyPr>
          <a:lstStyle>
            <a:lvl1pPr marL="0" indent="0" algn="l">
              <a:buNone/>
              <a:defRPr sz="22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19150"/>
            <a:ext cx="8839200" cy="3733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hasCustomPrompt="1"/>
          </p:nvPr>
        </p:nvSpPr>
        <p:spPr>
          <a:xfrm>
            <a:off x="152400" y="133350"/>
            <a:ext cx="8839200" cy="561379"/>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ntents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257800" y="819150"/>
            <a:ext cx="3733800" cy="3733800"/>
          </a:xfrm>
        </p:spPr>
        <p:txBody>
          <a:bodyPr/>
          <a:lstStyle>
            <a:lvl1pPr>
              <a:defRPr>
                <a:solidFill>
                  <a:schemeClr val="bg1">
                    <a:lumMod val="50000"/>
                  </a:schemeClr>
                </a:solidFill>
              </a:defRPr>
            </a:lvl1pPr>
          </a:lstStyle>
          <a:p>
            <a:r>
              <a:rPr lang="en-US" smtClean="0"/>
              <a:t>Click icon to add picture</a:t>
            </a:r>
            <a:endParaRPr lang="en-US" dirty="0"/>
          </a:p>
        </p:txBody>
      </p:sp>
      <p:sp>
        <p:nvSpPr>
          <p:cNvPr id="15" name="Text Placeholder 14"/>
          <p:cNvSpPr>
            <a:spLocks noGrp="1"/>
          </p:cNvSpPr>
          <p:nvPr>
            <p:ph type="body" sz="quarter" idx="11"/>
          </p:nvPr>
        </p:nvSpPr>
        <p:spPr>
          <a:xfrm>
            <a:off x="152399" y="819150"/>
            <a:ext cx="4953001" cy="3733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hasCustomPrompt="1"/>
          </p:nvPr>
        </p:nvSpPr>
        <p:spPr>
          <a:xfrm>
            <a:off x="152400" y="133350"/>
            <a:ext cx="8839200" cy="561379"/>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s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52400" y="133350"/>
            <a:ext cx="8839200" cy="561379"/>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52400" y="819150"/>
            <a:ext cx="8839200" cy="373380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8072"/>
          </a:xfrm>
          <a:prstGeom prst="rect">
            <a:avLst/>
          </a:prstGeom>
        </p:spPr>
      </p:pic>
      <p:sp>
        <p:nvSpPr>
          <p:cNvPr id="5" name="Title 1"/>
          <p:cNvSpPr>
            <a:spLocks noGrp="1"/>
          </p:cNvSpPr>
          <p:nvPr>
            <p:ph type="ctrTitle" hasCustomPrompt="1"/>
          </p:nvPr>
        </p:nvSpPr>
        <p:spPr>
          <a:xfrm>
            <a:off x="304800" y="1323594"/>
            <a:ext cx="4419600" cy="471678"/>
          </a:xfrm>
        </p:spPr>
        <p:txBody>
          <a:bodyPr>
            <a:noAutofit/>
          </a:bodyPr>
          <a:lstStyle>
            <a:lvl1pPr algn="l">
              <a:defRPr sz="2800">
                <a:solidFill>
                  <a:srgbClr val="7030A0"/>
                </a:solidFill>
              </a:defRPr>
            </a:lvl1pPr>
          </a:lstStyle>
          <a:p>
            <a:r>
              <a:rPr lang="en-US" dirty="0" smtClean="0"/>
              <a:t>CLICK TO EDIT MASTER</a:t>
            </a:r>
            <a:endParaRPr lang="en-US" dirty="0"/>
          </a:p>
        </p:txBody>
      </p:sp>
      <p:sp>
        <p:nvSpPr>
          <p:cNvPr id="6" name="Subtitle 2"/>
          <p:cNvSpPr>
            <a:spLocks noGrp="1"/>
          </p:cNvSpPr>
          <p:nvPr>
            <p:ph type="subTitle" idx="1" hasCustomPrompt="1"/>
          </p:nvPr>
        </p:nvSpPr>
        <p:spPr>
          <a:xfrm>
            <a:off x="304800" y="1795272"/>
            <a:ext cx="4419600" cy="471678"/>
          </a:xfrm>
        </p:spPr>
        <p:txBody>
          <a:bodyPr>
            <a:normAutofit/>
          </a:bodyPr>
          <a:lstStyle>
            <a:lvl1pPr marL="0" indent="0" algn="l">
              <a:buNone/>
              <a:defRPr sz="2200"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33350"/>
            <a:ext cx="8839200" cy="56137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 y="819150"/>
            <a:ext cx="8839200" cy="3505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0" y="4712913"/>
            <a:ext cx="9148174" cy="4369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457200" rtl="0" eaLnBrk="1" latinLnBrk="0" hangingPunct="1">
        <a:spcBef>
          <a:spcPct val="0"/>
        </a:spcBef>
        <a:buNone/>
        <a:defRPr sz="3200" b="1" kern="1200">
          <a:solidFill>
            <a:srgbClr val="7030A0"/>
          </a:solidFill>
          <a:latin typeface="Helvetica"/>
          <a:ea typeface="+mj-ea"/>
          <a:cs typeface="Helvetica"/>
        </a:defRPr>
      </a:lvl1pPr>
    </p:titleStyle>
    <p:body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is where the previous application came in handy</a:t>
            </a:r>
          </a:p>
          <a:p>
            <a:r>
              <a:rPr lang="en-US" dirty="0" smtClean="0"/>
              <a:t>Barcode -&gt; BIB Record -&gt; SUDOC, TITLE, Publication Date</a:t>
            </a:r>
            <a:endParaRPr lang="en-US" dirty="0"/>
          </a:p>
        </p:txBody>
      </p:sp>
      <p:sp>
        <p:nvSpPr>
          <p:cNvPr id="3" name="Title 2"/>
          <p:cNvSpPr>
            <a:spLocks noGrp="1"/>
          </p:cNvSpPr>
          <p:nvPr>
            <p:ph type="title"/>
          </p:nvPr>
        </p:nvSpPr>
        <p:spPr/>
        <p:txBody>
          <a:bodyPr>
            <a:normAutofit fontScale="90000"/>
          </a:bodyPr>
          <a:lstStyle/>
          <a:p>
            <a:r>
              <a:rPr lang="en-US" dirty="0" smtClean="0"/>
              <a:t>Barcodes</a:t>
            </a:r>
            <a:endParaRPr lang="en-US" dirty="0"/>
          </a:p>
        </p:txBody>
      </p:sp>
      <p:pic>
        <p:nvPicPr>
          <p:cNvPr id="4" name="Picture 3"/>
          <p:cNvPicPr>
            <a:picLocks noChangeAspect="1"/>
          </p:cNvPicPr>
          <p:nvPr/>
        </p:nvPicPr>
        <p:blipFill>
          <a:blip r:embed="rId3"/>
          <a:stretch>
            <a:fillRect/>
          </a:stretch>
        </p:blipFill>
        <p:spPr>
          <a:xfrm>
            <a:off x="609600" y="1657350"/>
            <a:ext cx="2971800" cy="3066982"/>
          </a:xfrm>
          <a:prstGeom prst="rect">
            <a:avLst/>
          </a:prstGeom>
        </p:spPr>
      </p:pic>
    </p:spTree>
    <p:extLst>
      <p:ext uri="{BB962C8B-B14F-4D97-AF65-F5344CB8AC3E}">
        <p14:creationId xmlns:p14="http://schemas.microsoft.com/office/powerpoint/2010/main" val="464928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SUDOC</a:t>
            </a:r>
            <a:endParaRPr lang="en-US" dirty="0"/>
          </a:p>
        </p:txBody>
      </p:sp>
      <p:pic>
        <p:nvPicPr>
          <p:cNvPr id="4" name="Picture 3"/>
          <p:cNvPicPr>
            <a:picLocks noChangeAspect="1"/>
          </p:cNvPicPr>
          <p:nvPr/>
        </p:nvPicPr>
        <p:blipFill>
          <a:blip r:embed="rId3"/>
          <a:stretch>
            <a:fillRect/>
          </a:stretch>
        </p:blipFill>
        <p:spPr>
          <a:xfrm>
            <a:off x="2081194" y="1273959"/>
            <a:ext cx="4981611" cy="2595581"/>
          </a:xfrm>
          <a:prstGeom prst="rect">
            <a:avLst/>
          </a:prstGeom>
        </p:spPr>
      </p:pic>
    </p:spTree>
    <p:extLst>
      <p:ext uri="{BB962C8B-B14F-4D97-AF65-F5344CB8AC3E}">
        <p14:creationId xmlns:p14="http://schemas.microsoft.com/office/powerpoint/2010/main" val="2438017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any time the user can output the records in an excel file that is properly formatted for uploading into the State system</a:t>
            </a:r>
            <a:endParaRPr lang="en-US" dirty="0"/>
          </a:p>
        </p:txBody>
      </p:sp>
      <p:sp>
        <p:nvSpPr>
          <p:cNvPr id="3" name="Title 2"/>
          <p:cNvSpPr>
            <a:spLocks noGrp="1"/>
          </p:cNvSpPr>
          <p:nvPr>
            <p:ph type="title"/>
          </p:nvPr>
        </p:nvSpPr>
        <p:spPr/>
        <p:txBody>
          <a:bodyPr>
            <a:normAutofit fontScale="90000"/>
          </a:bodyPr>
          <a:lstStyle/>
          <a:p>
            <a:r>
              <a:rPr lang="en-US" dirty="0" smtClean="0"/>
              <a:t>Output</a:t>
            </a:r>
            <a:endParaRPr lang="en-US" dirty="0"/>
          </a:p>
        </p:txBody>
      </p:sp>
    </p:spTree>
    <p:extLst>
      <p:ext uri="{BB962C8B-B14F-4D97-AF65-F5344CB8AC3E}">
        <p14:creationId xmlns:p14="http://schemas.microsoft.com/office/powerpoint/2010/main" val="235762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1795272"/>
            <a:ext cx="4191000" cy="0"/>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
        <p:nvSpPr>
          <p:cNvPr id="15" name="Title 14"/>
          <p:cNvSpPr>
            <a:spLocks noGrp="1"/>
          </p:cNvSpPr>
          <p:nvPr>
            <p:ph type="ctrTitle"/>
          </p:nvPr>
        </p:nvSpPr>
        <p:spPr/>
        <p:txBody>
          <a:bodyPr/>
          <a:lstStyle/>
          <a:p>
            <a:r>
              <a:rPr lang="en-US" dirty="0" smtClean="0"/>
              <a:t>Thank you!</a:t>
            </a:r>
            <a:endParaRPr lang="en-US" dirty="0"/>
          </a:p>
        </p:txBody>
      </p:sp>
      <p:sp>
        <p:nvSpPr>
          <p:cNvPr id="16" name="Subtitle 15"/>
          <p:cNvSpPr>
            <a:spLocks noGrp="1"/>
          </p:cNvSpPr>
          <p:nvPr>
            <p:ph type="subTitle" idx="1"/>
          </p:nvPr>
        </p:nvSpPr>
        <p:spPr/>
        <p:txBody>
          <a:bodyPr/>
          <a:lstStyle/>
          <a:p>
            <a:endParaRPr lang="en-US" dirty="0"/>
          </a:p>
        </p:txBody>
      </p:sp>
      <p:cxnSp>
        <p:nvCxnSpPr>
          <p:cNvPr id="14" name="Straight Connector 13"/>
          <p:cNvCxnSpPr/>
          <p:nvPr/>
        </p:nvCxnSpPr>
        <p:spPr>
          <a:xfrm>
            <a:off x="381000" y="1795272"/>
            <a:ext cx="4191000" cy="0"/>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59907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B</a:t>
            </a:r>
            <a:r>
              <a:rPr lang="en-US" b="0" dirty="0" smtClean="0"/>
              <a:t>arcode </a:t>
            </a:r>
            <a:r>
              <a:rPr lang="en-US" b="0" dirty="0"/>
              <a:t>to </a:t>
            </a:r>
            <a:r>
              <a:rPr lang="en-US" b="0" dirty="0"/>
              <a:t>R</a:t>
            </a:r>
            <a:r>
              <a:rPr lang="en-US" b="0" dirty="0" smtClean="0"/>
              <a:t>ecord </a:t>
            </a:r>
            <a:r>
              <a:rPr lang="en-US" b="0" dirty="0"/>
              <a:t>N</a:t>
            </a:r>
            <a:r>
              <a:rPr lang="en-US" b="0" dirty="0" smtClean="0"/>
              <a:t>umber </a:t>
            </a:r>
            <a:r>
              <a:rPr lang="en-US" b="0" dirty="0"/>
              <a:t>C</a:t>
            </a:r>
            <a:r>
              <a:rPr lang="en-US" b="0" dirty="0" smtClean="0"/>
              <a:t>onversion </a:t>
            </a:r>
            <a:r>
              <a:rPr lang="en-US" b="0" dirty="0"/>
              <a:t>U</a:t>
            </a:r>
            <a:r>
              <a:rPr lang="en-US" b="0" dirty="0" smtClean="0"/>
              <a:t>tility</a:t>
            </a:r>
            <a:endParaRPr lang="en-US" dirty="0"/>
          </a:p>
        </p:txBody>
      </p:sp>
      <p:sp>
        <p:nvSpPr>
          <p:cNvPr id="3" name="Subtitle 2"/>
          <p:cNvSpPr>
            <a:spLocks noGrp="1"/>
          </p:cNvSpPr>
          <p:nvPr>
            <p:ph type="subTitle" idx="1"/>
          </p:nvPr>
        </p:nvSpPr>
        <p:spPr>
          <a:xfrm>
            <a:off x="304800" y="2114550"/>
            <a:ext cx="4419600" cy="1219200"/>
          </a:xfrm>
        </p:spPr>
        <p:txBody>
          <a:bodyPr/>
          <a:lstStyle/>
          <a:p>
            <a:r>
              <a:rPr lang="en-US" dirty="0" smtClean="0"/>
              <a:t>Or how one project becomes something completely different</a:t>
            </a:r>
            <a:endParaRPr lang="en-US" dirty="0"/>
          </a:p>
        </p:txBody>
      </p:sp>
      <p:cxnSp>
        <p:nvCxnSpPr>
          <p:cNvPr id="14" name="Straight Connector 13"/>
          <p:cNvCxnSpPr/>
          <p:nvPr/>
        </p:nvCxnSpPr>
        <p:spPr>
          <a:xfrm>
            <a:off x="381000" y="2038350"/>
            <a:ext cx="4191000" cy="0"/>
          </a:xfrm>
          <a:prstGeom prst="line">
            <a:avLst/>
          </a:prstGeom>
          <a:ln>
            <a:solidFill>
              <a:srgbClr val="7030A0"/>
            </a:solidFill>
          </a:ln>
        </p:spPr>
        <p:style>
          <a:lnRef idx="1">
            <a:schemeClr val="accent6"/>
          </a:lnRef>
          <a:fillRef idx="0">
            <a:schemeClr val="accent6"/>
          </a:fillRef>
          <a:effectRef idx="0">
            <a:schemeClr val="accent6"/>
          </a:effectRef>
          <a:fontRef idx="minor">
            <a:schemeClr val="tx1"/>
          </a:fontRef>
        </p:style>
      </p:cxnSp>
      <p:sp>
        <p:nvSpPr>
          <p:cNvPr id="4" name="TextBox 3"/>
          <p:cNvSpPr txBox="1"/>
          <p:nvPr/>
        </p:nvSpPr>
        <p:spPr>
          <a:xfrm>
            <a:off x="304800" y="4095750"/>
            <a:ext cx="4021822" cy="646331"/>
          </a:xfrm>
          <a:prstGeom prst="rect">
            <a:avLst/>
          </a:prstGeom>
          <a:noFill/>
        </p:spPr>
        <p:txBody>
          <a:bodyPr wrap="square" rtlCol="0">
            <a:spAutoFit/>
          </a:bodyPr>
          <a:lstStyle/>
          <a:p>
            <a:r>
              <a:rPr lang="en-US" dirty="0" smtClean="0"/>
              <a:t>Jason Fleming</a:t>
            </a:r>
          </a:p>
          <a:p>
            <a:r>
              <a:rPr lang="en-US" dirty="0" smtClean="0"/>
              <a:t>University of North Carolina Wilmington</a:t>
            </a:r>
            <a:endParaRPr lang="en-US" dirty="0"/>
          </a:p>
        </p:txBody>
      </p:sp>
    </p:spTree>
    <p:extLst>
      <p:ext uri="{BB962C8B-B14F-4D97-AF65-F5344CB8AC3E}">
        <p14:creationId xmlns:p14="http://schemas.microsoft.com/office/powerpoint/2010/main" val="1608784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Sierra import functionality</a:t>
            </a:r>
            <a:endParaRPr lang="en-US" dirty="0"/>
          </a:p>
        </p:txBody>
      </p:sp>
      <p:sp>
        <p:nvSpPr>
          <p:cNvPr id="7" name="Content Placeholder 6"/>
          <p:cNvSpPr>
            <a:spLocks noGrp="1"/>
          </p:cNvSpPr>
          <p:nvPr>
            <p:ph idx="1"/>
          </p:nvPr>
        </p:nvSpPr>
        <p:spPr/>
        <p:txBody>
          <a:bodyPr/>
          <a:lstStyle/>
          <a:p>
            <a:r>
              <a:rPr lang="en-US" dirty="0" smtClean="0"/>
              <a:t>Sierra can import record numbers of different types in Create Lists</a:t>
            </a:r>
          </a:p>
          <a:p>
            <a:pPr lvl="1"/>
            <a:r>
              <a:rPr lang="en-US" dirty="0" smtClean="0"/>
              <a:t>Yay!</a:t>
            </a:r>
          </a:p>
          <a:p>
            <a:r>
              <a:rPr lang="en-US" dirty="0" smtClean="0"/>
              <a:t>But what about Barcodes?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399" y="819150"/>
            <a:ext cx="8610601" cy="3733800"/>
          </a:xfrm>
        </p:spPr>
        <p:txBody>
          <a:bodyPr/>
          <a:lstStyle/>
          <a:p>
            <a:r>
              <a:rPr lang="en-US" dirty="0" smtClean="0"/>
              <a:t>Would anyone find it useful if we created a utility to convert a .txt file of barcodes to their corresponding record numbers? (Item or BIB)</a:t>
            </a:r>
          </a:p>
        </p:txBody>
      </p:sp>
      <p:sp>
        <p:nvSpPr>
          <p:cNvPr id="5" name="Title 4"/>
          <p:cNvSpPr>
            <a:spLocks noGrp="1"/>
          </p:cNvSpPr>
          <p:nvPr>
            <p:ph type="title"/>
          </p:nvPr>
        </p:nvSpPr>
        <p:spPr/>
        <p:txBody>
          <a:bodyPr>
            <a:normAutofit fontScale="90000"/>
          </a:bodyPr>
          <a:lstStyle/>
          <a:p>
            <a:r>
              <a:rPr lang="en-US" dirty="0" smtClean="0"/>
              <a:t>ILS Committee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399" y="819150"/>
            <a:ext cx="4038601" cy="3733800"/>
          </a:xfrm>
        </p:spPr>
        <p:txBody>
          <a:bodyPr/>
          <a:lstStyle/>
          <a:p>
            <a:r>
              <a:rPr lang="en-US" dirty="0" smtClean="0"/>
              <a:t>Upload a .txt file</a:t>
            </a:r>
            <a:endParaRPr lang="en-US" dirty="0"/>
          </a:p>
        </p:txBody>
      </p:sp>
      <p:sp>
        <p:nvSpPr>
          <p:cNvPr id="2" name="Title 1"/>
          <p:cNvSpPr>
            <a:spLocks noGrp="1"/>
          </p:cNvSpPr>
          <p:nvPr>
            <p:ph type="title"/>
          </p:nvPr>
        </p:nvSpPr>
        <p:spPr/>
        <p:txBody>
          <a:bodyPr>
            <a:normAutofit fontScale="90000"/>
          </a:bodyPr>
          <a:lstStyle/>
          <a:p>
            <a:r>
              <a:rPr lang="en-US" dirty="0" smtClean="0"/>
              <a:t>The web application</a:t>
            </a:r>
            <a:endParaRPr lang="en-US" dirty="0"/>
          </a:p>
        </p:txBody>
      </p:sp>
      <p:pic>
        <p:nvPicPr>
          <p:cNvPr id="4" name="Picture 3"/>
          <p:cNvPicPr>
            <a:picLocks noChangeAspect="1"/>
          </p:cNvPicPr>
          <p:nvPr/>
        </p:nvPicPr>
        <p:blipFill>
          <a:blip r:embed="rId3"/>
          <a:stretch>
            <a:fillRect/>
          </a:stretch>
        </p:blipFill>
        <p:spPr>
          <a:xfrm>
            <a:off x="533400" y="1276350"/>
            <a:ext cx="2343167" cy="2143141"/>
          </a:xfrm>
          <a:prstGeom prst="rect">
            <a:avLst/>
          </a:prstGeom>
        </p:spPr>
      </p:pic>
      <p:sp>
        <p:nvSpPr>
          <p:cNvPr id="6" name="Text Placeholder 2"/>
          <p:cNvSpPr txBox="1">
            <a:spLocks/>
          </p:cNvSpPr>
          <p:nvPr/>
        </p:nvSpPr>
        <p:spPr>
          <a:xfrm>
            <a:off x="4724399" y="819150"/>
            <a:ext cx="4038601" cy="3733800"/>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buFont typeface="Arial"/>
              <a:buChar char="•"/>
              <a:defRPr sz="2400" b="0" i="0" kern="1200">
                <a:solidFill>
                  <a:schemeClr val="bg1">
                    <a:lumMod val="50000"/>
                  </a:schemeClr>
                </a:solidFill>
                <a:latin typeface="Helvetica" charset="0"/>
                <a:ea typeface="Helvetica" charset="0"/>
                <a:cs typeface="Helvetica" charset="0"/>
              </a:defRPr>
            </a:lvl1pPr>
            <a:lvl2pPr marL="742950" indent="-28575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2pPr>
            <a:lvl3pPr marL="11430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3pPr>
            <a:lvl4pPr marL="16002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4pPr>
            <a:lvl5pPr marL="2057400" indent="-228600" algn="l" defTabSz="457200" rtl="0" eaLnBrk="1" latinLnBrk="0" hangingPunct="1">
              <a:lnSpc>
                <a:spcPct val="100000"/>
              </a:lnSpc>
              <a:spcBef>
                <a:spcPct val="20000"/>
              </a:spcBef>
              <a:buFont typeface="Arial"/>
              <a:buChar char="»"/>
              <a:defRPr sz="1800" b="0" i="0" kern="1200">
                <a:solidFill>
                  <a:schemeClr val="bg1">
                    <a:lumMod val="50000"/>
                  </a:schemeClr>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Get back a .txt file</a:t>
            </a:r>
            <a:endParaRPr lang="en-US" dirty="0"/>
          </a:p>
        </p:txBody>
      </p:sp>
      <p:pic>
        <p:nvPicPr>
          <p:cNvPr id="7" name="Picture 6"/>
          <p:cNvPicPr>
            <a:picLocks noChangeAspect="1"/>
          </p:cNvPicPr>
          <p:nvPr/>
        </p:nvPicPr>
        <p:blipFill>
          <a:blip r:embed="rId4"/>
          <a:stretch>
            <a:fillRect/>
          </a:stretch>
        </p:blipFill>
        <p:spPr>
          <a:xfrm>
            <a:off x="4953000" y="1352550"/>
            <a:ext cx="2797805" cy="3145653"/>
          </a:xfrm>
          <a:prstGeom prst="rect">
            <a:avLst/>
          </a:prstGeom>
        </p:spPr>
      </p:pic>
      <p:pic>
        <p:nvPicPr>
          <p:cNvPr id="9" name="Picture 8"/>
          <p:cNvPicPr>
            <a:picLocks noChangeAspect="1"/>
          </p:cNvPicPr>
          <p:nvPr/>
        </p:nvPicPr>
        <p:blipFill>
          <a:blip r:embed="rId5"/>
          <a:stretch>
            <a:fillRect/>
          </a:stretch>
        </p:blipFill>
        <p:spPr>
          <a:xfrm>
            <a:off x="435775" y="2738419"/>
            <a:ext cx="2700339" cy="1890731"/>
          </a:xfrm>
          <a:prstGeom prst="rect">
            <a:avLst/>
          </a:prstGeom>
        </p:spPr>
      </p:pic>
    </p:spTree>
    <p:extLst>
      <p:ext uri="{BB962C8B-B14F-4D97-AF65-F5344CB8AC3E}">
        <p14:creationId xmlns:p14="http://schemas.microsoft.com/office/powerpoint/2010/main" val="659816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But wait.. Why is no one using it?</a:t>
            </a:r>
            <a:endParaRPr lang="en-US" dirty="0"/>
          </a:p>
        </p:txBody>
      </p:sp>
      <p:sp>
        <p:nvSpPr>
          <p:cNvPr id="5" name="Title 4"/>
          <p:cNvSpPr>
            <a:spLocks noGrp="1"/>
          </p:cNvSpPr>
          <p:nvPr>
            <p:ph type="title"/>
          </p:nvPr>
        </p:nvSpPr>
        <p:spPr/>
        <p:txBody>
          <a:bodyPr>
            <a:normAutofit fontScale="90000"/>
          </a:bodyPr>
          <a:lstStyle/>
          <a:p>
            <a:r>
              <a:rPr lang="en-US" dirty="0" smtClean="0"/>
              <a:t>Project Complete</a:t>
            </a:r>
            <a:endParaRPr lang="en-US" dirty="0"/>
          </a:p>
        </p:txBody>
      </p:sp>
      <p:sp>
        <p:nvSpPr>
          <p:cNvPr id="8" name="Rectangle 7"/>
          <p:cNvSpPr/>
          <p:nvPr/>
        </p:nvSpPr>
        <p:spPr>
          <a:xfrm>
            <a:off x="2469350" y="3756186"/>
            <a:ext cx="2778325" cy="553998"/>
          </a:xfrm>
          <a:prstGeom prst="rect">
            <a:avLst/>
          </a:prstGeom>
        </p:spPr>
        <p:txBody>
          <a:bodyPr wrap="none">
            <a:spAutoFit/>
          </a:bodyPr>
          <a:lstStyle/>
          <a:p>
            <a:r>
              <a:rPr lang="en-US" sz="1000" dirty="0" smtClean="0">
                <a:solidFill>
                  <a:schemeClr val="bg1">
                    <a:lumMod val="50000"/>
                  </a:schemeClr>
                </a:solidFill>
              </a:rPr>
              <a:t>Michael </a:t>
            </a:r>
            <a:r>
              <a:rPr lang="en-US" sz="1000" dirty="0" err="1" smtClean="0">
                <a:solidFill>
                  <a:schemeClr val="bg1">
                    <a:lumMod val="50000"/>
                  </a:schemeClr>
                </a:solidFill>
              </a:rPr>
              <a:t>Sauers</a:t>
            </a:r>
            <a:endParaRPr lang="en-US" sz="1000" dirty="0" smtClean="0">
              <a:solidFill>
                <a:schemeClr val="bg1">
                  <a:lumMod val="50000"/>
                </a:schemeClr>
              </a:solidFill>
            </a:endParaRPr>
          </a:p>
          <a:p>
            <a:r>
              <a:rPr lang="en-US" sz="1000" dirty="0" smtClean="0">
                <a:solidFill>
                  <a:schemeClr val="bg1">
                    <a:lumMod val="50000"/>
                  </a:schemeClr>
                </a:solidFill>
              </a:rPr>
              <a:t>https</a:t>
            </a:r>
            <a:r>
              <a:rPr lang="en-US" sz="1000" dirty="0">
                <a:solidFill>
                  <a:schemeClr val="bg1">
                    <a:lumMod val="50000"/>
                  </a:schemeClr>
                </a:solidFill>
              </a:rPr>
              <a:t>://</a:t>
            </a:r>
            <a:r>
              <a:rPr lang="en-US" sz="1000" dirty="0" smtClean="0">
                <a:solidFill>
                  <a:schemeClr val="bg1">
                    <a:lumMod val="50000"/>
                  </a:schemeClr>
                </a:solidFill>
              </a:rPr>
              <a:t>flic.kr/p/9bYwCD</a:t>
            </a:r>
          </a:p>
          <a:p>
            <a:r>
              <a:rPr lang="en-US" sz="1000" dirty="0">
                <a:solidFill>
                  <a:schemeClr val="bg1">
                    <a:lumMod val="50000"/>
                  </a:schemeClr>
                </a:solidFill>
              </a:rPr>
              <a:t>https://creativecommons.org/licenses/by-nc/2.0/</a:t>
            </a:r>
          </a:p>
        </p:txBody>
      </p:sp>
      <p:pic>
        <p:nvPicPr>
          <p:cNvPr id="9" name="Picture 8"/>
          <p:cNvPicPr>
            <a:picLocks noChangeAspect="1"/>
          </p:cNvPicPr>
          <p:nvPr/>
        </p:nvPicPr>
        <p:blipFill>
          <a:blip r:embed="rId3"/>
          <a:stretch>
            <a:fillRect/>
          </a:stretch>
        </p:blipFill>
        <p:spPr>
          <a:xfrm>
            <a:off x="2514600" y="1733550"/>
            <a:ext cx="3429010" cy="1964536"/>
          </a:xfrm>
          <a:prstGeom prst="rect">
            <a:avLst/>
          </a:prstGeom>
        </p:spPr>
      </p:pic>
    </p:spTree>
    <p:extLst>
      <p:ext uri="{BB962C8B-B14F-4D97-AF65-F5344CB8AC3E}">
        <p14:creationId xmlns:p14="http://schemas.microsoft.com/office/powerpoint/2010/main" val="2174231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swear </a:t>
            </a:r>
            <a:r>
              <a:rPr lang="en-US" dirty="0" err="1" smtClean="0"/>
              <a:t>Gov</a:t>
            </a:r>
            <a:r>
              <a:rPr lang="en-US" dirty="0" smtClean="0"/>
              <a:t> Docs said they were going to use it</a:t>
            </a:r>
          </a:p>
          <a:p>
            <a:r>
              <a:rPr lang="en-US" dirty="0" smtClean="0"/>
              <a:t>ENTER: Library IT </a:t>
            </a:r>
            <a:r>
              <a:rPr lang="en-US" dirty="0" err="1" smtClean="0"/>
              <a:t>Govs</a:t>
            </a:r>
            <a:r>
              <a:rPr lang="en-US" dirty="0" smtClean="0"/>
              <a:t> Docs meetup // workflow analysis session</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Tracking down the projects</a:t>
            </a:r>
            <a:endParaRPr lang="en-US" dirty="0"/>
          </a:p>
        </p:txBody>
      </p:sp>
    </p:spTree>
    <p:extLst>
      <p:ext uri="{BB962C8B-B14F-4D97-AF65-F5344CB8AC3E}">
        <p14:creationId xmlns:p14="http://schemas.microsoft.com/office/powerpoint/2010/main" val="3493390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Depository libraries have to compile a list of items they want to deselect</a:t>
            </a:r>
          </a:p>
          <a:p>
            <a:r>
              <a:rPr lang="en-US" dirty="0" smtClean="0"/>
              <a:t>Items have to be offered to the state library</a:t>
            </a:r>
          </a:p>
          <a:p>
            <a:r>
              <a:rPr lang="en-US" dirty="0" smtClean="0"/>
              <a:t>This is done by creating a list within their system of materials</a:t>
            </a:r>
            <a:endParaRPr lang="en-US" dirty="0"/>
          </a:p>
        </p:txBody>
      </p:sp>
      <p:sp>
        <p:nvSpPr>
          <p:cNvPr id="3" name="Title 2"/>
          <p:cNvSpPr>
            <a:spLocks noGrp="1"/>
          </p:cNvSpPr>
          <p:nvPr>
            <p:ph type="title"/>
          </p:nvPr>
        </p:nvSpPr>
        <p:spPr/>
        <p:txBody>
          <a:bodyPr>
            <a:normAutofit fontScale="90000"/>
          </a:bodyPr>
          <a:lstStyle/>
          <a:p>
            <a:r>
              <a:rPr lang="en-US" dirty="0" err="1" smtClean="0"/>
              <a:t>Gov</a:t>
            </a:r>
            <a:r>
              <a:rPr lang="en-US" dirty="0" smtClean="0"/>
              <a:t> Docs Workflow Analysis</a:t>
            </a:r>
            <a:endParaRPr lang="en-US" dirty="0"/>
          </a:p>
        </p:txBody>
      </p:sp>
    </p:spTree>
    <p:extLst>
      <p:ext uri="{BB962C8B-B14F-4D97-AF65-F5344CB8AC3E}">
        <p14:creationId xmlns:p14="http://schemas.microsoft.com/office/powerpoint/2010/main" val="1320702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Gov</a:t>
            </a:r>
            <a:r>
              <a:rPr lang="en-US" dirty="0" smtClean="0"/>
              <a:t> Docs Weeding Project</a:t>
            </a:r>
          </a:p>
          <a:p>
            <a:pPr lvl="1"/>
            <a:r>
              <a:rPr lang="en-US" dirty="0" smtClean="0"/>
              <a:t>Scan in barcodes or enter SUDOC # to look up bib information</a:t>
            </a:r>
          </a:p>
          <a:p>
            <a:pPr marL="914400" lvl="2" indent="0">
              <a:buNone/>
            </a:pPr>
            <a:endParaRPr lang="en-US" dirty="0" smtClean="0"/>
          </a:p>
          <a:p>
            <a:pPr lvl="2"/>
            <a:endParaRPr lang="en-US" dirty="0"/>
          </a:p>
        </p:txBody>
      </p:sp>
      <p:sp>
        <p:nvSpPr>
          <p:cNvPr id="3" name="Title 2"/>
          <p:cNvSpPr>
            <a:spLocks noGrp="1"/>
          </p:cNvSpPr>
          <p:nvPr>
            <p:ph type="title"/>
          </p:nvPr>
        </p:nvSpPr>
        <p:spPr/>
        <p:txBody>
          <a:bodyPr>
            <a:normAutofit fontScale="90000"/>
          </a:bodyPr>
          <a:lstStyle/>
          <a:p>
            <a:r>
              <a:rPr lang="en-US" dirty="0" smtClean="0"/>
              <a:t>New Projects</a:t>
            </a:r>
            <a:endParaRPr lang="en-US" dirty="0"/>
          </a:p>
        </p:txBody>
      </p:sp>
      <p:pic>
        <p:nvPicPr>
          <p:cNvPr id="4" name="Picture 3"/>
          <p:cNvPicPr>
            <a:picLocks noChangeAspect="1"/>
          </p:cNvPicPr>
          <p:nvPr/>
        </p:nvPicPr>
        <p:blipFill>
          <a:blip r:embed="rId3"/>
          <a:stretch>
            <a:fillRect/>
          </a:stretch>
        </p:blipFill>
        <p:spPr>
          <a:xfrm>
            <a:off x="1976417" y="1557315"/>
            <a:ext cx="3509983" cy="3148035"/>
          </a:xfrm>
          <a:prstGeom prst="rect">
            <a:avLst/>
          </a:prstGeom>
        </p:spPr>
      </p:pic>
    </p:spTree>
    <p:extLst>
      <p:ext uri="{BB962C8B-B14F-4D97-AF65-F5344CB8AC3E}">
        <p14:creationId xmlns:p14="http://schemas.microsoft.com/office/powerpoint/2010/main" val="3682025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rgbClr val="34466A"/>
      </a:dk1>
      <a:lt1>
        <a:srgbClr val="FFFFFF"/>
      </a:lt1>
      <a:dk2>
        <a:srgbClr val="1F497D"/>
      </a:dk2>
      <a:lt2>
        <a:srgbClr val="EEECE1"/>
      </a:lt2>
      <a:accent1>
        <a:srgbClr val="814296"/>
      </a:accent1>
      <a:accent2>
        <a:srgbClr val="F7941E"/>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2017" id="{7DBF38FD-460D-7A43-9763-0A5E67518525}" vid="{A2425DE8-455B-484A-A16E-4BA3A78D9C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IUG2017</Template>
  <TotalTime>766</TotalTime>
  <Words>750</Words>
  <Application>Microsoft Office PowerPoint</Application>
  <PresentationFormat>On-screen Show (16:9)</PresentationFormat>
  <Paragraphs>55</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vt:lpstr>
      <vt:lpstr>Office Theme</vt:lpstr>
      <vt:lpstr>PowerPoint Presentation</vt:lpstr>
      <vt:lpstr>Barcode to Record Number Conversion Utility</vt:lpstr>
      <vt:lpstr>Sierra import functionality</vt:lpstr>
      <vt:lpstr>ILS Committee</vt:lpstr>
      <vt:lpstr>The web application</vt:lpstr>
      <vt:lpstr>Project Complete</vt:lpstr>
      <vt:lpstr>Tracking down the projects</vt:lpstr>
      <vt:lpstr>Gov Docs Workflow Analysis</vt:lpstr>
      <vt:lpstr>New Projects</vt:lpstr>
      <vt:lpstr>Barcodes</vt:lpstr>
      <vt:lpstr>SUDOC</vt:lpstr>
      <vt:lpstr>Output</vt:lpstr>
      <vt:lpstr>Thank you!</vt:lpstr>
    </vt:vector>
  </TitlesOfParts>
  <Company>Bowling Green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 Strang</dc:creator>
  <cp:lastModifiedBy>Fleming, Jason</cp:lastModifiedBy>
  <cp:revision>10</cp:revision>
  <dcterms:created xsi:type="dcterms:W3CDTF">2016-09-21T19:54:51Z</dcterms:created>
  <dcterms:modified xsi:type="dcterms:W3CDTF">2017-04-04T11:35:37Z</dcterms:modified>
</cp:coreProperties>
</file>