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6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18" r:id="rId20"/>
    <p:sldId id="307" r:id="rId21"/>
    <p:sldId id="308" r:id="rId22"/>
    <p:sldId id="319" r:id="rId23"/>
    <p:sldId id="287" r:id="rId24"/>
    <p:sldId id="323" r:id="rId25"/>
    <p:sldId id="324" r:id="rId26"/>
    <p:sldId id="320" r:id="rId27"/>
    <p:sldId id="321" r:id="rId28"/>
    <p:sldId id="325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72" r:id="rId39"/>
    <p:sldId id="270" r:id="rId40"/>
    <p:sldId id="267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555" autoAdjust="0"/>
    <p:restoredTop sz="81713" autoAdjust="0"/>
  </p:normalViewPr>
  <p:slideViewPr>
    <p:cSldViewPr snapToObjects="1">
      <p:cViewPr varScale="1">
        <p:scale>
          <a:sx n="95" d="100"/>
          <a:sy n="95" d="100"/>
        </p:scale>
        <p:origin x="1003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2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7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5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3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37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3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17FF-A974-4EDA-A27C-A3059E0FCE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35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17FF-A974-4EDA-A27C-A3059E0FCE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6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42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6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04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9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0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2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9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1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23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1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3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5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7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48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71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6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9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081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3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8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2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AE659-12CF-4D15-84A9-32C2F1D720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88F-B816-41C2-8AF4-F4B27D54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wright1@dallascityhall.com" TargetMode="External"/><Relationship Id="rId7" Type="http://schemas.openxmlformats.org/officeDocument/2006/relationships/hyperlink" Target="mailto:jeffpenka@zepheira.co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brazil@sno-isle.org" TargetMode="External"/><Relationship Id="rId5" Type="http://schemas.openxmlformats.org/officeDocument/2006/relationships/hyperlink" Target="mailto:ericaf@multcolib.org" TargetMode="External"/><Relationship Id="rId4" Type="http://schemas.openxmlformats.org/officeDocument/2006/relationships/hyperlink" Target="mailto:sallen@worthingtonlibraries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971550"/>
            <a:ext cx="4038600" cy="3581400"/>
          </a:xfrm>
        </p:spPr>
        <p:txBody>
          <a:bodyPr/>
          <a:lstStyle/>
          <a:p>
            <a:pPr marL="0" indent="0">
              <a:lnSpc>
                <a:spcPts val="2200"/>
              </a:lnSpc>
              <a:buNone/>
            </a:pPr>
            <a:r>
              <a:rPr lang="en-US" sz="2000" dirty="0">
                <a:solidFill>
                  <a:srgbClr val="7030A0"/>
                </a:solidFill>
              </a:rPr>
              <a:t>“When my community 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searches </a:t>
            </a:r>
            <a:r>
              <a:rPr lang="en-US" sz="2000" dirty="0">
                <a:solidFill>
                  <a:srgbClr val="7030A0"/>
                </a:solidFill>
              </a:rPr>
              <a:t>the web for 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something </a:t>
            </a:r>
            <a:r>
              <a:rPr lang="en-US" sz="2000" dirty="0">
                <a:solidFill>
                  <a:srgbClr val="7030A0"/>
                </a:solidFill>
              </a:rPr>
              <a:t>we have, we 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better </a:t>
            </a:r>
            <a:r>
              <a:rPr lang="en-US" sz="2000" dirty="0">
                <a:solidFill>
                  <a:srgbClr val="7030A0"/>
                </a:solidFill>
              </a:rPr>
              <a:t>show up as an option.”</a:t>
            </a:r>
          </a:p>
          <a:p>
            <a:pPr marL="0" indent="0">
              <a:lnSpc>
                <a:spcPts val="2200"/>
              </a:lnSpc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sz="2000" dirty="0">
                <a:solidFill>
                  <a:srgbClr val="7030A0"/>
                </a:solidFill>
              </a:rPr>
              <a:t>Chuck Gibson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sz="2000" dirty="0">
                <a:solidFill>
                  <a:srgbClr val="7030A0"/>
                </a:solidFill>
              </a:rPr>
              <a:t>Director, Worthington Libraries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Worthington Libraries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19150"/>
            <a:ext cx="3441190" cy="3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5246" y="825500"/>
            <a:ext cx="3278554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solidFill>
                <a:srgbClr val="81439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Geolocation: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We hoped that people in our community would find our content based on their geographic location;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à la movie show times.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825500"/>
            <a:ext cx="4267200" cy="37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5246" y="825500"/>
            <a:ext cx="3430954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solidFill>
                <a:srgbClr val="81439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Geolocation: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…And our content would show up somewhere over here in results if Google detected their location was in Worthington.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25500"/>
            <a:ext cx="3848100" cy="36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841131"/>
            <a:ext cx="3124200" cy="3733800"/>
          </a:xfrm>
        </p:spPr>
        <p:txBody>
          <a:bodyPr/>
          <a:lstStyle/>
          <a:p>
            <a:pPr marL="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When “Worthington</a:t>
            </a:r>
            <a:r>
              <a:rPr lang="en-US" sz="2000" dirty="0">
                <a:solidFill>
                  <a:srgbClr val="7030A0"/>
                </a:solidFill>
              </a:rPr>
              <a:t>” </a:t>
            </a:r>
            <a:r>
              <a:rPr lang="en-US" sz="2000" dirty="0" smtClean="0">
                <a:solidFill>
                  <a:srgbClr val="7030A0"/>
                </a:solidFill>
              </a:rPr>
              <a:t>is included in search terms our content shows up in results.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happening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701079"/>
            <a:ext cx="4600575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843" y="1612060"/>
            <a:ext cx="3719513" cy="28367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76600" y="3486150"/>
            <a:ext cx="775981" cy="45720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4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3400" y="971550"/>
            <a:ext cx="34290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Expectation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Links to our PAC records in search results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What is happening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On occasion we see direct links to our catalog</a:t>
            </a:r>
            <a:endParaRPr lang="en-US" sz="1800" dirty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More often we see links to our </a:t>
            </a:r>
            <a:r>
              <a:rPr lang="en-US" sz="1800" dirty="0" err="1" smtClean="0">
                <a:solidFill>
                  <a:srgbClr val="7030A0"/>
                </a:solidFill>
              </a:rPr>
              <a:t>link.library</a:t>
            </a:r>
            <a:r>
              <a:rPr lang="en-US" sz="1800" dirty="0" smtClean="0">
                <a:solidFill>
                  <a:srgbClr val="7030A0"/>
                </a:solidFill>
              </a:rPr>
              <a:t> portal</a:t>
            </a:r>
          </a:p>
          <a:p>
            <a:r>
              <a:rPr lang="en-US" sz="1800" dirty="0">
                <a:solidFill>
                  <a:srgbClr val="7030A0"/>
                </a:solidFill>
              </a:rPr>
              <a:t>Prior to publishing data </a:t>
            </a:r>
            <a:r>
              <a:rPr lang="en-US" sz="1800" dirty="0" smtClean="0">
                <a:solidFill>
                  <a:srgbClr val="7030A0"/>
                </a:solidFill>
              </a:rPr>
              <a:t>we never saw links </a:t>
            </a:r>
            <a:r>
              <a:rPr lang="en-US" sz="1800" dirty="0">
                <a:solidFill>
                  <a:srgbClr val="7030A0"/>
                </a:solidFill>
              </a:rPr>
              <a:t>to our </a:t>
            </a:r>
            <a:r>
              <a:rPr lang="en-US" sz="1800" dirty="0" smtClean="0">
                <a:solidFill>
                  <a:srgbClr val="7030A0"/>
                </a:solidFill>
              </a:rPr>
              <a:t>catalog in search results</a:t>
            </a:r>
            <a:endParaRPr lang="en-US" sz="2000" dirty="0" smtClean="0">
              <a:solidFill>
                <a:srgbClr val="814396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814396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81439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814396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81439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23850"/>
            <a:ext cx="4769945" cy="4267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191000" y="1504950"/>
            <a:ext cx="775981" cy="45720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Measurement and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7030A0"/>
                </a:solidFill>
              </a:rPr>
              <a:t>link.worthingtonlibraries.org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portal </a:t>
            </a:r>
            <a:r>
              <a:rPr lang="en-US" sz="1800" dirty="0">
                <a:solidFill>
                  <a:srgbClr val="7030A0"/>
                </a:solidFill>
              </a:rPr>
              <a:t>visits November 2015 – </a:t>
            </a:r>
            <a:r>
              <a:rPr lang="en-US" sz="1800" dirty="0" smtClean="0">
                <a:solidFill>
                  <a:srgbClr val="7030A0"/>
                </a:solidFill>
              </a:rPr>
              <a:t>February 2017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81699" y="1657350"/>
            <a:ext cx="6705600" cy="27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and assessment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81150"/>
            <a:ext cx="8382000" cy="2971800"/>
          </a:xfrm>
        </p:spPr>
        <p:txBody>
          <a:bodyPr numCol="2">
            <a:norm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Clicks to item &gt; reserve in PAC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Clicks to library card application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Sessions</a:t>
            </a:r>
            <a:endParaRPr lang="en-US" sz="1800" dirty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Entrances</a:t>
            </a:r>
          </a:p>
          <a:p>
            <a:r>
              <a:rPr lang="en-US" sz="1800" dirty="0">
                <a:solidFill>
                  <a:srgbClr val="7030A0"/>
                </a:solidFill>
              </a:rPr>
              <a:t>Sessions by region</a:t>
            </a:r>
          </a:p>
          <a:p>
            <a:r>
              <a:rPr lang="en-US" sz="1800" dirty="0">
                <a:solidFill>
                  <a:srgbClr val="7030A0"/>
                </a:solidFill>
              </a:rPr>
              <a:t>Sessions by city </a:t>
            </a:r>
            <a:endParaRPr lang="en-US" sz="1800" dirty="0" smtClean="0">
              <a:solidFill>
                <a:srgbClr val="7030A0"/>
              </a:solidFill>
            </a:endParaRPr>
          </a:p>
          <a:p>
            <a:endParaRPr lang="en-US" sz="1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Sessions </a:t>
            </a:r>
            <a:r>
              <a:rPr lang="en-US" sz="1800" dirty="0">
                <a:solidFill>
                  <a:srgbClr val="7030A0"/>
                </a:solidFill>
              </a:rPr>
              <a:t>by traffic </a:t>
            </a:r>
            <a:r>
              <a:rPr lang="en-US" sz="1800" dirty="0" smtClean="0">
                <a:solidFill>
                  <a:srgbClr val="7030A0"/>
                </a:solidFill>
              </a:rPr>
              <a:t>type</a:t>
            </a:r>
            <a:endParaRPr lang="en-US" sz="1800" dirty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Sessions by source / </a:t>
            </a:r>
            <a:r>
              <a:rPr lang="en-US" sz="1800" dirty="0" smtClean="0">
                <a:solidFill>
                  <a:srgbClr val="7030A0"/>
                </a:solidFill>
              </a:rPr>
              <a:t>medium</a:t>
            </a:r>
            <a:endParaRPr lang="en-US" sz="1800" dirty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Sessions </a:t>
            </a:r>
            <a:r>
              <a:rPr lang="en-US" sz="1800" dirty="0">
                <a:solidFill>
                  <a:srgbClr val="7030A0"/>
                </a:solidFill>
              </a:rPr>
              <a:t>and entrances by page title</a:t>
            </a:r>
          </a:p>
          <a:p>
            <a:r>
              <a:rPr lang="en-US" sz="1800" dirty="0">
                <a:solidFill>
                  <a:srgbClr val="7030A0"/>
                </a:solidFill>
              </a:rPr>
              <a:t>Sessions vs new users</a:t>
            </a:r>
          </a:p>
          <a:p>
            <a:r>
              <a:rPr lang="en-US" sz="1800" dirty="0">
                <a:solidFill>
                  <a:srgbClr val="7030A0"/>
                </a:solidFill>
              </a:rPr>
              <a:t>Sessions by network </a:t>
            </a:r>
            <a:r>
              <a:rPr lang="en-US" sz="1800" dirty="0" smtClean="0">
                <a:solidFill>
                  <a:srgbClr val="7030A0"/>
                </a:solidFill>
              </a:rPr>
              <a:t>domain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971550"/>
            <a:ext cx="8534400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Using Google Analytics, these are metrics that I look at monthly. </a:t>
            </a:r>
          </a:p>
          <a:p>
            <a:pPr marL="0" indent="0">
              <a:buFont typeface="Arial"/>
              <a:buNone/>
            </a:pPr>
            <a:endParaRPr lang="en-US" sz="1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1700" y="819150"/>
            <a:ext cx="4800600" cy="3733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finding our “stuff”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819150"/>
            <a:ext cx="7924800" cy="3733800"/>
          </a:xfrm>
        </p:spPr>
        <p:txBody>
          <a:bodyPr/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Continue bi-monthly upload of data through 2017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Upcoming workshop with </a:t>
            </a:r>
            <a:r>
              <a:rPr lang="en-US" dirty="0" err="1" smtClean="0">
                <a:solidFill>
                  <a:srgbClr val="7030A0"/>
                </a:solidFill>
              </a:rPr>
              <a:t>Zepheira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Assessment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3950"/>
            <a:ext cx="4419600" cy="471678"/>
          </a:xfrm>
        </p:spPr>
        <p:txBody>
          <a:bodyPr/>
          <a:lstStyle/>
          <a:p>
            <a:r>
              <a:rPr lang="en" sz="2000" dirty="0" smtClean="0"/>
              <a:t>Library.Link at Dallas Public Library  Year 2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800600" cy="4716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dirty="0" smtClean="0"/>
              <a:t>Andrew Wright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" y="897256"/>
            <a:ext cx="4419600" cy="471678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Updates from Linked Data Early Adopters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62150"/>
            <a:ext cx="44958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by: </a:t>
            </a:r>
          </a:p>
          <a:p>
            <a:endParaRPr lang="en-US" dirty="0" smtClean="0"/>
          </a:p>
          <a:p>
            <a:r>
              <a:rPr lang="en-US" dirty="0"/>
              <a:t>Erica Findley, Multnomah County Library</a:t>
            </a:r>
          </a:p>
          <a:p>
            <a:endParaRPr lang="en-US" dirty="0" smtClean="0"/>
          </a:p>
          <a:p>
            <a:r>
              <a:rPr lang="en-US" dirty="0" smtClean="0"/>
              <a:t>Susan Allan, Worthington Libraries</a:t>
            </a:r>
          </a:p>
          <a:p>
            <a:endParaRPr lang="en-US" dirty="0" smtClean="0"/>
          </a:p>
          <a:p>
            <a:r>
              <a:rPr lang="en-US" dirty="0" smtClean="0"/>
              <a:t>Andrew </a:t>
            </a:r>
            <a:r>
              <a:rPr lang="en-US" dirty="0"/>
              <a:t>Wright, Dallas Public Library</a:t>
            </a:r>
          </a:p>
          <a:p>
            <a:endParaRPr lang="en-US" dirty="0" smtClean="0"/>
          </a:p>
          <a:p>
            <a:r>
              <a:rPr lang="en-US" dirty="0" smtClean="0"/>
              <a:t>Colleen Brazil, Sno-Isle Libraries</a:t>
            </a:r>
          </a:p>
          <a:p>
            <a:endParaRPr lang="en-US" dirty="0" smtClean="0"/>
          </a:p>
          <a:p>
            <a:r>
              <a:rPr lang="en-US" dirty="0" smtClean="0"/>
              <a:t>Jeff Penka, </a:t>
            </a:r>
            <a:r>
              <a:rPr lang="en-US" dirty="0" err="1" smtClean="0"/>
              <a:t>Zepheira</a:t>
            </a:r>
            <a:endParaRPr lang="en-US" dirty="0" smtClean="0"/>
          </a:p>
          <a:p>
            <a:endParaRPr lang="en-US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3229" y="4812506"/>
            <a:ext cx="2914571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5"/>
          <a:srcRect l="20513" t="28349" r="41667" b="4322"/>
          <a:stretch/>
        </p:blipFill>
        <p:spPr bwMode="auto">
          <a:xfrm>
            <a:off x="628650" y="1422499"/>
            <a:ext cx="2921817" cy="3235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/>
          <a:srcRect l="59429" t="15736" r="2910" b="2029"/>
          <a:stretch/>
        </p:blipFill>
        <p:spPr bwMode="auto">
          <a:xfrm>
            <a:off x="4972129" y="1422499"/>
            <a:ext cx="3457496" cy="3235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79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List’s, carousels.</a:t>
            </a:r>
          </a:p>
          <a:p>
            <a:r>
              <a:rPr lang="en-US" dirty="0"/>
              <a:t>Web pages &amp; Social media inclusion</a:t>
            </a:r>
          </a:p>
          <a:p>
            <a:r>
              <a:rPr lang="en-US" dirty="0"/>
              <a:t>Help expand awareness of linked data.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3719" t="14355" r="24518" b="19014"/>
          <a:stretch/>
        </p:blipFill>
        <p:spPr bwMode="auto">
          <a:xfrm>
            <a:off x="4629150" y="1369219"/>
            <a:ext cx="3886200" cy="3263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0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3950"/>
            <a:ext cx="4419600" cy="471678"/>
          </a:xfrm>
        </p:spPr>
        <p:txBody>
          <a:bodyPr/>
          <a:lstStyle/>
          <a:p>
            <a:r>
              <a:rPr lang="en" sz="2000" dirty="0" smtClean="0"/>
              <a:t>Library.Link at Sno-Isle Libraries Year 2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800600" cy="4716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2400" dirty="0" smtClean="0"/>
              <a:t>Colleen Brazil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23285" cy="8611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333500"/>
            <a:ext cx="8839200" cy="32194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Theory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If our MARC records are converted to xml and published </a:t>
            </a:r>
            <a:r>
              <a:rPr lang="en-US" b="1" i="1" dirty="0" smtClean="0">
                <a:solidFill>
                  <a:schemeClr val="tx1"/>
                </a:solidFill>
              </a:rPr>
              <a:t>regularly</a:t>
            </a:r>
            <a:r>
              <a:rPr lang="en-US" dirty="0" smtClean="0">
                <a:solidFill>
                  <a:schemeClr val="tx1"/>
                </a:solidFill>
              </a:rPr>
              <a:t> on link.sno-isle.org that our page ranking in search engine results would increase and be found by our customers.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Link.sno-isle.org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9219"/>
            <a:ext cx="3412880" cy="32623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23285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23285" cy="8611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333500"/>
            <a:ext cx="8839200" cy="3219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Reality: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Things happen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Major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Lost two of our team analytics specialists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Moved to a new catalog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Minor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Lost momentum of regular publishing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Conversions problems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68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23285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23285" cy="8611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333500"/>
            <a:ext cx="8839200" cy="321945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596366"/>
            <a:ext cx="8001001" cy="216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93305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Link.sno-isle.org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8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Reboot team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Reboot analytics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 publishing cycle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Participate in regular meetings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68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23285" cy="861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427" y="1025959"/>
            <a:ext cx="7924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Resetting </a:t>
            </a:r>
            <a:r>
              <a:rPr lang="en-US" sz="4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Expectations</a:t>
            </a:r>
            <a:endParaRPr lang="en-US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23285" cy="8611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What </a:t>
            </a:r>
            <a:r>
              <a:rPr lang="en-US" sz="4000" dirty="0">
                <a:solidFill>
                  <a:schemeClr val="tx1"/>
                </a:solidFill>
              </a:rPr>
              <a:t>the future </a:t>
            </a:r>
            <a:r>
              <a:rPr lang="en-US" sz="4000" dirty="0" smtClean="0">
                <a:solidFill>
                  <a:schemeClr val="tx1"/>
                </a:solidFill>
              </a:rPr>
              <a:t>holds for us?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Revived team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End of year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valuation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Decisions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3950"/>
            <a:ext cx="4419600" cy="471678"/>
          </a:xfrm>
        </p:spPr>
        <p:txBody>
          <a:bodyPr/>
          <a:lstStyle/>
          <a:p>
            <a:r>
              <a:rPr lang="en" sz="2000" dirty="0" smtClean="0"/>
              <a:t>Library.Link at Multnomah County Library Year 2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800600" cy="4716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2400" dirty="0" smtClean="0"/>
              <a:t>Erica Findley, Cataloging|Metadata Librarian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2400" dirty="0" smtClean="0"/>
              <a:t>ericaf@multcolib.org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/>
              <a:t>LibHub</a:t>
            </a:r>
            <a:r>
              <a:rPr lang="en-US" sz="2400" dirty="0"/>
              <a:t> Early Adopter Survey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2" y="1926748"/>
            <a:ext cx="3714158" cy="31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went well in the last year?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74747"/>
                </a:solidFill>
              </a:rPr>
              <a:t>Launch of network-level identifiers for works </a:t>
            </a:r>
            <a:r>
              <a:rPr lang="en-US" sz="2000" dirty="0" smtClean="0">
                <a:solidFill>
                  <a:srgbClr val="474747"/>
                </a:solidFill>
              </a:rPr>
              <a:t>and instances</a:t>
            </a:r>
            <a:r>
              <a:rPr lang="en-US" sz="2000" dirty="0">
                <a:solidFill>
                  <a:srgbClr val="474747"/>
                </a:solidFill>
              </a:rPr>
              <a:t>, along with network link analysis (</a:t>
            </a:r>
            <a:r>
              <a:rPr lang="en-US" sz="2000" dirty="0" smtClean="0">
                <a:solidFill>
                  <a:srgbClr val="474747"/>
                </a:solidFill>
              </a:rPr>
              <a:t>albeit experimental).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474747"/>
              </a:solidFill>
            </a:endParaRPr>
          </a:p>
          <a:p>
            <a:r>
              <a:rPr lang="en-US" sz="2000" dirty="0">
                <a:solidFill>
                  <a:srgbClr val="474747"/>
                </a:solidFill>
              </a:rPr>
              <a:t>We gained greater insight into the Link initiative and </a:t>
            </a:r>
            <a:r>
              <a:rPr lang="en-US" sz="2000" dirty="0" smtClean="0">
                <a:solidFill>
                  <a:srgbClr val="474747"/>
                </a:solidFill>
              </a:rPr>
              <a:t>its impact </a:t>
            </a:r>
            <a:r>
              <a:rPr lang="en-US" sz="2000" dirty="0">
                <a:solidFill>
                  <a:srgbClr val="474747"/>
                </a:solidFill>
              </a:rPr>
              <a:t>on member libraries by sharing and </a:t>
            </a:r>
            <a:r>
              <a:rPr lang="en-US" sz="2000" dirty="0" smtClean="0">
                <a:solidFill>
                  <a:srgbClr val="474747"/>
                </a:solidFill>
              </a:rPr>
              <a:t>comparing data </a:t>
            </a:r>
            <a:r>
              <a:rPr lang="en-US" sz="2000" dirty="0">
                <a:solidFill>
                  <a:srgbClr val="474747"/>
                </a:solidFill>
              </a:rPr>
              <a:t>through the Alumni Assessment team. We </a:t>
            </a:r>
            <a:r>
              <a:rPr lang="en-US" sz="2000" dirty="0" smtClean="0">
                <a:solidFill>
                  <a:srgbClr val="474747"/>
                </a:solidFill>
              </a:rPr>
              <a:t>also gained </a:t>
            </a:r>
            <a:r>
              <a:rPr lang="en-US" sz="2000" dirty="0">
                <a:solidFill>
                  <a:srgbClr val="474747"/>
                </a:solidFill>
              </a:rPr>
              <a:t>access to Google Search Console data and </a:t>
            </a:r>
            <a:r>
              <a:rPr lang="en-US" sz="2000" dirty="0" smtClean="0">
                <a:solidFill>
                  <a:srgbClr val="474747"/>
                </a:solidFill>
              </a:rPr>
              <a:t>now have </a:t>
            </a:r>
            <a:r>
              <a:rPr lang="en-US" sz="2000" dirty="0">
                <a:solidFill>
                  <a:srgbClr val="474747"/>
                </a:solidFill>
              </a:rPr>
              <a:t>a better understanding of Google Analytics</a:t>
            </a:r>
            <a:r>
              <a:rPr lang="en-US" sz="2000" dirty="0" smtClean="0">
                <a:solidFill>
                  <a:srgbClr val="474747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474747"/>
              </a:solidFill>
            </a:endParaRPr>
          </a:p>
          <a:p>
            <a:r>
              <a:rPr lang="en-US" sz="2000" dirty="0">
                <a:solidFill>
                  <a:srgbClr val="474747"/>
                </a:solidFill>
              </a:rPr>
              <a:t>The work with the assessment team to compare </a:t>
            </a:r>
            <a:r>
              <a:rPr lang="en-US" sz="2000" dirty="0" smtClean="0">
                <a:solidFill>
                  <a:srgbClr val="474747"/>
                </a:solidFill>
              </a:rPr>
              <a:t>data and </a:t>
            </a:r>
            <a:r>
              <a:rPr lang="en-US" sz="2000" dirty="0">
                <a:solidFill>
                  <a:srgbClr val="474747"/>
                </a:solidFill>
              </a:rPr>
              <a:t>look at trends. It's helpful to be able to </a:t>
            </a:r>
            <a:r>
              <a:rPr lang="en-US" sz="2000" dirty="0" smtClean="0">
                <a:solidFill>
                  <a:srgbClr val="474747"/>
                </a:solidFill>
              </a:rPr>
              <a:t>collaborate with </a:t>
            </a:r>
            <a:r>
              <a:rPr lang="en-US" sz="2000" dirty="0">
                <a:solidFill>
                  <a:srgbClr val="474747"/>
                </a:solidFill>
              </a:rPr>
              <a:t>other libraries.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your biggest success in the 2nd year?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363738"/>
                </a:solidFill>
              </a:rPr>
              <a:t>More results showing in web searches</a:t>
            </a:r>
            <a:r>
              <a:rPr lang="en-US" sz="2000" dirty="0" smtClean="0">
                <a:solidFill>
                  <a:srgbClr val="363738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63738"/>
              </a:solidFill>
            </a:endParaRPr>
          </a:p>
          <a:p>
            <a:r>
              <a:rPr lang="en-US" sz="2000" dirty="0" smtClean="0">
                <a:solidFill>
                  <a:srgbClr val="363738"/>
                </a:solidFill>
              </a:rPr>
              <a:t>Discussions </a:t>
            </a:r>
            <a:r>
              <a:rPr lang="en-US" sz="2000" dirty="0">
                <a:solidFill>
                  <a:srgbClr val="363738"/>
                </a:solidFill>
              </a:rPr>
              <a:t>within our regional consortium to </a:t>
            </a:r>
            <a:r>
              <a:rPr lang="en-US" sz="2000" dirty="0" smtClean="0">
                <a:solidFill>
                  <a:srgbClr val="363738"/>
                </a:solidFill>
              </a:rPr>
              <a:t>consider translating </a:t>
            </a:r>
            <a:r>
              <a:rPr lang="en-US" sz="2000" dirty="0">
                <a:solidFill>
                  <a:srgbClr val="363738"/>
                </a:solidFill>
              </a:rPr>
              <a:t>our shared union catalog to </a:t>
            </a:r>
            <a:r>
              <a:rPr lang="en-US" sz="2000" dirty="0" smtClean="0">
                <a:solidFill>
                  <a:srgbClr val="363738"/>
                </a:solidFill>
              </a:rPr>
              <a:t>BIBFRAME; discussions </a:t>
            </a:r>
            <a:r>
              <a:rPr lang="en-US" sz="2000" dirty="0">
                <a:solidFill>
                  <a:srgbClr val="363738"/>
                </a:solidFill>
              </a:rPr>
              <a:t>with our main book vendor regarding </a:t>
            </a:r>
            <a:r>
              <a:rPr lang="en-US" sz="2000" dirty="0" smtClean="0">
                <a:solidFill>
                  <a:srgbClr val="363738"/>
                </a:solidFill>
              </a:rPr>
              <a:t>why Linked </a:t>
            </a:r>
            <a:r>
              <a:rPr lang="en-US" sz="2000" dirty="0">
                <a:solidFill>
                  <a:srgbClr val="363738"/>
                </a:solidFill>
              </a:rPr>
              <a:t>Data (in some form) seems likely to be in </a:t>
            </a:r>
            <a:r>
              <a:rPr lang="en-US" sz="2000" dirty="0" smtClean="0">
                <a:solidFill>
                  <a:srgbClr val="363738"/>
                </a:solidFill>
              </a:rPr>
              <a:t>our shared </a:t>
            </a:r>
            <a:r>
              <a:rPr lang="en-US" sz="2000" dirty="0">
                <a:solidFill>
                  <a:srgbClr val="363738"/>
                </a:solidFill>
              </a:rPr>
              <a:t>future</a:t>
            </a:r>
            <a:r>
              <a:rPr lang="en-US" sz="2000" dirty="0" smtClean="0">
                <a:solidFill>
                  <a:srgbClr val="363738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63738"/>
              </a:solidFill>
            </a:endParaRPr>
          </a:p>
          <a:p>
            <a:r>
              <a:rPr lang="en-US" sz="2000" dirty="0" smtClean="0">
                <a:solidFill>
                  <a:srgbClr val="363738"/>
                </a:solidFill>
              </a:rPr>
              <a:t>Setting </a:t>
            </a:r>
            <a:r>
              <a:rPr lang="en-US" sz="2000" dirty="0">
                <a:solidFill>
                  <a:srgbClr val="363738"/>
                </a:solidFill>
              </a:rPr>
              <a:t>up Google Analytics and Google </a:t>
            </a:r>
            <a:r>
              <a:rPr lang="en-US" sz="2000" dirty="0" smtClean="0">
                <a:solidFill>
                  <a:srgbClr val="363738"/>
                </a:solidFill>
              </a:rPr>
              <a:t>Search Console </a:t>
            </a:r>
            <a:r>
              <a:rPr lang="en-US" sz="2000" dirty="0">
                <a:solidFill>
                  <a:srgbClr val="363738"/>
                </a:solidFill>
              </a:rPr>
              <a:t>and establishing a consist set of data points </a:t>
            </a:r>
            <a:r>
              <a:rPr lang="en-US" sz="2000" dirty="0" smtClean="0">
                <a:solidFill>
                  <a:srgbClr val="363738"/>
                </a:solidFill>
              </a:rPr>
              <a:t>to measure </a:t>
            </a:r>
            <a:r>
              <a:rPr lang="en-US" sz="2000" dirty="0">
                <a:solidFill>
                  <a:srgbClr val="363738"/>
                </a:solidFill>
              </a:rPr>
              <a:t>and assess going forward</a:t>
            </a:r>
            <a:r>
              <a:rPr lang="en-US" sz="2000" dirty="0" smtClean="0">
                <a:solidFill>
                  <a:srgbClr val="363738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63738"/>
              </a:solidFill>
            </a:endParaRPr>
          </a:p>
          <a:p>
            <a:r>
              <a:rPr lang="en-US" sz="2000" dirty="0" smtClean="0">
                <a:solidFill>
                  <a:srgbClr val="363738"/>
                </a:solidFill>
              </a:rPr>
              <a:t>More </a:t>
            </a:r>
            <a:r>
              <a:rPr lang="en-US" sz="2000" dirty="0">
                <a:solidFill>
                  <a:srgbClr val="363738"/>
                </a:solidFill>
              </a:rPr>
              <a:t>libraries participating, vendors awareness </a:t>
            </a:r>
            <a:r>
              <a:rPr lang="en-US" sz="2000" dirty="0" smtClean="0">
                <a:solidFill>
                  <a:srgbClr val="363738"/>
                </a:solidFill>
              </a:rPr>
              <a:t>of linked </a:t>
            </a:r>
            <a:r>
              <a:rPr lang="en-US" sz="2000" dirty="0">
                <a:solidFill>
                  <a:srgbClr val="363738"/>
                </a:solidFill>
              </a:rPr>
              <a:t>data, advocacy efforts.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hasn’t worked as expected?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rgbClr val="363738"/>
                </a:solidFill>
              </a:rPr>
              <a:t>We still see some unexpected results in the </a:t>
            </a:r>
            <a:r>
              <a:rPr lang="en-US" sz="1800" dirty="0" smtClean="0">
                <a:solidFill>
                  <a:srgbClr val="363738"/>
                </a:solidFill>
              </a:rPr>
              <a:t>published data </a:t>
            </a:r>
            <a:r>
              <a:rPr lang="en-US" sz="1800" dirty="0">
                <a:solidFill>
                  <a:srgbClr val="363738"/>
                </a:solidFill>
              </a:rPr>
              <a:t>as far as the Resources. Some of the terms </a:t>
            </a:r>
            <a:r>
              <a:rPr lang="en-US" sz="1800" dirty="0" smtClean="0">
                <a:solidFill>
                  <a:srgbClr val="363738"/>
                </a:solidFill>
              </a:rPr>
              <a:t>don't seem </a:t>
            </a:r>
            <a:r>
              <a:rPr lang="en-US" sz="1800" dirty="0">
                <a:solidFill>
                  <a:srgbClr val="363738"/>
                </a:solidFill>
              </a:rPr>
              <a:t>to match, but they work on them as we </a:t>
            </a:r>
            <a:r>
              <a:rPr lang="en-US" sz="1800" dirty="0" smtClean="0">
                <a:solidFill>
                  <a:srgbClr val="363738"/>
                </a:solidFill>
              </a:rPr>
              <a:t>report them.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363738"/>
              </a:solidFill>
            </a:endParaRPr>
          </a:p>
          <a:p>
            <a:r>
              <a:rPr lang="en-US" sz="1800" dirty="0">
                <a:solidFill>
                  <a:srgbClr val="363738"/>
                </a:solidFill>
              </a:rPr>
              <a:t>I was expecting/hoping that the expanding nature of </a:t>
            </a:r>
            <a:r>
              <a:rPr lang="en-US" sz="1800" dirty="0" smtClean="0">
                <a:solidFill>
                  <a:srgbClr val="363738"/>
                </a:solidFill>
              </a:rPr>
              <a:t>the </a:t>
            </a:r>
            <a:r>
              <a:rPr lang="en-US" sz="1800" dirty="0" err="1" smtClean="0">
                <a:solidFill>
                  <a:srgbClr val="363738"/>
                </a:solidFill>
              </a:rPr>
              <a:t>Library.Link</a:t>
            </a:r>
            <a:r>
              <a:rPr lang="en-US" sz="1800" dirty="0" smtClean="0">
                <a:solidFill>
                  <a:srgbClr val="363738"/>
                </a:solidFill>
              </a:rPr>
              <a:t> </a:t>
            </a:r>
            <a:r>
              <a:rPr lang="en-US" sz="1800" dirty="0">
                <a:solidFill>
                  <a:srgbClr val="363738"/>
                </a:solidFill>
              </a:rPr>
              <a:t>network would translate into </a:t>
            </a:r>
            <a:r>
              <a:rPr lang="en-US" sz="1800" dirty="0" smtClean="0">
                <a:solidFill>
                  <a:srgbClr val="363738"/>
                </a:solidFill>
              </a:rPr>
              <a:t>more prominent </a:t>
            </a:r>
            <a:r>
              <a:rPr lang="en-US" sz="1800" dirty="0">
                <a:solidFill>
                  <a:srgbClr val="363738"/>
                </a:solidFill>
              </a:rPr>
              <a:t>placement in search-engine results, but </a:t>
            </a:r>
            <a:r>
              <a:rPr lang="en-US" sz="1800" dirty="0" smtClean="0">
                <a:solidFill>
                  <a:srgbClr val="363738"/>
                </a:solidFill>
              </a:rPr>
              <a:t>it seems </a:t>
            </a:r>
            <a:r>
              <a:rPr lang="en-US" sz="1800" dirty="0">
                <a:solidFill>
                  <a:srgbClr val="363738"/>
                </a:solidFill>
              </a:rPr>
              <a:t>that the actual indexing of our BF </a:t>
            </a:r>
            <a:r>
              <a:rPr lang="en-US" sz="1800" dirty="0" smtClean="0">
                <a:solidFill>
                  <a:srgbClr val="363738"/>
                </a:solidFill>
              </a:rPr>
              <a:t>resources remains </a:t>
            </a:r>
            <a:r>
              <a:rPr lang="en-US" sz="1800" dirty="0">
                <a:solidFill>
                  <a:srgbClr val="363738"/>
                </a:solidFill>
              </a:rPr>
              <a:t>unpredictable</a:t>
            </a:r>
            <a:r>
              <a:rPr lang="en-US" sz="1800" dirty="0" smtClean="0">
                <a:solidFill>
                  <a:srgbClr val="363738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363738"/>
              </a:solidFill>
            </a:endParaRPr>
          </a:p>
          <a:p>
            <a:r>
              <a:rPr lang="en-US" sz="1800" dirty="0">
                <a:solidFill>
                  <a:srgbClr val="363738"/>
                </a:solidFill>
              </a:rPr>
              <a:t>The data refresh process has not worked as expected</a:t>
            </a:r>
            <a:r>
              <a:rPr lang="en-US" sz="1800" dirty="0" smtClean="0">
                <a:solidFill>
                  <a:srgbClr val="363738"/>
                </a:solidFill>
              </a:rPr>
              <a:t>. Contrary </a:t>
            </a:r>
            <a:r>
              <a:rPr lang="en-US" sz="1800" dirty="0">
                <a:solidFill>
                  <a:srgbClr val="363738"/>
                </a:solidFill>
              </a:rPr>
              <a:t>to what we’ve been told, we are not </a:t>
            </a:r>
            <a:r>
              <a:rPr lang="en-US" sz="1800" dirty="0" smtClean="0">
                <a:solidFill>
                  <a:srgbClr val="363738"/>
                </a:solidFill>
              </a:rPr>
              <a:t>seeing data </a:t>
            </a:r>
            <a:r>
              <a:rPr lang="en-US" sz="1800" dirty="0">
                <a:solidFill>
                  <a:srgbClr val="363738"/>
                </a:solidFill>
              </a:rPr>
              <a:t>refreshes on a consistent, bi-weekly, basis. </a:t>
            </a:r>
            <a:r>
              <a:rPr lang="en-US" sz="1800" dirty="0" smtClean="0">
                <a:solidFill>
                  <a:srgbClr val="363738"/>
                </a:solidFill>
              </a:rPr>
              <a:t>Our data </a:t>
            </a:r>
            <a:r>
              <a:rPr lang="en-US" sz="1800" dirty="0">
                <a:solidFill>
                  <a:srgbClr val="363738"/>
                </a:solidFill>
              </a:rPr>
              <a:t>harvesting tool also didn’t work as expected </a:t>
            </a:r>
            <a:r>
              <a:rPr lang="en-US" sz="1800" dirty="0" smtClean="0">
                <a:solidFill>
                  <a:srgbClr val="363738"/>
                </a:solidFill>
              </a:rPr>
              <a:t>initially and </a:t>
            </a:r>
            <a:r>
              <a:rPr lang="en-US" sz="1800" dirty="0">
                <a:solidFill>
                  <a:srgbClr val="363738"/>
                </a:solidFill>
              </a:rPr>
              <a:t>it wasn’t configured to exclude works/items that </a:t>
            </a:r>
            <a:r>
              <a:rPr lang="en-US" sz="1800" dirty="0" smtClean="0">
                <a:solidFill>
                  <a:srgbClr val="363738"/>
                </a:solidFill>
              </a:rPr>
              <a:t>we did </a:t>
            </a:r>
            <a:r>
              <a:rPr lang="en-US" sz="1800" dirty="0">
                <a:solidFill>
                  <a:srgbClr val="363738"/>
                </a:solidFill>
              </a:rPr>
              <a:t>not want published. Also our Link site is </a:t>
            </a:r>
            <a:r>
              <a:rPr lang="en-US" sz="1800" dirty="0" smtClean="0">
                <a:solidFill>
                  <a:srgbClr val="363738"/>
                </a:solidFill>
              </a:rPr>
              <a:t>underperforming in </a:t>
            </a:r>
            <a:r>
              <a:rPr lang="en-US" sz="1800" dirty="0">
                <a:solidFill>
                  <a:srgbClr val="363738"/>
                </a:solidFill>
              </a:rPr>
              <a:t>regards to visibility in search </a:t>
            </a:r>
            <a:r>
              <a:rPr lang="en-US" sz="1800" dirty="0" smtClean="0">
                <a:solidFill>
                  <a:srgbClr val="363738"/>
                </a:solidFill>
              </a:rPr>
              <a:t>engine results.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363738"/>
              </a:solidFill>
            </a:endParaRPr>
          </a:p>
          <a:p>
            <a:r>
              <a:rPr lang="en-US" sz="1800" dirty="0">
                <a:solidFill>
                  <a:srgbClr val="363738"/>
                </a:solidFill>
              </a:rPr>
              <a:t>We thought we would see a steady increase in hits </a:t>
            </a:r>
            <a:r>
              <a:rPr lang="en-US" sz="1800" dirty="0" smtClean="0">
                <a:solidFill>
                  <a:srgbClr val="363738"/>
                </a:solidFill>
              </a:rPr>
              <a:t>to our </a:t>
            </a:r>
            <a:r>
              <a:rPr lang="en-US" sz="1800" dirty="0">
                <a:solidFill>
                  <a:srgbClr val="363738"/>
                </a:solidFill>
              </a:rPr>
              <a:t>catalog and indexing on google.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31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is your own definition of success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year </a:t>
            </a:r>
            <a:r>
              <a:rPr lang="en-US" sz="2400" dirty="0" smtClean="0"/>
              <a:t>two of this </a:t>
            </a:r>
            <a:r>
              <a:rPr lang="en-US" sz="2400" dirty="0"/>
              <a:t>project?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971550"/>
            <a:ext cx="88392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363738"/>
                </a:solidFill>
              </a:rPr>
              <a:t>Success is very hard to measure since we can't tie </a:t>
            </a:r>
            <a:r>
              <a:rPr lang="en-US" sz="2000" dirty="0" smtClean="0">
                <a:solidFill>
                  <a:srgbClr val="363738"/>
                </a:solidFill>
              </a:rPr>
              <a:t>web searches </a:t>
            </a:r>
            <a:r>
              <a:rPr lang="en-US" sz="2000" dirty="0">
                <a:solidFill>
                  <a:srgbClr val="363738"/>
                </a:solidFill>
              </a:rPr>
              <a:t>to actual new cards or holds or checkouts. </a:t>
            </a:r>
            <a:r>
              <a:rPr lang="en-US" sz="2000" dirty="0" smtClean="0">
                <a:solidFill>
                  <a:srgbClr val="363738"/>
                </a:solidFill>
              </a:rPr>
              <a:t>But we </a:t>
            </a:r>
            <a:r>
              <a:rPr lang="en-US" sz="2000" dirty="0">
                <a:solidFill>
                  <a:srgbClr val="363738"/>
                </a:solidFill>
              </a:rPr>
              <a:t>have had over 800 referrals to our catalog from </a:t>
            </a:r>
            <a:r>
              <a:rPr lang="en-US" sz="2000" dirty="0" smtClean="0">
                <a:solidFill>
                  <a:srgbClr val="363738"/>
                </a:solidFill>
              </a:rPr>
              <a:t>web  searches.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63738"/>
              </a:solidFill>
            </a:endParaRPr>
          </a:p>
          <a:p>
            <a:r>
              <a:rPr lang="en-US" sz="2000" dirty="0">
                <a:solidFill>
                  <a:srgbClr val="363738"/>
                </a:solidFill>
              </a:rPr>
              <a:t>Building momentum around Linked Data awareness </a:t>
            </a:r>
            <a:r>
              <a:rPr lang="en-US" sz="2000" dirty="0" smtClean="0">
                <a:solidFill>
                  <a:srgbClr val="363738"/>
                </a:solidFill>
              </a:rPr>
              <a:t>and understanding.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63738"/>
              </a:solidFill>
            </a:endParaRPr>
          </a:p>
          <a:p>
            <a:r>
              <a:rPr lang="en-US" sz="2000" dirty="0">
                <a:solidFill>
                  <a:srgbClr val="363738"/>
                </a:solidFill>
              </a:rPr>
              <a:t>That we became more knowledgeable. We had </a:t>
            </a:r>
            <a:r>
              <a:rPr lang="en-US" sz="2000" dirty="0" smtClean="0">
                <a:solidFill>
                  <a:srgbClr val="363738"/>
                </a:solidFill>
              </a:rPr>
              <a:t>hoped to </a:t>
            </a:r>
            <a:r>
              <a:rPr lang="en-US" sz="2000" dirty="0">
                <a:solidFill>
                  <a:srgbClr val="363738"/>
                </a:solidFill>
              </a:rPr>
              <a:t>see an increase in traffic to our online catalogue </a:t>
            </a:r>
            <a:r>
              <a:rPr lang="en-US" sz="2000" dirty="0" smtClean="0">
                <a:solidFill>
                  <a:srgbClr val="363738"/>
                </a:solidFill>
              </a:rPr>
              <a:t>from our </a:t>
            </a:r>
            <a:r>
              <a:rPr lang="en-US" sz="2000" dirty="0">
                <a:solidFill>
                  <a:srgbClr val="363738"/>
                </a:solidFill>
              </a:rPr>
              <a:t>Link site, however, this did not happen in </a:t>
            </a:r>
            <a:r>
              <a:rPr lang="en-US" sz="2000" dirty="0" smtClean="0">
                <a:solidFill>
                  <a:srgbClr val="363738"/>
                </a:solidFill>
              </a:rPr>
              <a:t>a measurably </a:t>
            </a:r>
            <a:r>
              <a:rPr lang="en-US" sz="2000" dirty="0">
                <a:solidFill>
                  <a:srgbClr val="363738"/>
                </a:solidFill>
              </a:rPr>
              <a:t>significant way</a:t>
            </a:r>
            <a:r>
              <a:rPr lang="en-US" sz="2000" dirty="0" smtClean="0">
                <a:solidFill>
                  <a:srgbClr val="363738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63738"/>
              </a:solidFill>
            </a:endParaRPr>
          </a:p>
          <a:p>
            <a:r>
              <a:rPr lang="en-US" sz="2000" dirty="0">
                <a:solidFill>
                  <a:srgbClr val="363738"/>
                </a:solidFill>
              </a:rPr>
              <a:t>The growing </a:t>
            </a:r>
            <a:r>
              <a:rPr lang="en-US" sz="2000" dirty="0" err="1">
                <a:solidFill>
                  <a:srgbClr val="363738"/>
                </a:solidFill>
              </a:rPr>
              <a:t>library.link</a:t>
            </a:r>
            <a:r>
              <a:rPr lang="en-US" sz="2000" dirty="0">
                <a:solidFill>
                  <a:srgbClr val="363738"/>
                </a:solidFill>
              </a:rPr>
              <a:t> network, having a </a:t>
            </a:r>
            <a:r>
              <a:rPr lang="en-US" sz="2000" dirty="0" smtClean="0">
                <a:solidFill>
                  <a:srgbClr val="363738"/>
                </a:solidFill>
              </a:rPr>
              <a:t>better understanding </a:t>
            </a:r>
            <a:r>
              <a:rPr lang="en-US" sz="2000" dirty="0">
                <a:solidFill>
                  <a:srgbClr val="363738"/>
                </a:solidFill>
              </a:rPr>
              <a:t>of our analytics.</a:t>
            </a:r>
          </a:p>
          <a:p>
            <a:endParaRPr lang="en-US" sz="2000" dirty="0">
              <a:solidFill>
                <a:srgbClr val="474747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78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do you highlight when you present this </a:t>
            </a:r>
            <a:r>
              <a:rPr lang="en-US" sz="2400" dirty="0" smtClean="0"/>
              <a:t>project to </a:t>
            </a:r>
            <a:r>
              <a:rPr lang="en-US" sz="2400" dirty="0"/>
              <a:t>your Administration?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895350"/>
            <a:ext cx="8839200" cy="36576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363738"/>
                </a:solidFill>
              </a:rPr>
              <a:t>We highlight the fact that we are experimenting </a:t>
            </a:r>
            <a:r>
              <a:rPr lang="en-US" sz="2000" dirty="0" smtClean="0">
                <a:solidFill>
                  <a:srgbClr val="363738"/>
                </a:solidFill>
              </a:rPr>
              <a:t>with Bibframe</a:t>
            </a:r>
            <a:r>
              <a:rPr lang="en-US" sz="2000" dirty="0">
                <a:solidFill>
                  <a:srgbClr val="363738"/>
                </a:solidFill>
              </a:rPr>
              <a:t>, which is most likely to be the successor </a:t>
            </a:r>
            <a:r>
              <a:rPr lang="en-US" sz="2000" dirty="0" smtClean="0">
                <a:solidFill>
                  <a:srgbClr val="363738"/>
                </a:solidFill>
              </a:rPr>
              <a:t>to MARC.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63738"/>
              </a:solidFill>
            </a:endParaRPr>
          </a:p>
          <a:p>
            <a:r>
              <a:rPr lang="en-US" sz="2000" dirty="0">
                <a:solidFill>
                  <a:srgbClr val="363738"/>
                </a:solidFill>
              </a:rPr>
              <a:t>While not new in 2016, I highlight the </a:t>
            </a:r>
            <a:r>
              <a:rPr lang="en-US" sz="2000" dirty="0" smtClean="0">
                <a:solidFill>
                  <a:srgbClr val="363738"/>
                </a:solidFill>
              </a:rPr>
              <a:t>before/after proposition</a:t>
            </a:r>
            <a:r>
              <a:rPr lang="en-US" sz="2000" dirty="0">
                <a:solidFill>
                  <a:srgbClr val="363738"/>
                </a:solidFill>
              </a:rPr>
              <a:t>: previously our catalog data simply </a:t>
            </a:r>
            <a:r>
              <a:rPr lang="en-US" sz="2000" dirty="0" smtClean="0">
                <a:solidFill>
                  <a:srgbClr val="363738"/>
                </a:solidFill>
              </a:rPr>
              <a:t>could NOT </a:t>
            </a:r>
            <a:r>
              <a:rPr lang="en-US" sz="2000" dirty="0">
                <a:solidFill>
                  <a:srgbClr val="363738"/>
                </a:solidFill>
              </a:rPr>
              <a:t>be found using a web search engine, whereas </a:t>
            </a:r>
            <a:r>
              <a:rPr lang="en-US" sz="2000" dirty="0" smtClean="0">
                <a:solidFill>
                  <a:srgbClr val="363738"/>
                </a:solidFill>
              </a:rPr>
              <a:t>it can </a:t>
            </a:r>
            <a:r>
              <a:rPr lang="en-US" sz="2000" dirty="0">
                <a:solidFill>
                  <a:srgbClr val="363738"/>
                </a:solidFill>
              </a:rPr>
              <a:t>now be indexed, discovered, and navigated. </a:t>
            </a:r>
            <a:r>
              <a:rPr lang="en-US" sz="2000" dirty="0" smtClean="0">
                <a:solidFill>
                  <a:srgbClr val="363738"/>
                </a:solidFill>
              </a:rPr>
              <a:t>We publish </a:t>
            </a:r>
            <a:r>
              <a:rPr lang="en-US" sz="2000" dirty="0">
                <a:solidFill>
                  <a:srgbClr val="363738"/>
                </a:solidFill>
              </a:rPr>
              <a:t>3.7M linked-data resources that web bots </a:t>
            </a:r>
            <a:r>
              <a:rPr lang="en-US" sz="2000" dirty="0" smtClean="0">
                <a:solidFill>
                  <a:srgbClr val="363738"/>
                </a:solidFill>
              </a:rPr>
              <a:t>can crawl</a:t>
            </a:r>
            <a:r>
              <a:rPr lang="en-US" sz="2000" dirty="0">
                <a:solidFill>
                  <a:srgbClr val="363738"/>
                </a:solidFill>
              </a:rPr>
              <a:t>, and we're doing so within a network of </a:t>
            </a:r>
            <a:r>
              <a:rPr lang="en-US" sz="2000" dirty="0" smtClean="0">
                <a:solidFill>
                  <a:srgbClr val="363738"/>
                </a:solidFill>
              </a:rPr>
              <a:t>trusted library </a:t>
            </a:r>
            <a:r>
              <a:rPr lang="en-US" sz="2000" dirty="0">
                <a:solidFill>
                  <a:srgbClr val="363738"/>
                </a:solidFill>
              </a:rPr>
              <a:t>partners</a:t>
            </a:r>
            <a:r>
              <a:rPr lang="en-US" sz="2000" dirty="0" smtClean="0">
                <a:solidFill>
                  <a:srgbClr val="363738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63738"/>
              </a:solidFill>
            </a:endParaRPr>
          </a:p>
          <a:p>
            <a:r>
              <a:rPr lang="en-US" sz="2000" dirty="0">
                <a:solidFill>
                  <a:srgbClr val="363738"/>
                </a:solidFill>
              </a:rPr>
              <a:t>The ability to get our data on the web, and </a:t>
            </a:r>
            <a:r>
              <a:rPr lang="en-US" sz="2000" dirty="0" smtClean="0">
                <a:solidFill>
                  <a:srgbClr val="363738"/>
                </a:solidFill>
              </a:rPr>
              <a:t>ongoing enhancements </a:t>
            </a:r>
            <a:r>
              <a:rPr lang="en-US" sz="2000" dirty="0">
                <a:solidFill>
                  <a:srgbClr val="363738"/>
                </a:solidFill>
              </a:rPr>
              <a:t>to BIBFRAME are important steps </a:t>
            </a:r>
            <a:r>
              <a:rPr lang="en-US" sz="2000" dirty="0" smtClean="0">
                <a:solidFill>
                  <a:srgbClr val="363738"/>
                </a:solidFill>
              </a:rPr>
              <a:t>to increasing </a:t>
            </a:r>
            <a:r>
              <a:rPr lang="en-US" sz="2000" dirty="0">
                <a:solidFill>
                  <a:srgbClr val="363738"/>
                </a:solidFill>
              </a:rPr>
              <a:t>our presence in our </a:t>
            </a:r>
            <a:r>
              <a:rPr lang="en-US" sz="2000" dirty="0" smtClean="0">
                <a:solidFill>
                  <a:srgbClr val="363738"/>
                </a:solidFill>
              </a:rPr>
              <a:t> community </a:t>
            </a:r>
            <a:r>
              <a:rPr lang="en-US" sz="2000" dirty="0">
                <a:solidFill>
                  <a:srgbClr val="363738"/>
                </a:solidFill>
              </a:rPr>
              <a:t>and beyond.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84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do you highlight when you present this </a:t>
            </a:r>
            <a:r>
              <a:rPr lang="en-US" sz="2400" dirty="0" smtClean="0"/>
              <a:t>project to </a:t>
            </a:r>
            <a:r>
              <a:rPr lang="en-US" sz="2400" dirty="0"/>
              <a:t>your Administration</a:t>
            </a:r>
            <a:r>
              <a:rPr lang="en-US" sz="2400" dirty="0" smtClean="0"/>
              <a:t>? (Continued)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895350"/>
            <a:ext cx="8839200" cy="3657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363738"/>
                </a:solidFill>
              </a:rPr>
              <a:t>We highlight the number of data refreshes that occur </a:t>
            </a:r>
            <a:r>
              <a:rPr lang="en-US" sz="2000" dirty="0" smtClean="0">
                <a:solidFill>
                  <a:srgbClr val="363738"/>
                </a:solidFill>
              </a:rPr>
              <a:t>in a </a:t>
            </a:r>
            <a:r>
              <a:rPr lang="en-US" sz="2000" dirty="0">
                <a:solidFill>
                  <a:srgbClr val="363738"/>
                </a:solidFill>
              </a:rPr>
              <a:t>month, the number of Link URLs that are submitted </a:t>
            </a:r>
            <a:r>
              <a:rPr lang="en-US" sz="2000" dirty="0" smtClean="0">
                <a:solidFill>
                  <a:srgbClr val="363738"/>
                </a:solidFill>
              </a:rPr>
              <a:t>to search </a:t>
            </a:r>
            <a:r>
              <a:rPr lang="en-US" sz="2000" dirty="0">
                <a:solidFill>
                  <a:srgbClr val="363738"/>
                </a:solidFill>
              </a:rPr>
              <a:t>engines for indexing, the number of Link </a:t>
            </a:r>
            <a:r>
              <a:rPr lang="en-US" sz="2000" dirty="0" smtClean="0">
                <a:solidFill>
                  <a:srgbClr val="363738"/>
                </a:solidFill>
              </a:rPr>
              <a:t>URLs that </a:t>
            </a:r>
            <a:r>
              <a:rPr lang="en-US" sz="2000" dirty="0">
                <a:solidFill>
                  <a:srgbClr val="363738"/>
                </a:solidFill>
              </a:rPr>
              <a:t>get indexed, the number of Link impressions </a:t>
            </a:r>
            <a:r>
              <a:rPr lang="en-US" sz="2000" dirty="0" smtClean="0">
                <a:solidFill>
                  <a:srgbClr val="363738"/>
                </a:solidFill>
              </a:rPr>
              <a:t>or URLs </a:t>
            </a:r>
            <a:r>
              <a:rPr lang="en-US" sz="2000" dirty="0">
                <a:solidFill>
                  <a:srgbClr val="363738"/>
                </a:solidFill>
              </a:rPr>
              <a:t>that surface in user search engine results, </a:t>
            </a:r>
            <a:r>
              <a:rPr lang="en-US" sz="2000" dirty="0" smtClean="0">
                <a:solidFill>
                  <a:srgbClr val="363738"/>
                </a:solidFill>
              </a:rPr>
              <a:t>the average </a:t>
            </a:r>
            <a:r>
              <a:rPr lang="en-US" sz="2000" dirty="0">
                <a:solidFill>
                  <a:srgbClr val="363738"/>
                </a:solidFill>
              </a:rPr>
              <a:t>position of those results, activity on our Link </a:t>
            </a:r>
            <a:r>
              <a:rPr lang="en-US" sz="2000" dirty="0" smtClean="0">
                <a:solidFill>
                  <a:srgbClr val="363738"/>
                </a:solidFill>
              </a:rPr>
              <a:t>site (</a:t>
            </a:r>
            <a:r>
              <a:rPr lang="en-US" sz="2000" dirty="0">
                <a:solidFill>
                  <a:srgbClr val="363738"/>
                </a:solidFill>
              </a:rPr>
              <a:t>sessions), where geographically those sessions </a:t>
            </a:r>
            <a:r>
              <a:rPr lang="en-US" sz="2000" dirty="0" smtClean="0">
                <a:solidFill>
                  <a:srgbClr val="363738"/>
                </a:solidFill>
              </a:rPr>
              <a:t>are coming </a:t>
            </a:r>
            <a:r>
              <a:rPr lang="en-US" sz="2000" dirty="0">
                <a:solidFill>
                  <a:srgbClr val="363738"/>
                </a:solidFill>
              </a:rPr>
              <a:t>from, referrals to our online catalogue from </a:t>
            </a:r>
            <a:r>
              <a:rPr lang="en-US" sz="2000" dirty="0" smtClean="0">
                <a:solidFill>
                  <a:srgbClr val="363738"/>
                </a:solidFill>
              </a:rPr>
              <a:t>the Link </a:t>
            </a:r>
            <a:r>
              <a:rPr lang="en-US" sz="2000" dirty="0">
                <a:solidFill>
                  <a:srgbClr val="363738"/>
                </a:solidFill>
              </a:rPr>
              <a:t>site, the number of new users from the Link site </a:t>
            </a:r>
            <a:r>
              <a:rPr lang="en-US" sz="2000" dirty="0" smtClean="0">
                <a:solidFill>
                  <a:srgbClr val="363738"/>
                </a:solidFill>
              </a:rPr>
              <a:t>to our </a:t>
            </a:r>
            <a:r>
              <a:rPr lang="en-US" sz="2000" dirty="0">
                <a:solidFill>
                  <a:srgbClr val="363738"/>
                </a:solidFill>
              </a:rPr>
              <a:t>online catalogue, and the bounce rates.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84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your plans in regard to linked data for 2017?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200" dirty="0">
                <a:solidFill>
                  <a:srgbClr val="363738"/>
                </a:solidFill>
              </a:rPr>
              <a:t>We are working with our IT developer to </a:t>
            </a:r>
            <a:r>
              <a:rPr lang="en-US" sz="2200" dirty="0" smtClean="0">
                <a:solidFill>
                  <a:srgbClr val="363738"/>
                </a:solidFill>
              </a:rPr>
              <a:t>somehow connect </a:t>
            </a:r>
            <a:r>
              <a:rPr lang="en-US" sz="2200" dirty="0">
                <a:solidFill>
                  <a:srgbClr val="363738"/>
                </a:solidFill>
              </a:rPr>
              <a:t>clicks and referrals to actual library </a:t>
            </a:r>
            <a:r>
              <a:rPr lang="en-US" sz="2200" dirty="0" smtClean="0">
                <a:solidFill>
                  <a:srgbClr val="363738"/>
                </a:solidFill>
              </a:rPr>
              <a:t>card registrations</a:t>
            </a:r>
            <a:r>
              <a:rPr lang="en-US" sz="2200" dirty="0">
                <a:solidFill>
                  <a:srgbClr val="363738"/>
                </a:solidFill>
              </a:rPr>
              <a:t>. Our Get A Card page uses </a:t>
            </a:r>
            <a:r>
              <a:rPr lang="en-US" sz="2200" dirty="0" smtClean="0">
                <a:solidFill>
                  <a:srgbClr val="363738"/>
                </a:solidFill>
              </a:rPr>
              <a:t>Google Analytics </a:t>
            </a:r>
            <a:r>
              <a:rPr lang="en-US" sz="2200" dirty="0">
                <a:solidFill>
                  <a:srgbClr val="363738"/>
                </a:solidFill>
              </a:rPr>
              <a:t>as well, so we're hoping to make </a:t>
            </a:r>
            <a:r>
              <a:rPr lang="en-US" sz="2200" dirty="0" smtClean="0">
                <a:solidFill>
                  <a:srgbClr val="363738"/>
                </a:solidFill>
              </a:rPr>
              <a:t>some connections </a:t>
            </a:r>
            <a:r>
              <a:rPr lang="en-US" sz="2200" dirty="0">
                <a:solidFill>
                  <a:srgbClr val="363738"/>
                </a:solidFill>
              </a:rPr>
              <a:t>between the two</a:t>
            </a:r>
            <a:r>
              <a:rPr lang="en-US" sz="2200" dirty="0" smtClean="0">
                <a:solidFill>
                  <a:srgbClr val="363738"/>
                </a:solidFill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solidFill>
                <a:srgbClr val="363738"/>
              </a:solidFill>
            </a:endParaRPr>
          </a:p>
          <a:p>
            <a:r>
              <a:rPr lang="en-US" sz="2200" dirty="0">
                <a:solidFill>
                  <a:srgbClr val="363738"/>
                </a:solidFill>
              </a:rPr>
              <a:t>I'd like to devote some time to making local MARC </a:t>
            </a:r>
            <a:r>
              <a:rPr lang="en-US" sz="2200" dirty="0" smtClean="0">
                <a:solidFill>
                  <a:srgbClr val="363738"/>
                </a:solidFill>
              </a:rPr>
              <a:t>bib enhancements </a:t>
            </a:r>
            <a:r>
              <a:rPr lang="en-US" sz="2200" dirty="0">
                <a:solidFill>
                  <a:srgbClr val="363738"/>
                </a:solidFill>
              </a:rPr>
              <a:t>that would not only improve </a:t>
            </a:r>
            <a:r>
              <a:rPr lang="en-US" sz="2200" dirty="0" smtClean="0">
                <a:solidFill>
                  <a:srgbClr val="363738"/>
                </a:solidFill>
              </a:rPr>
              <a:t>accuracy and </a:t>
            </a:r>
            <a:r>
              <a:rPr lang="en-US" sz="2200" dirty="0">
                <a:solidFill>
                  <a:srgbClr val="363738"/>
                </a:solidFill>
              </a:rPr>
              <a:t>navigation within our PAC, but also include data </a:t>
            </a:r>
            <a:r>
              <a:rPr lang="en-US" sz="2200" dirty="0" smtClean="0">
                <a:solidFill>
                  <a:srgbClr val="363738"/>
                </a:solidFill>
              </a:rPr>
              <a:t>in $</a:t>
            </a:r>
            <a:r>
              <a:rPr lang="en-US" sz="2200" dirty="0">
                <a:solidFill>
                  <a:srgbClr val="363738"/>
                </a:solidFill>
              </a:rPr>
              <a:t>0 to link this information to corresponding identifiers </a:t>
            </a:r>
            <a:r>
              <a:rPr lang="en-US" sz="2200" dirty="0" smtClean="0">
                <a:solidFill>
                  <a:srgbClr val="363738"/>
                </a:solidFill>
              </a:rPr>
              <a:t>on </a:t>
            </a:r>
            <a:r>
              <a:rPr lang="en-US" sz="2200" dirty="0" err="1" smtClean="0">
                <a:solidFill>
                  <a:srgbClr val="363738"/>
                </a:solidFill>
              </a:rPr>
              <a:t>Wikidata</a:t>
            </a:r>
            <a:r>
              <a:rPr lang="en-US" sz="2200" dirty="0">
                <a:solidFill>
                  <a:srgbClr val="363738"/>
                </a:solidFill>
              </a:rPr>
              <a:t>. (This could be done, for example, with </a:t>
            </a:r>
            <a:r>
              <a:rPr lang="en-US" sz="2200" dirty="0" smtClean="0">
                <a:solidFill>
                  <a:srgbClr val="363738"/>
                </a:solidFill>
              </a:rPr>
              <a:t>name headings</a:t>
            </a:r>
            <a:r>
              <a:rPr lang="en-US" sz="2200" dirty="0">
                <a:solidFill>
                  <a:srgbClr val="363738"/>
                </a:solidFill>
              </a:rPr>
              <a:t>, popular series headings, or perennial </a:t>
            </a:r>
            <a:r>
              <a:rPr lang="en-US" sz="2200" dirty="0" smtClean="0">
                <a:solidFill>
                  <a:srgbClr val="363738"/>
                </a:solidFill>
              </a:rPr>
              <a:t>classics with </a:t>
            </a:r>
            <a:r>
              <a:rPr lang="en-US" sz="2200" dirty="0">
                <a:solidFill>
                  <a:srgbClr val="363738"/>
                </a:solidFill>
              </a:rPr>
              <a:t>uniform titles</a:t>
            </a:r>
            <a:r>
              <a:rPr lang="en-US" sz="2200" dirty="0" smtClean="0">
                <a:solidFill>
                  <a:srgbClr val="363738"/>
                </a:solidFill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solidFill>
                <a:srgbClr val="363738"/>
              </a:solidFill>
            </a:endParaRPr>
          </a:p>
          <a:p>
            <a:r>
              <a:rPr lang="en-US" sz="2200" dirty="0">
                <a:solidFill>
                  <a:srgbClr val="363738"/>
                </a:solidFill>
              </a:rPr>
              <a:t>We recently became a </a:t>
            </a:r>
            <a:r>
              <a:rPr lang="en-US" sz="2200" dirty="0" err="1">
                <a:solidFill>
                  <a:srgbClr val="363738"/>
                </a:solidFill>
              </a:rPr>
              <a:t>Zepheira</a:t>
            </a:r>
            <a:r>
              <a:rPr lang="en-US" sz="2200" dirty="0">
                <a:solidFill>
                  <a:srgbClr val="363738"/>
                </a:solidFill>
              </a:rPr>
              <a:t> field tester for new </a:t>
            </a:r>
            <a:r>
              <a:rPr lang="en-US" sz="2200" dirty="0" smtClean="0">
                <a:solidFill>
                  <a:srgbClr val="363738"/>
                </a:solidFill>
              </a:rPr>
              <a:t>Link tools </a:t>
            </a:r>
            <a:r>
              <a:rPr lang="en-US" sz="2200" dirty="0">
                <a:solidFill>
                  <a:srgbClr val="363738"/>
                </a:solidFill>
              </a:rPr>
              <a:t>and services, we hope to work with our </a:t>
            </a:r>
            <a:r>
              <a:rPr lang="en-US" sz="2200" dirty="0" smtClean="0">
                <a:solidFill>
                  <a:srgbClr val="363738"/>
                </a:solidFill>
              </a:rPr>
              <a:t>discovery layer </a:t>
            </a:r>
            <a:r>
              <a:rPr lang="en-US" sz="2200" dirty="0">
                <a:solidFill>
                  <a:srgbClr val="363738"/>
                </a:solidFill>
              </a:rPr>
              <a:t>provider on implementing schema.org </a:t>
            </a:r>
            <a:r>
              <a:rPr lang="en-US" sz="2200" dirty="0" smtClean="0">
                <a:solidFill>
                  <a:srgbClr val="363738"/>
                </a:solidFill>
              </a:rPr>
              <a:t>microdata throughout </a:t>
            </a:r>
            <a:r>
              <a:rPr lang="en-US" sz="2200" dirty="0">
                <a:solidFill>
                  <a:srgbClr val="363738"/>
                </a:solidFill>
              </a:rPr>
              <a:t>our catalogue, and we will continue </a:t>
            </a:r>
            <a:r>
              <a:rPr lang="en-US" sz="2200" dirty="0" smtClean="0">
                <a:solidFill>
                  <a:srgbClr val="363738"/>
                </a:solidFill>
              </a:rPr>
              <a:t>to monitor </a:t>
            </a:r>
            <a:r>
              <a:rPr lang="en-US" sz="2200" dirty="0">
                <a:solidFill>
                  <a:srgbClr val="363738"/>
                </a:solidFill>
              </a:rPr>
              <a:t>Link site activity, share data </a:t>
            </a:r>
            <a:r>
              <a:rPr lang="en-US" sz="2200" dirty="0" smtClean="0">
                <a:solidFill>
                  <a:srgbClr val="363738"/>
                </a:solidFill>
              </a:rPr>
              <a:t>through involvement </a:t>
            </a:r>
            <a:r>
              <a:rPr lang="en-US" sz="2200" dirty="0">
                <a:solidFill>
                  <a:srgbClr val="363738"/>
                </a:solidFill>
              </a:rPr>
              <a:t>in the assessment team and assess </a:t>
            </a:r>
            <a:r>
              <a:rPr lang="en-US" sz="2200" dirty="0" smtClean="0">
                <a:solidFill>
                  <a:srgbClr val="363738"/>
                </a:solidFill>
              </a:rPr>
              <a:t>the impact </a:t>
            </a:r>
            <a:r>
              <a:rPr lang="en-US" sz="2200" dirty="0">
                <a:solidFill>
                  <a:srgbClr val="363738"/>
                </a:solidFill>
              </a:rPr>
              <a:t>the Link initiative is having on exposing </a:t>
            </a:r>
            <a:r>
              <a:rPr lang="en-US" sz="2200" dirty="0" smtClean="0">
                <a:solidFill>
                  <a:srgbClr val="363738"/>
                </a:solidFill>
              </a:rPr>
              <a:t>our library </a:t>
            </a:r>
            <a:r>
              <a:rPr lang="en-US" sz="2200" dirty="0">
                <a:solidFill>
                  <a:srgbClr val="363738"/>
                </a:solidFill>
              </a:rPr>
              <a:t>collections on the greater </a:t>
            </a:r>
            <a:r>
              <a:rPr lang="en-US" sz="2200" dirty="0" smtClean="0">
                <a:solidFill>
                  <a:srgbClr val="363738"/>
                </a:solidFill>
              </a:rPr>
              <a:t>web.</a:t>
            </a:r>
          </a:p>
          <a:p>
            <a:pPr marL="0" indent="0">
              <a:buNone/>
            </a:pPr>
            <a:endParaRPr lang="en-US" sz="2200" dirty="0" smtClean="0">
              <a:solidFill>
                <a:srgbClr val="363738"/>
              </a:solidFill>
            </a:endParaRPr>
          </a:p>
          <a:p>
            <a:r>
              <a:rPr lang="en-US" sz="2200" dirty="0">
                <a:solidFill>
                  <a:srgbClr val="363738"/>
                </a:solidFill>
              </a:rPr>
              <a:t>See what we can do to enhance MARC records </a:t>
            </a:r>
            <a:r>
              <a:rPr lang="en-US" sz="2200" dirty="0" smtClean="0">
                <a:solidFill>
                  <a:srgbClr val="363738"/>
                </a:solidFill>
              </a:rPr>
              <a:t>to improve </a:t>
            </a:r>
            <a:r>
              <a:rPr lang="en-US" sz="2200" dirty="0">
                <a:solidFill>
                  <a:srgbClr val="363738"/>
                </a:solidFill>
              </a:rPr>
              <a:t>visibility. Perhaps use the data that we </a:t>
            </a:r>
            <a:r>
              <a:rPr lang="en-US" sz="2200" dirty="0" smtClean="0">
                <a:solidFill>
                  <a:srgbClr val="363738"/>
                </a:solidFill>
              </a:rPr>
              <a:t>now have </a:t>
            </a:r>
            <a:r>
              <a:rPr lang="en-US" sz="2200" dirty="0">
                <a:solidFill>
                  <a:srgbClr val="363738"/>
                </a:solidFill>
              </a:rPr>
              <a:t>on the web in some way</a:t>
            </a:r>
            <a:r>
              <a:rPr lang="en-US" sz="2200" dirty="0" smtClean="0">
                <a:solidFill>
                  <a:srgbClr val="363738"/>
                </a:solidFill>
              </a:rPr>
              <a:t>. </a:t>
            </a:r>
            <a:endParaRPr lang="en-US" sz="2200" dirty="0">
              <a:solidFill>
                <a:srgbClr val="363738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50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Jeff </a:t>
            </a:r>
            <a:r>
              <a:rPr lang="en-US" sz="4800" b="1" dirty="0" err="1" smtClean="0">
                <a:solidFill>
                  <a:schemeClr val="tx1"/>
                </a:solidFill>
              </a:rPr>
              <a:t>Penka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Updates from </a:t>
            </a:r>
            <a:r>
              <a:rPr lang="en-US" sz="4800" b="1" dirty="0" err="1" smtClean="0">
                <a:solidFill>
                  <a:schemeClr val="tx1"/>
                </a:solidFill>
              </a:rPr>
              <a:t>Zepheira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tx1"/>
                </a:solidFill>
              </a:rPr>
              <a:t>Questions?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70" descr="This image rendered as PNG i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665" y="607224"/>
            <a:ext cx="2786675" cy="31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71"/>
          <p:cNvSpPr txBox="1">
            <a:spLocks noGrp="1"/>
          </p:cNvSpPr>
          <p:nvPr>
            <p:ph type="title"/>
          </p:nvPr>
        </p:nvSpPr>
        <p:spPr>
          <a:xfrm>
            <a:off x="311712" y="3662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002060"/>
                </a:solidFill>
              </a:rPr>
              <a:t>Our Journey</a:t>
            </a:r>
          </a:p>
        </p:txBody>
      </p:sp>
    </p:spTree>
    <p:extLst>
      <p:ext uri="{BB962C8B-B14F-4D97-AF65-F5344CB8AC3E}">
        <p14:creationId xmlns:p14="http://schemas.microsoft.com/office/powerpoint/2010/main" val="33546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228600" y="1795272"/>
            <a:ext cx="4876800" cy="329107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Andrew </a:t>
            </a:r>
            <a:r>
              <a:rPr lang="en-US" dirty="0" smtClean="0">
                <a:solidFill>
                  <a:schemeClr val="tx1"/>
                </a:solidFill>
              </a:rPr>
              <a:t>Wright</a:t>
            </a:r>
          </a:p>
          <a:p>
            <a:r>
              <a:rPr lang="en-US" sz="1600" dirty="0" smtClean="0">
                <a:hlinkClick r:id="rId3"/>
              </a:rPr>
              <a:t>Andrew.wright1@dallascityhall.com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Susan Allan</a:t>
            </a:r>
          </a:p>
          <a:p>
            <a:r>
              <a:rPr lang="en-US" sz="1700" dirty="0" smtClean="0">
                <a:hlinkClick r:id="rId4"/>
              </a:rPr>
              <a:t>sallen@worthingtonlibraries.org</a:t>
            </a:r>
            <a:endParaRPr lang="en-US" sz="1700" dirty="0" smtClean="0"/>
          </a:p>
          <a:p>
            <a:endParaRPr lang="en-US" sz="1700" dirty="0"/>
          </a:p>
          <a:p>
            <a:r>
              <a:rPr lang="en-US" dirty="0">
                <a:solidFill>
                  <a:schemeClr val="tx1"/>
                </a:solidFill>
              </a:rPr>
              <a:t>Erica </a:t>
            </a:r>
            <a:r>
              <a:rPr lang="en-US" dirty="0" smtClean="0">
                <a:solidFill>
                  <a:schemeClr val="tx1"/>
                </a:solidFill>
              </a:rPr>
              <a:t>Findley</a:t>
            </a:r>
          </a:p>
          <a:p>
            <a:r>
              <a:rPr lang="en-US" sz="1700" dirty="0" smtClean="0">
                <a:hlinkClick r:id="rId5"/>
              </a:rPr>
              <a:t>ericaf@multcolib.org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Colleen Brazil</a:t>
            </a:r>
          </a:p>
          <a:p>
            <a:r>
              <a:rPr lang="en-US" sz="1500" dirty="0" smtClean="0">
                <a:hlinkClick r:id="rId6"/>
              </a:rPr>
              <a:t>cbrazil@sno-isle.org</a:t>
            </a:r>
            <a:endParaRPr lang="en-US" sz="1500" dirty="0" smtClean="0"/>
          </a:p>
          <a:p>
            <a:endParaRPr lang="en-US" sz="2100" dirty="0" smtClean="0"/>
          </a:p>
          <a:p>
            <a:r>
              <a:rPr lang="en-US" sz="2100" dirty="0" smtClean="0">
                <a:solidFill>
                  <a:schemeClr val="tx1"/>
                </a:solidFill>
              </a:rPr>
              <a:t>Jeff </a:t>
            </a:r>
            <a:r>
              <a:rPr lang="en-US" sz="2100" dirty="0" err="1" smtClean="0">
                <a:solidFill>
                  <a:schemeClr val="tx1"/>
                </a:solidFill>
              </a:rPr>
              <a:t>Penka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500" dirty="0">
                <a:solidFill>
                  <a:schemeClr val="tx1"/>
                </a:solidFill>
                <a:hlinkClick r:id="rId7"/>
              </a:rPr>
              <a:t>jeffpenka@zepheira.com</a:t>
            </a:r>
            <a:endParaRPr lang="en-US" sz="2100" dirty="0" smtClean="0">
              <a:solidFill>
                <a:schemeClr val="tx1"/>
              </a:solidFill>
            </a:endParaRPr>
          </a:p>
          <a:p>
            <a:endParaRPr lang="en-US" sz="21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 measure</a:t>
            </a:r>
            <a:endParaRPr lang="en-US" dirty="0"/>
          </a:p>
        </p:txBody>
      </p:sp>
      <p:pic>
        <p:nvPicPr>
          <p:cNvPr id="4" name="Shape 78" descr="RefferalstoMyMC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507775"/>
            <a:ext cx="8095492" cy="2492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79"/>
          <p:cNvSpPr txBox="1"/>
          <p:nvPr/>
        </p:nvSpPr>
        <p:spPr>
          <a:xfrm>
            <a:off x="570143" y="895350"/>
            <a:ext cx="5162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Referrals from link.multcolib.org</a:t>
            </a:r>
          </a:p>
        </p:txBody>
      </p:sp>
    </p:spTree>
    <p:extLst>
      <p:ext uri="{BB962C8B-B14F-4D97-AF65-F5344CB8AC3E}">
        <p14:creationId xmlns:p14="http://schemas.microsoft.com/office/powerpoint/2010/main" val="16133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 measure</a:t>
            </a:r>
            <a:endParaRPr lang="en-US" dirty="0"/>
          </a:p>
        </p:txBody>
      </p:sp>
      <p:sp>
        <p:nvSpPr>
          <p:cNvPr id="4" name="Shape 85"/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referral sources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88" descr="RefferalstoMyMC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" y="1538287"/>
            <a:ext cx="8153400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6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3810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dirty="0" smtClean="0">
                <a:solidFill>
                  <a:srgbClr val="002060"/>
                </a:solidFill>
              </a:rPr>
              <a:t>Change in re-direct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dirty="0" smtClean="0">
                <a:solidFill>
                  <a:srgbClr val="002060"/>
                </a:solidFill>
              </a:rPr>
              <a:t>New analytics tools</a:t>
            </a:r>
          </a:p>
        </p:txBody>
      </p:sp>
    </p:spTree>
    <p:extLst>
      <p:ext uri="{BB962C8B-B14F-4D97-AF65-F5344CB8AC3E}">
        <p14:creationId xmlns:p14="http://schemas.microsoft.com/office/powerpoint/2010/main" val="24138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Shape 102"/>
          <p:cNvSpPr txBox="1">
            <a:spLocks noGrp="1"/>
          </p:cNvSpPr>
          <p:nvPr>
            <p:ph type="subTitle" idx="1"/>
          </p:nvPr>
        </p:nvSpPr>
        <p:spPr>
          <a:xfrm>
            <a:off x="304800" y="2419350"/>
            <a:ext cx="4724400" cy="47167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Erica Findley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ericaf@multcolib.org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Cataloging | Metadata Librarian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Multnomah County Library</a:t>
            </a:r>
          </a:p>
        </p:txBody>
      </p:sp>
    </p:spTree>
    <p:extLst>
      <p:ext uri="{BB962C8B-B14F-4D97-AF65-F5344CB8AC3E}">
        <p14:creationId xmlns:p14="http://schemas.microsoft.com/office/powerpoint/2010/main" val="15794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3950"/>
            <a:ext cx="4419600" cy="471678"/>
          </a:xfrm>
        </p:spPr>
        <p:txBody>
          <a:bodyPr/>
          <a:lstStyle/>
          <a:p>
            <a:r>
              <a:rPr lang="en" sz="2000" dirty="0" smtClean="0"/>
              <a:t>Library.Link at Worthington Libraries Year 2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800600" cy="4716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2400" dirty="0" smtClean="0"/>
              <a:t>Susan Allen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2641</TotalTime>
  <Words>1425</Words>
  <Application>Microsoft Office PowerPoint</Application>
  <PresentationFormat>On-screen Show (16:9)</PresentationFormat>
  <Paragraphs>237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Helvetica</vt:lpstr>
      <vt:lpstr>Office Theme</vt:lpstr>
      <vt:lpstr>PowerPoint Presentation</vt:lpstr>
      <vt:lpstr>2nd Year Updates from Linked Data Early Adopters</vt:lpstr>
      <vt:lpstr>Library.Link at Multnomah County Library Year 2</vt:lpstr>
      <vt:lpstr>Our Journey</vt:lpstr>
      <vt:lpstr>What we can measure</vt:lpstr>
      <vt:lpstr>What we can measure</vt:lpstr>
      <vt:lpstr>Looking ahead</vt:lpstr>
      <vt:lpstr>Questions?</vt:lpstr>
      <vt:lpstr>Library.Link at Worthington Libraries Year 2</vt:lpstr>
      <vt:lpstr>Worthington Libraries</vt:lpstr>
      <vt:lpstr>Expectation</vt:lpstr>
      <vt:lpstr>Expectation</vt:lpstr>
      <vt:lpstr>What is happening</vt:lpstr>
      <vt:lpstr>PowerPoint Presentation</vt:lpstr>
      <vt:lpstr>Measurement and assessment</vt:lpstr>
      <vt:lpstr>Measurement and assessment</vt:lpstr>
      <vt:lpstr>Who is finding our “stuff”</vt:lpstr>
      <vt:lpstr>What’s next?</vt:lpstr>
      <vt:lpstr>Library.Link at Dallas Public Library  Year 2</vt:lpstr>
      <vt:lpstr>PowerPoint Presentation</vt:lpstr>
      <vt:lpstr>Embedded Data</vt:lpstr>
      <vt:lpstr>Library.Link at Sno-Isle Libraries Year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LibHub Early Adopter Survey</vt:lpstr>
      <vt:lpstr>What went well in the last year?</vt:lpstr>
      <vt:lpstr>What was your biggest success in the 2nd year?</vt:lpstr>
      <vt:lpstr>What hasn’t worked as expected?</vt:lpstr>
      <vt:lpstr>What is your own definition of success  in year two of this project?</vt:lpstr>
      <vt:lpstr>What do you highlight when you present this project to your Administration?</vt:lpstr>
      <vt:lpstr>What do you highlight when you present this project to your Administration? (Continued)</vt:lpstr>
      <vt:lpstr>What are your plans in regard to linked data for 2017?</vt:lpstr>
      <vt:lpstr>PowerPoint Presentation</vt:lpstr>
      <vt:lpstr>PowerPoint Presentation</vt:lpstr>
      <vt:lpstr>Contact Information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Colleen Brazil</cp:lastModifiedBy>
  <cp:revision>35</cp:revision>
  <dcterms:created xsi:type="dcterms:W3CDTF">2016-09-21T19:54:51Z</dcterms:created>
  <dcterms:modified xsi:type="dcterms:W3CDTF">2017-03-30T16:16:16Z</dcterms:modified>
</cp:coreProperties>
</file>