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64" r:id="rId5"/>
    <p:sldId id="257" r:id="rId6"/>
    <p:sldId id="271" r:id="rId7"/>
    <p:sldId id="268" r:id="rId8"/>
    <p:sldId id="265" r:id="rId9"/>
    <p:sldId id="272" r:id="rId10"/>
    <p:sldId id="280" r:id="rId11"/>
    <p:sldId id="273" r:id="rId12"/>
    <p:sldId id="274" r:id="rId13"/>
    <p:sldId id="275" r:id="rId14"/>
    <p:sldId id="276" r:id="rId15"/>
    <p:sldId id="278" r:id="rId16"/>
    <p:sldId id="279" r:id="rId17"/>
    <p:sldId id="277"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504"/>
    <a:srgbClr val="F05023"/>
    <a:srgbClr val="F68E29"/>
    <a:srgbClr val="575358"/>
    <a:srgbClr val="E7E8E9"/>
    <a:srgbClr val="D1D2D4"/>
    <a:srgbClr val="27272A"/>
    <a:srgbClr val="AFDECC"/>
    <a:srgbClr val="237948"/>
    <a:srgbClr val="308F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C6C79-36FB-407A-82A7-364F2C3A238C}" v="934" dt="2023-05-09T16:22:29.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3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34264-8B43-9E43-BE6B-7B512C7060CC}"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19937-0B8D-9A49-8EF5-04B6AE50A6B9}" type="slidenum">
              <a:rPr lang="en-US" smtClean="0"/>
              <a:t>‹#›</a:t>
            </a:fld>
            <a:endParaRPr lang="en-US"/>
          </a:p>
        </p:txBody>
      </p:sp>
    </p:spTree>
    <p:extLst>
      <p:ext uri="{BB962C8B-B14F-4D97-AF65-F5344CB8AC3E}">
        <p14:creationId xmlns:p14="http://schemas.microsoft.com/office/powerpoint/2010/main" val="1363131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p:txBody>
      </p:sp>
      <p:sp>
        <p:nvSpPr>
          <p:cNvPr id="4" name="Slide Number Placeholder 3"/>
          <p:cNvSpPr>
            <a:spLocks noGrp="1"/>
          </p:cNvSpPr>
          <p:nvPr>
            <p:ph type="sldNum" sz="quarter" idx="5"/>
          </p:nvPr>
        </p:nvSpPr>
        <p:spPr/>
        <p:txBody>
          <a:bodyPr/>
          <a:lstStyle/>
          <a:p>
            <a:fld id="{A2319937-0B8D-9A49-8EF5-04B6AE50A6B9}" type="slidenum">
              <a:rPr lang="en-US" smtClean="0"/>
              <a:t>1</a:t>
            </a:fld>
            <a:endParaRPr lang="en-US"/>
          </a:p>
        </p:txBody>
      </p:sp>
    </p:spTree>
    <p:extLst>
      <p:ext uri="{BB962C8B-B14F-4D97-AF65-F5344CB8AC3E}">
        <p14:creationId xmlns:p14="http://schemas.microsoft.com/office/powerpoint/2010/main" val="130557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Bridget</a:t>
            </a:r>
          </a:p>
        </p:txBody>
      </p:sp>
      <p:sp>
        <p:nvSpPr>
          <p:cNvPr id="4" name="Slide Number Placeholder 3"/>
          <p:cNvSpPr>
            <a:spLocks noGrp="1"/>
          </p:cNvSpPr>
          <p:nvPr>
            <p:ph type="sldNum" sz="quarter" idx="5"/>
          </p:nvPr>
        </p:nvSpPr>
        <p:spPr/>
        <p:txBody>
          <a:bodyPr/>
          <a:lstStyle/>
          <a:p>
            <a:fld id="{A2319937-0B8D-9A49-8EF5-04B6AE50A6B9}" type="slidenum">
              <a:rPr lang="en-US" smtClean="0"/>
              <a:t>10</a:t>
            </a:fld>
            <a:endParaRPr lang="en-US"/>
          </a:p>
        </p:txBody>
      </p:sp>
    </p:spTree>
    <p:extLst>
      <p:ext uri="{BB962C8B-B14F-4D97-AF65-F5344CB8AC3E}">
        <p14:creationId xmlns:p14="http://schemas.microsoft.com/office/powerpoint/2010/main" val="104027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600"/>
              </a:spcAft>
            </a:pPr>
            <a:r>
              <a:rPr lang="en-US" sz="1800" b="0" i="0" u="none" strike="noStrike">
                <a:solidFill>
                  <a:srgbClr val="595959"/>
                </a:solidFill>
                <a:effectLst/>
                <a:latin typeface="Arial" panose="020B0604020202020204" pitchFamily="34" charset="0"/>
              </a:rPr>
              <a:t>Kathy</a:t>
            </a:r>
          </a:p>
          <a:p>
            <a:pPr rtl="0">
              <a:spcBef>
                <a:spcPts val="0"/>
              </a:spcBef>
              <a:spcAft>
                <a:spcPts val="1600"/>
              </a:spcAft>
            </a:pPr>
            <a:r>
              <a:rPr lang="en-US" sz="1800" b="0" i="0" u="none" strike="noStrike">
                <a:solidFill>
                  <a:srgbClr val="595959"/>
                </a:solidFill>
                <a:effectLst/>
                <a:latin typeface="Arial" panose="020B0604020202020204" pitchFamily="34" charset="0"/>
              </a:rPr>
              <a:t>Access-related errors include: wrong format code, children’s LC headings [which will not show in a subject search], no summary statement, wrong indicators, missing audience code, no subject headings, no genre headings, incorrect subject headings, missing subject/genre headings, no series statement or incorrect entering of the series statement [490_0 instead of 490_1 with matching 800/830]</a:t>
            </a:r>
            <a:endParaRPr lang="en-US">
              <a:effectLst/>
            </a:endParaRPr>
          </a:p>
          <a:p>
            <a:pPr rtl="0">
              <a:spcBef>
                <a:spcPts val="0"/>
              </a:spcBef>
              <a:spcAft>
                <a:spcPts val="1600"/>
              </a:spcAft>
            </a:pPr>
            <a:r>
              <a:rPr lang="en-US" sz="1800" b="0" i="0" u="none" strike="noStrike">
                <a:solidFill>
                  <a:srgbClr val="595959"/>
                </a:solidFill>
                <a:effectLst/>
                <a:latin typeface="Arial" panose="020B0604020202020204" pitchFamily="34" charset="0"/>
              </a:rPr>
              <a:t>Other errors include: no 264_4 copyright date, missing |e in 100 and 700 fields, wrong/missing punctuation, subject headings not used by MORE [fast, </a:t>
            </a:r>
            <a:r>
              <a:rPr lang="en-US" sz="1800" b="0" i="0" u="none" strike="noStrike" err="1">
                <a:solidFill>
                  <a:srgbClr val="595959"/>
                </a:solidFill>
                <a:effectLst/>
                <a:latin typeface="Arial" panose="020B0604020202020204" pitchFamily="34" charset="0"/>
              </a:rPr>
              <a:t>bisach</a:t>
            </a:r>
            <a:r>
              <a:rPr lang="en-US" sz="1800" b="0" i="0" u="none" strike="noStrike">
                <a:solidFill>
                  <a:srgbClr val="595959"/>
                </a:solidFill>
                <a:effectLst/>
                <a:latin typeface="Arial" panose="020B0604020202020204" pitchFamily="34" charset="0"/>
              </a:rPr>
              <a:t>, mesh], fields not deleted [003, 005, 092, 856 that are not useful,], missing/wrong |q qualifiers in 020, missing elements in the 33x and 34x fields, mismatch in country code in fixed field, 008, and 264_1, GMD left in</a:t>
            </a:r>
          </a:p>
          <a:p>
            <a:pPr rtl="0">
              <a:spcBef>
                <a:spcPts val="0"/>
              </a:spcBef>
              <a:spcAft>
                <a:spcPts val="1600"/>
              </a:spcAft>
            </a:pPr>
            <a:endParaRPr lang="en-US" sz="1800" b="0" i="0" u="none" strike="noStrike">
              <a:solidFill>
                <a:srgbClr val="595959"/>
              </a:solidFill>
              <a:effectLst/>
              <a:latin typeface="Arial" panose="020B0604020202020204" pitchFamily="34" charset="0"/>
            </a:endParaRPr>
          </a:p>
          <a:p>
            <a:pPr rtl="0">
              <a:spcBef>
                <a:spcPts val="0"/>
              </a:spcBef>
              <a:spcAft>
                <a:spcPts val="1600"/>
              </a:spcAft>
            </a:pPr>
            <a:r>
              <a:rPr lang="en-US">
                <a:effectLst/>
                <a:latin typeface="Arial" panose="020B0604020202020204" pitchFamily="34" charset="0"/>
              </a:rPr>
              <a:t>Significant efficiencies can be gained by IFLS staff taking more direct charge of database quality control:</a:t>
            </a:r>
            <a:br>
              <a:rPr lang="en-US"/>
            </a:br>
            <a:r>
              <a:rPr lang="en-US">
                <a:effectLst/>
                <a:latin typeface="Arial" panose="020B0604020202020204" pitchFamily="34" charset="0"/>
              </a:rPr>
              <a:t>supplying accurate and complete bibliographic records with an eye toward the database as a whole.</a:t>
            </a:r>
            <a:endParaRPr lang="en-US">
              <a:effectLst/>
            </a:endParaRPr>
          </a:p>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11</a:t>
            </a:fld>
            <a:endParaRPr lang="en-US"/>
          </a:p>
        </p:txBody>
      </p:sp>
    </p:spTree>
    <p:extLst>
      <p:ext uri="{BB962C8B-B14F-4D97-AF65-F5344CB8AC3E}">
        <p14:creationId xmlns:p14="http://schemas.microsoft.com/office/powerpoint/2010/main" val="607248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Arial" panose="020B0604020202020204" pitchFamily="34" charset="0"/>
              </a:rPr>
              <a:t>Kathy</a:t>
            </a:r>
          </a:p>
          <a:p>
            <a:r>
              <a:rPr lang="en-US">
                <a:effectLst/>
                <a:latin typeface="Arial" panose="020B0604020202020204" pitchFamily="34" charset="0"/>
              </a:rPr>
              <a:t>While MORE’s Cataloging Certification option aims to help library staff consistently adhere to standards, the task has proven unmanageable. The ongoing need for IFLS staff to train, check, re-train, correct, and monitor the bibliographic work of certified catalogers at MORE-member libraries is beyond the current capacity of IFLS staff, and does not make the best use of either IFLS staff or MORE-member library staff time.</a:t>
            </a:r>
          </a:p>
          <a:p>
            <a:r>
              <a:rPr lang="en-US">
                <a:effectLst/>
                <a:latin typeface="Arial" panose="020B0604020202020204" pitchFamily="34" charset="0"/>
              </a:rPr>
              <a:t>Member libraries benefit from skilled cataloging services including full description for all kinds of materials, and quality control for all records to maintain accuracy, authority, and currency. The goal is to make the rich collections developed by member libraries accessible and discoverable to MORE library patrons.</a:t>
            </a:r>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12</a:t>
            </a:fld>
            <a:endParaRPr lang="en-US"/>
          </a:p>
        </p:txBody>
      </p:sp>
    </p:spTree>
    <p:extLst>
      <p:ext uri="{BB962C8B-B14F-4D97-AF65-F5344CB8AC3E}">
        <p14:creationId xmlns:p14="http://schemas.microsoft.com/office/powerpoint/2010/main" val="413470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a:p>
            <a:r>
              <a:rPr lang="en-US"/>
              <a:t>Shared Services libraries extra costs went down as they no longer had to pay for cataloging (as it’s included in the budget) only the processing. Fee includes labor, supplies are charged separately.</a:t>
            </a:r>
          </a:p>
          <a:p>
            <a:r>
              <a:rPr lang="en-US"/>
              <a:t>Communication has increased between system staff and library staff, asking questions about items, matching bib records, fixing errors.</a:t>
            </a:r>
          </a:p>
        </p:txBody>
      </p:sp>
      <p:sp>
        <p:nvSpPr>
          <p:cNvPr id="4" name="Slide Number Placeholder 3"/>
          <p:cNvSpPr>
            <a:spLocks noGrp="1"/>
          </p:cNvSpPr>
          <p:nvPr>
            <p:ph type="sldNum" sz="quarter" idx="5"/>
          </p:nvPr>
        </p:nvSpPr>
        <p:spPr/>
        <p:txBody>
          <a:bodyPr/>
          <a:lstStyle/>
          <a:p>
            <a:fld id="{A2319937-0B8D-9A49-8EF5-04B6AE50A6B9}" type="slidenum">
              <a:rPr lang="en-US" smtClean="0"/>
              <a:t>13</a:t>
            </a:fld>
            <a:endParaRPr lang="en-US"/>
          </a:p>
        </p:txBody>
      </p:sp>
    </p:spTree>
    <p:extLst>
      <p:ext uri="{BB962C8B-B14F-4D97-AF65-F5344CB8AC3E}">
        <p14:creationId xmlns:p14="http://schemas.microsoft.com/office/powerpoint/2010/main" val="3351498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a:p>
            <a:r>
              <a:rPr lang="en-US"/>
              <a:t>It was a process to get where we are; we’re happy with where we are and how it’s going.</a:t>
            </a:r>
          </a:p>
        </p:txBody>
      </p:sp>
      <p:sp>
        <p:nvSpPr>
          <p:cNvPr id="4" name="Slide Number Placeholder 3"/>
          <p:cNvSpPr>
            <a:spLocks noGrp="1"/>
          </p:cNvSpPr>
          <p:nvPr>
            <p:ph type="sldNum" sz="quarter" idx="5"/>
          </p:nvPr>
        </p:nvSpPr>
        <p:spPr/>
        <p:txBody>
          <a:bodyPr/>
          <a:lstStyle/>
          <a:p>
            <a:fld id="{A2319937-0B8D-9A49-8EF5-04B6AE50A6B9}" type="slidenum">
              <a:rPr lang="en-US" smtClean="0"/>
              <a:t>14</a:t>
            </a:fld>
            <a:endParaRPr lang="en-US"/>
          </a:p>
        </p:txBody>
      </p:sp>
    </p:spTree>
    <p:extLst>
      <p:ext uri="{BB962C8B-B14F-4D97-AF65-F5344CB8AC3E}">
        <p14:creationId xmlns:p14="http://schemas.microsoft.com/office/powerpoint/2010/main" val="2014982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15</a:t>
            </a:fld>
            <a:endParaRPr lang="en-US"/>
          </a:p>
        </p:txBody>
      </p:sp>
    </p:spTree>
    <p:extLst>
      <p:ext uri="{BB962C8B-B14F-4D97-AF65-F5344CB8AC3E}">
        <p14:creationId xmlns:p14="http://schemas.microsoft.com/office/powerpoint/2010/main" val="63818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a:p>
            <a:r>
              <a:rPr lang="en-US"/>
              <a:t>These are all independent libraries with their own governing boards. The decision-makers of the MORE consortium are the library directors, not system staff. We can recommend and encourage but don’t always get our way. We have to make a case and persuade, which is why it took 3 years to get where we wanted to be with centralized cataloging.</a:t>
            </a:r>
          </a:p>
        </p:txBody>
      </p:sp>
      <p:sp>
        <p:nvSpPr>
          <p:cNvPr id="4" name="Slide Number Placeholder 3"/>
          <p:cNvSpPr>
            <a:spLocks noGrp="1"/>
          </p:cNvSpPr>
          <p:nvPr>
            <p:ph type="sldNum" sz="quarter" idx="5"/>
          </p:nvPr>
        </p:nvSpPr>
        <p:spPr/>
        <p:txBody>
          <a:bodyPr/>
          <a:lstStyle/>
          <a:p>
            <a:fld id="{A2319937-0B8D-9A49-8EF5-04B6AE50A6B9}" type="slidenum">
              <a:rPr lang="en-US" smtClean="0"/>
              <a:t>2</a:t>
            </a:fld>
            <a:endParaRPr lang="en-US"/>
          </a:p>
        </p:txBody>
      </p:sp>
    </p:spTree>
    <p:extLst>
      <p:ext uri="{BB962C8B-B14F-4D97-AF65-F5344CB8AC3E}">
        <p14:creationId xmlns:p14="http://schemas.microsoft.com/office/powerpoint/2010/main" val="273490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p:txBody>
      </p:sp>
      <p:sp>
        <p:nvSpPr>
          <p:cNvPr id="4" name="Slide Number Placeholder 3"/>
          <p:cNvSpPr>
            <a:spLocks noGrp="1"/>
          </p:cNvSpPr>
          <p:nvPr>
            <p:ph type="sldNum" sz="quarter" idx="5"/>
          </p:nvPr>
        </p:nvSpPr>
        <p:spPr/>
        <p:txBody>
          <a:bodyPr/>
          <a:lstStyle/>
          <a:p>
            <a:fld id="{A2319937-0B8D-9A49-8EF5-04B6AE50A6B9}" type="slidenum">
              <a:rPr lang="en-US" smtClean="0"/>
              <a:t>3</a:t>
            </a:fld>
            <a:endParaRPr lang="en-US"/>
          </a:p>
        </p:txBody>
      </p:sp>
    </p:spTree>
    <p:extLst>
      <p:ext uri="{BB962C8B-B14F-4D97-AF65-F5344CB8AC3E}">
        <p14:creationId xmlns:p14="http://schemas.microsoft.com/office/powerpoint/2010/main" val="154735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a:p>
            <a:r>
              <a:rPr lang="en-US"/>
              <a:t>Often a retirement was the catalyst for changing up what staff do</a:t>
            </a:r>
          </a:p>
        </p:txBody>
      </p:sp>
      <p:sp>
        <p:nvSpPr>
          <p:cNvPr id="4" name="Slide Number Placeholder 3"/>
          <p:cNvSpPr>
            <a:spLocks noGrp="1"/>
          </p:cNvSpPr>
          <p:nvPr>
            <p:ph type="sldNum" sz="quarter" idx="5"/>
          </p:nvPr>
        </p:nvSpPr>
        <p:spPr/>
        <p:txBody>
          <a:bodyPr/>
          <a:lstStyle/>
          <a:p>
            <a:fld id="{A2319937-0B8D-9A49-8EF5-04B6AE50A6B9}" type="slidenum">
              <a:rPr lang="en-US" smtClean="0"/>
              <a:t>4</a:t>
            </a:fld>
            <a:endParaRPr lang="en-US"/>
          </a:p>
        </p:txBody>
      </p:sp>
    </p:spTree>
    <p:extLst>
      <p:ext uri="{BB962C8B-B14F-4D97-AF65-F5344CB8AC3E}">
        <p14:creationId xmlns:p14="http://schemas.microsoft.com/office/powerpoint/2010/main" val="380119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Bridget</a:t>
            </a:r>
          </a:p>
          <a:p>
            <a:r>
              <a:rPr lang="en-US"/>
              <a:t>The Bibliographic Records and Standards Committee formed the rules to follow – created training documents</a:t>
            </a:r>
          </a:p>
          <a:p>
            <a:r>
              <a:rPr lang="en-US"/>
              <a:t>Examples –adding qualifiers at the end of 020 fields, |e 100 and 700 fields, series statements, copyright information in the 264 _4</a:t>
            </a:r>
          </a:p>
        </p:txBody>
      </p:sp>
      <p:sp>
        <p:nvSpPr>
          <p:cNvPr id="4" name="Slide Number Placeholder 3"/>
          <p:cNvSpPr>
            <a:spLocks noGrp="1"/>
          </p:cNvSpPr>
          <p:nvPr>
            <p:ph type="sldNum" sz="quarter" idx="5"/>
          </p:nvPr>
        </p:nvSpPr>
        <p:spPr/>
        <p:txBody>
          <a:bodyPr/>
          <a:lstStyle/>
          <a:p>
            <a:fld id="{A2319937-0B8D-9A49-8EF5-04B6AE50A6B9}" type="slidenum">
              <a:rPr lang="en-US" smtClean="0"/>
              <a:t>5</a:t>
            </a:fld>
            <a:endParaRPr lang="en-US"/>
          </a:p>
        </p:txBody>
      </p:sp>
    </p:spTree>
    <p:extLst>
      <p:ext uri="{BB962C8B-B14F-4D97-AF65-F5344CB8AC3E}">
        <p14:creationId xmlns:p14="http://schemas.microsoft.com/office/powerpoint/2010/main" val="3463037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Bridget</a:t>
            </a:r>
          </a:p>
          <a:p>
            <a:r>
              <a:rPr lang="en-US"/>
              <a:t>Stories – Luck – take all this away from me! Roberts – the closet of shame. Hundreds of books the person doing the cataloging didn’t know how to handle, so they sat in the dark.</a:t>
            </a:r>
          </a:p>
        </p:txBody>
      </p:sp>
      <p:sp>
        <p:nvSpPr>
          <p:cNvPr id="4" name="Slide Number Placeholder 3"/>
          <p:cNvSpPr>
            <a:spLocks noGrp="1"/>
          </p:cNvSpPr>
          <p:nvPr>
            <p:ph type="sldNum" sz="quarter" idx="5"/>
          </p:nvPr>
        </p:nvSpPr>
        <p:spPr/>
        <p:txBody>
          <a:bodyPr/>
          <a:lstStyle/>
          <a:p>
            <a:fld id="{A2319937-0B8D-9A49-8EF5-04B6AE50A6B9}" type="slidenum">
              <a:rPr lang="en-US" smtClean="0"/>
              <a:t>6</a:t>
            </a:fld>
            <a:endParaRPr lang="en-US"/>
          </a:p>
        </p:txBody>
      </p:sp>
    </p:spTree>
    <p:extLst>
      <p:ext uri="{BB962C8B-B14F-4D97-AF65-F5344CB8AC3E}">
        <p14:creationId xmlns:p14="http://schemas.microsoft.com/office/powerpoint/2010/main" val="318891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a:p>
            <a:r>
              <a:rPr lang="en-US"/>
              <a:t>Getting order information was the trickiest part of setting up the service, always things to figure out</a:t>
            </a:r>
          </a:p>
          <a:p>
            <a:r>
              <a:rPr lang="en-US"/>
              <a:t>Some staff need hand-holding, others take right to it</a:t>
            </a:r>
          </a:p>
          <a:p>
            <a:r>
              <a:rPr lang="en-US"/>
              <a:t>Items are called in if needed; compare editions, find out if these really are the same</a:t>
            </a:r>
          </a:p>
          <a:p>
            <a:r>
              <a:rPr lang="en-US"/>
              <a:t>Still dealing with older records with scant information in them</a:t>
            </a:r>
          </a:p>
        </p:txBody>
      </p:sp>
      <p:sp>
        <p:nvSpPr>
          <p:cNvPr id="4" name="Slide Number Placeholder 3"/>
          <p:cNvSpPr>
            <a:spLocks noGrp="1"/>
          </p:cNvSpPr>
          <p:nvPr>
            <p:ph type="sldNum" sz="quarter" idx="5"/>
          </p:nvPr>
        </p:nvSpPr>
        <p:spPr/>
        <p:txBody>
          <a:bodyPr/>
          <a:lstStyle/>
          <a:p>
            <a:fld id="{A2319937-0B8D-9A49-8EF5-04B6AE50A6B9}" type="slidenum">
              <a:rPr lang="en-US" smtClean="0"/>
              <a:t>7</a:t>
            </a:fld>
            <a:endParaRPr lang="en-US"/>
          </a:p>
        </p:txBody>
      </p:sp>
    </p:spTree>
    <p:extLst>
      <p:ext uri="{BB962C8B-B14F-4D97-AF65-F5344CB8AC3E}">
        <p14:creationId xmlns:p14="http://schemas.microsoft.com/office/powerpoint/2010/main" val="274856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a:p>
            <a:r>
              <a:rPr lang="en-US"/>
              <a:t>Libraries with dedicated cataloging staff are Cataloging Partners and continue to do all their bib cataloging.</a:t>
            </a:r>
          </a:p>
        </p:txBody>
      </p:sp>
      <p:sp>
        <p:nvSpPr>
          <p:cNvPr id="4" name="Slide Number Placeholder 3"/>
          <p:cNvSpPr>
            <a:spLocks noGrp="1"/>
          </p:cNvSpPr>
          <p:nvPr>
            <p:ph type="sldNum" sz="quarter" idx="5"/>
          </p:nvPr>
        </p:nvSpPr>
        <p:spPr/>
        <p:txBody>
          <a:bodyPr/>
          <a:lstStyle/>
          <a:p>
            <a:fld id="{A2319937-0B8D-9A49-8EF5-04B6AE50A6B9}" type="slidenum">
              <a:rPr lang="en-US" smtClean="0"/>
              <a:t>8</a:t>
            </a:fld>
            <a:endParaRPr lang="en-US"/>
          </a:p>
        </p:txBody>
      </p:sp>
    </p:spTree>
    <p:extLst>
      <p:ext uri="{BB962C8B-B14F-4D97-AF65-F5344CB8AC3E}">
        <p14:creationId xmlns:p14="http://schemas.microsoft.com/office/powerpoint/2010/main" val="52144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575358"/>
                </a:solidFill>
                <a:effectLst/>
                <a:latin typeface="Arial" panose="020B0604020202020204" pitchFamily="34" charset="0"/>
                <a:ea typeface="Calibri" panose="020F0502020204030204" pitchFamily="34" charset="0"/>
              </a:rPr>
              <a:t>Bridget</a:t>
            </a:r>
          </a:p>
          <a:p>
            <a:r>
              <a:rPr lang="en-US" sz="1800">
                <a:solidFill>
                  <a:srgbClr val="575358"/>
                </a:solidFill>
                <a:effectLst/>
                <a:latin typeface="Arial" panose="020B0604020202020204" pitchFamily="34" charset="0"/>
                <a:ea typeface="Calibri" panose="020F0502020204030204" pitchFamily="34" charset="0"/>
              </a:rPr>
              <a:t>Specific </a:t>
            </a:r>
            <a:r>
              <a:rPr lang="en-US" sz="1800" err="1">
                <a:solidFill>
                  <a:srgbClr val="575358"/>
                </a:solidFill>
                <a:effectLst/>
                <a:latin typeface="Arial" panose="020B0604020202020204" pitchFamily="34" charset="0"/>
                <a:ea typeface="Calibri" panose="020F0502020204030204" pitchFamily="34" charset="0"/>
              </a:rPr>
              <a:t>catcode</a:t>
            </a:r>
            <a:r>
              <a:rPr lang="en-US" sz="1800">
                <a:solidFill>
                  <a:srgbClr val="575358"/>
                </a:solidFill>
                <a:effectLst/>
                <a:latin typeface="Arial" panose="020B0604020202020204" pitchFamily="34" charset="0"/>
                <a:ea typeface="Calibri" panose="020F0502020204030204" pitchFamily="34" charset="0"/>
              </a:rPr>
              <a:t> required and that wasn’t being followed- some “d” RDA some “s” short bib. Good indicator of who couldn’t be consistent with records. </a:t>
            </a:r>
            <a:endParaRPr lang="en-US"/>
          </a:p>
        </p:txBody>
      </p:sp>
      <p:sp>
        <p:nvSpPr>
          <p:cNvPr id="4" name="Slide Number Placeholder 3"/>
          <p:cNvSpPr>
            <a:spLocks noGrp="1"/>
          </p:cNvSpPr>
          <p:nvPr>
            <p:ph type="sldNum" sz="quarter" idx="5"/>
          </p:nvPr>
        </p:nvSpPr>
        <p:spPr/>
        <p:txBody>
          <a:bodyPr/>
          <a:lstStyle/>
          <a:p>
            <a:fld id="{A2319937-0B8D-9A49-8EF5-04B6AE50A6B9}" type="slidenum">
              <a:rPr lang="en-US" smtClean="0"/>
              <a:t>9</a:t>
            </a:fld>
            <a:endParaRPr lang="en-US"/>
          </a:p>
        </p:txBody>
      </p:sp>
    </p:spTree>
    <p:extLst>
      <p:ext uri="{BB962C8B-B14F-4D97-AF65-F5344CB8AC3E}">
        <p14:creationId xmlns:p14="http://schemas.microsoft.com/office/powerpoint/2010/main" val="1034324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ith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BEFCE3-D531-DD4F-9287-FB4F1064481A}"/>
              </a:ext>
            </a:extLst>
          </p:cNvPr>
          <p:cNvSpPr/>
          <p:nvPr userDrawn="1"/>
        </p:nvSpPr>
        <p:spPr>
          <a:xfrm>
            <a:off x="-1" y="2796513"/>
            <a:ext cx="12192002" cy="3395316"/>
          </a:xfrm>
          <a:prstGeom prst="rect">
            <a:avLst/>
          </a:prstGeom>
          <a:gradFill>
            <a:gsLst>
              <a:gs pos="0">
                <a:srgbClr val="F05023"/>
              </a:gs>
              <a:gs pos="100000">
                <a:srgbClr val="F68E29"/>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3107531"/>
            <a:ext cx="6932393" cy="750087"/>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3942283"/>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5068970"/>
            <a:ext cx="6942138" cy="554038"/>
          </a:xfrm>
        </p:spPr>
        <p:txBody>
          <a:bodyPr>
            <a:normAutofit/>
          </a:bodyPr>
          <a:lstStyle>
            <a:lvl1pPr marL="0" indent="0" algn="ctr">
              <a:buNone/>
              <a:defRPr sz="2400">
                <a:solidFill>
                  <a:schemeClr val="bg1"/>
                </a:solidFill>
              </a:defRPr>
            </a:lvl1pPr>
          </a:lstStyle>
          <a:p>
            <a:pPr lvl="0"/>
            <a:r>
              <a:rPr lang="en-US"/>
              <a:t>Click to add presenter name</a:t>
            </a:r>
          </a:p>
        </p:txBody>
      </p:sp>
      <p:sp>
        <p:nvSpPr>
          <p:cNvPr id="15" name="TextBox 14">
            <a:extLst>
              <a:ext uri="{FF2B5EF4-FFF2-40B4-BE49-F238E27FC236}">
                <a16:creationId xmlns:a16="http://schemas.microsoft.com/office/drawing/2014/main" id="{D4CEFAD9-69FF-674E-B45B-21F8EAD0F4DC}"/>
              </a:ext>
            </a:extLst>
          </p:cNvPr>
          <p:cNvSpPr txBox="1"/>
          <p:nvPr userDrawn="1"/>
        </p:nvSpPr>
        <p:spPr>
          <a:xfrm>
            <a:off x="0" y="6402773"/>
            <a:ext cx="2202427" cy="338554"/>
          </a:xfrm>
          <a:prstGeom prst="rect">
            <a:avLst/>
          </a:prstGeom>
          <a:solidFill>
            <a:schemeClr val="bg1"/>
          </a:solidFill>
        </p:spPr>
        <p:txBody>
          <a:bodyPr wrap="square" rtlCol="0">
            <a:spAutoFit/>
          </a:bodyPr>
          <a:lstStyle/>
          <a:p>
            <a:pPr algn="ctr"/>
            <a:r>
              <a:rPr lang="en-US" sz="1600">
                <a:solidFill>
                  <a:schemeClr val="bg1"/>
                </a:solidFill>
              </a:rPr>
              <a:t>#IUG2021</a:t>
            </a:r>
            <a:endParaRPr lang="en-US" sz="1600" baseline="30000">
              <a:solidFill>
                <a:schemeClr val="bg1"/>
              </a:solidFill>
            </a:endParaRPr>
          </a:p>
        </p:txBody>
      </p:sp>
      <p:pic>
        <p:nvPicPr>
          <p:cNvPr id="14" name="Picture 13">
            <a:extLst>
              <a:ext uri="{FF2B5EF4-FFF2-40B4-BE49-F238E27FC236}">
                <a16:creationId xmlns:a16="http://schemas.microsoft.com/office/drawing/2014/main" id="{076AA4BA-F0A0-1D43-AF3A-B7FDFF78A5B0}"/>
              </a:ext>
            </a:extLst>
          </p:cNvPr>
          <p:cNvPicPr>
            <a:picLocks noChangeAspect="1"/>
          </p:cNvPicPr>
          <p:nvPr userDrawn="1"/>
        </p:nvPicPr>
        <p:blipFill>
          <a:blip r:embed="rId2"/>
          <a:stretch>
            <a:fillRect/>
          </a:stretch>
        </p:blipFill>
        <p:spPr>
          <a:xfrm>
            <a:off x="258456" y="6468693"/>
            <a:ext cx="258110" cy="210312"/>
          </a:xfrm>
          <a:prstGeom prst="rect">
            <a:avLst/>
          </a:prstGeom>
        </p:spPr>
      </p:pic>
      <p:pic>
        <p:nvPicPr>
          <p:cNvPr id="5" name="Picture 4" descr="Logo&#10;&#10;Description automatically generated">
            <a:extLst>
              <a:ext uri="{FF2B5EF4-FFF2-40B4-BE49-F238E27FC236}">
                <a16:creationId xmlns:a16="http://schemas.microsoft.com/office/drawing/2014/main" id="{AD942952-1C2A-788A-1870-EB9C680A3F0C}"/>
              </a:ext>
            </a:extLst>
          </p:cNvPr>
          <p:cNvPicPr>
            <a:picLocks noChangeAspect="1"/>
          </p:cNvPicPr>
          <p:nvPr userDrawn="1"/>
        </p:nvPicPr>
        <p:blipFill>
          <a:blip r:embed="rId3"/>
          <a:stretch>
            <a:fillRect/>
          </a:stretch>
        </p:blipFill>
        <p:spPr>
          <a:xfrm>
            <a:off x="4693920" y="91440"/>
            <a:ext cx="2794000" cy="2794000"/>
          </a:xfrm>
          <a:prstGeom prst="rect">
            <a:avLst/>
          </a:prstGeom>
        </p:spPr>
      </p:pic>
    </p:spTree>
    <p:extLst>
      <p:ext uri="{BB962C8B-B14F-4D97-AF65-F5344CB8AC3E}">
        <p14:creationId xmlns:p14="http://schemas.microsoft.com/office/powerpoint/2010/main" val="1545539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334B-5E56-854F-B6EE-33A6BE3828FC}"/>
              </a:ext>
            </a:extLst>
          </p:cNvPr>
          <p:cNvSpPr/>
          <p:nvPr userDrawn="1"/>
        </p:nvSpPr>
        <p:spPr>
          <a:xfrm>
            <a:off x="182880" y="6360160"/>
            <a:ext cx="1574800" cy="49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6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0">
              <a:srgbClr val="AFDECC"/>
            </a:gs>
            <a:gs pos="100000">
              <a:srgbClr val="575358"/>
            </a:gs>
            <a:gs pos="58000">
              <a:srgbClr val="237948"/>
            </a:gs>
          </a:gsLst>
          <a:lin ang="135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5E1742-5199-305E-01F0-98ADFD2292D2}"/>
              </a:ext>
            </a:extLst>
          </p:cNvPr>
          <p:cNvSpPr/>
          <p:nvPr userDrawn="1"/>
        </p:nvSpPr>
        <p:spPr>
          <a:xfrm>
            <a:off x="-1" y="0"/>
            <a:ext cx="12192002" cy="6858000"/>
          </a:xfrm>
          <a:prstGeom prst="rect">
            <a:avLst/>
          </a:prstGeom>
          <a:gradFill flip="none" rotWithShape="1">
            <a:gsLst>
              <a:gs pos="0">
                <a:srgbClr val="FBD504"/>
              </a:gs>
              <a:gs pos="100000">
                <a:srgbClr val="F05023"/>
              </a:gs>
              <a:gs pos="47000">
                <a:srgbClr val="F68E29"/>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8C45B-38A1-734C-B548-E0E8C04F0775}"/>
              </a:ext>
            </a:extLst>
          </p:cNvPr>
          <p:cNvSpPr>
            <a:spLocks noGrp="1"/>
          </p:cNvSpPr>
          <p:nvPr>
            <p:ph type="title" hasCustomPrompt="1"/>
          </p:nvPr>
        </p:nvSpPr>
        <p:spPr>
          <a:xfrm>
            <a:off x="831850" y="2508660"/>
            <a:ext cx="10515600" cy="920340"/>
          </a:xfrm>
        </p:spPr>
        <p:txBody>
          <a:bodyPr anchor="t">
            <a:normAutofit/>
          </a:bodyPr>
          <a:lstStyle>
            <a:lvl1pPr algn="ctr">
              <a:defRPr sz="4800">
                <a:solidFill>
                  <a:schemeClr val="bg1"/>
                </a:solidFill>
              </a:defRPr>
            </a:lvl1pPr>
          </a:lstStyle>
          <a:p>
            <a:r>
              <a:rPr lang="en-US"/>
              <a:t>Click to add section title</a:t>
            </a:r>
          </a:p>
        </p:txBody>
      </p:sp>
      <p:pic>
        <p:nvPicPr>
          <p:cNvPr id="4" name="Picture 3" descr="A picture containing text, plate, tableware, dishware&#10;&#10;Description automatically generated">
            <a:extLst>
              <a:ext uri="{FF2B5EF4-FFF2-40B4-BE49-F238E27FC236}">
                <a16:creationId xmlns:a16="http://schemas.microsoft.com/office/drawing/2014/main" id="{91B2F55D-A3B8-D289-9F07-BE0B2434098E}"/>
              </a:ext>
            </a:extLst>
          </p:cNvPr>
          <p:cNvPicPr>
            <a:picLocks noChangeAspect="1"/>
          </p:cNvPicPr>
          <p:nvPr userDrawn="1"/>
        </p:nvPicPr>
        <p:blipFill>
          <a:blip r:embed="rId2"/>
          <a:stretch>
            <a:fillRect/>
          </a:stretch>
        </p:blipFill>
        <p:spPr>
          <a:xfrm>
            <a:off x="10820400" y="6165166"/>
            <a:ext cx="1055914" cy="498963"/>
          </a:xfrm>
          <a:prstGeom prst="rect">
            <a:avLst/>
          </a:prstGeom>
        </p:spPr>
      </p:pic>
    </p:spTree>
    <p:extLst>
      <p:ext uri="{BB962C8B-B14F-4D97-AF65-F5344CB8AC3E}">
        <p14:creationId xmlns:p14="http://schemas.microsoft.com/office/powerpoint/2010/main" val="281636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1FE68-CA8A-7644-B1D1-10628DC7BC61}"/>
              </a:ext>
            </a:extLst>
          </p:cNvPr>
          <p:cNvSpPr/>
          <p:nvPr userDrawn="1"/>
        </p:nvSpPr>
        <p:spPr>
          <a:xfrm>
            <a:off x="-2" y="5922579"/>
            <a:ext cx="12192002" cy="935421"/>
          </a:xfrm>
          <a:prstGeom prst="rect">
            <a:avLst/>
          </a:prstGeom>
          <a:gradFill>
            <a:gsLst>
              <a:gs pos="0">
                <a:srgbClr val="F05023"/>
              </a:gs>
              <a:gs pos="63000">
                <a:srgbClr val="F68E29"/>
              </a:gs>
              <a:gs pos="100000">
                <a:srgbClr val="FBD504"/>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F121E90-B8A9-CD4A-905D-E8667CD1240E}"/>
              </a:ext>
            </a:extLst>
          </p:cNvPr>
          <p:cNvSpPr>
            <a:spLocks noGrp="1"/>
          </p:cNvSpPr>
          <p:nvPr>
            <p:ph type="body" sz="quarter" idx="13" hasCustomPrompt="1"/>
          </p:nvPr>
        </p:nvSpPr>
        <p:spPr>
          <a:xfrm>
            <a:off x="3352800" y="2963809"/>
            <a:ext cx="5486400" cy="798020"/>
          </a:xfrm>
        </p:spPr>
        <p:txBody>
          <a:bodyPr>
            <a:normAutofit/>
          </a:bodyPr>
          <a:lstStyle>
            <a:lvl1pPr marL="0" indent="0" algn="ctr">
              <a:buNone/>
              <a:defRPr sz="6000" b="1">
                <a:solidFill>
                  <a:srgbClr val="F05023"/>
                </a:solidFill>
              </a:defRPr>
            </a:lvl1pPr>
          </a:lstStyle>
          <a:p>
            <a:pPr lvl="0"/>
            <a:r>
              <a:rPr lang="en-US"/>
              <a:t>THANK YOU!</a:t>
            </a:r>
          </a:p>
        </p:txBody>
      </p:sp>
      <p:sp>
        <p:nvSpPr>
          <p:cNvPr id="8" name="Text Placeholder 7">
            <a:extLst>
              <a:ext uri="{FF2B5EF4-FFF2-40B4-BE49-F238E27FC236}">
                <a16:creationId xmlns:a16="http://schemas.microsoft.com/office/drawing/2014/main" id="{B91FFD2C-B97A-D147-A098-DBA1D191D671}"/>
              </a:ext>
            </a:extLst>
          </p:cNvPr>
          <p:cNvSpPr>
            <a:spLocks noGrp="1"/>
          </p:cNvSpPr>
          <p:nvPr>
            <p:ph type="body" sz="quarter" idx="14" hasCustomPrompt="1"/>
          </p:nvPr>
        </p:nvSpPr>
        <p:spPr>
          <a:xfrm>
            <a:off x="3983832" y="4023207"/>
            <a:ext cx="4224337" cy="955675"/>
          </a:xfrm>
        </p:spPr>
        <p:txBody>
          <a:bodyPr>
            <a:normAutofit/>
          </a:bodyPr>
          <a:lstStyle>
            <a:lvl1pPr marL="0" indent="0" algn="ctr">
              <a:buNone/>
              <a:defRPr sz="2800">
                <a:solidFill>
                  <a:srgbClr val="575358"/>
                </a:solidFill>
              </a:defRPr>
            </a:lvl1pPr>
          </a:lstStyle>
          <a:p>
            <a:pPr lvl="0"/>
            <a:r>
              <a:rPr lang="en-US"/>
              <a:t>Questions?</a:t>
            </a:r>
          </a:p>
        </p:txBody>
      </p:sp>
      <p:pic>
        <p:nvPicPr>
          <p:cNvPr id="4" name="Picture 3" descr="Logo&#10;&#10;Description automatically generated">
            <a:extLst>
              <a:ext uri="{FF2B5EF4-FFF2-40B4-BE49-F238E27FC236}">
                <a16:creationId xmlns:a16="http://schemas.microsoft.com/office/drawing/2014/main" id="{8FA5156A-C064-B2FD-679D-5A1406DE0DB6}"/>
              </a:ext>
            </a:extLst>
          </p:cNvPr>
          <p:cNvPicPr>
            <a:picLocks noChangeAspect="1"/>
          </p:cNvPicPr>
          <p:nvPr userDrawn="1"/>
        </p:nvPicPr>
        <p:blipFill>
          <a:blip r:embed="rId2"/>
          <a:stretch>
            <a:fillRect/>
          </a:stretch>
        </p:blipFill>
        <p:spPr>
          <a:xfrm>
            <a:off x="4534422" y="82464"/>
            <a:ext cx="3099147" cy="3099147"/>
          </a:xfrm>
          <a:prstGeom prst="rect">
            <a:avLst/>
          </a:prstGeom>
        </p:spPr>
      </p:pic>
    </p:spTree>
    <p:extLst>
      <p:ext uri="{BB962C8B-B14F-4D97-AF65-F5344CB8AC3E}">
        <p14:creationId xmlns:p14="http://schemas.microsoft.com/office/powerpoint/2010/main" val="73284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lide plai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6E8086-0CB6-0F55-C16B-56F634A46E7D}"/>
              </a:ext>
            </a:extLst>
          </p:cNvPr>
          <p:cNvSpPr/>
          <p:nvPr userDrawn="1"/>
        </p:nvSpPr>
        <p:spPr>
          <a:xfrm>
            <a:off x="-1" y="980239"/>
            <a:ext cx="12192002" cy="4243114"/>
          </a:xfrm>
          <a:prstGeom prst="rect">
            <a:avLst/>
          </a:prstGeom>
          <a:gradFill>
            <a:gsLst>
              <a:gs pos="0">
                <a:srgbClr val="F05023"/>
              </a:gs>
              <a:gs pos="100000">
                <a:srgbClr val="F68E29"/>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5EFDC56-97C8-F84B-BEF5-C4621F08BA45}"/>
              </a:ext>
            </a:extLst>
          </p:cNvPr>
          <p:cNvSpPr/>
          <p:nvPr userDrawn="1"/>
        </p:nvSpPr>
        <p:spPr>
          <a:xfrm>
            <a:off x="10241280" y="5435600"/>
            <a:ext cx="1849120" cy="13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1901230"/>
            <a:ext cx="6932393" cy="780560"/>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2869390"/>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3864151"/>
            <a:ext cx="6942138" cy="554038"/>
          </a:xfrm>
        </p:spPr>
        <p:txBody>
          <a:bodyPr>
            <a:normAutofit/>
          </a:bodyPr>
          <a:lstStyle>
            <a:lvl1pPr marL="0" indent="0" algn="ctr">
              <a:buNone/>
              <a:defRPr sz="2400">
                <a:solidFill>
                  <a:schemeClr val="bg1"/>
                </a:solidFill>
              </a:defRPr>
            </a:lvl1pPr>
          </a:lstStyle>
          <a:p>
            <a:pPr lvl="0"/>
            <a:r>
              <a:rPr lang="en-US"/>
              <a:t>Click to add presenter name</a:t>
            </a:r>
          </a:p>
        </p:txBody>
      </p:sp>
      <p:sp>
        <p:nvSpPr>
          <p:cNvPr id="15" name="TextBox 14">
            <a:extLst>
              <a:ext uri="{FF2B5EF4-FFF2-40B4-BE49-F238E27FC236}">
                <a16:creationId xmlns:a16="http://schemas.microsoft.com/office/drawing/2014/main" id="{D4CEFAD9-69FF-674E-B45B-21F8EAD0F4DC}"/>
              </a:ext>
            </a:extLst>
          </p:cNvPr>
          <p:cNvSpPr txBox="1"/>
          <p:nvPr userDrawn="1"/>
        </p:nvSpPr>
        <p:spPr>
          <a:xfrm>
            <a:off x="0" y="6402773"/>
            <a:ext cx="2202427" cy="338554"/>
          </a:xfrm>
          <a:prstGeom prst="rect">
            <a:avLst/>
          </a:prstGeom>
          <a:solidFill>
            <a:schemeClr val="bg1"/>
          </a:solidFill>
        </p:spPr>
        <p:txBody>
          <a:bodyPr wrap="square" rtlCol="0">
            <a:spAutoFit/>
          </a:bodyPr>
          <a:lstStyle/>
          <a:p>
            <a:pPr algn="ctr"/>
            <a:r>
              <a:rPr lang="en-US" sz="1600">
                <a:solidFill>
                  <a:schemeClr val="bg1"/>
                </a:solidFill>
              </a:rPr>
              <a:t>#IUG2021</a:t>
            </a:r>
            <a:endParaRPr lang="en-US" sz="1600" baseline="30000">
              <a:solidFill>
                <a:schemeClr val="bg1"/>
              </a:solidFill>
            </a:endParaRPr>
          </a:p>
        </p:txBody>
      </p:sp>
      <p:pic>
        <p:nvPicPr>
          <p:cNvPr id="14" name="Picture 13">
            <a:extLst>
              <a:ext uri="{FF2B5EF4-FFF2-40B4-BE49-F238E27FC236}">
                <a16:creationId xmlns:a16="http://schemas.microsoft.com/office/drawing/2014/main" id="{076AA4BA-F0A0-1D43-AF3A-B7FDFF78A5B0}"/>
              </a:ext>
            </a:extLst>
          </p:cNvPr>
          <p:cNvPicPr>
            <a:picLocks noChangeAspect="1"/>
          </p:cNvPicPr>
          <p:nvPr userDrawn="1"/>
        </p:nvPicPr>
        <p:blipFill>
          <a:blip r:embed="rId2"/>
          <a:stretch>
            <a:fillRect/>
          </a:stretch>
        </p:blipFill>
        <p:spPr>
          <a:xfrm>
            <a:off x="258456" y="6468693"/>
            <a:ext cx="258110" cy="210312"/>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D8917C68-4975-7DD8-41C8-1E7B10DA7202}"/>
              </a:ext>
            </a:extLst>
          </p:cNvPr>
          <p:cNvPicPr>
            <a:picLocks noChangeAspect="1"/>
          </p:cNvPicPr>
          <p:nvPr userDrawn="1"/>
        </p:nvPicPr>
        <p:blipFill>
          <a:blip r:embed="rId3"/>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91489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p:txBody>
          <a:bodyPr/>
          <a:lstStyle>
            <a:lvl1pPr>
              <a:defRPr>
                <a:solidFill>
                  <a:srgbClr val="F0502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a:extLst>
              <a:ext uri="{FF2B5EF4-FFF2-40B4-BE49-F238E27FC236}">
                <a16:creationId xmlns:a16="http://schemas.microsoft.com/office/drawing/2014/main" id="{5077DD83-E108-4648-BBE1-C44C6E355DE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pic>
        <p:nvPicPr>
          <p:cNvPr id="6" name="Picture 5" descr="Shape&#10;&#10;Description automatically generated with medium confidence">
            <a:extLst>
              <a:ext uri="{FF2B5EF4-FFF2-40B4-BE49-F238E27FC236}">
                <a16:creationId xmlns:a16="http://schemas.microsoft.com/office/drawing/2014/main" id="{1D2C9F53-2A88-794D-F8E0-3B469092056C}"/>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3805007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FA36F7-8C83-0D4A-BF54-39368ACCECF8}"/>
              </a:ext>
            </a:extLst>
          </p:cNvPr>
          <p:cNvSpPr/>
          <p:nvPr userDrawn="1"/>
        </p:nvSpPr>
        <p:spPr>
          <a:xfrm>
            <a:off x="-1" y="546749"/>
            <a:ext cx="12192002" cy="935421"/>
          </a:xfrm>
          <a:prstGeom prst="rect">
            <a:avLst/>
          </a:prstGeom>
          <a:gradFill>
            <a:gsLst>
              <a:gs pos="0">
                <a:srgbClr val="F05023"/>
              </a:gs>
              <a:gs pos="68000">
                <a:srgbClr val="F68E29"/>
              </a:gs>
              <a:gs pos="100000">
                <a:srgbClr val="FBD504"/>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a:xfrm>
            <a:off x="516565" y="673324"/>
            <a:ext cx="11083555" cy="736060"/>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a:xfrm>
            <a:off x="516565" y="1762297"/>
            <a:ext cx="11083555" cy="4414665"/>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79E27893-54C5-A144-89F8-156D755CA9B2}"/>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E30186F8-1600-0345-E15E-91A7D24FBB63}"/>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395403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rgbClr val="F05023"/>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5899031"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Shape&#10;&#10;Description automatically generated with medium confidence">
            <a:extLst>
              <a:ext uri="{FF2B5EF4-FFF2-40B4-BE49-F238E27FC236}">
                <a16:creationId xmlns:a16="http://schemas.microsoft.com/office/drawing/2014/main" id="{CF6D0D11-7DFD-A8FC-A50B-11D94EA846D9}"/>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402897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rgbClr val="F05023"/>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6795888"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7518400" y="2178320"/>
            <a:ext cx="3516510"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7">
            <a:extLst>
              <a:ext uri="{FF2B5EF4-FFF2-40B4-BE49-F238E27FC236}">
                <a16:creationId xmlns:a16="http://schemas.microsoft.com/office/drawing/2014/main" id="{DE17AD8D-0006-7048-9550-8189CED7C2C9}"/>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pic>
        <p:nvPicPr>
          <p:cNvPr id="2" name="Picture 1" descr="Shape&#10;&#10;Description automatically generated with medium confidence">
            <a:extLst>
              <a:ext uri="{FF2B5EF4-FFF2-40B4-BE49-F238E27FC236}">
                <a16:creationId xmlns:a16="http://schemas.microsoft.com/office/drawing/2014/main" id="{3FE42139-FF84-0423-A3BD-682CDE80E1DC}"/>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27164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7870-437A-614A-9428-D8D1A96A9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237430-2A09-1941-9B4F-0F3558D0C8D5}"/>
              </a:ext>
            </a:extLst>
          </p:cNvPr>
          <p:cNvSpPr>
            <a:spLocks noGrp="1"/>
          </p:cNvSpPr>
          <p:nvPr>
            <p:ph sz="half" idx="1"/>
          </p:nvPr>
        </p:nvSpPr>
        <p:spPr>
          <a:xfrm>
            <a:off x="516565" y="1552354"/>
            <a:ext cx="5440680" cy="4352544"/>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E6294-92DF-3C46-A35E-CBDF77F1C8BC}"/>
              </a:ext>
            </a:extLst>
          </p:cNvPr>
          <p:cNvSpPr>
            <a:spLocks noGrp="1"/>
          </p:cNvSpPr>
          <p:nvPr>
            <p:ph sz="half" idx="2" hasCustomPrompt="1"/>
          </p:nvPr>
        </p:nvSpPr>
        <p:spPr>
          <a:xfrm>
            <a:off x="6159440" y="1552354"/>
            <a:ext cx="5440680" cy="3076313"/>
          </a:xfrm>
        </p:spPr>
        <p:txBody>
          <a:bodyPr/>
          <a:lstStyle>
            <a:lvl1pPr marL="0" indent="0">
              <a:buNone/>
              <a:defRPr>
                <a:solidFill>
                  <a:srgbClr val="575358"/>
                </a:solidFill>
              </a:defRPr>
            </a:lvl1pPr>
          </a:lstStyle>
          <a:p>
            <a:pPr lvl="0"/>
            <a:r>
              <a:rPr lang="en-US"/>
              <a:t>Click to add object</a:t>
            </a:r>
          </a:p>
        </p:txBody>
      </p:sp>
      <p:sp>
        <p:nvSpPr>
          <p:cNvPr id="9" name="Text Placeholder 8">
            <a:extLst>
              <a:ext uri="{FF2B5EF4-FFF2-40B4-BE49-F238E27FC236}">
                <a16:creationId xmlns:a16="http://schemas.microsoft.com/office/drawing/2014/main" id="{C94CC23C-2729-284A-9DEE-D73C34524DE0}"/>
              </a:ext>
            </a:extLst>
          </p:cNvPr>
          <p:cNvSpPr>
            <a:spLocks noGrp="1"/>
          </p:cNvSpPr>
          <p:nvPr>
            <p:ph type="body" sz="quarter" idx="13" hasCustomPrompt="1"/>
          </p:nvPr>
        </p:nvSpPr>
        <p:spPr>
          <a:xfrm>
            <a:off x="6159440" y="4628667"/>
            <a:ext cx="3362385" cy="989275"/>
          </a:xfrm>
        </p:spPr>
        <p:txBody>
          <a:bodyPr>
            <a:normAutofit/>
          </a:bodyPr>
          <a:lstStyle>
            <a:lvl1pPr marL="0" indent="0">
              <a:buNone/>
              <a:defRPr sz="1800" i="1">
                <a:solidFill>
                  <a:srgbClr val="575358"/>
                </a:solidFill>
              </a:defRPr>
            </a:lvl1pPr>
          </a:lstStyle>
          <a:p>
            <a:pPr lvl="0"/>
            <a:r>
              <a:rPr lang="en-US"/>
              <a:t>Click to add caption</a:t>
            </a:r>
          </a:p>
        </p:txBody>
      </p:sp>
      <p:sp>
        <p:nvSpPr>
          <p:cNvPr id="10" name="Slide Number Placeholder 7">
            <a:extLst>
              <a:ext uri="{FF2B5EF4-FFF2-40B4-BE49-F238E27FC236}">
                <a16:creationId xmlns:a16="http://schemas.microsoft.com/office/drawing/2014/main" id="{BEE62C2A-26E9-E94C-B34B-8EE4A1CCAF01}"/>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pic>
        <p:nvPicPr>
          <p:cNvPr id="5" name="Picture 4" descr="Shape&#10;&#10;Description automatically generated with medium confidence">
            <a:extLst>
              <a:ext uri="{FF2B5EF4-FFF2-40B4-BE49-F238E27FC236}">
                <a16:creationId xmlns:a16="http://schemas.microsoft.com/office/drawing/2014/main" id="{4EA23A23-EC26-A127-8BCF-4F75263CE78E}"/>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117614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52FB59-7648-CA4A-BA58-2D45D0B0F0CB}"/>
              </a:ext>
            </a:extLst>
          </p:cNvPr>
          <p:cNvSpPr/>
          <p:nvPr userDrawn="1"/>
        </p:nvSpPr>
        <p:spPr>
          <a:xfrm>
            <a:off x="-1" y="0"/>
            <a:ext cx="12192002" cy="6858000"/>
          </a:xfrm>
          <a:prstGeom prst="rect">
            <a:avLst/>
          </a:prstGeom>
          <a:gradFill flip="none" rotWithShape="1">
            <a:gsLst>
              <a:gs pos="0">
                <a:srgbClr val="FBD504"/>
              </a:gs>
              <a:gs pos="100000">
                <a:srgbClr val="F05023"/>
              </a:gs>
              <a:gs pos="47000">
                <a:srgbClr val="F68E29"/>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hasCustomPrompt="1"/>
          </p:nvPr>
        </p:nvSpPr>
        <p:spPr>
          <a:xfrm>
            <a:off x="1572767" y="1971040"/>
            <a:ext cx="9043416" cy="2627326"/>
          </a:xfrm>
          <a:prstGeom prst="rect">
            <a:avLst/>
          </a:prstGeom>
        </p:spPr>
        <p:txBody>
          <a:bodyPr rIns="0" anchor="ctr"/>
          <a:lstStyle>
            <a:lvl1pPr marL="0" indent="0" algn="ctr">
              <a:lnSpc>
                <a:spcPct val="120000"/>
              </a:lnSpc>
              <a:buFontTx/>
              <a:buNone/>
              <a:defRPr sz="3600" b="0" i="1">
                <a:solidFill>
                  <a:schemeClr val="bg1"/>
                </a:solidFill>
                <a:latin typeface="Georgia" panose="02040502050405020303" pitchFamily="18" charset="0"/>
                <a:ea typeface="Noto Serif" panose="02020600060500020200" pitchFamily="18" charset="0"/>
                <a:cs typeface="Noto Serif" panose="02020600060500020200" pitchFamily="18"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Quote goes here. </a:t>
            </a:r>
          </a:p>
        </p:txBody>
      </p:sp>
      <p:sp>
        <p:nvSpPr>
          <p:cNvPr id="6" name="Text Placeholder 7">
            <a:extLst>
              <a:ext uri="{FF2B5EF4-FFF2-40B4-BE49-F238E27FC236}">
                <a16:creationId xmlns:a16="http://schemas.microsoft.com/office/drawing/2014/main" id="{9AC56A47-0786-C64D-9B11-6EA2A722C87B}"/>
              </a:ext>
            </a:extLst>
          </p:cNvPr>
          <p:cNvSpPr>
            <a:spLocks noGrp="1"/>
          </p:cNvSpPr>
          <p:nvPr>
            <p:ph type="body" sz="quarter" idx="16" hasCustomPrompt="1"/>
          </p:nvPr>
        </p:nvSpPr>
        <p:spPr>
          <a:xfrm>
            <a:off x="1572767" y="4598366"/>
            <a:ext cx="9043416" cy="772160"/>
          </a:xfrm>
          <a:prstGeom prst="rect">
            <a:avLst/>
          </a:prstGeom>
        </p:spPr>
        <p:txBody>
          <a:bodyPr rIns="0" anchor="ctr">
            <a:normAutofit/>
          </a:bodyPr>
          <a:lstStyle>
            <a:lvl1pPr marL="0" indent="0" algn="ctr">
              <a:lnSpc>
                <a:spcPct val="120000"/>
              </a:lnSpc>
              <a:buFontTx/>
              <a:buNone/>
              <a:defRPr sz="1400" b="0" i="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Second level</a:t>
            </a:r>
          </a:p>
        </p:txBody>
      </p:sp>
      <p:sp>
        <p:nvSpPr>
          <p:cNvPr id="7" name="Slide Number Placeholder 7">
            <a:extLst>
              <a:ext uri="{FF2B5EF4-FFF2-40B4-BE49-F238E27FC236}">
                <a16:creationId xmlns:a16="http://schemas.microsoft.com/office/drawing/2014/main" id="{8F465DF8-9525-6E4D-8B2E-E5D4CBD2D57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bg1"/>
                </a:solidFill>
              </a:defRPr>
            </a:lvl1pPr>
          </a:lstStyle>
          <a:p>
            <a:fld id="{4E05448C-0736-1547-BEB1-CB30D0B29A88}" type="slidenum">
              <a:rPr lang="en-US" smtClean="0"/>
              <a:pPr/>
              <a:t>‹#›</a:t>
            </a:fld>
            <a:endParaRPr lang="en-US"/>
          </a:p>
        </p:txBody>
      </p:sp>
      <p:pic>
        <p:nvPicPr>
          <p:cNvPr id="13" name="Picture 12" descr="A picture containing text, plate, tableware, dishware&#10;&#10;Description automatically generated">
            <a:extLst>
              <a:ext uri="{FF2B5EF4-FFF2-40B4-BE49-F238E27FC236}">
                <a16:creationId xmlns:a16="http://schemas.microsoft.com/office/drawing/2014/main" id="{FA658B4D-7196-038B-8D74-9798D08F1C32}"/>
              </a:ext>
            </a:extLst>
          </p:cNvPr>
          <p:cNvPicPr>
            <a:picLocks noChangeAspect="1"/>
          </p:cNvPicPr>
          <p:nvPr userDrawn="1"/>
        </p:nvPicPr>
        <p:blipFill>
          <a:blip r:embed="rId2"/>
          <a:stretch>
            <a:fillRect/>
          </a:stretch>
        </p:blipFill>
        <p:spPr>
          <a:xfrm>
            <a:off x="10820400" y="6165166"/>
            <a:ext cx="1055914" cy="498963"/>
          </a:xfrm>
          <a:prstGeom prst="rect">
            <a:avLst/>
          </a:prstGeom>
        </p:spPr>
      </p:pic>
    </p:spTree>
    <p:extLst>
      <p:ext uri="{BB962C8B-B14F-4D97-AF65-F5344CB8AC3E}">
        <p14:creationId xmlns:p14="http://schemas.microsoft.com/office/powerpoint/2010/main" val="40396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set Photo Content Lef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5DDFB5-623A-AD4C-8DAC-DE71973F9C52}"/>
              </a:ext>
            </a:extLst>
          </p:cNvPr>
          <p:cNvSpPr>
            <a:spLocks noGrp="1"/>
          </p:cNvSpPr>
          <p:nvPr>
            <p:ph type="pic" sz="quarter" idx="51" hasCustomPrompt="1"/>
          </p:nvPr>
        </p:nvSpPr>
        <p:spPr>
          <a:xfrm>
            <a:off x="1598386" y="754804"/>
            <a:ext cx="9033328" cy="5119792"/>
          </a:xfrm>
          <a:solidFill>
            <a:srgbClr val="B5B8AF">
              <a:alpha val="20000"/>
            </a:srgbClr>
          </a:solidFill>
        </p:spPr>
        <p:txBody>
          <a:bodyPr/>
          <a:lstStyle>
            <a:lvl1pPr marL="0" indent="0">
              <a:buNone/>
              <a:defRPr/>
            </a:lvl1pPr>
          </a:lstStyle>
          <a:p>
            <a:r>
              <a:rPr lang="en-US"/>
              <a:t> </a:t>
            </a:r>
          </a:p>
        </p:txBody>
      </p:sp>
      <p:sp>
        <p:nvSpPr>
          <p:cNvPr id="3" name="Text Placeholder 2">
            <a:extLst>
              <a:ext uri="{FF2B5EF4-FFF2-40B4-BE49-F238E27FC236}">
                <a16:creationId xmlns:a16="http://schemas.microsoft.com/office/drawing/2014/main" id="{70EFACB0-F151-EB49-9844-470727FF9B7E}"/>
              </a:ext>
            </a:extLst>
          </p:cNvPr>
          <p:cNvSpPr>
            <a:spLocks noGrp="1"/>
          </p:cNvSpPr>
          <p:nvPr>
            <p:ph type="body" sz="quarter" idx="55" hasCustomPrompt="1"/>
          </p:nvPr>
        </p:nvSpPr>
        <p:spPr>
          <a:xfrm>
            <a:off x="1598386" y="5962439"/>
            <a:ext cx="7770341" cy="308343"/>
          </a:xfrm>
        </p:spPr>
        <p:txBody>
          <a:bodyPr tIns="91440" bIns="91440" anchor="ctr" anchorCtr="0">
            <a:noAutofit/>
          </a:bodyPr>
          <a:lstStyle>
            <a:lvl1pPr marL="0" indent="0">
              <a:spcAft>
                <a:spcPts val="0"/>
              </a:spcAft>
              <a:buNone/>
              <a:defRPr sz="900" b="0" i="0">
                <a:solidFill>
                  <a:schemeClr val="tx1">
                    <a:lumMod val="50000"/>
                    <a:lumOff val="50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pPr lvl="0"/>
            <a:r>
              <a:rPr lang="en-US"/>
              <a:t>Source: Insert Source name here</a:t>
            </a:r>
          </a:p>
        </p:txBody>
      </p:sp>
      <p:sp>
        <p:nvSpPr>
          <p:cNvPr id="5" name="Slide Number Placeholder 7">
            <a:extLst>
              <a:ext uri="{FF2B5EF4-FFF2-40B4-BE49-F238E27FC236}">
                <a16:creationId xmlns:a16="http://schemas.microsoft.com/office/drawing/2014/main" id="{CFB397A5-BB4A-8E47-A30B-7B23F3738613}"/>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spTree>
    <p:extLst>
      <p:ext uri="{BB962C8B-B14F-4D97-AF65-F5344CB8AC3E}">
        <p14:creationId xmlns:p14="http://schemas.microsoft.com/office/powerpoint/2010/main" val="25536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E66CE-43D1-E149-B2DF-BD0DBA623545}"/>
              </a:ext>
            </a:extLst>
          </p:cNvPr>
          <p:cNvSpPr>
            <a:spLocks noGrp="1"/>
          </p:cNvSpPr>
          <p:nvPr>
            <p:ph type="title"/>
          </p:nvPr>
        </p:nvSpPr>
        <p:spPr>
          <a:xfrm>
            <a:off x="516565" y="659877"/>
            <a:ext cx="11083555" cy="7360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DCBF0A-FE30-E040-A863-B2B20BEC4F16}"/>
              </a:ext>
            </a:extLst>
          </p:cNvPr>
          <p:cNvSpPr>
            <a:spLocks noGrp="1"/>
          </p:cNvSpPr>
          <p:nvPr>
            <p:ph type="body" idx="1"/>
          </p:nvPr>
        </p:nvSpPr>
        <p:spPr>
          <a:xfrm>
            <a:off x="516565" y="1545996"/>
            <a:ext cx="11083555" cy="46309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57A3DA9B-EA3F-0D4D-B060-2B79EC470456}"/>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a:p>
        </p:txBody>
      </p:sp>
    </p:spTree>
    <p:extLst>
      <p:ext uri="{BB962C8B-B14F-4D97-AF65-F5344CB8AC3E}">
        <p14:creationId xmlns:p14="http://schemas.microsoft.com/office/powerpoint/2010/main" val="1834948040"/>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50" r:id="rId3"/>
    <p:sldLayoutId id="2147483668" r:id="rId4"/>
    <p:sldLayoutId id="2147483664" r:id="rId5"/>
    <p:sldLayoutId id="2147483663" r:id="rId6"/>
    <p:sldLayoutId id="2147483652" r:id="rId7"/>
    <p:sldLayoutId id="2147483665" r:id="rId8"/>
    <p:sldLayoutId id="2147483666" r:id="rId9"/>
    <p:sldLayoutId id="2147483670" r:id="rId10"/>
    <p:sldLayoutId id="2147483662" r:id="rId11"/>
    <p:sldLayoutId id="2147483655" r:id="rId12"/>
  </p:sldLayoutIdLst>
  <p:txStyles>
    <p:title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000" kern="1200">
          <a:solidFill>
            <a:srgbClr val="5753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800" kern="1200">
          <a:solidFill>
            <a:srgbClr val="5753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rgbClr val="5753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kittlingbooks.com/2020/03/an-it-is-what-it-is-but-weekly-link.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pixabay.com/en/smiley-oh-my-god-3d-button-cartoon-3365644/"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krejci@ifls.lbi.wi.us"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mailto:faulhaber@ifls.lib.wi.us" TargetMode="External"/><Relationship Id="rId4" Type="http://schemas.openxmlformats.org/officeDocument/2006/relationships/hyperlink" Target="mailto:setter@ifls.lib.wi.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https://images.emojiterra.com/google/android-12l/512px/1f695.pn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pexels.com/photo/carton-boxes-and-stacked-books-on-table-449812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pixabay.com/en/checklist-check-mark-tick-choose-191754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pixabay.com/en/rules-hand-leave-marker-pen-wont-175240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C232-5D0F-5F4C-B30F-2CE56449F57F}"/>
              </a:ext>
            </a:extLst>
          </p:cNvPr>
          <p:cNvSpPr>
            <a:spLocks noGrp="1"/>
          </p:cNvSpPr>
          <p:nvPr>
            <p:ph type="ctrTitle"/>
          </p:nvPr>
        </p:nvSpPr>
        <p:spPr>
          <a:xfrm>
            <a:off x="2629804" y="3146608"/>
            <a:ext cx="6932393" cy="1404625"/>
          </a:xfrm>
        </p:spPr>
        <p:txBody>
          <a:bodyPr/>
          <a:lstStyle/>
          <a:p>
            <a:r>
              <a:rPr lang="en-US">
                <a:latin typeface="Arial"/>
                <a:cs typeface="Arial"/>
              </a:rPr>
              <a:t>The Long Winding Road to Centralized Cataloging</a:t>
            </a:r>
            <a:endParaRPr lang="en-US"/>
          </a:p>
        </p:txBody>
      </p:sp>
      <p:sp>
        <p:nvSpPr>
          <p:cNvPr id="4" name="Text Placeholder 3">
            <a:extLst>
              <a:ext uri="{FF2B5EF4-FFF2-40B4-BE49-F238E27FC236}">
                <a16:creationId xmlns:a16="http://schemas.microsoft.com/office/drawing/2014/main" id="{058DC0BC-28E1-3A44-A8FD-C24C50E63B4D}"/>
              </a:ext>
            </a:extLst>
          </p:cNvPr>
          <p:cNvSpPr>
            <a:spLocks noGrp="1"/>
          </p:cNvSpPr>
          <p:nvPr>
            <p:ph type="body" sz="quarter" idx="10"/>
          </p:nvPr>
        </p:nvSpPr>
        <p:spPr>
          <a:xfrm>
            <a:off x="2624931" y="4364921"/>
            <a:ext cx="6942138" cy="1404625"/>
          </a:xfrm>
        </p:spPr>
        <p:txBody>
          <a:bodyPr vert="horz" lIns="91440" tIns="45720" rIns="91440" bIns="45720" rtlCol="0" anchor="t">
            <a:normAutofit fontScale="85000" lnSpcReduction="20000"/>
          </a:bodyPr>
          <a:lstStyle/>
          <a:p>
            <a:r>
              <a:rPr lang="en-US">
                <a:latin typeface="Arial"/>
                <a:cs typeface="Arial"/>
              </a:rPr>
              <a:t>Bridget Krejci</a:t>
            </a:r>
          </a:p>
          <a:p>
            <a:r>
              <a:rPr lang="en-US">
                <a:latin typeface="Arial"/>
                <a:cs typeface="Arial"/>
              </a:rPr>
              <a:t>Kathy Setter</a:t>
            </a:r>
          </a:p>
          <a:p>
            <a:r>
              <a:rPr lang="en-US">
                <a:latin typeface="Arial"/>
                <a:cs typeface="Arial"/>
              </a:rPr>
              <a:t>With help from Deb Faulhaber</a:t>
            </a:r>
          </a:p>
          <a:p>
            <a:r>
              <a:rPr lang="en-US">
                <a:latin typeface="Arial"/>
                <a:cs typeface="Arial"/>
              </a:rPr>
              <a:t>IFLS Library System, Wisconsin</a:t>
            </a:r>
          </a:p>
        </p:txBody>
      </p:sp>
    </p:spTree>
    <p:extLst>
      <p:ext uri="{BB962C8B-B14F-4D97-AF65-F5344CB8AC3E}">
        <p14:creationId xmlns:p14="http://schemas.microsoft.com/office/powerpoint/2010/main" val="383900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098B-2A4D-0CB2-0D6E-B205EB9DDF7A}"/>
              </a:ext>
            </a:extLst>
          </p:cNvPr>
          <p:cNvSpPr>
            <a:spLocks noGrp="1"/>
          </p:cNvSpPr>
          <p:nvPr>
            <p:ph type="title"/>
          </p:nvPr>
        </p:nvSpPr>
        <p:spPr/>
        <p:txBody>
          <a:bodyPr/>
          <a:lstStyle/>
          <a:p>
            <a:r>
              <a:rPr lang="en-US"/>
              <a:t>Results</a:t>
            </a:r>
          </a:p>
        </p:txBody>
      </p:sp>
      <p:sp>
        <p:nvSpPr>
          <p:cNvPr id="3" name="Content Placeholder 2">
            <a:extLst>
              <a:ext uri="{FF2B5EF4-FFF2-40B4-BE49-F238E27FC236}">
                <a16:creationId xmlns:a16="http://schemas.microsoft.com/office/drawing/2014/main" id="{DA32BD5B-C1B9-BFFC-7F6A-6D639C5FBEB5}"/>
              </a:ext>
            </a:extLst>
          </p:cNvPr>
          <p:cNvSpPr>
            <a:spLocks noGrp="1"/>
          </p:cNvSpPr>
          <p:nvPr>
            <p:ph idx="1"/>
          </p:nvPr>
        </p:nvSpPr>
        <p:spPr/>
        <p:txBody>
          <a:bodyPr>
            <a:normAutofit lnSpcReduction="10000"/>
          </a:bodyPr>
          <a:lstStyle/>
          <a:p>
            <a:r>
              <a:rPr lang="en-US" sz="2400"/>
              <a:t>Frustration!</a:t>
            </a:r>
          </a:p>
          <a:p>
            <a:pPr lvl="1"/>
            <a:r>
              <a:rPr lang="en-US" sz="2200"/>
              <a:t>Follow up took even more time</a:t>
            </a:r>
          </a:p>
          <a:p>
            <a:pPr lvl="2"/>
            <a:r>
              <a:rPr lang="en-US" sz="2000"/>
              <a:t>Often getting all corrections done took 3-4 interactions</a:t>
            </a:r>
          </a:p>
          <a:p>
            <a:pPr lvl="2"/>
            <a:r>
              <a:rPr lang="en-US" sz="2000"/>
              <a:t>Still seeing poor quality records</a:t>
            </a:r>
          </a:p>
          <a:p>
            <a:pPr lvl="2"/>
            <a:r>
              <a:rPr lang="en-US" sz="2000"/>
              <a:t>Over 25% of each Project Managers’ time spent on this</a:t>
            </a:r>
          </a:p>
          <a:p>
            <a:pPr lvl="2"/>
            <a:endParaRPr lang="en-US" sz="2000"/>
          </a:p>
          <a:p>
            <a:r>
              <a:rPr lang="en-US" sz="2400"/>
              <a:t>Spent the year persuading libraries to join CABS</a:t>
            </a:r>
          </a:p>
          <a:p>
            <a:pPr lvl="1"/>
            <a:r>
              <a:rPr lang="en-US" sz="2200"/>
              <a:t>Increased participation to 20</a:t>
            </a:r>
          </a:p>
          <a:p>
            <a:pPr lvl="1"/>
            <a:endParaRPr lang="en-US" sz="2200"/>
          </a:p>
          <a:p>
            <a:r>
              <a:rPr lang="en-US" sz="2400"/>
              <a:t>Started planning on how to make CABS part of the budget</a:t>
            </a:r>
          </a:p>
          <a:p>
            <a:pPr lvl="1"/>
            <a:r>
              <a:rPr lang="en-US" sz="2200"/>
              <a:t>Wanted all bib cataloging done by system staff</a:t>
            </a:r>
          </a:p>
          <a:p>
            <a:pPr marL="914400" lvl="2" indent="0">
              <a:buNone/>
            </a:pPr>
            <a:r>
              <a:rPr lang="en-US" sz="2000"/>
              <a:t>		</a:t>
            </a:r>
          </a:p>
        </p:txBody>
      </p:sp>
      <p:pic>
        <p:nvPicPr>
          <p:cNvPr id="5" name="Picture 4" descr="A picture containing text, clipart&#10;&#10;Description automatically generated">
            <a:extLst>
              <a:ext uri="{FF2B5EF4-FFF2-40B4-BE49-F238E27FC236}">
                <a16:creationId xmlns:a16="http://schemas.microsoft.com/office/drawing/2014/main" id="{3F10191F-5E48-226B-BD3F-D8905F741B1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35047" y="1603685"/>
            <a:ext cx="3900792" cy="1204370"/>
          </a:xfrm>
          <a:prstGeom prst="rect">
            <a:avLst/>
          </a:prstGeom>
        </p:spPr>
      </p:pic>
    </p:spTree>
    <p:extLst>
      <p:ext uri="{BB962C8B-B14F-4D97-AF65-F5344CB8AC3E}">
        <p14:creationId xmlns:p14="http://schemas.microsoft.com/office/powerpoint/2010/main" val="437541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5AC9-C5D5-1894-0BF1-871DA99FA7F6}"/>
              </a:ext>
            </a:extLst>
          </p:cNvPr>
          <p:cNvSpPr>
            <a:spLocks noGrp="1"/>
          </p:cNvSpPr>
          <p:nvPr>
            <p:ph type="title"/>
          </p:nvPr>
        </p:nvSpPr>
        <p:spPr/>
        <p:txBody>
          <a:bodyPr/>
          <a:lstStyle/>
          <a:p>
            <a:r>
              <a:rPr lang="en-US"/>
              <a:t>The Push for Centralized Cataloging</a:t>
            </a:r>
          </a:p>
        </p:txBody>
      </p:sp>
      <p:sp>
        <p:nvSpPr>
          <p:cNvPr id="3" name="Content Placeholder 2">
            <a:extLst>
              <a:ext uri="{FF2B5EF4-FFF2-40B4-BE49-F238E27FC236}">
                <a16:creationId xmlns:a16="http://schemas.microsoft.com/office/drawing/2014/main" id="{1ABD9A93-E6FB-BB50-4746-54463B16C03E}"/>
              </a:ext>
            </a:extLst>
          </p:cNvPr>
          <p:cNvSpPr>
            <a:spLocks noGrp="1"/>
          </p:cNvSpPr>
          <p:nvPr>
            <p:ph idx="1"/>
          </p:nvPr>
        </p:nvSpPr>
        <p:spPr>
          <a:xfrm>
            <a:off x="516565" y="1762297"/>
            <a:ext cx="8393971" cy="4414665"/>
          </a:xfrm>
        </p:spPr>
        <p:txBody>
          <a:bodyPr/>
          <a:lstStyle/>
          <a:p>
            <a:r>
              <a:rPr lang="en-US"/>
              <a:t>Survey of quality of new bib records</a:t>
            </a:r>
          </a:p>
          <a:p>
            <a:pPr lvl="1">
              <a:lnSpc>
                <a:spcPct val="100000"/>
              </a:lnSpc>
              <a:spcBef>
                <a:spcPts val="0"/>
              </a:spcBef>
              <a:spcAft>
                <a:spcPts val="1600"/>
              </a:spcAft>
            </a:pPr>
            <a:r>
              <a:rPr lang="en-US" b="0" i="0" u="none" strike="noStrike">
                <a:solidFill>
                  <a:srgbClr val="595959"/>
                </a:solidFill>
                <a:effectLst/>
                <a:latin typeface="Arial" panose="020B0604020202020204" pitchFamily="34" charset="0"/>
              </a:rPr>
              <a:t>237 bibliographic records completed by certified catalogers shows:</a:t>
            </a:r>
          </a:p>
          <a:p>
            <a:pPr lvl="2"/>
            <a:r>
              <a:rPr lang="en-US" sz="1800"/>
              <a:t>14% with no errors</a:t>
            </a:r>
          </a:p>
          <a:p>
            <a:pPr lvl="2"/>
            <a:r>
              <a:rPr lang="en-US" sz="1800"/>
              <a:t>36% with access-related errors, meaning patron access is affected by errors and omissions</a:t>
            </a:r>
          </a:p>
          <a:p>
            <a:pPr lvl="2"/>
            <a:r>
              <a:rPr lang="en-US" sz="1800"/>
              <a:t>50% with other errors and omissions</a:t>
            </a:r>
          </a:p>
          <a:p>
            <a:pPr lvl="2"/>
            <a:endParaRPr lang="en-US" sz="1800"/>
          </a:p>
          <a:p>
            <a:r>
              <a:rPr lang="en-US" sz="2200"/>
              <a:t>Main Goals</a:t>
            </a:r>
          </a:p>
          <a:p>
            <a:pPr lvl="1"/>
            <a:r>
              <a:rPr lang="en-US" sz="2000"/>
              <a:t>Findability</a:t>
            </a:r>
          </a:p>
          <a:p>
            <a:pPr lvl="1"/>
            <a:r>
              <a:rPr lang="en-US" sz="2000">
                <a:effectLst/>
                <a:latin typeface="Arial" panose="020B0604020202020204" pitchFamily="34" charset="0"/>
              </a:rPr>
              <a:t>Consistent adherence to cataloging standards</a:t>
            </a:r>
          </a:p>
          <a:p>
            <a:pPr lvl="1"/>
            <a:r>
              <a:rPr lang="en-US" sz="2000"/>
              <a:t>Best use of system staff time</a:t>
            </a:r>
          </a:p>
          <a:p>
            <a:pPr lvl="1"/>
            <a:r>
              <a:rPr lang="en-US" sz="2000"/>
              <a:t>Significant efficiencies gained </a:t>
            </a:r>
          </a:p>
        </p:txBody>
      </p:sp>
      <p:pic>
        <p:nvPicPr>
          <p:cNvPr id="5" name="Picture 4" descr="Shape, circle&#10;&#10;Description automatically generated">
            <a:extLst>
              <a:ext uri="{FF2B5EF4-FFF2-40B4-BE49-F238E27FC236}">
                <a16:creationId xmlns:a16="http://schemas.microsoft.com/office/drawing/2014/main" id="{A719E56A-4DEC-2229-F9E6-F1C46B859C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12716" y="2222770"/>
            <a:ext cx="2579451" cy="2579451"/>
          </a:xfrm>
          <a:prstGeom prst="rect">
            <a:avLst/>
          </a:prstGeom>
        </p:spPr>
      </p:pic>
    </p:spTree>
    <p:extLst>
      <p:ext uri="{BB962C8B-B14F-4D97-AF65-F5344CB8AC3E}">
        <p14:creationId xmlns:p14="http://schemas.microsoft.com/office/powerpoint/2010/main" val="484448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7E52-36C4-A228-A4FA-D1C1289A7905}"/>
              </a:ext>
            </a:extLst>
          </p:cNvPr>
          <p:cNvSpPr>
            <a:spLocks noGrp="1"/>
          </p:cNvSpPr>
          <p:nvPr>
            <p:ph type="title"/>
          </p:nvPr>
        </p:nvSpPr>
        <p:spPr/>
        <p:txBody>
          <a:bodyPr/>
          <a:lstStyle/>
          <a:p>
            <a:r>
              <a:rPr lang="en-US"/>
              <a:t>Making the Case</a:t>
            </a:r>
          </a:p>
        </p:txBody>
      </p:sp>
      <p:sp>
        <p:nvSpPr>
          <p:cNvPr id="3" name="Content Placeholder 2">
            <a:extLst>
              <a:ext uri="{FF2B5EF4-FFF2-40B4-BE49-F238E27FC236}">
                <a16:creationId xmlns:a16="http://schemas.microsoft.com/office/drawing/2014/main" id="{C1441DDF-74AC-5946-923B-C217FC936734}"/>
              </a:ext>
            </a:extLst>
          </p:cNvPr>
          <p:cNvSpPr>
            <a:spLocks noGrp="1"/>
          </p:cNvSpPr>
          <p:nvPr>
            <p:ph idx="1"/>
          </p:nvPr>
        </p:nvSpPr>
        <p:spPr>
          <a:xfrm>
            <a:off x="516565" y="1762297"/>
            <a:ext cx="11083555" cy="4823329"/>
          </a:xfrm>
        </p:spPr>
        <p:txBody>
          <a:bodyPr vert="horz" lIns="91440" tIns="45720" rIns="91440" bIns="45720" rtlCol="0" anchor="t">
            <a:normAutofit/>
          </a:bodyPr>
          <a:lstStyle/>
          <a:p>
            <a:r>
              <a:rPr lang="en-US">
                <a:latin typeface="Arial"/>
                <a:cs typeface="Arial"/>
              </a:rPr>
              <a:t>Proposal at the 2020 Budget hearing for inclusion in the 2021 Budget</a:t>
            </a:r>
          </a:p>
          <a:p>
            <a:r>
              <a:rPr lang="en-US"/>
              <a:t>Focused on Goals for high database quality</a:t>
            </a:r>
          </a:p>
          <a:p>
            <a:r>
              <a:rPr lang="en-US"/>
              <a:t>Reviewed reasons Certified Catalogers was not working</a:t>
            </a:r>
          </a:p>
          <a:p>
            <a:r>
              <a:rPr lang="en-US"/>
              <a:t>Explained what would and would not change with cataloging workflows</a:t>
            </a:r>
          </a:p>
          <a:p>
            <a:pPr lvl="1"/>
            <a:r>
              <a:rPr lang="en-US"/>
              <a:t>Libraries would continue to order, receive and process materials</a:t>
            </a:r>
          </a:p>
          <a:p>
            <a:pPr lvl="1"/>
            <a:r>
              <a:rPr lang="en-US"/>
              <a:t>Libraries would continue to add item records and maintain them</a:t>
            </a:r>
          </a:p>
          <a:p>
            <a:pPr lvl="1"/>
            <a:r>
              <a:rPr lang="en-US"/>
              <a:t>Libraries would no longer add or edit bibliographic records</a:t>
            </a:r>
          </a:p>
          <a:p>
            <a:r>
              <a:rPr lang="en-US"/>
              <a:t>Reiterated ongoing problems with database quality</a:t>
            </a:r>
          </a:p>
          <a:p>
            <a:pPr lvl="1"/>
            <a:r>
              <a:rPr lang="en-US"/>
              <a:t>Duplicate records</a:t>
            </a:r>
          </a:p>
          <a:p>
            <a:pPr lvl="1"/>
            <a:r>
              <a:rPr lang="en-US"/>
              <a:t>Incomplete data</a:t>
            </a:r>
          </a:p>
          <a:p>
            <a:pPr lvl="1"/>
            <a:r>
              <a:rPr lang="en-US"/>
              <a:t>Inaccurate data</a:t>
            </a:r>
          </a:p>
          <a:p>
            <a:r>
              <a:rPr lang="en-US"/>
              <a:t>Emphasized benefits of Centralized Cataloging for Bib records</a:t>
            </a:r>
          </a:p>
          <a:p>
            <a:r>
              <a:rPr lang="en-US"/>
              <a:t>Budget included 1 full-time and 2 part-time catalogers</a:t>
            </a:r>
          </a:p>
          <a:p>
            <a:endParaRPr lang="en-US"/>
          </a:p>
          <a:p>
            <a:endParaRPr lang="en-US"/>
          </a:p>
        </p:txBody>
      </p:sp>
    </p:spTree>
    <p:extLst>
      <p:ext uri="{BB962C8B-B14F-4D97-AF65-F5344CB8AC3E}">
        <p14:creationId xmlns:p14="http://schemas.microsoft.com/office/powerpoint/2010/main" val="3850300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B93E-C6F6-BBAF-7503-09047A536B61}"/>
              </a:ext>
            </a:extLst>
          </p:cNvPr>
          <p:cNvSpPr>
            <a:spLocks noGrp="1"/>
          </p:cNvSpPr>
          <p:nvPr>
            <p:ph type="title"/>
          </p:nvPr>
        </p:nvSpPr>
        <p:spPr/>
        <p:txBody>
          <a:bodyPr/>
          <a:lstStyle/>
          <a:p>
            <a:r>
              <a:rPr lang="en-US"/>
              <a:t>Results</a:t>
            </a:r>
          </a:p>
        </p:txBody>
      </p:sp>
      <p:sp>
        <p:nvSpPr>
          <p:cNvPr id="3" name="Content Placeholder 2">
            <a:extLst>
              <a:ext uri="{FF2B5EF4-FFF2-40B4-BE49-F238E27FC236}">
                <a16:creationId xmlns:a16="http://schemas.microsoft.com/office/drawing/2014/main" id="{50C17197-030A-5EE5-EFDF-3288746E87E3}"/>
              </a:ext>
            </a:extLst>
          </p:cNvPr>
          <p:cNvSpPr>
            <a:spLocks noGrp="1"/>
          </p:cNvSpPr>
          <p:nvPr>
            <p:ph idx="1"/>
          </p:nvPr>
        </p:nvSpPr>
        <p:spPr>
          <a:xfrm>
            <a:off x="516564" y="1587200"/>
            <a:ext cx="11083555" cy="5085974"/>
          </a:xfrm>
        </p:spPr>
        <p:txBody>
          <a:bodyPr/>
          <a:lstStyle/>
          <a:p>
            <a:r>
              <a:rPr lang="en-US"/>
              <a:t>After much discussion, budget passed with Centralized Cataloging included</a:t>
            </a:r>
          </a:p>
          <a:p>
            <a:r>
              <a:rPr lang="en-US"/>
              <a:t>Most libraries embraced the change</a:t>
            </a:r>
          </a:p>
          <a:p>
            <a:r>
              <a:rPr lang="en-US"/>
              <a:t>A few insisted they wanted to continue to do their own cataloging</a:t>
            </a:r>
          </a:p>
          <a:p>
            <a:pPr lvl="1"/>
            <a:r>
              <a:rPr lang="en-US"/>
              <a:t>Several were granted permission to edit bib records to mitigate this</a:t>
            </a:r>
          </a:p>
          <a:p>
            <a:pPr lvl="1"/>
            <a:endParaRPr lang="en-US"/>
          </a:p>
          <a:p>
            <a:r>
              <a:rPr lang="en-US"/>
              <a:t>After Implementation</a:t>
            </a:r>
          </a:p>
          <a:p>
            <a:pPr lvl="1"/>
            <a:r>
              <a:rPr lang="en-US"/>
              <a:t>Bib record adding/editing reduced to 12 catalogers instead of 60+ library staff</a:t>
            </a:r>
          </a:p>
          <a:p>
            <a:pPr lvl="1"/>
            <a:r>
              <a:rPr lang="en-US"/>
              <a:t>Less duplicate records, database cleanup more manageable</a:t>
            </a:r>
          </a:p>
          <a:p>
            <a:pPr lvl="2"/>
            <a:r>
              <a:rPr lang="en-US"/>
              <a:t>All surrounding records are checked for each title for consistency</a:t>
            </a:r>
          </a:p>
          <a:p>
            <a:pPr lvl="1"/>
            <a:r>
              <a:rPr lang="en-US"/>
              <a:t>Process has been streamlined, less handling of physical items</a:t>
            </a:r>
          </a:p>
          <a:p>
            <a:pPr lvl="1"/>
            <a:r>
              <a:rPr lang="en-US"/>
              <a:t>Fast turn around time</a:t>
            </a:r>
          </a:p>
          <a:p>
            <a:pPr lvl="1"/>
            <a:r>
              <a:rPr lang="en-US"/>
              <a:t>Better quality of original bib records</a:t>
            </a:r>
          </a:p>
          <a:p>
            <a:pPr lvl="1"/>
            <a:r>
              <a:rPr lang="en-US"/>
              <a:t>More record consistency overall</a:t>
            </a:r>
          </a:p>
          <a:p>
            <a:pPr lvl="1"/>
            <a:r>
              <a:rPr lang="en-US"/>
              <a:t>Staff increased to 2 full-time,1 part-time catalogers</a:t>
            </a:r>
          </a:p>
          <a:p>
            <a:pPr lvl="2"/>
            <a:r>
              <a:rPr lang="en-US"/>
              <a:t>Customer service oriented – accommodate the library’s workflows</a:t>
            </a:r>
          </a:p>
          <a:p>
            <a:pPr marL="0" indent="0">
              <a:buNone/>
            </a:pPr>
            <a:endParaRPr lang="en-US"/>
          </a:p>
          <a:p>
            <a:endParaRPr lang="en-US"/>
          </a:p>
        </p:txBody>
      </p:sp>
    </p:spTree>
    <p:extLst>
      <p:ext uri="{BB962C8B-B14F-4D97-AF65-F5344CB8AC3E}">
        <p14:creationId xmlns:p14="http://schemas.microsoft.com/office/powerpoint/2010/main" val="4121248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B9586-7369-BBB8-CE30-6B8608E56AFA}"/>
              </a:ext>
            </a:extLst>
          </p:cNvPr>
          <p:cNvSpPr>
            <a:spLocks noGrp="1"/>
          </p:cNvSpPr>
          <p:nvPr>
            <p:ph type="title"/>
          </p:nvPr>
        </p:nvSpPr>
        <p:spPr/>
        <p:txBody>
          <a:bodyPr/>
          <a:lstStyle/>
          <a:p>
            <a:r>
              <a:rPr lang="en-US"/>
              <a:t>Staff Reactions</a:t>
            </a:r>
          </a:p>
        </p:txBody>
      </p:sp>
      <p:sp>
        <p:nvSpPr>
          <p:cNvPr id="4" name="Speech Bubble: Oval 3">
            <a:extLst>
              <a:ext uri="{FF2B5EF4-FFF2-40B4-BE49-F238E27FC236}">
                <a16:creationId xmlns:a16="http://schemas.microsoft.com/office/drawing/2014/main" id="{27F695FA-27A0-EA9D-4CEA-77944230BCDE}"/>
              </a:ext>
            </a:extLst>
          </p:cNvPr>
          <p:cNvSpPr/>
          <p:nvPr/>
        </p:nvSpPr>
        <p:spPr>
          <a:xfrm>
            <a:off x="5490969" y="1828250"/>
            <a:ext cx="2198451" cy="1634247"/>
          </a:xfrm>
          <a:prstGeom prst="wedgeEllipseCallou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Oval 4">
            <a:extLst>
              <a:ext uri="{FF2B5EF4-FFF2-40B4-BE49-F238E27FC236}">
                <a16:creationId xmlns:a16="http://schemas.microsoft.com/office/drawing/2014/main" id="{32200A9E-4F01-9907-AAE9-49CB9CEA0F79}"/>
              </a:ext>
            </a:extLst>
          </p:cNvPr>
          <p:cNvSpPr/>
          <p:nvPr/>
        </p:nvSpPr>
        <p:spPr>
          <a:xfrm rot="16911713">
            <a:off x="3396272" y="2941108"/>
            <a:ext cx="2738900" cy="4662475"/>
          </a:xfrm>
          <a:prstGeom prst="wedgeEllipseCallout">
            <a:avLst/>
          </a:prstGeom>
          <a:noFill/>
          <a:ln w="25400">
            <a:solidFill>
              <a:srgbClr val="FBD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3C3F65E0-4E9A-1BE1-A353-0051C41CF35A}"/>
              </a:ext>
            </a:extLst>
          </p:cNvPr>
          <p:cNvSpPr/>
          <p:nvPr/>
        </p:nvSpPr>
        <p:spPr>
          <a:xfrm>
            <a:off x="7610272" y="4308212"/>
            <a:ext cx="2464339" cy="1786648"/>
          </a:xfrm>
          <a:prstGeom prst="wedgeEllipseCallou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Oval 6">
            <a:extLst>
              <a:ext uri="{FF2B5EF4-FFF2-40B4-BE49-F238E27FC236}">
                <a16:creationId xmlns:a16="http://schemas.microsoft.com/office/drawing/2014/main" id="{1937231A-075A-FA25-2965-679A1541A79D}"/>
              </a:ext>
            </a:extLst>
          </p:cNvPr>
          <p:cNvSpPr/>
          <p:nvPr/>
        </p:nvSpPr>
        <p:spPr>
          <a:xfrm>
            <a:off x="272086" y="1643973"/>
            <a:ext cx="3662108" cy="2434725"/>
          </a:xfrm>
          <a:prstGeom prst="wedgeEllipseCallout">
            <a:avLst/>
          </a:prstGeom>
          <a:noFill/>
          <a:ln w="254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715E3CFD-83C7-7437-AA97-CD30E428C17C}"/>
              </a:ext>
            </a:extLst>
          </p:cNvPr>
          <p:cNvSpPr/>
          <p:nvPr/>
        </p:nvSpPr>
        <p:spPr>
          <a:xfrm rot="17397642">
            <a:off x="8817716" y="1638976"/>
            <a:ext cx="2758779" cy="2846332"/>
          </a:xfrm>
          <a:prstGeom prst="wedgeEllipseCallou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860952-8DCF-EECE-282F-ABE8FCB14D6B}"/>
              </a:ext>
            </a:extLst>
          </p:cNvPr>
          <p:cNvSpPr txBox="1"/>
          <p:nvPr/>
        </p:nvSpPr>
        <p:spPr>
          <a:xfrm>
            <a:off x="599097" y="1761516"/>
            <a:ext cx="2939884" cy="2246769"/>
          </a:xfrm>
          <a:prstGeom prst="rect">
            <a:avLst/>
          </a:prstGeom>
          <a:noFill/>
        </p:spPr>
        <p:txBody>
          <a:bodyPr wrap="square" rtlCol="0">
            <a:spAutoFit/>
          </a:bodyPr>
          <a:lstStyle/>
          <a:p>
            <a:pPr algn="ctr"/>
            <a:r>
              <a:rPr lang="en-US" sz="2000"/>
              <a:t>I am happy to participate in the CABS program if it can reduce anyone in MORE's workload AND keep the bib police happy. I am all for it.</a:t>
            </a:r>
          </a:p>
        </p:txBody>
      </p:sp>
      <p:sp>
        <p:nvSpPr>
          <p:cNvPr id="9" name="TextBox 8">
            <a:extLst>
              <a:ext uri="{FF2B5EF4-FFF2-40B4-BE49-F238E27FC236}">
                <a16:creationId xmlns:a16="http://schemas.microsoft.com/office/drawing/2014/main" id="{96B4C50D-ED93-6AE4-6F70-102A157D270E}"/>
              </a:ext>
            </a:extLst>
          </p:cNvPr>
          <p:cNvSpPr txBox="1"/>
          <p:nvPr/>
        </p:nvSpPr>
        <p:spPr>
          <a:xfrm>
            <a:off x="5680951" y="2126392"/>
            <a:ext cx="1818485" cy="923330"/>
          </a:xfrm>
          <a:prstGeom prst="rect">
            <a:avLst/>
          </a:prstGeom>
          <a:noFill/>
        </p:spPr>
        <p:txBody>
          <a:bodyPr wrap="square" rtlCol="0">
            <a:spAutoFit/>
          </a:bodyPr>
          <a:lstStyle/>
          <a:p>
            <a:r>
              <a:rPr lang="en-US"/>
              <a:t>Emailing CABS my orders has been very easy</a:t>
            </a:r>
          </a:p>
        </p:txBody>
      </p:sp>
      <p:sp>
        <p:nvSpPr>
          <p:cNvPr id="10" name="TextBox 9">
            <a:extLst>
              <a:ext uri="{FF2B5EF4-FFF2-40B4-BE49-F238E27FC236}">
                <a16:creationId xmlns:a16="http://schemas.microsoft.com/office/drawing/2014/main" id="{F6A5D67F-D532-1B16-A43F-5ED22DCD2CC2}"/>
              </a:ext>
            </a:extLst>
          </p:cNvPr>
          <p:cNvSpPr txBox="1"/>
          <p:nvPr/>
        </p:nvSpPr>
        <p:spPr>
          <a:xfrm>
            <a:off x="2794458" y="4192162"/>
            <a:ext cx="3755944" cy="2246769"/>
          </a:xfrm>
          <a:prstGeom prst="rect">
            <a:avLst/>
          </a:prstGeom>
          <a:noFill/>
        </p:spPr>
        <p:txBody>
          <a:bodyPr wrap="square" rtlCol="0">
            <a:spAutoFit/>
          </a:bodyPr>
          <a:lstStyle/>
          <a:p>
            <a:pPr algn="ctr"/>
            <a:r>
              <a:rPr lang="en-US" sz="2000"/>
              <a:t>I also understand that the</a:t>
            </a:r>
          </a:p>
          <a:p>
            <a:pPr algn="ctr"/>
            <a:r>
              <a:rPr lang="en-US" sz="2000"/>
              <a:t>expanded CABS model is probably best for the good of the whole system since clearly the records in our system were so poor &amp; access to those records is vital.</a:t>
            </a:r>
          </a:p>
        </p:txBody>
      </p:sp>
      <p:sp>
        <p:nvSpPr>
          <p:cNvPr id="11" name="TextBox 10">
            <a:extLst>
              <a:ext uri="{FF2B5EF4-FFF2-40B4-BE49-F238E27FC236}">
                <a16:creationId xmlns:a16="http://schemas.microsoft.com/office/drawing/2014/main" id="{833B4F27-529D-2B72-A551-8CB10CF53003}"/>
              </a:ext>
            </a:extLst>
          </p:cNvPr>
          <p:cNvSpPr txBox="1"/>
          <p:nvPr/>
        </p:nvSpPr>
        <p:spPr>
          <a:xfrm>
            <a:off x="7921558" y="4569964"/>
            <a:ext cx="2178995" cy="1323439"/>
          </a:xfrm>
          <a:prstGeom prst="rect">
            <a:avLst/>
          </a:prstGeom>
          <a:noFill/>
        </p:spPr>
        <p:txBody>
          <a:bodyPr wrap="square" rtlCol="0">
            <a:spAutoFit/>
          </a:bodyPr>
          <a:lstStyle/>
          <a:p>
            <a:r>
              <a:rPr lang="en-US" sz="2000"/>
              <a:t>The entire team has been wonderful and timely</a:t>
            </a:r>
          </a:p>
        </p:txBody>
      </p:sp>
      <p:sp>
        <p:nvSpPr>
          <p:cNvPr id="12" name="TextBox 11">
            <a:extLst>
              <a:ext uri="{FF2B5EF4-FFF2-40B4-BE49-F238E27FC236}">
                <a16:creationId xmlns:a16="http://schemas.microsoft.com/office/drawing/2014/main" id="{485F6AE5-BDEA-0DEE-05CA-10FACF70E6F8}"/>
              </a:ext>
            </a:extLst>
          </p:cNvPr>
          <p:cNvSpPr txBox="1"/>
          <p:nvPr/>
        </p:nvSpPr>
        <p:spPr>
          <a:xfrm>
            <a:off x="9128564" y="2047373"/>
            <a:ext cx="2464339" cy="2031325"/>
          </a:xfrm>
          <a:prstGeom prst="rect">
            <a:avLst/>
          </a:prstGeom>
          <a:noFill/>
        </p:spPr>
        <p:txBody>
          <a:bodyPr wrap="square" rtlCol="0">
            <a:spAutoFit/>
          </a:bodyPr>
          <a:lstStyle/>
          <a:p>
            <a:r>
              <a:rPr lang="en-US"/>
              <a:t>I absolutely love CABS. I am able to spend more time on Director work instead of searching and then creating a new record. I dreaded that job!</a:t>
            </a:r>
          </a:p>
        </p:txBody>
      </p:sp>
    </p:spTree>
    <p:extLst>
      <p:ext uri="{BB962C8B-B14F-4D97-AF65-F5344CB8AC3E}">
        <p14:creationId xmlns:p14="http://schemas.microsoft.com/office/powerpoint/2010/main" val="1275966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F0737-FD5B-614C-BB8F-D7B4016604A2}"/>
              </a:ext>
            </a:extLst>
          </p:cNvPr>
          <p:cNvSpPr>
            <a:spLocks noGrp="1"/>
          </p:cNvSpPr>
          <p:nvPr>
            <p:ph type="body" sz="quarter" idx="13"/>
          </p:nvPr>
        </p:nvSpPr>
        <p:spPr/>
        <p:txBody>
          <a:bodyPr>
            <a:normAutofit fontScale="92500" lnSpcReduction="10000"/>
          </a:bodyPr>
          <a:lstStyle/>
          <a:p>
            <a:r>
              <a:rPr lang="en-US"/>
              <a:t>THANK YOU</a:t>
            </a:r>
          </a:p>
        </p:txBody>
      </p:sp>
      <p:sp>
        <p:nvSpPr>
          <p:cNvPr id="3" name="Text Placeholder 2">
            <a:extLst>
              <a:ext uri="{FF2B5EF4-FFF2-40B4-BE49-F238E27FC236}">
                <a16:creationId xmlns:a16="http://schemas.microsoft.com/office/drawing/2014/main" id="{653C0485-4C36-B94F-BBEF-E899653BFD8D}"/>
              </a:ext>
            </a:extLst>
          </p:cNvPr>
          <p:cNvSpPr>
            <a:spLocks noGrp="1"/>
          </p:cNvSpPr>
          <p:nvPr>
            <p:ph type="body" sz="quarter" idx="14"/>
          </p:nvPr>
        </p:nvSpPr>
        <p:spPr>
          <a:xfrm>
            <a:off x="2393004" y="4023206"/>
            <a:ext cx="7217924" cy="1229729"/>
          </a:xfrm>
        </p:spPr>
        <p:txBody>
          <a:bodyPr vert="horz" lIns="91440" tIns="45720" rIns="91440" bIns="45720" rtlCol="0" anchor="t">
            <a:normAutofit fontScale="92500" lnSpcReduction="20000"/>
          </a:bodyPr>
          <a:lstStyle/>
          <a:p>
            <a:r>
              <a:rPr lang="en-US">
                <a:latin typeface="Arial"/>
                <a:cs typeface="Arial"/>
              </a:rPr>
              <a:t>Bridget Krejci </a:t>
            </a:r>
            <a:r>
              <a:rPr lang="en-US">
                <a:latin typeface="Arial"/>
                <a:cs typeface="Arial"/>
                <a:hlinkClick r:id="rId3"/>
              </a:rPr>
              <a:t>krejci@ifls.lbi.wi.us</a:t>
            </a:r>
            <a:endParaRPr lang="en-US">
              <a:latin typeface="Arial"/>
              <a:cs typeface="Arial"/>
            </a:endParaRPr>
          </a:p>
          <a:p>
            <a:r>
              <a:rPr lang="en-US"/>
              <a:t>Kathy Setter </a:t>
            </a:r>
            <a:r>
              <a:rPr lang="en-US">
                <a:hlinkClick r:id="rId4"/>
              </a:rPr>
              <a:t>setter@ifls.lib.wi.us</a:t>
            </a:r>
            <a:endParaRPr lang="en-US"/>
          </a:p>
          <a:p>
            <a:r>
              <a:rPr lang="en-US"/>
              <a:t>Deb Faulhaber </a:t>
            </a:r>
            <a:r>
              <a:rPr lang="en-US">
                <a:hlinkClick r:id="rId5"/>
              </a:rPr>
              <a:t>faulhaber@ifls.lib.wi.us</a:t>
            </a:r>
            <a:endParaRPr lang="en-US"/>
          </a:p>
          <a:p>
            <a:endParaRPr lang="en-US"/>
          </a:p>
        </p:txBody>
      </p:sp>
    </p:spTree>
    <p:extLst>
      <p:ext uri="{BB962C8B-B14F-4D97-AF65-F5344CB8AC3E}">
        <p14:creationId xmlns:p14="http://schemas.microsoft.com/office/powerpoint/2010/main" val="33509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D3CC-FE89-674D-8E67-6D80743F6ADA}"/>
              </a:ext>
            </a:extLst>
          </p:cNvPr>
          <p:cNvSpPr>
            <a:spLocks noGrp="1"/>
          </p:cNvSpPr>
          <p:nvPr>
            <p:ph type="title"/>
          </p:nvPr>
        </p:nvSpPr>
        <p:spPr/>
        <p:txBody>
          <a:bodyPr/>
          <a:lstStyle/>
          <a:p>
            <a:r>
              <a:rPr lang="en-US">
                <a:latin typeface="Arial"/>
                <a:cs typeface="Arial"/>
              </a:rPr>
              <a:t>About IFLS</a:t>
            </a:r>
            <a:endParaRPr lang="en-US"/>
          </a:p>
        </p:txBody>
      </p:sp>
      <p:sp>
        <p:nvSpPr>
          <p:cNvPr id="3" name="Content Placeholder 2">
            <a:extLst>
              <a:ext uri="{FF2B5EF4-FFF2-40B4-BE49-F238E27FC236}">
                <a16:creationId xmlns:a16="http://schemas.microsoft.com/office/drawing/2014/main" id="{C916D212-A4DA-3840-884C-2D436F3208A1}"/>
              </a:ext>
            </a:extLst>
          </p:cNvPr>
          <p:cNvSpPr>
            <a:spLocks noGrp="1"/>
          </p:cNvSpPr>
          <p:nvPr>
            <p:ph idx="1"/>
          </p:nvPr>
        </p:nvSpPr>
        <p:spPr/>
        <p:txBody>
          <a:bodyPr vert="horz" lIns="91440" tIns="45720" rIns="91440" bIns="45720" rtlCol="0" anchor="t">
            <a:normAutofit/>
          </a:bodyPr>
          <a:lstStyle/>
          <a:p>
            <a:pPr>
              <a:buChar char="Ø"/>
            </a:pPr>
            <a:r>
              <a:rPr lang="en-US">
                <a:latin typeface="Arial"/>
                <a:cs typeface="Arial"/>
              </a:rPr>
              <a:t>MORE Consortium</a:t>
            </a:r>
            <a:endParaRPr lang="en-US"/>
          </a:p>
          <a:p>
            <a:pPr lvl="1">
              <a:buChar char="Ø"/>
            </a:pPr>
            <a:r>
              <a:rPr lang="en-US">
                <a:latin typeface="Arial"/>
                <a:cs typeface="Arial"/>
              </a:rPr>
              <a:t>52 Public Libraries</a:t>
            </a:r>
          </a:p>
          <a:p>
            <a:pPr lvl="1">
              <a:buChar char="Ø"/>
            </a:pPr>
            <a:r>
              <a:rPr lang="en-US">
                <a:latin typeface="Arial"/>
                <a:cs typeface="Arial"/>
              </a:rPr>
              <a:t>1 Technical College Library</a:t>
            </a:r>
          </a:p>
          <a:p>
            <a:pPr lvl="1">
              <a:buChar char="Ø"/>
            </a:pPr>
            <a:r>
              <a:rPr lang="en-US">
                <a:latin typeface="Arial"/>
                <a:cs typeface="Arial"/>
              </a:rPr>
              <a:t>In 10 counties in West-Central Wisconsin</a:t>
            </a:r>
          </a:p>
          <a:p>
            <a:pPr lvl="1"/>
            <a:endParaRPr lang="en-US"/>
          </a:p>
          <a:p>
            <a:pPr>
              <a:buChar char="Ø"/>
            </a:pPr>
            <a:r>
              <a:rPr lang="en-US">
                <a:latin typeface="Arial"/>
                <a:cs typeface="Arial"/>
              </a:rPr>
              <a:t>Bib records 570,000</a:t>
            </a:r>
          </a:p>
          <a:p>
            <a:pPr>
              <a:buChar char="Ø"/>
            </a:pPr>
            <a:r>
              <a:rPr lang="en-US">
                <a:latin typeface="Arial"/>
                <a:cs typeface="Arial"/>
              </a:rPr>
              <a:t>Item records 1,395,085</a:t>
            </a:r>
            <a:endParaRPr lang="en-US"/>
          </a:p>
          <a:p>
            <a:pPr>
              <a:buChar char="Ø"/>
            </a:pPr>
            <a:r>
              <a:rPr lang="en-US">
                <a:latin typeface="Arial"/>
                <a:cs typeface="Arial"/>
              </a:rPr>
              <a:t>Patron records 161,720</a:t>
            </a:r>
          </a:p>
        </p:txBody>
      </p:sp>
      <p:pic>
        <p:nvPicPr>
          <p:cNvPr id="5" name="Picture 4">
            <a:extLst>
              <a:ext uri="{FF2B5EF4-FFF2-40B4-BE49-F238E27FC236}">
                <a16:creationId xmlns:a16="http://schemas.microsoft.com/office/drawing/2014/main" id="{F90A76E2-40D1-3FD3-F1E3-139E613D3BC4}"/>
              </a:ext>
            </a:extLst>
          </p:cNvPr>
          <p:cNvPicPr>
            <a:picLocks noChangeAspect="1"/>
          </p:cNvPicPr>
          <p:nvPr/>
        </p:nvPicPr>
        <p:blipFill>
          <a:blip r:embed="rId3"/>
          <a:stretch>
            <a:fillRect/>
          </a:stretch>
        </p:blipFill>
        <p:spPr>
          <a:xfrm>
            <a:off x="6186791" y="1762297"/>
            <a:ext cx="5338061" cy="3682631"/>
          </a:xfrm>
          <a:prstGeom prst="rect">
            <a:avLst/>
          </a:prstGeom>
        </p:spPr>
      </p:pic>
    </p:spTree>
    <p:extLst>
      <p:ext uri="{BB962C8B-B14F-4D97-AF65-F5344CB8AC3E}">
        <p14:creationId xmlns:p14="http://schemas.microsoft.com/office/powerpoint/2010/main" val="394354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5903CD-5E0A-5341-B682-9E09616B2647}"/>
              </a:ext>
            </a:extLst>
          </p:cNvPr>
          <p:cNvSpPr>
            <a:spLocks noGrp="1"/>
          </p:cNvSpPr>
          <p:nvPr>
            <p:ph type="title"/>
          </p:nvPr>
        </p:nvSpPr>
        <p:spPr/>
        <p:txBody>
          <a:bodyPr anchor="b">
            <a:normAutofit fontScale="90000"/>
          </a:bodyPr>
          <a:lstStyle/>
          <a:p>
            <a:r>
              <a:rPr lang="en-US" sz="5400">
                <a:latin typeface="Arial"/>
                <a:cs typeface="Arial"/>
              </a:rPr>
              <a:t>Cataloging History</a:t>
            </a:r>
            <a:endParaRPr lang="en-US" sz="5400"/>
          </a:p>
        </p:txBody>
      </p:sp>
      <p:sp>
        <p:nvSpPr>
          <p:cNvPr id="5" name="Content Placeholder 4">
            <a:extLst>
              <a:ext uri="{FF2B5EF4-FFF2-40B4-BE49-F238E27FC236}">
                <a16:creationId xmlns:a16="http://schemas.microsoft.com/office/drawing/2014/main" id="{C7695F05-24F9-E740-9E1B-D63ADCC926CC}"/>
              </a:ext>
            </a:extLst>
          </p:cNvPr>
          <p:cNvSpPr>
            <a:spLocks noGrp="1"/>
          </p:cNvSpPr>
          <p:nvPr>
            <p:ph idx="1"/>
          </p:nvPr>
        </p:nvSpPr>
        <p:spPr>
          <a:xfrm>
            <a:off x="291097" y="1770011"/>
            <a:ext cx="10193188" cy="4414665"/>
          </a:xfrm>
        </p:spPr>
        <p:txBody>
          <a:bodyPr>
            <a:normAutofit/>
          </a:bodyPr>
          <a:lstStyle/>
          <a:p>
            <a:r>
              <a:rPr lang="en-US"/>
              <a:t>Each library responsible for their own cataloging</a:t>
            </a:r>
          </a:p>
          <a:p>
            <a:r>
              <a:rPr lang="en-US"/>
              <a:t>System staff checked bib records</a:t>
            </a:r>
          </a:p>
          <a:p>
            <a:pPr lvl="1"/>
            <a:r>
              <a:rPr lang="en-US" sz="2000"/>
              <a:t>As the consortium grew, this task became unsustainable</a:t>
            </a:r>
          </a:p>
          <a:p>
            <a:pPr lvl="1"/>
            <a:r>
              <a:rPr lang="en-US" sz="2000"/>
              <a:t>3,000 – 4,000 new bib records each month</a:t>
            </a:r>
          </a:p>
          <a:p>
            <a:pPr lvl="1"/>
            <a:r>
              <a:rPr lang="en-US" sz="2000"/>
              <a:t>Consistent issues with record quality</a:t>
            </a:r>
          </a:p>
          <a:p>
            <a:r>
              <a:rPr lang="en-US"/>
              <a:t>Training Efforts</a:t>
            </a:r>
          </a:p>
          <a:p>
            <a:pPr lvl="1"/>
            <a:r>
              <a:rPr lang="en-US" sz="2000"/>
              <a:t>Extensive documentation</a:t>
            </a:r>
          </a:p>
          <a:p>
            <a:pPr lvl="2"/>
            <a:r>
              <a:rPr lang="en-US" sz="2000"/>
              <a:t>Templates for different formats</a:t>
            </a:r>
          </a:p>
          <a:p>
            <a:pPr lvl="1"/>
            <a:r>
              <a:rPr lang="en-US" sz="2000"/>
              <a:t>Group training sessions</a:t>
            </a:r>
          </a:p>
          <a:p>
            <a:pPr lvl="2"/>
            <a:r>
              <a:rPr lang="en-US" sz="2000"/>
              <a:t>Twice a year, covering MARC fields and local practices</a:t>
            </a:r>
          </a:p>
          <a:p>
            <a:pPr lvl="1"/>
            <a:endParaRPr lang="en-US" sz="2000"/>
          </a:p>
          <a:p>
            <a:pPr lvl="1"/>
            <a:endParaRPr lang="en-US" sz="1400"/>
          </a:p>
        </p:txBody>
      </p:sp>
      <p:pic>
        <p:nvPicPr>
          <p:cNvPr id="3" name="Picture 2" descr="British Shorthair on orange background">
            <a:extLst>
              <a:ext uri="{FF2B5EF4-FFF2-40B4-BE49-F238E27FC236}">
                <a16:creationId xmlns:a16="http://schemas.microsoft.com/office/drawing/2014/main" id="{02CA0C31-836F-9CB0-7AA1-C857F6352268}"/>
              </a:ext>
            </a:extLst>
          </p:cNvPr>
          <p:cNvPicPr>
            <a:picLocks noChangeAspect="1"/>
          </p:cNvPicPr>
          <p:nvPr/>
        </p:nvPicPr>
        <p:blipFill rotWithShape="1">
          <a:blip r:embed="rId3"/>
          <a:srcRect l="14446" r="18600" b="-1"/>
          <a:stretch/>
        </p:blipFill>
        <p:spPr>
          <a:xfrm>
            <a:off x="7798634" y="1409384"/>
            <a:ext cx="4391843" cy="437857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9265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D7F639-2B5D-C93E-9F83-B0EAAA6CE59D}"/>
              </a:ext>
            </a:extLst>
          </p:cNvPr>
          <p:cNvSpPr>
            <a:spLocks noGrp="1"/>
          </p:cNvSpPr>
          <p:nvPr>
            <p:ph type="title"/>
          </p:nvPr>
        </p:nvSpPr>
        <p:spPr/>
        <p:txBody>
          <a:bodyPr/>
          <a:lstStyle/>
          <a:p>
            <a:r>
              <a:rPr lang="en-US"/>
              <a:t>Providing Help</a:t>
            </a:r>
          </a:p>
        </p:txBody>
      </p:sp>
      <p:sp>
        <p:nvSpPr>
          <p:cNvPr id="7" name="Content Placeholder 6">
            <a:extLst>
              <a:ext uri="{FF2B5EF4-FFF2-40B4-BE49-F238E27FC236}">
                <a16:creationId xmlns:a16="http://schemas.microsoft.com/office/drawing/2014/main" id="{F4902AB0-7385-AA55-7E45-458ED0FF0D6F}"/>
              </a:ext>
            </a:extLst>
          </p:cNvPr>
          <p:cNvSpPr>
            <a:spLocks noGrp="1"/>
          </p:cNvSpPr>
          <p:nvPr>
            <p:ph idx="1"/>
          </p:nvPr>
        </p:nvSpPr>
        <p:spPr/>
        <p:txBody>
          <a:bodyPr/>
          <a:lstStyle/>
          <a:p>
            <a:r>
              <a:rPr lang="en-US"/>
              <a:t>System survey in 2012 – what do you most need help with?</a:t>
            </a:r>
          </a:p>
          <a:p>
            <a:r>
              <a:rPr lang="en-US"/>
              <a:t>Cataloging!</a:t>
            </a:r>
          </a:p>
          <a:p>
            <a:r>
              <a:rPr lang="en-US"/>
              <a:t>Shared Services was born in 2013</a:t>
            </a:r>
          </a:p>
          <a:p>
            <a:pPr lvl="1"/>
            <a:r>
              <a:rPr lang="en-US"/>
              <a:t>Full service, cataloging and processing</a:t>
            </a:r>
          </a:p>
          <a:p>
            <a:pPr lvl="1"/>
            <a:r>
              <a:rPr lang="en-US"/>
              <a:t>Fees on a cost-recovery basis</a:t>
            </a:r>
          </a:p>
          <a:p>
            <a:pPr lvl="1"/>
            <a:r>
              <a:rPr lang="en-US"/>
              <a:t>Orders sent directly to System Office, items sent to libraries shelf-ready</a:t>
            </a:r>
          </a:p>
          <a:p>
            <a:pPr lvl="1"/>
            <a:r>
              <a:rPr lang="en-US"/>
              <a:t>Started with 3 libraries, currently 4 (plus one branch) subscribe to this service</a:t>
            </a:r>
          </a:p>
          <a:p>
            <a:pPr lvl="1"/>
            <a:r>
              <a:rPr lang="en-US"/>
              <a:t>One cataloger and 2 processors</a:t>
            </a:r>
          </a:p>
          <a:p>
            <a:pPr lvl="1"/>
            <a:r>
              <a:rPr lang="en-US"/>
              <a:t>Freed staff to spend their time on more patron-facing activities</a:t>
            </a:r>
          </a:p>
          <a:p>
            <a:pPr lvl="1"/>
            <a:endParaRPr lang="en-US"/>
          </a:p>
          <a:p>
            <a:r>
              <a:rPr lang="en-US"/>
              <a:t>What about all the other libraries?</a:t>
            </a:r>
          </a:p>
        </p:txBody>
      </p:sp>
    </p:spTree>
    <p:extLst>
      <p:ext uri="{BB962C8B-B14F-4D97-AF65-F5344CB8AC3E}">
        <p14:creationId xmlns:p14="http://schemas.microsoft.com/office/powerpoint/2010/main" val="3010161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810610-0031-47FE-575D-6D648F867184}"/>
              </a:ext>
            </a:extLst>
          </p:cNvPr>
          <p:cNvSpPr>
            <a:spLocks noGrp="1"/>
          </p:cNvSpPr>
          <p:nvPr>
            <p:ph type="title"/>
          </p:nvPr>
        </p:nvSpPr>
        <p:spPr/>
        <p:txBody>
          <a:bodyPr/>
          <a:lstStyle/>
          <a:p>
            <a:r>
              <a:rPr lang="en-US"/>
              <a:t>Database Quality Concerns</a:t>
            </a:r>
          </a:p>
        </p:txBody>
      </p:sp>
      <p:sp>
        <p:nvSpPr>
          <p:cNvPr id="7" name="Content Placeholder 6">
            <a:extLst>
              <a:ext uri="{FF2B5EF4-FFF2-40B4-BE49-F238E27FC236}">
                <a16:creationId xmlns:a16="http://schemas.microsoft.com/office/drawing/2014/main" id="{B01638F3-BD68-87CB-5969-1E38FC979A4E}"/>
              </a:ext>
            </a:extLst>
          </p:cNvPr>
          <p:cNvSpPr>
            <a:spLocks noGrp="1"/>
          </p:cNvSpPr>
          <p:nvPr>
            <p:ph idx="1"/>
          </p:nvPr>
        </p:nvSpPr>
        <p:spPr/>
        <p:txBody>
          <a:bodyPr/>
          <a:lstStyle/>
          <a:p>
            <a:r>
              <a:rPr lang="en-US" sz="2400" b="0" i="0">
                <a:effectLst/>
                <a:latin typeface="Calibri" panose="020F0502020204030204" pitchFamily="34" charset="0"/>
              </a:rPr>
              <a:t>Duplicate bib records</a:t>
            </a:r>
          </a:p>
          <a:p>
            <a:r>
              <a:rPr lang="en-US" sz="2400" b="0" i="0">
                <a:effectLst/>
                <a:latin typeface="Calibri" panose="020F0502020204030204" pitchFamily="34" charset="0"/>
              </a:rPr>
              <a:t>Poor quality</a:t>
            </a:r>
          </a:p>
          <a:p>
            <a:pPr lvl="1"/>
            <a:r>
              <a:rPr lang="en-US" sz="2200">
                <a:latin typeface="Calibri" panose="020F0502020204030204" pitchFamily="34" charset="0"/>
              </a:rPr>
              <a:t>Missing fields</a:t>
            </a:r>
          </a:p>
          <a:p>
            <a:pPr lvl="1"/>
            <a:r>
              <a:rPr lang="en-US" sz="2200" b="0" i="0">
                <a:effectLst/>
                <a:latin typeface="Calibri" panose="020F0502020204030204" pitchFamily="34" charset="0"/>
              </a:rPr>
              <a:t>Incorrect information</a:t>
            </a:r>
          </a:p>
          <a:p>
            <a:r>
              <a:rPr lang="en-US" sz="2400" b="0" i="0">
                <a:effectLst/>
                <a:latin typeface="Calibri" panose="020F0502020204030204" pitchFamily="34" charset="0"/>
              </a:rPr>
              <a:t>Inconsistency</a:t>
            </a:r>
          </a:p>
          <a:p>
            <a:r>
              <a:rPr lang="en-US" sz="2400" b="0" i="0">
                <a:effectLst/>
                <a:latin typeface="Calibri" panose="020F0502020204030204" pitchFamily="34" charset="0"/>
              </a:rPr>
              <a:t>Patron service/Accessibility</a:t>
            </a:r>
          </a:p>
          <a:p>
            <a:r>
              <a:rPr lang="en-US" sz="2400" b="0" i="0">
                <a:effectLst/>
                <a:latin typeface="Calibri" panose="020F0502020204030204" pitchFamily="34" charset="0"/>
              </a:rPr>
              <a:t>MORE standards not followed</a:t>
            </a:r>
          </a:p>
          <a:p>
            <a:endParaRPr lang="en-US" sz="2400">
              <a:latin typeface="Calibri" panose="020F0502020204030204" pitchFamily="34" charset="0"/>
            </a:endParaRPr>
          </a:p>
          <a:p>
            <a:pPr marL="0" indent="0">
              <a:buNone/>
            </a:pPr>
            <a:r>
              <a:rPr lang="en-US" sz="1800" b="0" i="0">
                <a:effectLst/>
                <a:latin typeface="Calibri" panose="020F0502020204030204" pitchFamily="34" charset="0"/>
              </a:rPr>
              <a:t> </a:t>
            </a:r>
          </a:p>
          <a:p>
            <a:pPr marL="0" indent="0">
              <a:buNone/>
            </a:pPr>
            <a:r>
              <a:rPr lang="en-US" sz="2400">
                <a:latin typeface="Calibri" panose="020F0502020204030204" pitchFamily="34" charset="0"/>
              </a:rPr>
              <a:t>Also, time spent </a:t>
            </a:r>
            <a:r>
              <a:rPr lang="en-US" sz="2400" b="0" i="0">
                <a:effectLst/>
                <a:latin typeface="Calibri" panose="020F0502020204030204" pitchFamily="34" charset="0"/>
              </a:rPr>
              <a:t>helping libraries with cataloging questions/concerns. </a:t>
            </a:r>
          </a:p>
          <a:p>
            <a:endParaRPr lang="en-US"/>
          </a:p>
        </p:txBody>
      </p:sp>
      <p:pic>
        <p:nvPicPr>
          <p:cNvPr id="9" name="Picture 8" descr="Cat with yellow eyes">
            <a:extLst>
              <a:ext uri="{FF2B5EF4-FFF2-40B4-BE49-F238E27FC236}">
                <a16:creationId xmlns:a16="http://schemas.microsoft.com/office/drawing/2014/main" id="{B8EED4E3-6700-C0C9-2886-3C3A8276CCB1}"/>
              </a:ext>
            </a:extLst>
          </p:cNvPr>
          <p:cNvPicPr>
            <a:picLocks noChangeAspect="1"/>
          </p:cNvPicPr>
          <p:nvPr/>
        </p:nvPicPr>
        <p:blipFill>
          <a:blip r:embed="rId3"/>
          <a:stretch>
            <a:fillRect/>
          </a:stretch>
        </p:blipFill>
        <p:spPr>
          <a:xfrm>
            <a:off x="6890445" y="1906621"/>
            <a:ext cx="4343942" cy="2898843"/>
          </a:xfrm>
          <a:prstGeom prst="rect">
            <a:avLst/>
          </a:prstGeom>
          <a:effectLst>
            <a:softEdge rad="152400"/>
          </a:effectLst>
        </p:spPr>
      </p:pic>
    </p:spTree>
    <p:extLst>
      <p:ext uri="{BB962C8B-B14F-4D97-AF65-F5344CB8AC3E}">
        <p14:creationId xmlns:p14="http://schemas.microsoft.com/office/powerpoint/2010/main" val="307283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F0E6C-3743-421F-97B2-5B13CD02312F}"/>
              </a:ext>
            </a:extLst>
          </p:cNvPr>
          <p:cNvSpPr>
            <a:spLocks noGrp="1"/>
          </p:cNvSpPr>
          <p:nvPr>
            <p:ph type="title"/>
          </p:nvPr>
        </p:nvSpPr>
        <p:spPr/>
        <p:txBody>
          <a:bodyPr/>
          <a:lstStyle/>
          <a:p>
            <a:r>
              <a:rPr lang="en-US"/>
              <a:t>More Help</a:t>
            </a:r>
          </a:p>
        </p:txBody>
      </p:sp>
      <p:sp>
        <p:nvSpPr>
          <p:cNvPr id="5" name="Content Placeholder 4">
            <a:extLst>
              <a:ext uri="{FF2B5EF4-FFF2-40B4-BE49-F238E27FC236}">
                <a16:creationId xmlns:a16="http://schemas.microsoft.com/office/drawing/2014/main" id="{37060F2B-3EED-C347-5F93-F4EC9DADC5FE}"/>
              </a:ext>
            </a:extLst>
          </p:cNvPr>
          <p:cNvSpPr>
            <a:spLocks noGrp="1"/>
          </p:cNvSpPr>
          <p:nvPr>
            <p:ph idx="1"/>
          </p:nvPr>
        </p:nvSpPr>
        <p:spPr/>
        <p:txBody>
          <a:bodyPr/>
          <a:lstStyle/>
          <a:p>
            <a:r>
              <a:rPr lang="en-US"/>
              <a:t>Cataloging And Bibliographic Services (CABS) was born in 2018   </a:t>
            </a:r>
            <a:r>
              <a:rPr lang="en-US" sz="1800" b="1">
                <a:solidFill>
                  <a:srgbClr val="000000"/>
                </a:solidFill>
                <a:effectLst/>
                <a:latin typeface="Calibri" panose="020F0502020204030204" pitchFamily="34" charset="0"/>
                <a:ea typeface="Times New Roman" panose="02020603050405020304" pitchFamily="18" charset="0"/>
              </a:rPr>
              <a:t> </a:t>
            </a:r>
            <a:endParaRPr lang="en-US" sz="1800">
              <a:effectLst/>
              <a:latin typeface="Calibri" panose="020F0502020204030204" pitchFamily="34" charset="0"/>
              <a:ea typeface="Calibri" panose="020F0502020204030204" pitchFamily="34" charset="0"/>
            </a:endParaRPr>
          </a:p>
          <a:p>
            <a:r>
              <a:rPr lang="en-US"/>
              <a:t>Offering bibliographic record cataloging only</a:t>
            </a:r>
          </a:p>
          <a:p>
            <a:r>
              <a:rPr lang="en-US"/>
              <a:t>A Fee-based service</a:t>
            </a:r>
            <a:r>
              <a:rPr lang="en-US" sz="1800" b="1">
                <a:solidFill>
                  <a:srgbClr val="000000"/>
                </a:solidFill>
                <a:effectLst/>
                <a:latin typeface="Calibri" panose="020F0502020204030204" pitchFamily="34" charset="0"/>
                <a:ea typeface="Times New Roman" panose="02020603050405020304" pitchFamily="18" charset="0"/>
              </a:rPr>
              <a:t> </a:t>
            </a:r>
            <a:endParaRPr lang="en-US" sz="1800">
              <a:effectLst/>
              <a:latin typeface="Calibri" panose="020F0502020204030204" pitchFamily="34" charset="0"/>
              <a:ea typeface="Calibri" panose="020F0502020204030204" pitchFamily="34" charset="0"/>
            </a:endParaRPr>
          </a:p>
          <a:p>
            <a:r>
              <a:rPr lang="en-US"/>
              <a:t>Libraries continued to do processing and adding item records</a:t>
            </a:r>
          </a:p>
          <a:p>
            <a:r>
              <a:rPr lang="en-US"/>
              <a:t>Service started with 10 libraries</a:t>
            </a:r>
          </a:p>
          <a:p>
            <a:r>
              <a:rPr lang="en-US"/>
              <a:t>Database quality concerns remained</a:t>
            </a:r>
          </a:p>
          <a:p>
            <a:r>
              <a:rPr lang="en-US"/>
              <a:t>1.5 FTE catalogers</a:t>
            </a:r>
          </a:p>
          <a:p>
            <a:r>
              <a:rPr lang="en-US"/>
              <a:t>Notify when things are in the system and ready for item records</a:t>
            </a:r>
          </a:p>
          <a:p>
            <a:pPr marL="0" indent="0">
              <a:buNone/>
            </a:pPr>
            <a:endParaRPr lang="en-US"/>
          </a:p>
          <a:p>
            <a:pPr marL="0" indent="0">
              <a:buNone/>
            </a:pPr>
            <a:r>
              <a:rPr lang="en-US"/>
              <a:t>Started looking at how we could do all bib record cataloging</a:t>
            </a:r>
          </a:p>
        </p:txBody>
      </p:sp>
      <p:pic>
        <p:nvPicPr>
          <p:cNvPr id="1026" name="Picture 2" descr="🚕 Taxi Emoji">
            <a:extLst>
              <a:ext uri="{FF2B5EF4-FFF2-40B4-BE49-F238E27FC236}">
                <a16:creationId xmlns:a16="http://schemas.microsoft.com/office/drawing/2014/main" id="{62B7B719-8C81-8B85-90E4-4888EF792DFC}"/>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8262748" y="909436"/>
            <a:ext cx="3412687" cy="341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625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35C1-FEB6-93FD-0D44-EF2B654CEB18}"/>
              </a:ext>
            </a:extLst>
          </p:cNvPr>
          <p:cNvSpPr>
            <a:spLocks noGrp="1"/>
          </p:cNvSpPr>
          <p:nvPr>
            <p:ph type="title"/>
          </p:nvPr>
        </p:nvSpPr>
        <p:spPr/>
        <p:txBody>
          <a:bodyPr>
            <a:normAutofit/>
          </a:bodyPr>
          <a:lstStyle/>
          <a:p>
            <a:r>
              <a:rPr lang="en-US"/>
              <a:t>CABS Process</a:t>
            </a:r>
          </a:p>
        </p:txBody>
      </p:sp>
      <p:sp>
        <p:nvSpPr>
          <p:cNvPr id="3" name="Content Placeholder 2">
            <a:extLst>
              <a:ext uri="{FF2B5EF4-FFF2-40B4-BE49-F238E27FC236}">
                <a16:creationId xmlns:a16="http://schemas.microsoft.com/office/drawing/2014/main" id="{9745C046-D594-4C32-7EB5-C8EC9DA16495}"/>
              </a:ext>
            </a:extLst>
          </p:cNvPr>
          <p:cNvSpPr>
            <a:spLocks noGrp="1"/>
          </p:cNvSpPr>
          <p:nvPr>
            <p:ph idx="1"/>
          </p:nvPr>
        </p:nvSpPr>
        <p:spPr>
          <a:xfrm>
            <a:off x="5583677" y="1595335"/>
            <a:ext cx="6352161" cy="4513635"/>
          </a:xfrm>
        </p:spPr>
        <p:txBody>
          <a:bodyPr>
            <a:noAutofit/>
          </a:bodyPr>
          <a:lstStyle/>
          <a:p>
            <a:r>
              <a:rPr lang="en-US"/>
              <a:t>CABS staff accesses order information directly from some vendors</a:t>
            </a:r>
          </a:p>
          <a:p>
            <a:r>
              <a:rPr lang="en-US"/>
              <a:t>Orders from other vendors forwarded to CABS staff</a:t>
            </a:r>
          </a:p>
          <a:p>
            <a:r>
              <a:rPr lang="en-US"/>
              <a:t>Database checked for matching bib record</a:t>
            </a:r>
          </a:p>
          <a:p>
            <a:pPr lvl="1"/>
            <a:r>
              <a:rPr lang="en-US" sz="2000"/>
              <a:t>If not found, one is added</a:t>
            </a:r>
          </a:p>
          <a:p>
            <a:r>
              <a:rPr lang="en-US"/>
              <a:t>Donations / single orders added by filling out the CABS request form</a:t>
            </a:r>
          </a:p>
          <a:p>
            <a:pPr lvl="1"/>
            <a:r>
              <a:rPr lang="en-US" sz="2000"/>
              <a:t>Fields in the form vary by the format chosen on the first page</a:t>
            </a:r>
          </a:p>
          <a:p>
            <a:r>
              <a:rPr lang="en-US"/>
              <a:t>Goal is to have the bib record ready when the order arrives at the library</a:t>
            </a:r>
          </a:p>
          <a:p>
            <a:r>
              <a:rPr lang="en-US"/>
              <a:t>MORE project managers help with special items</a:t>
            </a:r>
          </a:p>
          <a:p>
            <a:pPr lvl="1"/>
            <a:r>
              <a:rPr lang="en-US" sz="2000"/>
              <a:t>Kits, Library of Things, Equipment</a:t>
            </a:r>
          </a:p>
        </p:txBody>
      </p:sp>
      <p:pic>
        <p:nvPicPr>
          <p:cNvPr id="5" name="Picture 4" descr="A picture containing box&#10;&#10;Description automatically generated">
            <a:extLst>
              <a:ext uri="{FF2B5EF4-FFF2-40B4-BE49-F238E27FC236}">
                <a16:creationId xmlns:a16="http://schemas.microsoft.com/office/drawing/2014/main" id="{E15070D8-9E90-804E-8394-D22E01A685E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682" t="6602" r="28784" b="-1"/>
          <a:stretch/>
        </p:blipFill>
        <p:spPr>
          <a:xfrm>
            <a:off x="661259" y="1595334"/>
            <a:ext cx="4766554" cy="499423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1771603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154D4-9B48-ADC9-2E0D-DBC860B87B35}"/>
              </a:ext>
            </a:extLst>
          </p:cNvPr>
          <p:cNvSpPr>
            <a:spLocks noGrp="1"/>
          </p:cNvSpPr>
          <p:nvPr>
            <p:ph type="title"/>
          </p:nvPr>
        </p:nvSpPr>
        <p:spPr/>
        <p:txBody>
          <a:bodyPr/>
          <a:lstStyle/>
          <a:p>
            <a:r>
              <a:rPr lang="en-US"/>
              <a:t>Choices</a:t>
            </a:r>
          </a:p>
        </p:txBody>
      </p:sp>
      <p:sp>
        <p:nvSpPr>
          <p:cNvPr id="3" name="Content Placeholder 2">
            <a:extLst>
              <a:ext uri="{FF2B5EF4-FFF2-40B4-BE49-F238E27FC236}">
                <a16:creationId xmlns:a16="http://schemas.microsoft.com/office/drawing/2014/main" id="{06B7617F-56E5-68B2-BB51-A943ED6125D4}"/>
              </a:ext>
            </a:extLst>
          </p:cNvPr>
          <p:cNvSpPr>
            <a:spLocks noGrp="1"/>
          </p:cNvSpPr>
          <p:nvPr>
            <p:ph idx="1"/>
          </p:nvPr>
        </p:nvSpPr>
        <p:spPr/>
        <p:txBody>
          <a:bodyPr/>
          <a:lstStyle/>
          <a:p>
            <a:r>
              <a:rPr lang="en-US"/>
              <a:t>Libraries offered 4 choices for their cataloging needs in 2020</a:t>
            </a:r>
          </a:p>
          <a:p>
            <a:pPr lvl="1"/>
            <a:r>
              <a:rPr lang="en-US"/>
              <a:t>Shared Services</a:t>
            </a:r>
          </a:p>
          <a:p>
            <a:pPr lvl="1"/>
            <a:r>
              <a:rPr lang="en-US"/>
              <a:t>CABS</a:t>
            </a:r>
          </a:p>
          <a:p>
            <a:pPr lvl="1"/>
            <a:r>
              <a:rPr lang="en-US"/>
              <a:t>Certified Cataloger</a:t>
            </a:r>
          </a:p>
          <a:p>
            <a:pPr lvl="1"/>
            <a:r>
              <a:rPr lang="en-US"/>
              <a:t>Employ professional, dedicated cataloging staff (3 libraries)</a:t>
            </a:r>
          </a:p>
          <a:p>
            <a:pPr lvl="1"/>
            <a:endParaRPr lang="en-US"/>
          </a:p>
          <a:p>
            <a:r>
              <a:rPr lang="en-US"/>
              <a:t>Certified Cataloger</a:t>
            </a:r>
          </a:p>
          <a:p>
            <a:pPr lvl="1"/>
            <a:r>
              <a:rPr lang="en-US"/>
              <a:t>Only no fee option</a:t>
            </a:r>
          </a:p>
          <a:p>
            <a:pPr lvl="1"/>
            <a:r>
              <a:rPr lang="en-US"/>
              <a:t>Person cataloging required to attend training</a:t>
            </a:r>
          </a:p>
          <a:p>
            <a:pPr lvl="2"/>
            <a:r>
              <a:rPr lang="en-US"/>
              <a:t>Initial day long retreat</a:t>
            </a:r>
          </a:p>
          <a:p>
            <a:pPr lvl="2"/>
            <a:r>
              <a:rPr lang="en-US"/>
              <a:t>Refresher sessions each year</a:t>
            </a:r>
          </a:p>
          <a:p>
            <a:pPr lvl="2"/>
            <a:r>
              <a:rPr lang="en-US"/>
              <a:t>Work checked by System Staff</a:t>
            </a:r>
          </a:p>
        </p:txBody>
      </p:sp>
      <p:pic>
        <p:nvPicPr>
          <p:cNvPr id="5" name="Picture 4">
            <a:extLst>
              <a:ext uri="{FF2B5EF4-FFF2-40B4-BE49-F238E27FC236}">
                <a16:creationId xmlns:a16="http://schemas.microsoft.com/office/drawing/2014/main" id="{771B6407-117F-6745-63BD-B63E2487D49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58828"/>
          <a:stretch/>
        </p:blipFill>
        <p:spPr>
          <a:xfrm>
            <a:off x="8725664" y="2316402"/>
            <a:ext cx="2227680" cy="3043542"/>
          </a:xfrm>
          <a:prstGeom prst="rect">
            <a:avLst/>
          </a:prstGeom>
        </p:spPr>
      </p:pic>
    </p:spTree>
    <p:extLst>
      <p:ext uri="{BB962C8B-B14F-4D97-AF65-F5344CB8AC3E}">
        <p14:creationId xmlns:p14="http://schemas.microsoft.com/office/powerpoint/2010/main" val="3020768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BB18D-DC3E-0950-AB8C-9AB81CA6E139}"/>
              </a:ext>
            </a:extLst>
          </p:cNvPr>
          <p:cNvSpPr>
            <a:spLocks noGrp="1"/>
          </p:cNvSpPr>
          <p:nvPr>
            <p:ph type="title"/>
          </p:nvPr>
        </p:nvSpPr>
        <p:spPr/>
        <p:txBody>
          <a:bodyPr/>
          <a:lstStyle/>
          <a:p>
            <a:r>
              <a:rPr lang="en-US"/>
              <a:t>Certified Cataloger</a:t>
            </a:r>
          </a:p>
        </p:txBody>
      </p:sp>
      <p:sp>
        <p:nvSpPr>
          <p:cNvPr id="3" name="Content Placeholder 2">
            <a:extLst>
              <a:ext uri="{FF2B5EF4-FFF2-40B4-BE49-F238E27FC236}">
                <a16:creationId xmlns:a16="http://schemas.microsoft.com/office/drawing/2014/main" id="{82EAD99F-2B77-CC3B-7E83-0E4D05B1B48E}"/>
              </a:ext>
            </a:extLst>
          </p:cNvPr>
          <p:cNvSpPr>
            <a:spLocks noGrp="1"/>
          </p:cNvSpPr>
          <p:nvPr>
            <p:ph idx="1"/>
          </p:nvPr>
        </p:nvSpPr>
        <p:spPr/>
        <p:txBody>
          <a:bodyPr/>
          <a:lstStyle/>
          <a:p>
            <a:r>
              <a:rPr lang="en-US"/>
              <a:t>Expectations</a:t>
            </a:r>
          </a:p>
          <a:p>
            <a:pPr lvl="1"/>
            <a:r>
              <a:rPr lang="en-US"/>
              <a:t>Follow the rules</a:t>
            </a:r>
          </a:p>
          <a:p>
            <a:pPr lvl="2"/>
            <a:r>
              <a:rPr lang="en-US"/>
              <a:t>Used special </a:t>
            </a:r>
            <a:r>
              <a:rPr lang="en-US" err="1"/>
              <a:t>catcode</a:t>
            </a:r>
            <a:r>
              <a:rPr lang="en-US"/>
              <a:t> in records to identify them</a:t>
            </a:r>
          </a:p>
          <a:p>
            <a:pPr lvl="1"/>
            <a:r>
              <a:rPr lang="en-US"/>
              <a:t>Watch for messages on the </a:t>
            </a:r>
            <a:r>
              <a:rPr lang="en-US" err="1"/>
              <a:t>morecat</a:t>
            </a:r>
            <a:r>
              <a:rPr lang="en-US"/>
              <a:t> email list</a:t>
            </a:r>
          </a:p>
          <a:p>
            <a:pPr lvl="2"/>
            <a:r>
              <a:rPr lang="en-US"/>
              <a:t>Updates on any rule changes</a:t>
            </a:r>
          </a:p>
          <a:p>
            <a:pPr lvl="1"/>
            <a:r>
              <a:rPr lang="en-US"/>
              <a:t>Ask when you have a question; ask for record review</a:t>
            </a:r>
          </a:p>
          <a:p>
            <a:pPr lvl="1"/>
            <a:r>
              <a:rPr lang="en-US"/>
              <a:t>Request a visit if desired</a:t>
            </a:r>
          </a:p>
          <a:p>
            <a:pPr lvl="1"/>
            <a:r>
              <a:rPr lang="en-US"/>
              <a:t>Expect follow-up from a MORE Project Manager</a:t>
            </a:r>
          </a:p>
          <a:p>
            <a:pPr lvl="1"/>
            <a:endParaRPr lang="en-US"/>
          </a:p>
          <a:p>
            <a:r>
              <a:rPr lang="en-US"/>
              <a:t>Staff responsibilities</a:t>
            </a:r>
          </a:p>
          <a:p>
            <a:pPr lvl="1"/>
            <a:r>
              <a:rPr lang="en-US"/>
              <a:t>Divided the catalogers between the 2 Project Managers</a:t>
            </a:r>
          </a:p>
          <a:p>
            <a:pPr lvl="1"/>
            <a:r>
              <a:rPr lang="en-US"/>
              <a:t>Reviewed and edited records created</a:t>
            </a:r>
          </a:p>
          <a:p>
            <a:pPr lvl="1"/>
            <a:r>
              <a:rPr lang="en-US"/>
              <a:t>Sent messages with things that needed correction</a:t>
            </a:r>
          </a:p>
          <a:p>
            <a:pPr lvl="2"/>
            <a:r>
              <a:rPr lang="en-US"/>
              <a:t>Followed up to make sure corrections were made</a:t>
            </a:r>
          </a:p>
        </p:txBody>
      </p:sp>
      <p:pic>
        <p:nvPicPr>
          <p:cNvPr id="5" name="Picture 4" descr="A picture containing text, sky, orange&#10;&#10;Description automatically generated">
            <a:extLst>
              <a:ext uri="{FF2B5EF4-FFF2-40B4-BE49-F238E27FC236}">
                <a16:creationId xmlns:a16="http://schemas.microsoft.com/office/drawing/2014/main" id="{AC72C8EA-FA7D-9648-81E4-ACAA79E5F1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67175" y="2218833"/>
            <a:ext cx="2926080" cy="2063496"/>
          </a:xfrm>
          <a:prstGeom prst="rect">
            <a:avLst/>
          </a:prstGeom>
        </p:spPr>
      </p:pic>
    </p:spTree>
    <p:extLst>
      <p:ext uri="{BB962C8B-B14F-4D97-AF65-F5344CB8AC3E}">
        <p14:creationId xmlns:p14="http://schemas.microsoft.com/office/powerpoint/2010/main" val="120453910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CC762DCA885E40B9633DED16B6C6E9" ma:contentTypeVersion="14" ma:contentTypeDescription="Create a new document." ma:contentTypeScope="" ma:versionID="9da8d260127f74d0d644c294f2126995">
  <xsd:schema xmlns:xsd="http://www.w3.org/2001/XMLSchema" xmlns:xs="http://www.w3.org/2001/XMLSchema" xmlns:p="http://schemas.microsoft.com/office/2006/metadata/properties" xmlns:ns2="5eab9386-7a9b-4095-ad4b-98f1d2111bc0" xmlns:ns3="c34882e5-dde3-4f9d-9fa1-9efba7ef547e" targetNamespace="http://schemas.microsoft.com/office/2006/metadata/properties" ma:root="true" ma:fieldsID="bca3d69cfaf48f326cef92957e5af561" ns2:_="" ns3:_="">
    <xsd:import namespace="5eab9386-7a9b-4095-ad4b-98f1d2111bc0"/>
    <xsd:import namespace="c34882e5-dde3-4f9d-9fa1-9efba7ef547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ab9386-7a9b-4095-ad4b-98f1d2111bc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0" nillable="true" ma:displayName="Taxonomy Catch All Column" ma:hidden="true" ma:list="{f59c5d66-6baa-4f70-985a-fc9e484ea742}" ma:internalName="TaxCatchAll" ma:showField="CatchAllData" ma:web="5eab9386-7a9b-4095-ad4b-98f1d2111b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34882e5-dde3-4f9d-9fa1-9efba7ef547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5ab8a5a-f23f-4f75-9b39-aef6e923391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eab9386-7a9b-4095-ad4b-98f1d2111bc0">
      <UserInfo>
        <DisplayName>Tom  Jacobson</DisplayName>
        <AccountId>18</AccountId>
        <AccountType/>
      </UserInfo>
      <UserInfo>
        <DisplayName>Stephanie Smith</DisplayName>
        <AccountId>58</AccountId>
        <AccountType/>
      </UserInfo>
      <UserInfo>
        <DisplayName>Ellen Wallace</DisplayName>
        <AccountId>39</AccountId>
        <AccountType/>
      </UserInfo>
    </SharedWithUsers>
    <TaxCatchAll xmlns="5eab9386-7a9b-4095-ad4b-98f1d2111bc0" xsi:nil="true"/>
    <lcf76f155ced4ddcb4097134ff3c332f xmlns="c34882e5-dde3-4f9d-9fa1-9efba7ef54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6A7E153-2A2C-4AC4-9EDE-4335049703BA}">
  <ds:schemaRefs>
    <ds:schemaRef ds:uri="http://schemas.microsoft.com/sharepoint/v3/contenttype/forms"/>
  </ds:schemaRefs>
</ds:datastoreItem>
</file>

<file path=customXml/itemProps2.xml><?xml version="1.0" encoding="utf-8"?>
<ds:datastoreItem xmlns:ds="http://schemas.openxmlformats.org/officeDocument/2006/customXml" ds:itemID="{EF7259B8-5D59-4493-B876-8E9A56B70E42}">
  <ds:schemaRefs>
    <ds:schemaRef ds:uri="5eab9386-7a9b-4095-ad4b-98f1d2111bc0"/>
    <ds:schemaRef ds:uri="c34882e5-dde3-4f9d-9fa1-9efba7ef54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8F9655-2023-4CDE-8CF6-16CB6DC1D549}">
  <ds:schemaRefs>
    <ds:schemaRef ds:uri="http://schemas.microsoft.com/office/infopath/2007/PartnerControls"/>
    <ds:schemaRef ds:uri="http://schemas.openxmlformats.org/package/2006/metadata/core-properties"/>
    <ds:schemaRef ds:uri="http://purl.org/dc/terms/"/>
    <ds:schemaRef ds:uri="c34882e5-dde3-4f9d-9fa1-9efba7ef547e"/>
    <ds:schemaRef ds:uri="5eab9386-7a9b-4095-ad4b-98f1d2111bc0"/>
    <ds:schemaRef ds:uri="http://schemas.microsoft.com/office/2006/metadata/properties"/>
    <ds:schemaRef ds:uri="http://schemas.microsoft.com/office/2006/documentManagement/types"/>
    <ds:schemaRef ds:uri="http://purl.org/dc/elements/1.1/"/>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1680</Words>
  <Application>Microsoft Office PowerPoint</Application>
  <PresentationFormat>Widescreen</PresentationFormat>
  <Paragraphs>212</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Georgia</vt:lpstr>
      <vt:lpstr>Roboto</vt:lpstr>
      <vt:lpstr>Roboto Medium</vt:lpstr>
      <vt:lpstr>Segoe UI Historic</vt:lpstr>
      <vt:lpstr>Wingdings</vt:lpstr>
      <vt:lpstr>Office Theme</vt:lpstr>
      <vt:lpstr>The Long Winding Road to Centralized Cataloging</vt:lpstr>
      <vt:lpstr>About IFLS</vt:lpstr>
      <vt:lpstr>Cataloging History</vt:lpstr>
      <vt:lpstr>Providing Help</vt:lpstr>
      <vt:lpstr>Database Quality Concerns</vt:lpstr>
      <vt:lpstr>More Help</vt:lpstr>
      <vt:lpstr>CABS Process</vt:lpstr>
      <vt:lpstr>Choices</vt:lpstr>
      <vt:lpstr>Certified Cataloger</vt:lpstr>
      <vt:lpstr>Results</vt:lpstr>
      <vt:lpstr>The Push for Centralized Cataloging</vt:lpstr>
      <vt:lpstr>Making the Case</vt:lpstr>
      <vt:lpstr>Results</vt:lpstr>
      <vt:lpstr>Staff Reactions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Centralized Cataloging</dc:title>
  <dc:subject/>
  <dc:creator>Kristine Menkins</dc:creator>
  <cp:keywords/>
  <dc:description/>
  <cp:lastModifiedBy>Kathy Setter</cp:lastModifiedBy>
  <cp:revision>2</cp:revision>
  <dcterms:created xsi:type="dcterms:W3CDTF">2019-12-02T15:33:25Z</dcterms:created>
  <dcterms:modified xsi:type="dcterms:W3CDTF">2023-05-09T16:36:59Z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0x0101000CCC762DCA885E40B9633DED16B6C6E9</vt:lpwstr>
  </property>
  <property fmtid="{D5CDD505-2E9C-101B-9397-08002B2CF9AE}" pid="3" name="GUID">
    <vt:lpwstr>2d7a31a0-7a97-4f76-b0fc-f8b4c67b2840</vt:lpwstr>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TriggerFlowInfo">
    <vt:lpwstr/>
  </property>
  <property fmtid="{D5CDD505-2E9C-101B-9397-08002B2CF9AE}" pid="10" name="MediaServiceImageTags">
    <vt:lpwstr/>
  </property>
</Properties>
</file>