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Arial Bold" charset="1" panose="020B0802020202020204"/>
      <p:regular r:id="rId33"/>
    </p:embeddedFont>
    <p:embeddedFont>
      <p:font typeface="Arial Italics" charset="1" panose="020B0502020202090204"/>
      <p:regular r:id="rId34"/>
    </p:embeddedFont>
    <p:embeddedFont>
      <p:font typeface="Arial" charset="1" panose="020B0502020202020204"/>
      <p:regular r:id="rId35"/>
    </p:embeddedFont>
    <p:embeddedFont>
      <p:font typeface="Poppins Light" charset="1" panose="02000000000000000000"/>
      <p:regular r:id="rId36"/>
    </p:embeddedFont>
    <p:embeddedFont>
      <p:font typeface="Bebas Neue Bold" charset="1" panose="020B0606020202050201"/>
      <p:regular r:id="rId37"/>
    </p:embeddedFont>
    <p:embeddedFont>
      <p:font typeface="Aileron Thin Bold" charset="1" panose="00000400000000000000"/>
      <p:regular r:id="rId38"/>
    </p:embeddedFont>
    <p:embeddedFont>
      <p:font typeface="Aileron Thin" charset="1" panose="00000300000000000000"/>
      <p:regular r:id="rId39"/>
    </p:embeddedFont>
    <p:embeddedFont>
      <p:font typeface="Aileron Thin Bold Italics" charset="1" panose="00000400000000000000"/>
      <p:regular r:id="rId40"/>
    </p:embeddedFont>
    <p:embeddedFont>
      <p:font typeface="Gordita Bold" charset="1" panose="00000000000000000000"/>
      <p:regular r:id="rId41"/>
    </p:embeddedFont>
    <p:embeddedFont>
      <p:font typeface="Gordita" charset="1" panose="00000000000000000000"/>
      <p:regular r:id="rId42"/>
    </p:embeddedFont>
    <p:embeddedFont>
      <p:font typeface="Futura Bold Italics" charset="1" panose="020B0702020204090203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20.xml" Type="http://schemas.openxmlformats.org/officeDocument/2006/relationships/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21.xml" Type="http://schemas.openxmlformats.org/officeDocument/2006/relationships/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22.xml" Type="http://schemas.openxmlformats.org/officeDocument/2006/relationships/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23.xml" Type="http://schemas.openxmlformats.org/officeDocument/2006/relationships/slide"/><Relationship Id="rId4" Target="slide24.xml" Type="http://schemas.openxmlformats.org/officeDocument/2006/relationships/slide"/><Relationship Id="rId5" Target="slide25.xml" Type="http://schemas.openxmlformats.org/officeDocument/2006/relationships/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26.xml" Type="http://schemas.openxmlformats.org/officeDocument/2006/relationships/slide"/><Relationship Id="rId4" Target="slide27.xml" Type="http://schemas.openxmlformats.org/officeDocument/2006/relationships/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slide7.xml" Type="http://schemas.openxmlformats.org/officeDocument/2006/relationships/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slide7.xml" Type="http://schemas.openxmlformats.org/officeDocument/2006/relationships/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slide8.xml" Type="http://schemas.openxmlformats.org/officeDocument/2006/relationships/slide"/><Relationship Id="rId4" Target="../media/image4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slide9.xml" Type="http://schemas.openxmlformats.org/officeDocument/2006/relationships/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slide10.xml" Type="http://schemas.openxmlformats.org/officeDocument/2006/relationships/slide"/><Relationship Id="rId4" Target="../media/image4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slide11.xml" Type="http://schemas.openxmlformats.org/officeDocument/2006/relationships/slide"/><Relationship Id="rId4" Target="../media/image4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slide12.xml" Type="http://schemas.openxmlformats.org/officeDocument/2006/relationships/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Relationship Id="rId3" Target="slide13.xml" Type="http://schemas.openxmlformats.org/officeDocument/2006/relationships/slide"/><Relationship Id="rId4" Target="../media/image5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png" Type="http://schemas.openxmlformats.org/officeDocument/2006/relationships/image"/><Relationship Id="rId4" Target="slide13.xml" Type="http://schemas.openxmlformats.org/officeDocument/2006/relationships/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slide13.xml" Type="http://schemas.openxmlformats.org/officeDocument/2006/relationships/slid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slide14.xml" Type="http://schemas.openxmlformats.org/officeDocument/2006/relationships/slide"/><Relationship Id="rId4" Target="../media/image5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slide14.xml" Type="http://schemas.openxmlformats.org/officeDocument/2006/relationships/slide"/><Relationship Id="rId4" Target="../media/image5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png" Type="http://schemas.openxmlformats.org/officeDocument/2006/relationships/image"/><Relationship Id="rId17" Target="../media/image19.svg" Type="http://schemas.openxmlformats.org/officeDocument/2006/relationships/image"/><Relationship Id="rId18" Target="../media/image20.png" Type="http://schemas.openxmlformats.org/officeDocument/2006/relationships/image"/><Relationship Id="rId19" Target="../media/image21.svg" Type="http://schemas.openxmlformats.org/officeDocument/2006/relationships/image"/><Relationship Id="rId2" Target="../media/image4.png" Type="http://schemas.openxmlformats.org/officeDocument/2006/relationships/image"/><Relationship Id="rId20" Target="../media/image22.png" Type="http://schemas.openxmlformats.org/officeDocument/2006/relationships/image"/><Relationship Id="rId21" Target="../media/image23.svg" Type="http://schemas.openxmlformats.org/officeDocument/2006/relationships/imag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16.xml" Type="http://schemas.openxmlformats.org/officeDocument/2006/relationships/slide"/><Relationship Id="rId4" Target="slide17.xml" Type="http://schemas.openxmlformats.org/officeDocument/2006/relationships/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18.xml" Type="http://schemas.openxmlformats.org/officeDocument/2006/relationships/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slide19.xml" Type="http://schemas.openxmlformats.org/officeDocument/2006/relationships/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050" y="4557838"/>
            <a:ext cx="18288003" cy="5092974"/>
            <a:chOff x="0" y="0"/>
            <a:chExt cx="24384004" cy="67906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6790690"/>
            </a:xfrm>
            <a:custGeom>
              <a:avLst/>
              <a:gdLst/>
              <a:ahLst/>
              <a:cxnLst/>
              <a:rect r="r" b="b" t="t" l="l"/>
              <a:pathLst>
                <a:path h="679069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790690"/>
                  </a:lnTo>
                  <a:lnTo>
                    <a:pt x="0" y="6790690"/>
                  </a:lnTo>
                  <a:close/>
                </a:path>
              </a:pathLst>
            </a:custGeom>
            <a:gradFill rotWithShape="true">
              <a:gsLst>
                <a:gs pos="58000">
                  <a:srgbClr val="25424C">
                    <a:alpha val="100000"/>
                  </a:srgbClr>
                </a:gs>
                <a:gs pos="100000">
                  <a:srgbClr val="6DA48F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852285" y="59166"/>
            <a:ext cx="4608195" cy="4608195"/>
          </a:xfrm>
          <a:custGeom>
            <a:avLst/>
            <a:gdLst/>
            <a:ahLst/>
            <a:cxnLst/>
            <a:rect r="r" b="b" t="t" l="l"/>
            <a:pathLst>
              <a:path h="4608195" w="4608195">
                <a:moveTo>
                  <a:pt x="0" y="0"/>
                </a:moveTo>
                <a:lnTo>
                  <a:pt x="4608195" y="0"/>
                </a:lnTo>
                <a:lnTo>
                  <a:pt x="4608195" y="4608195"/>
                </a:lnTo>
                <a:lnTo>
                  <a:pt x="0" y="4608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944706" y="5024366"/>
            <a:ext cx="10398589" cy="1125130"/>
            <a:chOff x="121920" y="60960"/>
            <a:chExt cx="13620946" cy="137825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1920" y="-60960"/>
              <a:ext cx="13864787" cy="1500174"/>
            </a:xfrm>
            <a:custGeom>
              <a:avLst/>
              <a:gdLst/>
              <a:ahLst/>
              <a:cxnLst/>
              <a:rect r="r" b="b" t="t" l="l"/>
              <a:pathLst>
                <a:path h="1500174" w="13864787">
                  <a:moveTo>
                    <a:pt x="0" y="0"/>
                  </a:moveTo>
                  <a:lnTo>
                    <a:pt x="13864787" y="0"/>
                  </a:lnTo>
                  <a:lnTo>
                    <a:pt x="13864787" y="1500174"/>
                  </a:lnTo>
                  <a:lnTo>
                    <a:pt x="0" y="15001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1920" y="13335"/>
              <a:ext cx="13620946" cy="142587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832"/>
                </a:lnSpc>
              </a:pPr>
              <a:r>
                <a:rPr lang="en-US" sz="54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Automating the Routine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934209" y="6276494"/>
            <a:ext cx="10419582" cy="1232670"/>
            <a:chOff x="121920" y="60960"/>
            <a:chExt cx="13648936" cy="15216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21920" y="-60960"/>
              <a:ext cx="13892777" cy="1643560"/>
            </a:xfrm>
            <a:custGeom>
              <a:avLst/>
              <a:gdLst/>
              <a:ahLst/>
              <a:cxnLst/>
              <a:rect r="r" b="b" t="t" l="l"/>
              <a:pathLst>
                <a:path h="1643560" w="13892777">
                  <a:moveTo>
                    <a:pt x="0" y="0"/>
                  </a:moveTo>
                  <a:lnTo>
                    <a:pt x="13892777" y="0"/>
                  </a:lnTo>
                  <a:lnTo>
                    <a:pt x="13892777" y="1643560"/>
                  </a:lnTo>
                  <a:lnTo>
                    <a:pt x="0" y="16435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1920" y="41910"/>
              <a:ext cx="13648936" cy="154069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596"/>
                </a:lnSpc>
              </a:pPr>
              <a:r>
                <a:rPr lang="en-US" sz="3330" i="true">
                  <a:solidFill>
                    <a:srgbClr val="FFFFFF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Creating workflows and scripts that take routine processes out your hands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937397" y="7966524"/>
            <a:ext cx="10413207" cy="831057"/>
            <a:chOff x="121920" y="60960"/>
            <a:chExt cx="13640436" cy="9861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21920" y="-60960"/>
              <a:ext cx="13884277" cy="1108076"/>
            </a:xfrm>
            <a:custGeom>
              <a:avLst/>
              <a:gdLst/>
              <a:ahLst/>
              <a:cxnLst/>
              <a:rect r="r" b="b" t="t" l="l"/>
              <a:pathLst>
                <a:path h="1108076" w="13884277">
                  <a:moveTo>
                    <a:pt x="0" y="0"/>
                  </a:moveTo>
                  <a:lnTo>
                    <a:pt x="13884277" y="0"/>
                  </a:lnTo>
                  <a:lnTo>
                    <a:pt x="13884277" y="1108076"/>
                  </a:lnTo>
                  <a:lnTo>
                    <a:pt x="0" y="11080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1920" y="32385"/>
              <a:ext cx="13640436" cy="10147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888"/>
                </a:lnSpc>
              </a:pPr>
              <a:r>
                <a:rPr lang="en-US"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Nicole Allen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Bib Records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31142" y="3489618"/>
            <a:ext cx="3880095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Wrong Audience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820" y="4436267"/>
            <a:ext cx="5886306" cy="5622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mistake is a big problem for patrons searching for books. They often filter by Children’s, Adult or YA</a:t>
            </a:r>
          </a:p>
          <a:p>
            <a:pPr algn="l">
              <a:lnSpc>
                <a:spcPts val="2820"/>
              </a:lnSpc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Bib records are pulled by call number and audience fields in the 008 are compared.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Ex. control.p22 != 'd' and call.index_entry like 'ya%'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Cataloger receives the email on 1st of every month with a list of bibs that need updating</a:t>
            </a: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6688174" y="3489618"/>
            <a:ext cx="4911653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Wrong Material Type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69701" y="4920813"/>
            <a:ext cx="5836511" cy="421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mistake is also a big problem for patrons looking to filter by format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is very similar to Wrong Audience except it is looking at materials types instead of Audience codes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2390612" y="3489618"/>
            <a:ext cx="5508859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Call numbers with ,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52362" y="4926601"/>
            <a:ext cx="5836511" cy="4642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8533" indent="-219267" lvl="1">
              <a:lnSpc>
                <a:spcPts val="2863"/>
              </a:lnSpc>
              <a:buFont typeface="Arial"/>
              <a:buChar char="•"/>
            </a:pPr>
            <a:r>
              <a:rPr lang="en-US" sz="2031" spc="20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is a common mistake at our library and can mess with call number stats, dumping data and a whole host of other issues</a:t>
            </a:r>
          </a:p>
          <a:p>
            <a:pPr algn="l">
              <a:lnSpc>
                <a:spcPts val="2863"/>
              </a:lnSpc>
            </a:pPr>
          </a:p>
          <a:p>
            <a:pPr algn="l" marL="438533" indent="-219267" lvl="1">
              <a:lnSpc>
                <a:spcPts val="2863"/>
              </a:lnSpc>
              <a:buFont typeface="Arial"/>
              <a:buChar char="•"/>
            </a:pPr>
            <a:r>
              <a:rPr lang="en-US" sz="2031" spc="20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Super simple search. Search the call number field for ,</a:t>
            </a:r>
          </a:p>
          <a:p>
            <a:pPr algn="l">
              <a:lnSpc>
                <a:spcPts val="2863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Cataloger receives the email on 1st of every month with a list of bibs that need updating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Acquisitions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57806" y="3489618"/>
            <a:ext cx="3226767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Order records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820" y="4436267"/>
            <a:ext cx="5886306" cy="5270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 Tuesday all selectors receive a spreadsheet of all open order records sorted by date created.</a:t>
            </a:r>
          </a:p>
          <a:p>
            <a:pPr algn="l">
              <a:lnSpc>
                <a:spcPts val="2820"/>
              </a:lnSpc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Spreadsheet contains release dates, vendors, internal notes as well as funds.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has been very helpful in keeping track of vendors with fullfillment issues so we can quickly pivot to another vendor when something doesn’t arrive in time.</a:t>
            </a: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7646605" y="3489618"/>
            <a:ext cx="2994790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Fund Reports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69701" y="4920813"/>
            <a:ext cx="5836511" cy="456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Goes out twice a month. Broken down by city line budget. We have 132 funds broken down into 16 lines.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Because of the complexity of the town budget, Sierra fund breakdown is very hard for most selectors to visualize. Regular emails helps everyone stay on track.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2281810" y="4436267"/>
            <a:ext cx="5886306" cy="5622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We have a Express books collection  at all locations. They circ for a less time and do not fulfill holds. They come preprocessed and are leased. </a:t>
            </a:r>
          </a:p>
          <a:p>
            <a:pPr algn="l">
              <a:lnSpc>
                <a:spcPts val="2820"/>
              </a:lnSpc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 Wednesday a clerk in our department gets a list of suggested titles to pull and to send back.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search is Express books (i-type) older than 4 months, not checked-out and there is more than 1 available circulating copy on the shelf</a:t>
            </a: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2734457" y="3489618"/>
            <a:ext cx="4981012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Express de-acquistion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Holds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7368454" y="3489618"/>
            <a:ext cx="3551093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Canceled Holds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182489" y="4422322"/>
            <a:ext cx="5836511" cy="738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Twice a week members of the circulation dept get emails containing holds that need to be canceled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SQL search is for all hold notes with the word cancel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This hold note is created by acquisitions staff as they cancel order records for titles that we will not be receiving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Circulation staff then contacts the patron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2390612" y="3489618"/>
            <a:ext cx="5508859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Oustanding Holds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61887" y="4576607"/>
            <a:ext cx="5836511" cy="5622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 Monday morning an email goes to all selectors/buyers &amp; key Info staff members. Each branch get’s their version too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Multiple lists by Materials type (books, DVDs, Music, etc.)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Contains a list of all bibs with more than 2 holds, items owned and items on order. A formula was built to create a column showing a ratio of holds to items (owned+on order) .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654622" y="3489618"/>
            <a:ext cx="2299248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Old Holds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7378" y="4422322"/>
            <a:ext cx="5461287" cy="6327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Twice a week circulation gets a list of all bib level holds older than 4 days with available items attached to the record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Staff will investigate what is going on with the record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Staff then alerts the acquisitions or ILL team if the available item is not located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Stats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52976" y="3489618"/>
            <a:ext cx="3636428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Circulation stats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0" y="4096387"/>
            <a:ext cx="5886306" cy="4918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Comes on the 1st. Contains all circulation by call number and location. </a:t>
            </a:r>
          </a:p>
          <a:p>
            <a:pPr algn="l">
              <a:lnSpc>
                <a:spcPts val="2820"/>
              </a:lnSpc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Call number circulation broken down by branch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i-type circulation broken down by branch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p-Code3 circulation broken down by branch</a:t>
            </a: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7196484" y="3489618"/>
            <a:ext cx="3895032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4" action="ppaction://hlinksldjump"/>
              </a:rPr>
              <a:t>Holdings Reports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87251" y="4249713"/>
            <a:ext cx="5836511" cy="844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Comes on the 1st of the month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Contains counts (items owned) by call no,. &amp; broken down by branch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Contains counts (items owned) by material type &amp; broken down by </a:t>
            </a: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Contains  items owned, total items checked-out, % off-shelf broken down by call no.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Total holdings at each location. No. of items added to each branch and no. of items deleted from each branch. 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2390612" y="3489618"/>
            <a:ext cx="5508859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5" action="ppaction://hlinksldjump"/>
              </a:rPr>
              <a:t>Patrons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61887" y="4576607"/>
            <a:ext cx="5836511" cy="3508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Comes at the end of the fiscal year.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Shows the number of items added to each p-type location and the total number of patron accounts for each p-type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.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Collection Management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104735" y="3489618"/>
            <a:ext cx="3532909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Collection Sizes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0" y="4096387"/>
            <a:ext cx="5886306" cy="4918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Library collections are broken down into 138 collections. Every collection has a collection manager and selector</a:t>
            </a:r>
          </a:p>
          <a:p>
            <a:pPr algn="l">
              <a:lnSpc>
                <a:spcPts val="2820"/>
              </a:lnSpc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 collection has a target size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Target sizes are determined by a committee during a series of meetings held every 5-7 yrs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8038083" y="3489618"/>
            <a:ext cx="2211835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Shelf Lists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87251" y="4367950"/>
            <a:ext cx="5836511" cy="8089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 collection manager receives a shelf list of their collection on the 1st of every month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email that contains the shelf list also tells the collection manager how many items they currently have in their collection and how many they are over or under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Collection managers are responsible for weeding based on this information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2390612" y="3489618"/>
            <a:ext cx="5508859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4" action="ppaction://hlinksldjump"/>
              </a:rPr>
              <a:t>More Lists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61887" y="4576607"/>
            <a:ext cx="5836511" cy="456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Many collection managers have a list sent to them of all new titles added to their collections every week.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We are working on tracking the diversity of our collections within these shelf lists.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.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" y="8875522"/>
            <a:ext cx="18288003" cy="1411478"/>
            <a:chOff x="0" y="0"/>
            <a:chExt cx="24384004" cy="18819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882013"/>
            </a:xfrm>
            <a:custGeom>
              <a:avLst/>
              <a:gdLst/>
              <a:ahLst/>
              <a:cxnLst/>
              <a:rect r="r" b="b" t="t" l="l"/>
              <a:pathLst>
                <a:path h="1882013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882013"/>
                  </a:lnTo>
                  <a:lnTo>
                    <a:pt x="0" y="1882013"/>
                  </a:lnTo>
                  <a:close/>
                </a:path>
              </a:pathLst>
            </a:custGeom>
            <a:gradFill rotWithShape="true">
              <a:gsLst>
                <a:gs pos="0">
                  <a:srgbClr val="6DA48F">
                    <a:alpha val="100000"/>
                  </a:srgbClr>
                </a:gs>
                <a:gs pos="65000">
                  <a:srgbClr val="25424C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852285" y="0"/>
            <a:ext cx="4608195" cy="4608195"/>
          </a:xfrm>
          <a:custGeom>
            <a:avLst/>
            <a:gdLst/>
            <a:ahLst/>
            <a:cxnLst/>
            <a:rect r="r" b="b" t="t" l="l"/>
            <a:pathLst>
              <a:path h="4608195" w="4608195">
                <a:moveTo>
                  <a:pt x="0" y="0"/>
                </a:moveTo>
                <a:lnTo>
                  <a:pt x="4608195" y="0"/>
                </a:lnTo>
                <a:lnTo>
                  <a:pt x="4608195" y="4608195"/>
                </a:lnTo>
                <a:lnTo>
                  <a:pt x="0" y="4608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99090" y="9591112"/>
            <a:ext cx="2490952" cy="507831"/>
            <a:chOff x="121920" y="60960"/>
            <a:chExt cx="3077430" cy="5551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1920" y="-60960"/>
              <a:ext cx="3321270" cy="677108"/>
            </a:xfrm>
            <a:custGeom>
              <a:avLst/>
              <a:gdLst/>
              <a:ahLst/>
              <a:cxnLst/>
              <a:rect r="r" b="b" t="t" l="l"/>
              <a:pathLst>
                <a:path h="677108" w="3321270">
                  <a:moveTo>
                    <a:pt x="0" y="0"/>
                  </a:moveTo>
                  <a:lnTo>
                    <a:pt x="3321270" y="0"/>
                  </a:lnTo>
                  <a:lnTo>
                    <a:pt x="3321270" y="677108"/>
                  </a:lnTo>
                  <a:lnTo>
                    <a:pt x="0" y="6771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1920" y="13335"/>
              <a:ext cx="3077430" cy="6028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#IUG2025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029200" y="4445714"/>
            <a:ext cx="8229600" cy="1197030"/>
            <a:chOff x="121920" y="60960"/>
            <a:chExt cx="10728960" cy="1474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21920" y="-60960"/>
              <a:ext cx="10972800" cy="1596040"/>
            </a:xfrm>
            <a:custGeom>
              <a:avLst/>
              <a:gdLst/>
              <a:ahLst/>
              <a:cxnLst/>
              <a:rect r="r" b="b" t="t" l="l"/>
              <a:pathLst>
                <a:path h="1596040" w="10972800">
                  <a:moveTo>
                    <a:pt x="0" y="0"/>
                  </a:moveTo>
                  <a:lnTo>
                    <a:pt x="10972800" y="0"/>
                  </a:lnTo>
                  <a:lnTo>
                    <a:pt x="10972800" y="1596040"/>
                  </a:lnTo>
                  <a:lnTo>
                    <a:pt x="0" y="15960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1920" y="80010"/>
              <a:ext cx="10728960" cy="145507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8091"/>
                </a:lnSpc>
              </a:pPr>
              <a:r>
                <a:rPr lang="en-US" sz="8325" b="true">
                  <a:solidFill>
                    <a:srgbClr val="6DA38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THANK YOU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975748" y="6034810"/>
            <a:ext cx="6336506" cy="1433512"/>
            <a:chOff x="121920" y="60960"/>
            <a:chExt cx="8204834" cy="17894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21920" y="-60960"/>
              <a:ext cx="8448675" cy="1911350"/>
            </a:xfrm>
            <a:custGeom>
              <a:avLst/>
              <a:gdLst/>
              <a:ahLst/>
              <a:cxnLst/>
              <a:rect r="r" b="b" t="t" l="l"/>
              <a:pathLst>
                <a:path h="1911350" w="8448675">
                  <a:moveTo>
                    <a:pt x="0" y="0"/>
                  </a:moveTo>
                  <a:lnTo>
                    <a:pt x="8448675" y="0"/>
                  </a:lnTo>
                  <a:lnTo>
                    <a:pt x="8448675" y="1911350"/>
                  </a:lnTo>
                  <a:lnTo>
                    <a:pt x="0" y="1911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1920" y="22860"/>
              <a:ext cx="8204834" cy="18275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536"/>
                </a:lnSpc>
              </a:pPr>
              <a:r>
                <a:rPr lang="en-US" sz="4200">
                  <a:solidFill>
                    <a:srgbClr val="575358"/>
                  </a:solidFill>
                  <a:latin typeface="Arial"/>
                  <a:ea typeface="Arial"/>
                  <a:cs typeface="Arial"/>
                  <a:sym typeface="Arial"/>
                </a:rPr>
                <a:t>Questions?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6591673" y="-5166356"/>
            <a:ext cx="4763043" cy="15095756"/>
            <a:chOff x="0" y="0"/>
            <a:chExt cx="1565647" cy="49620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65647" cy="4962084"/>
            </a:xfrm>
            <a:custGeom>
              <a:avLst/>
              <a:gdLst/>
              <a:ahLst/>
              <a:cxnLst/>
              <a:rect r="r" b="b" t="t" l="l"/>
              <a:pathLst>
                <a:path h="4962084" w="1565647">
                  <a:moveTo>
                    <a:pt x="82896" y="0"/>
                  </a:moveTo>
                  <a:lnTo>
                    <a:pt x="1482751" y="0"/>
                  </a:lnTo>
                  <a:cubicBezTo>
                    <a:pt x="1504736" y="0"/>
                    <a:pt x="1525821" y="8734"/>
                    <a:pt x="1541367" y="24280"/>
                  </a:cubicBezTo>
                  <a:cubicBezTo>
                    <a:pt x="1556913" y="39826"/>
                    <a:pt x="1565647" y="60911"/>
                    <a:pt x="1565647" y="82896"/>
                  </a:cubicBezTo>
                  <a:lnTo>
                    <a:pt x="1565647" y="4879188"/>
                  </a:lnTo>
                  <a:cubicBezTo>
                    <a:pt x="1565647" y="4924970"/>
                    <a:pt x="1528533" y="4962084"/>
                    <a:pt x="1482751" y="4962084"/>
                  </a:cubicBezTo>
                  <a:lnTo>
                    <a:pt x="82896" y="4962084"/>
                  </a:lnTo>
                  <a:cubicBezTo>
                    <a:pt x="37114" y="4962084"/>
                    <a:pt x="0" y="4924970"/>
                    <a:pt x="0" y="4879188"/>
                  </a:cubicBezTo>
                  <a:lnTo>
                    <a:pt x="0" y="82896"/>
                  </a:lnTo>
                  <a:cubicBezTo>
                    <a:pt x="0" y="37114"/>
                    <a:pt x="37114" y="0"/>
                    <a:pt x="8289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565647" cy="4923985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sp>
        <p:nvSpPr>
          <p:cNvPr name="Freeform 9" id="9">
            <a:hlinkClick r:id="rId3" action="ppaction://hlinksldjump"/>
          </p:cNvPr>
          <p:cNvSpPr/>
          <p:nvPr/>
        </p:nvSpPr>
        <p:spPr>
          <a:xfrm flipH="false" flipV="false" rot="0">
            <a:off x="1749781" y="325675"/>
            <a:ext cx="14423528" cy="4182823"/>
          </a:xfrm>
          <a:custGeom>
            <a:avLst/>
            <a:gdLst/>
            <a:ahLst/>
            <a:cxnLst/>
            <a:rect r="r" b="b" t="t" l="l"/>
            <a:pathLst>
              <a:path h="4182823" w="14423528">
                <a:moveTo>
                  <a:pt x="0" y="0"/>
                </a:moveTo>
                <a:lnTo>
                  <a:pt x="14423527" y="0"/>
                </a:lnTo>
                <a:lnTo>
                  <a:pt x="14423527" y="4182823"/>
                </a:lnTo>
                <a:lnTo>
                  <a:pt x="0" y="4182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2010694" y="5435405"/>
          <a:ext cx="13507255" cy="4538662"/>
        </p:xfrm>
        <a:graphic>
          <a:graphicData uri="http://schemas.openxmlformats.org/drawingml/2006/table">
            <a:tbl>
              <a:tblPr/>
              <a:tblGrid>
                <a:gridCol w="2701451"/>
                <a:gridCol w="2701451"/>
                <a:gridCol w="2701451"/>
                <a:gridCol w="2701451"/>
                <a:gridCol w="2701451"/>
              </a:tblGrid>
              <a:tr h="5141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Call #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Title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Barcode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Location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Last Updated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821 chauc...g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Canterbury tales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31117010329576       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gbadu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03/03/25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5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fiction albom...m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first phone call from heaven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31117018696604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gbadu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02/28/25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fiction alder...n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Power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31117020635616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gbadu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02/28/25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fiction allen...i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house of the spirits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31117020660127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gbadu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02/28/25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5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fiction amsde...d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Important things that don't matter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31117012083114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gbadu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03/03/25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fiction backm...f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Anxious people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31117021932442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gbadu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03/03/25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2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fiction badan...s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storyteller's secret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31117021283937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gbadu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03/03/25</a:t>
                      </a:r>
                      <a:endParaRPr lang="en-US" sz="1100"/>
                    </a:p>
                  </a:txBody>
                  <a:tcPr marL="95250" marR="95250" marT="95250" marB="9525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6692457" y="-5372904"/>
            <a:ext cx="4604397" cy="15350205"/>
            <a:chOff x="0" y="0"/>
            <a:chExt cx="1513499" cy="50457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13499" cy="5045724"/>
            </a:xfrm>
            <a:custGeom>
              <a:avLst/>
              <a:gdLst/>
              <a:ahLst/>
              <a:cxnLst/>
              <a:rect r="r" b="b" t="t" l="l"/>
              <a:pathLst>
                <a:path h="5045724" w="1513499">
                  <a:moveTo>
                    <a:pt x="85752" y="0"/>
                  </a:moveTo>
                  <a:lnTo>
                    <a:pt x="1427746" y="0"/>
                  </a:lnTo>
                  <a:cubicBezTo>
                    <a:pt x="1450489" y="0"/>
                    <a:pt x="1472301" y="9035"/>
                    <a:pt x="1488382" y="25116"/>
                  </a:cubicBezTo>
                  <a:cubicBezTo>
                    <a:pt x="1504464" y="41198"/>
                    <a:pt x="1513499" y="63009"/>
                    <a:pt x="1513499" y="85752"/>
                  </a:cubicBezTo>
                  <a:lnTo>
                    <a:pt x="1513499" y="4959971"/>
                  </a:lnTo>
                  <a:cubicBezTo>
                    <a:pt x="1513499" y="4982714"/>
                    <a:pt x="1504464" y="5004526"/>
                    <a:pt x="1488382" y="5020608"/>
                  </a:cubicBezTo>
                  <a:cubicBezTo>
                    <a:pt x="1472301" y="5036689"/>
                    <a:pt x="1450489" y="5045724"/>
                    <a:pt x="1427746" y="5045724"/>
                  </a:cubicBezTo>
                  <a:lnTo>
                    <a:pt x="85752" y="5045724"/>
                  </a:lnTo>
                  <a:cubicBezTo>
                    <a:pt x="63009" y="5045724"/>
                    <a:pt x="41198" y="5036689"/>
                    <a:pt x="25116" y="5020608"/>
                  </a:cubicBezTo>
                  <a:cubicBezTo>
                    <a:pt x="9035" y="5004526"/>
                    <a:pt x="0" y="4982714"/>
                    <a:pt x="0" y="4959971"/>
                  </a:cubicBezTo>
                  <a:lnTo>
                    <a:pt x="0" y="85752"/>
                  </a:lnTo>
                  <a:cubicBezTo>
                    <a:pt x="0" y="63009"/>
                    <a:pt x="9035" y="41198"/>
                    <a:pt x="25116" y="25116"/>
                  </a:cubicBezTo>
                  <a:cubicBezTo>
                    <a:pt x="41198" y="9035"/>
                    <a:pt x="63009" y="0"/>
                    <a:pt x="8575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513499" cy="5007624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5" id="5">
            <a:hlinkClick r:id="rId3" action="ppaction://hlinksldjump"/>
          </p:cNvPr>
          <p:cNvSpPr/>
          <p:nvPr/>
        </p:nvSpPr>
        <p:spPr>
          <a:xfrm flipH="false" flipV="false" rot="0">
            <a:off x="1638347" y="334932"/>
            <a:ext cx="14660935" cy="3995105"/>
          </a:xfrm>
          <a:custGeom>
            <a:avLst/>
            <a:gdLst/>
            <a:ahLst/>
            <a:cxnLst/>
            <a:rect r="r" b="b" t="t" l="l"/>
            <a:pathLst>
              <a:path h="3995105" w="14660935">
                <a:moveTo>
                  <a:pt x="0" y="0"/>
                </a:moveTo>
                <a:lnTo>
                  <a:pt x="14660935" y="0"/>
                </a:lnTo>
                <a:lnTo>
                  <a:pt x="14660935" y="3995105"/>
                </a:lnTo>
                <a:lnTo>
                  <a:pt x="0" y="3995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319552" y="4763043"/>
          <a:ext cx="15350205" cy="5299222"/>
        </p:xfrm>
        <a:graphic>
          <a:graphicData uri="http://schemas.openxmlformats.org/drawingml/2006/table">
            <a:tbl>
              <a:tblPr/>
              <a:tblGrid>
                <a:gridCol w="1435845"/>
                <a:gridCol w="4211689"/>
                <a:gridCol w="2033243"/>
                <a:gridCol w="888162"/>
                <a:gridCol w="692660"/>
                <a:gridCol w="1460702"/>
                <a:gridCol w="553016"/>
                <a:gridCol w="1418809"/>
                <a:gridCol w="1153485"/>
                <a:gridCol w="1502595"/>
              </a:tblGrid>
              <a:tr h="5248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Call #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Title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Barcode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Location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Total C/out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Cat Date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Status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Due Date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No. Of Holds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item No.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001.9 sagan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demon-haunted world : science as a candle in the dark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31117015242980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04/04/2008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01/24/23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i1499387a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1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109 ferry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brief history of thought : a philosophical guide to living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31117017745634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01/05/2012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01/30/23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i1775463a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91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155.24 clear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Atomic habits : tiny changes, remarkable results : an easy &amp; proven way to build good habits &amp; break bad ones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31117021270793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10/15/2018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02/10/23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i2189485a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91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158.1 deida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way of the superior man : a spiritual guide to mastering the challenges of women, work, and sexual desire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31117022499177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09/06/2022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02/03/23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i2348693a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6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Clear thinking.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31117003537383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01/01/1988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01/21/23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i363727a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6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172.4 oneil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Justice across boundaries : whose obligations?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31117020583204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10/13/2017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01/30/23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i2127589a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6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292.13 grave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Greek myths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31117009868881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04/05/1999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01/21/23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i898550a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6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322.4 x x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autobiography of Malcolm X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31117021353896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03/18/2019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02/03/23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i2202050a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7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378.1616 gelb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Conquering the college admissions essay in 10 steps : crafting a winning personal statement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31117020562240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gmad1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09/14/2017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01/26/23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959"/>
                        </a:lnSpc>
                        <a:defRPr/>
                      </a:pPr>
                      <a:r>
                        <a:rPr lang="en-US" sz="13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i2123566a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7" id="7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9" id="9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6692457" y="-5082052"/>
            <a:ext cx="4604397" cy="15350205"/>
            <a:chOff x="0" y="0"/>
            <a:chExt cx="1513499" cy="50457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13499" cy="5045724"/>
            </a:xfrm>
            <a:custGeom>
              <a:avLst/>
              <a:gdLst/>
              <a:ahLst/>
              <a:cxnLst/>
              <a:rect r="r" b="b" t="t" l="l"/>
              <a:pathLst>
                <a:path h="5045724" w="1513499">
                  <a:moveTo>
                    <a:pt x="85752" y="0"/>
                  </a:moveTo>
                  <a:lnTo>
                    <a:pt x="1427746" y="0"/>
                  </a:lnTo>
                  <a:cubicBezTo>
                    <a:pt x="1450489" y="0"/>
                    <a:pt x="1472301" y="9035"/>
                    <a:pt x="1488382" y="25116"/>
                  </a:cubicBezTo>
                  <a:cubicBezTo>
                    <a:pt x="1504464" y="41198"/>
                    <a:pt x="1513499" y="63009"/>
                    <a:pt x="1513499" y="85752"/>
                  </a:cubicBezTo>
                  <a:lnTo>
                    <a:pt x="1513499" y="4959971"/>
                  </a:lnTo>
                  <a:cubicBezTo>
                    <a:pt x="1513499" y="4982714"/>
                    <a:pt x="1504464" y="5004526"/>
                    <a:pt x="1488382" y="5020608"/>
                  </a:cubicBezTo>
                  <a:cubicBezTo>
                    <a:pt x="1472301" y="5036689"/>
                    <a:pt x="1450489" y="5045724"/>
                    <a:pt x="1427746" y="5045724"/>
                  </a:cubicBezTo>
                  <a:lnTo>
                    <a:pt x="85752" y="5045724"/>
                  </a:lnTo>
                  <a:cubicBezTo>
                    <a:pt x="63009" y="5045724"/>
                    <a:pt x="41198" y="5036689"/>
                    <a:pt x="25116" y="5020608"/>
                  </a:cubicBezTo>
                  <a:cubicBezTo>
                    <a:pt x="9035" y="5004526"/>
                    <a:pt x="0" y="4982714"/>
                    <a:pt x="0" y="4959971"/>
                  </a:cubicBezTo>
                  <a:lnTo>
                    <a:pt x="0" y="85752"/>
                  </a:lnTo>
                  <a:cubicBezTo>
                    <a:pt x="0" y="63009"/>
                    <a:pt x="9035" y="41198"/>
                    <a:pt x="25116" y="25116"/>
                  </a:cubicBezTo>
                  <a:cubicBezTo>
                    <a:pt x="41198" y="9035"/>
                    <a:pt x="63009" y="0"/>
                    <a:pt x="8575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513499" cy="5007624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sp>
        <p:nvSpPr>
          <p:cNvPr name="Freeform 9" id="9">
            <a:hlinkClick r:id="rId3" action="ppaction://hlinksldjump"/>
          </p:cNvPr>
          <p:cNvSpPr/>
          <p:nvPr/>
        </p:nvSpPr>
        <p:spPr>
          <a:xfrm flipH="false" flipV="false" rot="0">
            <a:off x="1726339" y="612435"/>
            <a:ext cx="14536632" cy="3961232"/>
          </a:xfrm>
          <a:custGeom>
            <a:avLst/>
            <a:gdLst/>
            <a:ahLst/>
            <a:cxnLst/>
            <a:rect r="r" b="b" t="t" l="l"/>
            <a:pathLst>
              <a:path h="3961232" w="14536632">
                <a:moveTo>
                  <a:pt x="0" y="0"/>
                </a:moveTo>
                <a:lnTo>
                  <a:pt x="14536632" y="0"/>
                </a:lnTo>
                <a:lnTo>
                  <a:pt x="14536632" y="3961232"/>
                </a:lnTo>
                <a:lnTo>
                  <a:pt x="0" y="396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5400000">
            <a:off x="6957932" y="-631904"/>
            <a:ext cx="4086454" cy="16516281"/>
            <a:chOff x="0" y="0"/>
            <a:chExt cx="1343247" cy="542902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43247" cy="5429022"/>
            </a:xfrm>
            <a:custGeom>
              <a:avLst/>
              <a:gdLst/>
              <a:ahLst/>
              <a:cxnLst/>
              <a:rect r="r" b="b" t="t" l="l"/>
              <a:pathLst>
                <a:path h="5429022" w="1343247">
                  <a:moveTo>
                    <a:pt x="96621" y="0"/>
                  </a:moveTo>
                  <a:lnTo>
                    <a:pt x="1246626" y="0"/>
                  </a:lnTo>
                  <a:cubicBezTo>
                    <a:pt x="1299988" y="0"/>
                    <a:pt x="1343247" y="43259"/>
                    <a:pt x="1343247" y="96621"/>
                  </a:cubicBezTo>
                  <a:lnTo>
                    <a:pt x="1343247" y="5332400"/>
                  </a:lnTo>
                  <a:cubicBezTo>
                    <a:pt x="1343247" y="5385763"/>
                    <a:pt x="1299988" y="5429022"/>
                    <a:pt x="1246626" y="5429022"/>
                  </a:cubicBezTo>
                  <a:lnTo>
                    <a:pt x="96621" y="5429022"/>
                  </a:lnTo>
                  <a:cubicBezTo>
                    <a:pt x="43259" y="5429022"/>
                    <a:pt x="0" y="5385763"/>
                    <a:pt x="0" y="5332400"/>
                  </a:cubicBezTo>
                  <a:lnTo>
                    <a:pt x="0" y="96621"/>
                  </a:lnTo>
                  <a:cubicBezTo>
                    <a:pt x="0" y="43259"/>
                    <a:pt x="43259" y="0"/>
                    <a:pt x="96621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38100"/>
              <a:ext cx="1343247" cy="5390922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6007651"/>
            <a:ext cx="15812458" cy="3300851"/>
          </a:xfrm>
          <a:custGeom>
            <a:avLst/>
            <a:gdLst/>
            <a:ahLst/>
            <a:cxnLst/>
            <a:rect r="r" b="b" t="t" l="l"/>
            <a:pathLst>
              <a:path h="3300851" w="15812458">
                <a:moveTo>
                  <a:pt x="0" y="0"/>
                </a:moveTo>
                <a:lnTo>
                  <a:pt x="15812458" y="0"/>
                </a:lnTo>
                <a:lnTo>
                  <a:pt x="15812458" y="3300851"/>
                </a:lnTo>
                <a:lnTo>
                  <a:pt x="0" y="33008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7756461" y="-6552481"/>
            <a:ext cx="2900401" cy="17629681"/>
            <a:chOff x="0" y="0"/>
            <a:chExt cx="953383" cy="57950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3383" cy="5795004"/>
            </a:xfrm>
            <a:custGeom>
              <a:avLst/>
              <a:gdLst/>
              <a:ahLst/>
              <a:cxnLst/>
              <a:rect r="r" b="b" t="t" l="l"/>
              <a:pathLst>
                <a:path h="5795004" w="953383">
                  <a:moveTo>
                    <a:pt x="136132" y="0"/>
                  </a:moveTo>
                  <a:lnTo>
                    <a:pt x="817251" y="0"/>
                  </a:lnTo>
                  <a:cubicBezTo>
                    <a:pt x="892435" y="0"/>
                    <a:pt x="953383" y="60948"/>
                    <a:pt x="953383" y="136132"/>
                  </a:cubicBezTo>
                  <a:lnTo>
                    <a:pt x="953383" y="5658872"/>
                  </a:lnTo>
                  <a:cubicBezTo>
                    <a:pt x="953383" y="5734055"/>
                    <a:pt x="892435" y="5795004"/>
                    <a:pt x="817251" y="5795004"/>
                  </a:cubicBezTo>
                  <a:lnTo>
                    <a:pt x="136132" y="5795004"/>
                  </a:lnTo>
                  <a:cubicBezTo>
                    <a:pt x="60948" y="5795004"/>
                    <a:pt x="0" y="5734055"/>
                    <a:pt x="0" y="5658872"/>
                  </a:cubicBezTo>
                  <a:lnTo>
                    <a:pt x="0" y="136132"/>
                  </a:lnTo>
                  <a:cubicBezTo>
                    <a:pt x="0" y="60948"/>
                    <a:pt x="60948" y="0"/>
                    <a:pt x="13613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953383" cy="5756904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6529701" y="-1241540"/>
            <a:ext cx="5024761" cy="17425845"/>
            <a:chOff x="0" y="0"/>
            <a:chExt cx="1651676" cy="57280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51676" cy="5728002"/>
            </a:xfrm>
            <a:custGeom>
              <a:avLst/>
              <a:gdLst/>
              <a:ahLst/>
              <a:cxnLst/>
              <a:rect r="r" b="b" t="t" l="l"/>
              <a:pathLst>
                <a:path h="5728002" w="1651676">
                  <a:moveTo>
                    <a:pt x="78578" y="0"/>
                  </a:moveTo>
                  <a:lnTo>
                    <a:pt x="1573097" y="0"/>
                  </a:lnTo>
                  <a:cubicBezTo>
                    <a:pt x="1616495" y="0"/>
                    <a:pt x="1651676" y="35181"/>
                    <a:pt x="1651676" y="78578"/>
                  </a:cubicBezTo>
                  <a:lnTo>
                    <a:pt x="1651676" y="5649423"/>
                  </a:lnTo>
                  <a:cubicBezTo>
                    <a:pt x="1651676" y="5692821"/>
                    <a:pt x="1616495" y="5728002"/>
                    <a:pt x="1573097" y="5728002"/>
                  </a:cubicBezTo>
                  <a:lnTo>
                    <a:pt x="78578" y="5728002"/>
                  </a:lnTo>
                  <a:cubicBezTo>
                    <a:pt x="35181" y="5728002"/>
                    <a:pt x="0" y="5692821"/>
                    <a:pt x="0" y="5649423"/>
                  </a:cubicBezTo>
                  <a:lnTo>
                    <a:pt x="0" y="78578"/>
                  </a:lnTo>
                  <a:cubicBezTo>
                    <a:pt x="0" y="35181"/>
                    <a:pt x="35181" y="0"/>
                    <a:pt x="78578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"/>
              <a:ext cx="1651676" cy="5689902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1190274"/>
            <a:ext cx="16230600" cy="2191131"/>
          </a:xfrm>
          <a:custGeom>
            <a:avLst/>
            <a:gdLst/>
            <a:ahLst/>
            <a:cxnLst/>
            <a:rect r="r" b="b" t="t" l="l"/>
            <a:pathLst>
              <a:path h="2191131" w="16230600">
                <a:moveTo>
                  <a:pt x="0" y="0"/>
                </a:moveTo>
                <a:lnTo>
                  <a:pt x="16230600" y="0"/>
                </a:lnTo>
                <a:lnTo>
                  <a:pt x="16230600" y="2191131"/>
                </a:lnTo>
                <a:lnTo>
                  <a:pt x="0" y="2191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>
            <a:hlinkClick r:id="rId4" action="ppaction://hlinksldjump"/>
          </p:cNvPr>
          <p:cNvSpPr/>
          <p:nvPr/>
        </p:nvSpPr>
        <p:spPr>
          <a:xfrm flipH="false" flipV="false" rot="0">
            <a:off x="942772" y="5381924"/>
            <a:ext cx="16402455" cy="4223632"/>
          </a:xfrm>
          <a:custGeom>
            <a:avLst/>
            <a:gdLst/>
            <a:ahLst/>
            <a:cxnLst/>
            <a:rect r="r" b="b" t="t" l="l"/>
            <a:pathLst>
              <a:path h="4223632" w="16402455">
                <a:moveTo>
                  <a:pt x="0" y="0"/>
                </a:moveTo>
                <a:lnTo>
                  <a:pt x="16402456" y="0"/>
                </a:lnTo>
                <a:lnTo>
                  <a:pt x="16402456" y="4223632"/>
                </a:lnTo>
                <a:lnTo>
                  <a:pt x="0" y="4223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0" y="256419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995892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3741035" y="0"/>
            <a:ext cx="4144928" cy="414492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688" r="0" b="-30645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93709" y="4604446"/>
            <a:ext cx="4265591" cy="3086100"/>
            <a:chOff x="0" y="0"/>
            <a:chExt cx="1123448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23448" cy="812800"/>
            </a:xfrm>
            <a:custGeom>
              <a:avLst/>
              <a:gdLst/>
              <a:ahLst/>
              <a:cxnLst/>
              <a:rect r="r" b="b" t="t" l="l"/>
              <a:pathLst>
                <a:path h="812800" w="1123448">
                  <a:moveTo>
                    <a:pt x="0" y="0"/>
                  </a:moveTo>
                  <a:lnTo>
                    <a:pt x="1123448" y="0"/>
                  </a:lnTo>
                  <a:lnTo>
                    <a:pt x="112344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FE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123448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17002" y="775381"/>
            <a:ext cx="4619625" cy="2056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Nicole Allen </a:t>
            </a:r>
          </a:p>
          <a:p>
            <a:pPr algn="l" marL="0" indent="0" lvl="0">
              <a:lnSpc>
                <a:spcPts val="778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58992" y="3308281"/>
            <a:ext cx="2477421" cy="628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4799" spc="95" b="true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About 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410" y="4686967"/>
            <a:ext cx="18225180" cy="4906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18902" indent="-309451" lvl="1">
              <a:lnSpc>
                <a:spcPts val="4443"/>
              </a:lnSpc>
              <a:buFont typeface="Arial"/>
              <a:buChar char="•"/>
            </a:pPr>
            <a:r>
              <a:rPr lang="en-US" sz="2866" spc="17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With Greenwich Library since 2003</a:t>
            </a:r>
          </a:p>
          <a:p>
            <a:pPr algn="l" marL="618902" indent="-309451" lvl="1">
              <a:lnSpc>
                <a:spcPts val="4443"/>
              </a:lnSpc>
              <a:buFont typeface="Arial"/>
              <a:buChar char="•"/>
            </a:pPr>
            <a:r>
              <a:rPr lang="en-US" sz="2866" spc="17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Worked as a Circ-Aide, Clerk, Shelving Supervisor</a:t>
            </a:r>
          </a:p>
          <a:p>
            <a:pPr algn="l" marL="618902" indent="-309451" lvl="1">
              <a:lnSpc>
                <a:spcPts val="4443"/>
              </a:lnSpc>
              <a:buFont typeface="Arial"/>
              <a:buChar char="•"/>
            </a:pPr>
            <a:r>
              <a:rPr lang="en-US" sz="2866" spc="17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Current role is Acquisitions Librarian in Resources Management</a:t>
            </a:r>
          </a:p>
          <a:p>
            <a:pPr algn="l" marL="618902" indent="-309451" lvl="1">
              <a:lnSpc>
                <a:spcPts val="4443"/>
              </a:lnSpc>
              <a:buFont typeface="Arial"/>
              <a:buChar char="•"/>
            </a:pPr>
            <a:r>
              <a:rPr lang="en-US" sz="2866" spc="17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</a:t>
            </a:r>
            <a:r>
              <a:rPr lang="en-US" sz="2866" spc="17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report collection related statistics, manage our authority control records, create/update templates, load profile work &amp; oversee all catalog cleanup </a:t>
            </a:r>
          </a:p>
          <a:p>
            <a:pPr algn="l" marL="618902" indent="-309451" lvl="1">
              <a:lnSpc>
                <a:spcPts val="4443"/>
              </a:lnSpc>
              <a:buFont typeface="Arial"/>
              <a:buChar char="•"/>
            </a:pPr>
            <a:r>
              <a:rPr lang="en-US" sz="2866" spc="17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Learned how to automate SQL from a presentation @ IUG. Check out Gem Stone’s presentation from the 2017 IUG Conference in Washington D.C.</a:t>
            </a:r>
          </a:p>
          <a:p>
            <a:pPr algn="l" marL="618902" indent="-309451" lvl="1">
              <a:lnSpc>
                <a:spcPts val="4443"/>
              </a:lnSpc>
              <a:buFont typeface="Arial"/>
              <a:buChar char="•"/>
            </a:pPr>
            <a:r>
              <a:rPr lang="en-US" sz="2866" spc="17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Work public desks 4 hours a week</a:t>
            </a:r>
          </a:p>
          <a:p>
            <a:pPr algn="ctr">
              <a:lnSpc>
                <a:spcPts val="3448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417002" y="2065050"/>
            <a:ext cx="11167975" cy="658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14"/>
              </a:lnSpc>
            </a:pPr>
            <a:r>
              <a:rPr lang="en-US" sz="3622" spc="21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nallen@greenwichlibrary.org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6356930" y="-4961440"/>
            <a:ext cx="5574141" cy="16136762"/>
            <a:chOff x="0" y="0"/>
            <a:chExt cx="1832261" cy="5304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32261" cy="5304271"/>
            </a:xfrm>
            <a:custGeom>
              <a:avLst/>
              <a:gdLst/>
              <a:ahLst/>
              <a:cxnLst/>
              <a:rect r="r" b="b" t="t" l="l"/>
              <a:pathLst>
                <a:path h="5304271" w="1832261">
                  <a:moveTo>
                    <a:pt x="70834" y="0"/>
                  </a:moveTo>
                  <a:lnTo>
                    <a:pt x="1761427" y="0"/>
                  </a:lnTo>
                  <a:cubicBezTo>
                    <a:pt x="1780213" y="0"/>
                    <a:pt x="1798230" y="7463"/>
                    <a:pt x="1811514" y="20747"/>
                  </a:cubicBezTo>
                  <a:cubicBezTo>
                    <a:pt x="1824798" y="34031"/>
                    <a:pt x="1832261" y="52048"/>
                    <a:pt x="1832261" y="70834"/>
                  </a:cubicBezTo>
                  <a:lnTo>
                    <a:pt x="1832261" y="5233437"/>
                  </a:lnTo>
                  <a:cubicBezTo>
                    <a:pt x="1832261" y="5272557"/>
                    <a:pt x="1800547" y="5304271"/>
                    <a:pt x="1761427" y="5304271"/>
                  </a:cubicBezTo>
                  <a:lnTo>
                    <a:pt x="70834" y="5304271"/>
                  </a:lnTo>
                  <a:cubicBezTo>
                    <a:pt x="31713" y="5304271"/>
                    <a:pt x="0" y="5272557"/>
                    <a:pt x="0" y="5233437"/>
                  </a:cubicBezTo>
                  <a:lnTo>
                    <a:pt x="0" y="70834"/>
                  </a:lnTo>
                  <a:cubicBezTo>
                    <a:pt x="0" y="31713"/>
                    <a:pt x="31713" y="0"/>
                    <a:pt x="70834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832261" cy="5266171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sp>
        <p:nvSpPr>
          <p:cNvPr name="Freeform 9" id="9">
            <a:hlinkClick r:id="rId3" action="ppaction://hlinksldjump"/>
          </p:cNvPr>
          <p:cNvSpPr/>
          <p:nvPr/>
        </p:nvSpPr>
        <p:spPr>
          <a:xfrm flipH="false" flipV="false" rot="0">
            <a:off x="1656820" y="857108"/>
            <a:ext cx="14753004" cy="4499666"/>
          </a:xfrm>
          <a:custGeom>
            <a:avLst/>
            <a:gdLst/>
            <a:ahLst/>
            <a:cxnLst/>
            <a:rect r="r" b="b" t="t" l="l"/>
            <a:pathLst>
              <a:path h="4499666" w="14753004">
                <a:moveTo>
                  <a:pt x="0" y="0"/>
                </a:moveTo>
                <a:lnTo>
                  <a:pt x="14753004" y="0"/>
                </a:lnTo>
                <a:lnTo>
                  <a:pt x="14753004" y="4499666"/>
                </a:lnTo>
                <a:lnTo>
                  <a:pt x="0" y="4499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5400000">
            <a:off x="7390478" y="151082"/>
            <a:ext cx="3600881" cy="16136762"/>
            <a:chOff x="0" y="0"/>
            <a:chExt cx="1183636" cy="530427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83636" cy="5304271"/>
            </a:xfrm>
            <a:custGeom>
              <a:avLst/>
              <a:gdLst/>
              <a:ahLst/>
              <a:cxnLst/>
              <a:rect r="r" b="b" t="t" l="l"/>
              <a:pathLst>
                <a:path h="5304271" w="1183636">
                  <a:moveTo>
                    <a:pt x="109650" y="0"/>
                  </a:moveTo>
                  <a:lnTo>
                    <a:pt x="1073985" y="0"/>
                  </a:lnTo>
                  <a:cubicBezTo>
                    <a:pt x="1134544" y="0"/>
                    <a:pt x="1183636" y="49092"/>
                    <a:pt x="1183636" y="109650"/>
                  </a:cubicBezTo>
                  <a:lnTo>
                    <a:pt x="1183636" y="5194621"/>
                  </a:lnTo>
                  <a:cubicBezTo>
                    <a:pt x="1183636" y="5255179"/>
                    <a:pt x="1134544" y="5304271"/>
                    <a:pt x="1073985" y="5304271"/>
                  </a:cubicBezTo>
                  <a:lnTo>
                    <a:pt x="109650" y="5304271"/>
                  </a:lnTo>
                  <a:cubicBezTo>
                    <a:pt x="49092" y="5304271"/>
                    <a:pt x="0" y="5255179"/>
                    <a:pt x="0" y="5194621"/>
                  </a:cubicBezTo>
                  <a:lnTo>
                    <a:pt x="0" y="109650"/>
                  </a:lnTo>
                  <a:cubicBezTo>
                    <a:pt x="0" y="49092"/>
                    <a:pt x="49092" y="0"/>
                    <a:pt x="109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38100"/>
              <a:ext cx="1183636" cy="5266171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767498" y="6782685"/>
            <a:ext cx="14642326" cy="2873556"/>
          </a:xfrm>
          <a:custGeom>
            <a:avLst/>
            <a:gdLst/>
            <a:ahLst/>
            <a:cxnLst/>
            <a:rect r="r" b="b" t="t" l="l"/>
            <a:pathLst>
              <a:path h="2873556" w="14642326">
                <a:moveTo>
                  <a:pt x="0" y="0"/>
                </a:moveTo>
                <a:lnTo>
                  <a:pt x="14642326" y="0"/>
                </a:lnTo>
                <a:lnTo>
                  <a:pt x="14642326" y="2873557"/>
                </a:lnTo>
                <a:lnTo>
                  <a:pt x="0" y="2873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3718467" y="-2765865"/>
            <a:ext cx="5053547" cy="10765183"/>
            <a:chOff x="0" y="0"/>
            <a:chExt cx="1661138" cy="35385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61138" cy="3538594"/>
            </a:xfrm>
            <a:custGeom>
              <a:avLst/>
              <a:gdLst/>
              <a:ahLst/>
              <a:cxnLst/>
              <a:rect r="r" b="b" t="t" l="l"/>
              <a:pathLst>
                <a:path h="3538594" w="1661138">
                  <a:moveTo>
                    <a:pt x="78131" y="0"/>
                  </a:moveTo>
                  <a:lnTo>
                    <a:pt x="1583007" y="0"/>
                  </a:lnTo>
                  <a:cubicBezTo>
                    <a:pt x="1603728" y="0"/>
                    <a:pt x="1623601" y="8232"/>
                    <a:pt x="1638254" y="22884"/>
                  </a:cubicBezTo>
                  <a:cubicBezTo>
                    <a:pt x="1652906" y="37536"/>
                    <a:pt x="1661138" y="57409"/>
                    <a:pt x="1661138" y="78131"/>
                  </a:cubicBezTo>
                  <a:lnTo>
                    <a:pt x="1661138" y="3460463"/>
                  </a:lnTo>
                  <a:cubicBezTo>
                    <a:pt x="1661138" y="3481184"/>
                    <a:pt x="1652906" y="3501057"/>
                    <a:pt x="1638254" y="3515710"/>
                  </a:cubicBezTo>
                  <a:cubicBezTo>
                    <a:pt x="1623601" y="3530362"/>
                    <a:pt x="1603728" y="3538594"/>
                    <a:pt x="1583007" y="3538594"/>
                  </a:cubicBezTo>
                  <a:lnTo>
                    <a:pt x="78131" y="3538594"/>
                  </a:lnTo>
                  <a:cubicBezTo>
                    <a:pt x="57409" y="3538594"/>
                    <a:pt x="37536" y="3530362"/>
                    <a:pt x="22884" y="3515710"/>
                  </a:cubicBezTo>
                  <a:cubicBezTo>
                    <a:pt x="8232" y="3501057"/>
                    <a:pt x="0" y="3481184"/>
                    <a:pt x="0" y="3460463"/>
                  </a:cubicBezTo>
                  <a:lnTo>
                    <a:pt x="0" y="78131"/>
                  </a:lnTo>
                  <a:cubicBezTo>
                    <a:pt x="0" y="57409"/>
                    <a:pt x="8232" y="37536"/>
                    <a:pt x="22884" y="22884"/>
                  </a:cubicBezTo>
                  <a:cubicBezTo>
                    <a:pt x="37536" y="8232"/>
                    <a:pt x="57409" y="0"/>
                    <a:pt x="78131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661138" cy="3500494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8698916" y="1396555"/>
            <a:ext cx="5685519" cy="12095372"/>
            <a:chOff x="0" y="0"/>
            <a:chExt cx="1868871" cy="397583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68871" cy="3975836"/>
            </a:xfrm>
            <a:custGeom>
              <a:avLst/>
              <a:gdLst/>
              <a:ahLst/>
              <a:cxnLst/>
              <a:rect r="r" b="b" t="t" l="l"/>
              <a:pathLst>
                <a:path h="3975836" w="1868871">
                  <a:moveTo>
                    <a:pt x="69446" y="0"/>
                  </a:moveTo>
                  <a:lnTo>
                    <a:pt x="1799425" y="0"/>
                  </a:lnTo>
                  <a:cubicBezTo>
                    <a:pt x="1837779" y="0"/>
                    <a:pt x="1868871" y="31092"/>
                    <a:pt x="1868871" y="69446"/>
                  </a:cubicBezTo>
                  <a:lnTo>
                    <a:pt x="1868871" y="3906390"/>
                  </a:lnTo>
                  <a:cubicBezTo>
                    <a:pt x="1868871" y="3944744"/>
                    <a:pt x="1837779" y="3975836"/>
                    <a:pt x="1799425" y="3975836"/>
                  </a:cubicBezTo>
                  <a:lnTo>
                    <a:pt x="69446" y="3975836"/>
                  </a:lnTo>
                  <a:cubicBezTo>
                    <a:pt x="31092" y="3975836"/>
                    <a:pt x="0" y="3944744"/>
                    <a:pt x="0" y="3906390"/>
                  </a:cubicBezTo>
                  <a:lnTo>
                    <a:pt x="0" y="69446"/>
                  </a:lnTo>
                  <a:cubicBezTo>
                    <a:pt x="0" y="31092"/>
                    <a:pt x="31092" y="0"/>
                    <a:pt x="6944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868871" cy="3937736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12" id="12">
            <a:hlinkClick r:id="rId3" action="ppaction://hlinksldjump"/>
          </p:cNvPr>
          <p:cNvSpPr/>
          <p:nvPr/>
        </p:nvSpPr>
        <p:spPr>
          <a:xfrm flipH="false" flipV="false" rot="0">
            <a:off x="1410996" y="320113"/>
            <a:ext cx="9879943" cy="4470674"/>
          </a:xfrm>
          <a:custGeom>
            <a:avLst/>
            <a:gdLst/>
            <a:ahLst/>
            <a:cxnLst/>
            <a:rect r="r" b="b" t="t" l="l"/>
            <a:pathLst>
              <a:path h="4470674" w="9879943">
                <a:moveTo>
                  <a:pt x="0" y="0"/>
                </a:moveTo>
                <a:lnTo>
                  <a:pt x="9879944" y="0"/>
                </a:lnTo>
                <a:lnTo>
                  <a:pt x="9879944" y="4470675"/>
                </a:lnTo>
                <a:lnTo>
                  <a:pt x="0" y="4470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12378" y="4976717"/>
            <a:ext cx="11301259" cy="5043187"/>
          </a:xfrm>
          <a:custGeom>
            <a:avLst/>
            <a:gdLst/>
            <a:ahLst/>
            <a:cxnLst/>
            <a:rect r="r" b="b" t="t" l="l"/>
            <a:pathLst>
              <a:path h="5043187" w="11301259">
                <a:moveTo>
                  <a:pt x="0" y="0"/>
                </a:moveTo>
                <a:lnTo>
                  <a:pt x="11301259" y="0"/>
                </a:lnTo>
                <a:lnTo>
                  <a:pt x="11301259" y="5043187"/>
                </a:lnTo>
                <a:lnTo>
                  <a:pt x="0" y="50431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6377887" y="-5425285"/>
            <a:ext cx="5366175" cy="16396651"/>
            <a:chOff x="0" y="0"/>
            <a:chExt cx="1763901" cy="5389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3901" cy="5389698"/>
            </a:xfrm>
            <a:custGeom>
              <a:avLst/>
              <a:gdLst/>
              <a:ahLst/>
              <a:cxnLst/>
              <a:rect r="r" b="b" t="t" l="l"/>
              <a:pathLst>
                <a:path h="5389698" w="1763901">
                  <a:moveTo>
                    <a:pt x="73579" y="0"/>
                  </a:moveTo>
                  <a:lnTo>
                    <a:pt x="1690322" y="0"/>
                  </a:lnTo>
                  <a:cubicBezTo>
                    <a:pt x="1730958" y="0"/>
                    <a:pt x="1763901" y="32942"/>
                    <a:pt x="1763901" y="73579"/>
                  </a:cubicBezTo>
                  <a:lnTo>
                    <a:pt x="1763901" y="5316119"/>
                  </a:lnTo>
                  <a:cubicBezTo>
                    <a:pt x="1763901" y="5356756"/>
                    <a:pt x="1730958" y="5389698"/>
                    <a:pt x="1690322" y="5389698"/>
                  </a:cubicBezTo>
                  <a:lnTo>
                    <a:pt x="73579" y="5389698"/>
                  </a:lnTo>
                  <a:cubicBezTo>
                    <a:pt x="32942" y="5389698"/>
                    <a:pt x="0" y="5356756"/>
                    <a:pt x="0" y="5316119"/>
                  </a:cubicBezTo>
                  <a:lnTo>
                    <a:pt x="0" y="73579"/>
                  </a:lnTo>
                  <a:cubicBezTo>
                    <a:pt x="0" y="32942"/>
                    <a:pt x="32942" y="0"/>
                    <a:pt x="73579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763901" cy="5351598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7235739" y="-422185"/>
            <a:ext cx="3650471" cy="16726712"/>
            <a:chOff x="0" y="0"/>
            <a:chExt cx="1199936" cy="54981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99936" cy="5498192"/>
            </a:xfrm>
            <a:custGeom>
              <a:avLst/>
              <a:gdLst/>
              <a:ahLst/>
              <a:cxnLst/>
              <a:rect r="r" b="b" t="t" l="l"/>
              <a:pathLst>
                <a:path h="5498192" w="1199936">
                  <a:moveTo>
                    <a:pt x="108161" y="0"/>
                  </a:moveTo>
                  <a:lnTo>
                    <a:pt x="1091776" y="0"/>
                  </a:lnTo>
                  <a:cubicBezTo>
                    <a:pt x="1151511" y="0"/>
                    <a:pt x="1199936" y="48425"/>
                    <a:pt x="1199936" y="108161"/>
                  </a:cubicBezTo>
                  <a:lnTo>
                    <a:pt x="1199936" y="5390031"/>
                  </a:lnTo>
                  <a:cubicBezTo>
                    <a:pt x="1199936" y="5418717"/>
                    <a:pt x="1188541" y="5446228"/>
                    <a:pt x="1168257" y="5466512"/>
                  </a:cubicBezTo>
                  <a:cubicBezTo>
                    <a:pt x="1147973" y="5486796"/>
                    <a:pt x="1120462" y="5498192"/>
                    <a:pt x="1091776" y="5498192"/>
                  </a:cubicBezTo>
                  <a:lnTo>
                    <a:pt x="108161" y="5498192"/>
                  </a:lnTo>
                  <a:cubicBezTo>
                    <a:pt x="48425" y="5498192"/>
                    <a:pt x="0" y="5449766"/>
                    <a:pt x="0" y="5390031"/>
                  </a:cubicBezTo>
                  <a:lnTo>
                    <a:pt x="0" y="108161"/>
                  </a:lnTo>
                  <a:cubicBezTo>
                    <a:pt x="0" y="79475"/>
                    <a:pt x="11395" y="51964"/>
                    <a:pt x="31680" y="31680"/>
                  </a:cubicBezTo>
                  <a:cubicBezTo>
                    <a:pt x="51964" y="11395"/>
                    <a:pt x="79475" y="0"/>
                    <a:pt x="108161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199936" cy="5460092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73200" y="6631477"/>
            <a:ext cx="16244261" cy="2619387"/>
          </a:xfrm>
          <a:custGeom>
            <a:avLst/>
            <a:gdLst/>
            <a:ahLst/>
            <a:cxnLst/>
            <a:rect r="r" b="b" t="t" l="l"/>
            <a:pathLst>
              <a:path h="2619387" w="16244261">
                <a:moveTo>
                  <a:pt x="0" y="0"/>
                </a:moveTo>
                <a:lnTo>
                  <a:pt x="16244262" y="0"/>
                </a:lnTo>
                <a:lnTo>
                  <a:pt x="16244262" y="2619387"/>
                </a:lnTo>
                <a:lnTo>
                  <a:pt x="0" y="2619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>
            <a:hlinkClick r:id="rId4" action="ppaction://hlinksldjump"/>
          </p:cNvPr>
          <p:cNvSpPr/>
          <p:nvPr/>
        </p:nvSpPr>
        <p:spPr>
          <a:xfrm flipH="false" flipV="false" rot="0">
            <a:off x="1293181" y="437116"/>
            <a:ext cx="15294982" cy="4550257"/>
          </a:xfrm>
          <a:custGeom>
            <a:avLst/>
            <a:gdLst/>
            <a:ahLst/>
            <a:cxnLst/>
            <a:rect r="r" b="b" t="t" l="l"/>
            <a:pathLst>
              <a:path h="4550257" w="15294982">
                <a:moveTo>
                  <a:pt x="0" y="0"/>
                </a:moveTo>
                <a:lnTo>
                  <a:pt x="15294983" y="0"/>
                </a:lnTo>
                <a:lnTo>
                  <a:pt x="15294983" y="4550258"/>
                </a:lnTo>
                <a:lnTo>
                  <a:pt x="0" y="4550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103424" y="-3150822"/>
            <a:ext cx="9915101" cy="16396651"/>
            <a:chOff x="0" y="0"/>
            <a:chExt cx="3259166" cy="5389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59166" cy="5389698"/>
            </a:xfrm>
            <a:custGeom>
              <a:avLst/>
              <a:gdLst/>
              <a:ahLst/>
              <a:cxnLst/>
              <a:rect r="r" b="b" t="t" l="l"/>
              <a:pathLst>
                <a:path h="5389698" w="3259166">
                  <a:moveTo>
                    <a:pt x="39822" y="0"/>
                  </a:moveTo>
                  <a:lnTo>
                    <a:pt x="3219344" y="0"/>
                  </a:lnTo>
                  <a:cubicBezTo>
                    <a:pt x="3241337" y="0"/>
                    <a:pt x="3259166" y="17829"/>
                    <a:pt x="3259166" y="39822"/>
                  </a:cubicBezTo>
                  <a:lnTo>
                    <a:pt x="3259166" y="5349876"/>
                  </a:lnTo>
                  <a:cubicBezTo>
                    <a:pt x="3259166" y="5360438"/>
                    <a:pt x="3254970" y="5370566"/>
                    <a:pt x="3247502" y="5378035"/>
                  </a:cubicBezTo>
                  <a:cubicBezTo>
                    <a:pt x="3240034" y="5385503"/>
                    <a:pt x="3229905" y="5389698"/>
                    <a:pt x="3219344" y="5389698"/>
                  </a:cubicBezTo>
                  <a:lnTo>
                    <a:pt x="39822" y="5389698"/>
                  </a:lnTo>
                  <a:cubicBezTo>
                    <a:pt x="29260" y="5389698"/>
                    <a:pt x="19132" y="5385503"/>
                    <a:pt x="11664" y="5378035"/>
                  </a:cubicBezTo>
                  <a:cubicBezTo>
                    <a:pt x="4196" y="5370566"/>
                    <a:pt x="0" y="5360438"/>
                    <a:pt x="0" y="5349876"/>
                  </a:cubicBezTo>
                  <a:lnTo>
                    <a:pt x="0" y="39822"/>
                  </a:lnTo>
                  <a:cubicBezTo>
                    <a:pt x="0" y="29260"/>
                    <a:pt x="4196" y="19132"/>
                    <a:pt x="11664" y="11664"/>
                  </a:cubicBezTo>
                  <a:cubicBezTo>
                    <a:pt x="19132" y="4196"/>
                    <a:pt x="29260" y="0"/>
                    <a:pt x="3982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3259166" cy="5351598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sp>
        <p:nvSpPr>
          <p:cNvPr name="Freeform 9" id="9">
            <a:hlinkClick r:id="rId3" action="ppaction://hlinksldjump"/>
          </p:cNvPr>
          <p:cNvSpPr/>
          <p:nvPr/>
        </p:nvSpPr>
        <p:spPr>
          <a:xfrm flipH="false" flipV="false" rot="0">
            <a:off x="1352935" y="551062"/>
            <a:ext cx="6971125" cy="8992883"/>
          </a:xfrm>
          <a:custGeom>
            <a:avLst/>
            <a:gdLst/>
            <a:ahLst/>
            <a:cxnLst/>
            <a:rect r="r" b="b" t="t" l="l"/>
            <a:pathLst>
              <a:path h="8992883" w="6971125">
                <a:moveTo>
                  <a:pt x="0" y="0"/>
                </a:moveTo>
                <a:lnTo>
                  <a:pt x="6971126" y="0"/>
                </a:lnTo>
                <a:lnTo>
                  <a:pt x="6971126" y="8992883"/>
                </a:lnTo>
                <a:lnTo>
                  <a:pt x="0" y="8992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05924" y="551062"/>
            <a:ext cx="7060202" cy="8992883"/>
          </a:xfrm>
          <a:custGeom>
            <a:avLst/>
            <a:gdLst/>
            <a:ahLst/>
            <a:cxnLst/>
            <a:rect r="r" b="b" t="t" l="l"/>
            <a:pathLst>
              <a:path h="8992883" w="7060202">
                <a:moveTo>
                  <a:pt x="0" y="0"/>
                </a:moveTo>
                <a:lnTo>
                  <a:pt x="7060202" y="0"/>
                </a:lnTo>
                <a:lnTo>
                  <a:pt x="7060202" y="8992883"/>
                </a:lnTo>
                <a:lnTo>
                  <a:pt x="0" y="8992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0411772" y="3140156"/>
            <a:ext cx="6603122" cy="7378932"/>
            <a:chOff x="0" y="0"/>
            <a:chExt cx="2170494" cy="2425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70494" cy="2425509"/>
            </a:xfrm>
            <a:custGeom>
              <a:avLst/>
              <a:gdLst/>
              <a:ahLst/>
              <a:cxnLst/>
              <a:rect r="r" b="b" t="t" l="l"/>
              <a:pathLst>
                <a:path h="2425509" w="2170494">
                  <a:moveTo>
                    <a:pt x="59796" y="0"/>
                  </a:moveTo>
                  <a:lnTo>
                    <a:pt x="2110698" y="0"/>
                  </a:lnTo>
                  <a:cubicBezTo>
                    <a:pt x="2126557" y="0"/>
                    <a:pt x="2141767" y="6300"/>
                    <a:pt x="2152980" y="17514"/>
                  </a:cubicBezTo>
                  <a:cubicBezTo>
                    <a:pt x="2164194" y="28728"/>
                    <a:pt x="2170494" y="43937"/>
                    <a:pt x="2170494" y="59796"/>
                  </a:cubicBezTo>
                  <a:lnTo>
                    <a:pt x="2170494" y="2365713"/>
                  </a:lnTo>
                  <a:cubicBezTo>
                    <a:pt x="2170494" y="2398737"/>
                    <a:pt x="2143723" y="2425509"/>
                    <a:pt x="2110698" y="2425509"/>
                  </a:cubicBezTo>
                  <a:lnTo>
                    <a:pt x="59796" y="2425509"/>
                  </a:lnTo>
                  <a:cubicBezTo>
                    <a:pt x="26771" y="2425509"/>
                    <a:pt x="0" y="2398737"/>
                    <a:pt x="0" y="2365713"/>
                  </a:cubicBezTo>
                  <a:lnTo>
                    <a:pt x="0" y="59796"/>
                  </a:lnTo>
                  <a:cubicBezTo>
                    <a:pt x="0" y="26771"/>
                    <a:pt x="26771" y="0"/>
                    <a:pt x="5979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2170494" cy="2387409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5400000">
            <a:off x="2720531" y="-1844854"/>
            <a:ext cx="5551907" cy="9597325"/>
            <a:chOff x="0" y="0"/>
            <a:chExt cx="1824952" cy="31547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24952" cy="3154710"/>
            </a:xfrm>
            <a:custGeom>
              <a:avLst/>
              <a:gdLst/>
              <a:ahLst/>
              <a:cxnLst/>
              <a:rect r="r" b="b" t="t" l="l"/>
              <a:pathLst>
                <a:path h="3154710" w="1824952">
                  <a:moveTo>
                    <a:pt x="71118" y="0"/>
                  </a:moveTo>
                  <a:lnTo>
                    <a:pt x="1753835" y="0"/>
                  </a:lnTo>
                  <a:cubicBezTo>
                    <a:pt x="1793112" y="0"/>
                    <a:pt x="1824952" y="31840"/>
                    <a:pt x="1824952" y="71118"/>
                  </a:cubicBezTo>
                  <a:lnTo>
                    <a:pt x="1824952" y="3083593"/>
                  </a:lnTo>
                  <a:cubicBezTo>
                    <a:pt x="1824952" y="3102454"/>
                    <a:pt x="1817459" y="3120543"/>
                    <a:pt x="1804122" y="3133880"/>
                  </a:cubicBezTo>
                  <a:cubicBezTo>
                    <a:pt x="1790785" y="3147218"/>
                    <a:pt x="1772696" y="3154710"/>
                    <a:pt x="1753835" y="3154710"/>
                  </a:cubicBezTo>
                  <a:lnTo>
                    <a:pt x="71118" y="3154710"/>
                  </a:lnTo>
                  <a:cubicBezTo>
                    <a:pt x="52256" y="3154710"/>
                    <a:pt x="34167" y="3147218"/>
                    <a:pt x="20830" y="3133880"/>
                  </a:cubicBezTo>
                  <a:cubicBezTo>
                    <a:pt x="7493" y="3120543"/>
                    <a:pt x="0" y="3102454"/>
                    <a:pt x="0" y="3083593"/>
                  </a:cubicBezTo>
                  <a:lnTo>
                    <a:pt x="0" y="71118"/>
                  </a:lnTo>
                  <a:cubicBezTo>
                    <a:pt x="0" y="52256"/>
                    <a:pt x="7493" y="34167"/>
                    <a:pt x="20830" y="20830"/>
                  </a:cubicBezTo>
                  <a:cubicBezTo>
                    <a:pt x="34167" y="7493"/>
                    <a:pt x="52256" y="0"/>
                    <a:pt x="71118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38100"/>
              <a:ext cx="1824952" cy="3116610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0459974" y="3985939"/>
            <a:ext cx="6513055" cy="5756547"/>
          </a:xfrm>
          <a:custGeom>
            <a:avLst/>
            <a:gdLst/>
            <a:ahLst/>
            <a:cxnLst/>
            <a:rect r="r" b="b" t="t" l="l"/>
            <a:pathLst>
              <a:path h="5756547" w="6513055">
                <a:moveTo>
                  <a:pt x="0" y="0"/>
                </a:moveTo>
                <a:lnTo>
                  <a:pt x="6513054" y="0"/>
                </a:lnTo>
                <a:lnTo>
                  <a:pt x="6513054" y="5756547"/>
                </a:lnTo>
                <a:lnTo>
                  <a:pt x="0" y="5756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>
            <a:hlinkClick r:id="rId4" action="ppaction://hlinksldjump"/>
          </p:cNvPr>
          <p:cNvSpPr/>
          <p:nvPr/>
        </p:nvSpPr>
        <p:spPr>
          <a:xfrm flipH="false" flipV="false" rot="0">
            <a:off x="1099499" y="493687"/>
            <a:ext cx="8924369" cy="4718760"/>
          </a:xfrm>
          <a:custGeom>
            <a:avLst/>
            <a:gdLst/>
            <a:ahLst/>
            <a:cxnLst/>
            <a:rect r="r" b="b" t="t" l="l"/>
            <a:pathLst>
              <a:path h="4718760" w="8924369">
                <a:moveTo>
                  <a:pt x="0" y="0"/>
                </a:moveTo>
                <a:lnTo>
                  <a:pt x="8924368" y="0"/>
                </a:lnTo>
                <a:lnTo>
                  <a:pt x="8924368" y="4718760"/>
                </a:lnTo>
                <a:lnTo>
                  <a:pt x="0" y="4718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103424" y="-3150822"/>
            <a:ext cx="9915101" cy="16396651"/>
            <a:chOff x="0" y="0"/>
            <a:chExt cx="3259166" cy="5389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259166" cy="5389698"/>
            </a:xfrm>
            <a:custGeom>
              <a:avLst/>
              <a:gdLst/>
              <a:ahLst/>
              <a:cxnLst/>
              <a:rect r="r" b="b" t="t" l="l"/>
              <a:pathLst>
                <a:path h="5389698" w="3259166">
                  <a:moveTo>
                    <a:pt x="39822" y="0"/>
                  </a:moveTo>
                  <a:lnTo>
                    <a:pt x="3219344" y="0"/>
                  </a:lnTo>
                  <a:cubicBezTo>
                    <a:pt x="3241337" y="0"/>
                    <a:pt x="3259166" y="17829"/>
                    <a:pt x="3259166" y="39822"/>
                  </a:cubicBezTo>
                  <a:lnTo>
                    <a:pt x="3259166" y="5349876"/>
                  </a:lnTo>
                  <a:cubicBezTo>
                    <a:pt x="3259166" y="5360438"/>
                    <a:pt x="3254970" y="5370566"/>
                    <a:pt x="3247502" y="5378035"/>
                  </a:cubicBezTo>
                  <a:cubicBezTo>
                    <a:pt x="3240034" y="5385503"/>
                    <a:pt x="3229905" y="5389698"/>
                    <a:pt x="3219344" y="5389698"/>
                  </a:cubicBezTo>
                  <a:lnTo>
                    <a:pt x="39822" y="5389698"/>
                  </a:lnTo>
                  <a:cubicBezTo>
                    <a:pt x="29260" y="5389698"/>
                    <a:pt x="19132" y="5385503"/>
                    <a:pt x="11664" y="5378035"/>
                  </a:cubicBezTo>
                  <a:cubicBezTo>
                    <a:pt x="4196" y="5370566"/>
                    <a:pt x="0" y="5360438"/>
                    <a:pt x="0" y="5349876"/>
                  </a:cubicBezTo>
                  <a:lnTo>
                    <a:pt x="0" y="39822"/>
                  </a:lnTo>
                  <a:cubicBezTo>
                    <a:pt x="0" y="29260"/>
                    <a:pt x="4196" y="19132"/>
                    <a:pt x="11664" y="11664"/>
                  </a:cubicBezTo>
                  <a:cubicBezTo>
                    <a:pt x="19132" y="4196"/>
                    <a:pt x="29260" y="0"/>
                    <a:pt x="3982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3259166" cy="5351598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sp>
        <p:nvSpPr>
          <p:cNvPr name="Freeform 9" id="9">
            <a:hlinkClick r:id="rId3" action="ppaction://hlinksldjump"/>
          </p:cNvPr>
          <p:cNvSpPr/>
          <p:nvPr/>
        </p:nvSpPr>
        <p:spPr>
          <a:xfrm flipH="false" flipV="false" rot="0">
            <a:off x="4032906" y="220051"/>
            <a:ext cx="9872181" cy="9509740"/>
          </a:xfrm>
          <a:custGeom>
            <a:avLst/>
            <a:gdLst/>
            <a:ahLst/>
            <a:cxnLst/>
            <a:rect r="r" b="b" t="t" l="l"/>
            <a:pathLst>
              <a:path h="9509740" w="9872181">
                <a:moveTo>
                  <a:pt x="0" y="0"/>
                </a:moveTo>
                <a:lnTo>
                  <a:pt x="9872181" y="0"/>
                </a:lnTo>
                <a:lnTo>
                  <a:pt x="9872181" y="9509741"/>
                </a:lnTo>
                <a:lnTo>
                  <a:pt x="0" y="9509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6712223" y="-5090949"/>
            <a:ext cx="4697503" cy="16396651"/>
            <a:chOff x="0" y="0"/>
            <a:chExt cx="1544103" cy="5389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44103" cy="5389698"/>
            </a:xfrm>
            <a:custGeom>
              <a:avLst/>
              <a:gdLst/>
              <a:ahLst/>
              <a:cxnLst/>
              <a:rect r="r" b="b" t="t" l="l"/>
              <a:pathLst>
                <a:path h="5389698" w="1544103">
                  <a:moveTo>
                    <a:pt x="84053" y="0"/>
                  </a:moveTo>
                  <a:lnTo>
                    <a:pt x="1460051" y="0"/>
                  </a:lnTo>
                  <a:cubicBezTo>
                    <a:pt x="1482343" y="0"/>
                    <a:pt x="1503722" y="8856"/>
                    <a:pt x="1519485" y="24618"/>
                  </a:cubicBezTo>
                  <a:cubicBezTo>
                    <a:pt x="1535248" y="40381"/>
                    <a:pt x="1544103" y="61761"/>
                    <a:pt x="1544103" y="84053"/>
                  </a:cubicBezTo>
                  <a:lnTo>
                    <a:pt x="1544103" y="5305646"/>
                  </a:lnTo>
                  <a:cubicBezTo>
                    <a:pt x="1544103" y="5352066"/>
                    <a:pt x="1506472" y="5389698"/>
                    <a:pt x="1460051" y="5389698"/>
                  </a:cubicBezTo>
                  <a:lnTo>
                    <a:pt x="84053" y="5389698"/>
                  </a:lnTo>
                  <a:cubicBezTo>
                    <a:pt x="61761" y="5389698"/>
                    <a:pt x="40381" y="5380842"/>
                    <a:pt x="24618" y="5365079"/>
                  </a:cubicBezTo>
                  <a:cubicBezTo>
                    <a:pt x="8856" y="5349317"/>
                    <a:pt x="0" y="5327938"/>
                    <a:pt x="0" y="5305646"/>
                  </a:cubicBezTo>
                  <a:lnTo>
                    <a:pt x="0" y="84053"/>
                  </a:lnTo>
                  <a:cubicBezTo>
                    <a:pt x="0" y="61761"/>
                    <a:pt x="8856" y="40381"/>
                    <a:pt x="24618" y="24618"/>
                  </a:cubicBezTo>
                  <a:cubicBezTo>
                    <a:pt x="40381" y="8856"/>
                    <a:pt x="61761" y="0"/>
                    <a:pt x="8405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544103" cy="5351598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6939714" y="-362287"/>
            <a:ext cx="4282794" cy="16356377"/>
            <a:chOff x="0" y="0"/>
            <a:chExt cx="1407786" cy="53764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07786" cy="5376460"/>
            </a:xfrm>
            <a:custGeom>
              <a:avLst/>
              <a:gdLst/>
              <a:ahLst/>
              <a:cxnLst/>
              <a:rect r="r" b="b" t="t" l="l"/>
              <a:pathLst>
                <a:path h="5376460" w="1407786">
                  <a:moveTo>
                    <a:pt x="92192" y="0"/>
                  </a:moveTo>
                  <a:lnTo>
                    <a:pt x="1315594" y="0"/>
                  </a:lnTo>
                  <a:cubicBezTo>
                    <a:pt x="1366510" y="0"/>
                    <a:pt x="1407786" y="41276"/>
                    <a:pt x="1407786" y="92192"/>
                  </a:cubicBezTo>
                  <a:lnTo>
                    <a:pt x="1407786" y="5284269"/>
                  </a:lnTo>
                  <a:cubicBezTo>
                    <a:pt x="1407786" y="5335184"/>
                    <a:pt x="1366510" y="5376460"/>
                    <a:pt x="1315594" y="5376460"/>
                  </a:cubicBezTo>
                  <a:lnTo>
                    <a:pt x="92192" y="5376460"/>
                  </a:lnTo>
                  <a:cubicBezTo>
                    <a:pt x="67741" y="5376460"/>
                    <a:pt x="44292" y="5366747"/>
                    <a:pt x="27002" y="5349458"/>
                  </a:cubicBezTo>
                  <a:cubicBezTo>
                    <a:pt x="9713" y="5332169"/>
                    <a:pt x="0" y="5308719"/>
                    <a:pt x="0" y="5284269"/>
                  </a:cubicBezTo>
                  <a:lnTo>
                    <a:pt x="0" y="92192"/>
                  </a:lnTo>
                  <a:cubicBezTo>
                    <a:pt x="0" y="41276"/>
                    <a:pt x="41276" y="0"/>
                    <a:pt x="92192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407786" cy="5338360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12" id="12">
            <a:hlinkClick r:id="rId3" action="ppaction://hlinksldjump"/>
          </p:cNvPr>
          <p:cNvSpPr/>
          <p:nvPr/>
        </p:nvSpPr>
        <p:spPr>
          <a:xfrm flipH="false" flipV="false" rot="0">
            <a:off x="1187753" y="1161552"/>
            <a:ext cx="15746442" cy="3916927"/>
          </a:xfrm>
          <a:custGeom>
            <a:avLst/>
            <a:gdLst/>
            <a:ahLst/>
            <a:cxnLst/>
            <a:rect r="r" b="b" t="t" l="l"/>
            <a:pathLst>
              <a:path h="3916927" w="15746442">
                <a:moveTo>
                  <a:pt x="0" y="0"/>
                </a:moveTo>
                <a:lnTo>
                  <a:pt x="15746443" y="0"/>
                </a:lnTo>
                <a:lnTo>
                  <a:pt x="15746443" y="3916927"/>
                </a:lnTo>
                <a:lnTo>
                  <a:pt x="0" y="3916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8227" y="6029919"/>
            <a:ext cx="15905496" cy="3538973"/>
          </a:xfrm>
          <a:custGeom>
            <a:avLst/>
            <a:gdLst/>
            <a:ahLst/>
            <a:cxnLst/>
            <a:rect r="r" b="b" t="t" l="l"/>
            <a:pathLst>
              <a:path h="3538973" w="15905496">
                <a:moveTo>
                  <a:pt x="0" y="0"/>
                </a:moveTo>
                <a:lnTo>
                  <a:pt x="15905495" y="0"/>
                </a:lnTo>
                <a:lnTo>
                  <a:pt x="15905495" y="3538973"/>
                </a:lnTo>
                <a:lnTo>
                  <a:pt x="0" y="35389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7165030" y="-5130755"/>
            <a:ext cx="3832163" cy="16151073"/>
            <a:chOff x="0" y="0"/>
            <a:chExt cx="1259660" cy="5308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59660" cy="5308975"/>
            </a:xfrm>
            <a:custGeom>
              <a:avLst/>
              <a:gdLst/>
              <a:ahLst/>
              <a:cxnLst/>
              <a:rect r="r" b="b" t="t" l="l"/>
              <a:pathLst>
                <a:path h="5308975" w="1259660">
                  <a:moveTo>
                    <a:pt x="103033" y="0"/>
                  </a:moveTo>
                  <a:lnTo>
                    <a:pt x="1156627" y="0"/>
                  </a:lnTo>
                  <a:cubicBezTo>
                    <a:pt x="1213530" y="0"/>
                    <a:pt x="1259660" y="46129"/>
                    <a:pt x="1259660" y="103033"/>
                  </a:cubicBezTo>
                  <a:lnTo>
                    <a:pt x="1259660" y="5205943"/>
                  </a:lnTo>
                  <a:cubicBezTo>
                    <a:pt x="1259660" y="5262846"/>
                    <a:pt x="1213530" y="5308975"/>
                    <a:pt x="1156627" y="5308975"/>
                  </a:cubicBezTo>
                  <a:lnTo>
                    <a:pt x="103033" y="5308975"/>
                  </a:lnTo>
                  <a:cubicBezTo>
                    <a:pt x="46129" y="5308975"/>
                    <a:pt x="0" y="5262846"/>
                    <a:pt x="0" y="5205943"/>
                  </a:cubicBezTo>
                  <a:lnTo>
                    <a:pt x="0" y="103033"/>
                  </a:lnTo>
                  <a:cubicBezTo>
                    <a:pt x="0" y="46129"/>
                    <a:pt x="46129" y="0"/>
                    <a:pt x="1030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1259660" cy="5270875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2878002" y="4877002"/>
            <a:ext cx="10287000" cy="532996"/>
            <a:chOff x="0" y="0"/>
            <a:chExt cx="3961233" cy="2052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-4877002" y="4877002"/>
            <a:ext cx="10287000" cy="532996"/>
            <a:chOff x="0" y="0"/>
            <a:chExt cx="3961233" cy="20524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7795221" y="-1217794"/>
            <a:ext cx="2571781" cy="16356377"/>
            <a:chOff x="0" y="0"/>
            <a:chExt cx="845363" cy="53764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45363" cy="5376460"/>
            </a:xfrm>
            <a:custGeom>
              <a:avLst/>
              <a:gdLst/>
              <a:ahLst/>
              <a:cxnLst/>
              <a:rect r="r" b="b" t="t" l="l"/>
              <a:pathLst>
                <a:path h="5376460" w="845363">
                  <a:moveTo>
                    <a:pt x="153527" y="0"/>
                  </a:moveTo>
                  <a:lnTo>
                    <a:pt x="691836" y="0"/>
                  </a:lnTo>
                  <a:cubicBezTo>
                    <a:pt x="732554" y="0"/>
                    <a:pt x="771604" y="16175"/>
                    <a:pt x="800396" y="44967"/>
                  </a:cubicBezTo>
                  <a:cubicBezTo>
                    <a:pt x="829188" y="73759"/>
                    <a:pt x="845363" y="112809"/>
                    <a:pt x="845363" y="153527"/>
                  </a:cubicBezTo>
                  <a:lnTo>
                    <a:pt x="845363" y="5222933"/>
                  </a:lnTo>
                  <a:cubicBezTo>
                    <a:pt x="845363" y="5307724"/>
                    <a:pt x="776627" y="5376460"/>
                    <a:pt x="691836" y="5376460"/>
                  </a:cubicBezTo>
                  <a:lnTo>
                    <a:pt x="153527" y="5376460"/>
                  </a:lnTo>
                  <a:cubicBezTo>
                    <a:pt x="112809" y="5376460"/>
                    <a:pt x="73759" y="5360285"/>
                    <a:pt x="44967" y="5331493"/>
                  </a:cubicBezTo>
                  <a:cubicBezTo>
                    <a:pt x="16175" y="5302701"/>
                    <a:pt x="0" y="5263651"/>
                    <a:pt x="0" y="5222933"/>
                  </a:cubicBezTo>
                  <a:lnTo>
                    <a:pt x="0" y="153527"/>
                  </a:lnTo>
                  <a:cubicBezTo>
                    <a:pt x="0" y="112809"/>
                    <a:pt x="16175" y="73759"/>
                    <a:pt x="44967" y="44967"/>
                  </a:cubicBezTo>
                  <a:cubicBezTo>
                    <a:pt x="73759" y="16175"/>
                    <a:pt x="112809" y="0"/>
                    <a:pt x="153527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845363" cy="5338360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12" id="12">
            <a:hlinkClick r:id="rId3" action="ppaction://hlinksldjump"/>
          </p:cNvPr>
          <p:cNvSpPr/>
          <p:nvPr/>
        </p:nvSpPr>
        <p:spPr>
          <a:xfrm flipH="false" flipV="false" rot="0">
            <a:off x="1227368" y="1372759"/>
            <a:ext cx="15683702" cy="3136740"/>
          </a:xfrm>
          <a:custGeom>
            <a:avLst/>
            <a:gdLst/>
            <a:ahLst/>
            <a:cxnLst/>
            <a:rect r="r" b="b" t="t" l="l"/>
            <a:pathLst>
              <a:path h="3136740" w="15683702">
                <a:moveTo>
                  <a:pt x="0" y="0"/>
                </a:moveTo>
                <a:lnTo>
                  <a:pt x="15683702" y="0"/>
                </a:lnTo>
                <a:lnTo>
                  <a:pt x="15683702" y="3136741"/>
                </a:lnTo>
                <a:lnTo>
                  <a:pt x="0" y="3136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39260" y="6090694"/>
            <a:ext cx="15774462" cy="1735191"/>
          </a:xfrm>
          <a:custGeom>
            <a:avLst/>
            <a:gdLst/>
            <a:ahLst/>
            <a:cxnLst/>
            <a:rect r="r" b="b" t="t" l="l"/>
            <a:pathLst>
              <a:path h="1735191" w="15774462">
                <a:moveTo>
                  <a:pt x="0" y="0"/>
                </a:moveTo>
                <a:lnTo>
                  <a:pt x="15774462" y="0"/>
                </a:lnTo>
                <a:lnTo>
                  <a:pt x="15774462" y="1735191"/>
                </a:lnTo>
                <a:lnTo>
                  <a:pt x="0" y="1735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80325" y="0"/>
            <a:ext cx="4444854" cy="3213031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-32421" t="0" r="-32421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63891" y="383151"/>
            <a:ext cx="5811821" cy="1888842"/>
          </a:xfrm>
          <a:custGeom>
            <a:avLst/>
            <a:gdLst/>
            <a:ahLst/>
            <a:cxnLst/>
            <a:rect r="r" b="b" t="t" l="l"/>
            <a:pathLst>
              <a:path h="1888842" w="5811821">
                <a:moveTo>
                  <a:pt x="0" y="0"/>
                </a:moveTo>
                <a:lnTo>
                  <a:pt x="5811821" y="0"/>
                </a:lnTo>
                <a:lnTo>
                  <a:pt x="5811821" y="1888842"/>
                </a:lnTo>
                <a:lnTo>
                  <a:pt x="0" y="1888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17301" y="520131"/>
            <a:ext cx="2118839" cy="1530861"/>
          </a:xfrm>
          <a:custGeom>
            <a:avLst/>
            <a:gdLst/>
            <a:ahLst/>
            <a:cxnLst/>
            <a:rect r="r" b="b" t="t" l="l"/>
            <a:pathLst>
              <a:path h="1530861" w="2118839">
                <a:moveTo>
                  <a:pt x="0" y="0"/>
                </a:moveTo>
                <a:lnTo>
                  <a:pt x="2118839" y="0"/>
                </a:lnTo>
                <a:lnTo>
                  <a:pt x="2118839" y="1530862"/>
                </a:lnTo>
                <a:lnTo>
                  <a:pt x="0" y="15308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017301" y="1764853"/>
            <a:ext cx="300212" cy="286140"/>
            <a:chOff x="0" y="0"/>
            <a:chExt cx="812800" cy="774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74700"/>
            </a:xfrm>
            <a:custGeom>
              <a:avLst/>
              <a:gdLst/>
              <a:ahLst/>
              <a:cxnLst/>
              <a:rect r="r" b="b" t="t" l="l"/>
              <a:pathLst>
                <a:path h="774700" w="8128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6974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228600" y="219075"/>
              <a:ext cx="355600" cy="390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253903" y="5532589"/>
            <a:ext cx="938329" cy="1421711"/>
          </a:xfrm>
          <a:custGeom>
            <a:avLst/>
            <a:gdLst/>
            <a:ahLst/>
            <a:cxnLst/>
            <a:rect r="r" b="b" t="t" l="l"/>
            <a:pathLst>
              <a:path h="1421711" w="938329">
                <a:moveTo>
                  <a:pt x="0" y="0"/>
                </a:moveTo>
                <a:lnTo>
                  <a:pt x="938329" y="0"/>
                </a:lnTo>
                <a:lnTo>
                  <a:pt x="938329" y="1421711"/>
                </a:lnTo>
                <a:lnTo>
                  <a:pt x="0" y="14217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97454" y="6548012"/>
            <a:ext cx="3551397" cy="92070"/>
          </a:xfrm>
          <a:custGeom>
            <a:avLst/>
            <a:gdLst/>
            <a:ahLst/>
            <a:cxnLst/>
            <a:rect r="r" b="b" t="t" l="l"/>
            <a:pathLst>
              <a:path h="92070" w="3551397">
                <a:moveTo>
                  <a:pt x="0" y="0"/>
                </a:moveTo>
                <a:lnTo>
                  <a:pt x="3551397" y="0"/>
                </a:lnTo>
                <a:lnTo>
                  <a:pt x="3551397" y="92070"/>
                </a:lnTo>
                <a:lnTo>
                  <a:pt x="0" y="92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122928" r="-64883" b="-3137071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48401" y="5532658"/>
            <a:ext cx="996824" cy="1275007"/>
          </a:xfrm>
          <a:custGeom>
            <a:avLst/>
            <a:gdLst/>
            <a:ahLst/>
            <a:cxnLst/>
            <a:rect r="r" b="b" t="t" l="l"/>
            <a:pathLst>
              <a:path h="1275007" w="996824">
                <a:moveTo>
                  <a:pt x="0" y="0"/>
                </a:moveTo>
                <a:lnTo>
                  <a:pt x="996824" y="0"/>
                </a:lnTo>
                <a:lnTo>
                  <a:pt x="996824" y="1275008"/>
                </a:lnTo>
                <a:lnTo>
                  <a:pt x="0" y="1275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894542" y="6642336"/>
            <a:ext cx="3623305" cy="93934"/>
          </a:xfrm>
          <a:custGeom>
            <a:avLst/>
            <a:gdLst/>
            <a:ahLst/>
            <a:cxnLst/>
            <a:rect r="r" b="b" t="t" l="l"/>
            <a:pathLst>
              <a:path h="93934" w="3623305">
                <a:moveTo>
                  <a:pt x="0" y="0"/>
                </a:moveTo>
                <a:lnTo>
                  <a:pt x="3623305" y="0"/>
                </a:lnTo>
                <a:lnTo>
                  <a:pt x="3623305" y="93934"/>
                </a:lnTo>
                <a:lnTo>
                  <a:pt x="0" y="93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122928" r="-64883" b="-3137071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950095" y="3457227"/>
            <a:ext cx="1326860" cy="1295347"/>
          </a:xfrm>
          <a:custGeom>
            <a:avLst/>
            <a:gdLst/>
            <a:ahLst/>
            <a:cxnLst/>
            <a:rect r="r" b="b" t="t" l="l"/>
            <a:pathLst>
              <a:path h="1295347" w="1326860">
                <a:moveTo>
                  <a:pt x="0" y="0"/>
                </a:moveTo>
                <a:lnTo>
                  <a:pt x="1326860" y="0"/>
                </a:lnTo>
                <a:lnTo>
                  <a:pt x="1326860" y="1295347"/>
                </a:lnTo>
                <a:lnTo>
                  <a:pt x="0" y="12953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822365" y="3659029"/>
            <a:ext cx="2997109" cy="321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BRANCHES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11354" y="3635036"/>
            <a:ext cx="646630" cy="617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4"/>
              </a:lnSpc>
            </a:pPr>
            <a:r>
              <a:rPr lang="en-US" sz="4699" spc="93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3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7411354" y="4241992"/>
            <a:ext cx="3535153" cy="91649"/>
          </a:xfrm>
          <a:custGeom>
            <a:avLst/>
            <a:gdLst/>
            <a:ahLst/>
            <a:cxnLst/>
            <a:rect r="r" b="b" t="t" l="l"/>
            <a:pathLst>
              <a:path h="91649" w="3535153">
                <a:moveTo>
                  <a:pt x="0" y="0"/>
                </a:moveTo>
                <a:lnTo>
                  <a:pt x="3535153" y="0"/>
                </a:lnTo>
                <a:lnTo>
                  <a:pt x="3535153" y="91649"/>
                </a:lnTo>
                <a:lnTo>
                  <a:pt x="0" y="91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122928" r="-64883" b="-3137071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81556" y="3546933"/>
            <a:ext cx="1051609" cy="967481"/>
          </a:xfrm>
          <a:custGeom>
            <a:avLst/>
            <a:gdLst/>
            <a:ahLst/>
            <a:cxnLst/>
            <a:rect r="r" b="b" t="t" l="l"/>
            <a:pathLst>
              <a:path h="967481" w="1051609">
                <a:moveTo>
                  <a:pt x="0" y="0"/>
                </a:moveTo>
                <a:lnTo>
                  <a:pt x="1051610" y="0"/>
                </a:lnTo>
                <a:lnTo>
                  <a:pt x="1051610" y="967480"/>
                </a:lnTo>
                <a:lnTo>
                  <a:pt x="0" y="9674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37344" y="4336680"/>
            <a:ext cx="3324373" cy="86184"/>
          </a:xfrm>
          <a:custGeom>
            <a:avLst/>
            <a:gdLst/>
            <a:ahLst/>
            <a:cxnLst/>
            <a:rect r="r" b="b" t="t" l="l"/>
            <a:pathLst>
              <a:path h="86184" w="3324373">
                <a:moveTo>
                  <a:pt x="0" y="0"/>
                </a:moveTo>
                <a:lnTo>
                  <a:pt x="3324373" y="0"/>
                </a:lnTo>
                <a:lnTo>
                  <a:pt x="3324373" y="86184"/>
                </a:lnTo>
                <a:lnTo>
                  <a:pt x="0" y="86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122928" r="-64883" b="-3137071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81556" y="5733914"/>
            <a:ext cx="1225838" cy="1225838"/>
          </a:xfrm>
          <a:custGeom>
            <a:avLst/>
            <a:gdLst/>
            <a:ahLst/>
            <a:cxnLst/>
            <a:rect r="r" b="b" t="t" l="l"/>
            <a:pathLst>
              <a:path h="1225838" w="1225838">
                <a:moveTo>
                  <a:pt x="0" y="0"/>
                </a:moveTo>
                <a:lnTo>
                  <a:pt x="1225839" y="0"/>
                </a:lnTo>
                <a:lnTo>
                  <a:pt x="1225839" y="1225838"/>
                </a:lnTo>
                <a:lnTo>
                  <a:pt x="0" y="12258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747437" y="6120285"/>
            <a:ext cx="3301739" cy="85598"/>
          </a:xfrm>
          <a:custGeom>
            <a:avLst/>
            <a:gdLst/>
            <a:ahLst/>
            <a:cxnLst/>
            <a:rect r="r" b="b" t="t" l="l"/>
            <a:pathLst>
              <a:path h="85598" w="3301739">
                <a:moveTo>
                  <a:pt x="0" y="0"/>
                </a:moveTo>
                <a:lnTo>
                  <a:pt x="3301739" y="0"/>
                </a:lnTo>
                <a:lnTo>
                  <a:pt x="3301739" y="85597"/>
                </a:lnTo>
                <a:lnTo>
                  <a:pt x="0" y="855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122928" r="-64883" b="-3137071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264876" y="3646061"/>
            <a:ext cx="1281599" cy="1281599"/>
          </a:xfrm>
          <a:custGeom>
            <a:avLst/>
            <a:gdLst/>
            <a:ahLst/>
            <a:cxnLst/>
            <a:rect r="r" b="b" t="t" l="l"/>
            <a:pathLst>
              <a:path h="1281599" w="1281599">
                <a:moveTo>
                  <a:pt x="0" y="0"/>
                </a:moveTo>
                <a:lnTo>
                  <a:pt x="1281600" y="0"/>
                </a:lnTo>
                <a:lnTo>
                  <a:pt x="1281600" y="1281599"/>
                </a:lnTo>
                <a:lnTo>
                  <a:pt x="0" y="128159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4904062" y="3735116"/>
            <a:ext cx="2789296" cy="321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EMPLOYEES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903019" y="3635036"/>
            <a:ext cx="1751114" cy="64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36"/>
              </a:lnSpc>
            </a:pPr>
            <a:r>
              <a:rPr lang="en-US" sz="4880" spc="97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124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3903019" y="4262633"/>
            <a:ext cx="3671614" cy="95187"/>
          </a:xfrm>
          <a:custGeom>
            <a:avLst/>
            <a:gdLst/>
            <a:ahLst/>
            <a:cxnLst/>
            <a:rect r="r" b="b" t="t" l="l"/>
            <a:pathLst>
              <a:path h="95187" w="3671614">
                <a:moveTo>
                  <a:pt x="0" y="0"/>
                </a:moveTo>
                <a:lnTo>
                  <a:pt x="3671613" y="0"/>
                </a:lnTo>
                <a:lnTo>
                  <a:pt x="3671613" y="95187"/>
                </a:lnTo>
                <a:lnTo>
                  <a:pt x="0" y="95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122928" r="-64883" b="-3137071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381556" y="8165640"/>
            <a:ext cx="1076923" cy="794231"/>
          </a:xfrm>
          <a:custGeom>
            <a:avLst/>
            <a:gdLst/>
            <a:ahLst/>
            <a:cxnLst/>
            <a:rect r="r" b="b" t="t" l="l"/>
            <a:pathLst>
              <a:path h="794231" w="1076923">
                <a:moveTo>
                  <a:pt x="0" y="0"/>
                </a:moveTo>
                <a:lnTo>
                  <a:pt x="1076924" y="0"/>
                </a:lnTo>
                <a:lnTo>
                  <a:pt x="1076924" y="794231"/>
                </a:lnTo>
                <a:lnTo>
                  <a:pt x="0" y="7942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728859" y="8782076"/>
            <a:ext cx="3551397" cy="92070"/>
          </a:xfrm>
          <a:custGeom>
            <a:avLst/>
            <a:gdLst/>
            <a:ahLst/>
            <a:cxnLst/>
            <a:rect r="r" b="b" t="t" l="l"/>
            <a:pathLst>
              <a:path h="92070" w="3551397">
                <a:moveTo>
                  <a:pt x="0" y="0"/>
                </a:moveTo>
                <a:lnTo>
                  <a:pt x="3551397" y="0"/>
                </a:lnTo>
                <a:lnTo>
                  <a:pt x="3551397" y="92070"/>
                </a:lnTo>
                <a:lnTo>
                  <a:pt x="0" y="92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3122928" r="-64883" b="-3137071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6846833" y="7076050"/>
            <a:ext cx="11880035" cy="3757634"/>
            <a:chOff x="0" y="0"/>
            <a:chExt cx="3128898" cy="98966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128898" cy="989665"/>
            </a:xfrm>
            <a:custGeom>
              <a:avLst/>
              <a:gdLst/>
              <a:ahLst/>
              <a:cxnLst/>
              <a:rect r="r" b="b" t="t" l="l"/>
              <a:pathLst>
                <a:path h="989665" w="3128898">
                  <a:moveTo>
                    <a:pt x="33235" y="0"/>
                  </a:moveTo>
                  <a:lnTo>
                    <a:pt x="3095663" y="0"/>
                  </a:lnTo>
                  <a:cubicBezTo>
                    <a:pt x="3114018" y="0"/>
                    <a:pt x="3128898" y="14880"/>
                    <a:pt x="3128898" y="33235"/>
                  </a:cubicBezTo>
                  <a:lnTo>
                    <a:pt x="3128898" y="956430"/>
                  </a:lnTo>
                  <a:cubicBezTo>
                    <a:pt x="3128898" y="974785"/>
                    <a:pt x="3114018" y="989665"/>
                    <a:pt x="3095663" y="989665"/>
                  </a:cubicBezTo>
                  <a:lnTo>
                    <a:pt x="33235" y="989665"/>
                  </a:lnTo>
                  <a:cubicBezTo>
                    <a:pt x="24421" y="989665"/>
                    <a:pt x="15967" y="986163"/>
                    <a:pt x="9734" y="979930"/>
                  </a:cubicBezTo>
                  <a:cubicBezTo>
                    <a:pt x="3502" y="973698"/>
                    <a:pt x="0" y="965244"/>
                    <a:pt x="0" y="956430"/>
                  </a:cubicBezTo>
                  <a:lnTo>
                    <a:pt x="0" y="33235"/>
                  </a:lnTo>
                  <a:cubicBezTo>
                    <a:pt x="0" y="14880"/>
                    <a:pt x="14880" y="0"/>
                    <a:pt x="33235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38100"/>
              <a:ext cx="3128898" cy="9515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7538448" y="5825956"/>
            <a:ext cx="2230625" cy="118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4"/>
              </a:lnSpc>
            </a:pPr>
            <a:r>
              <a:rPr lang="en-US" sz="4720" spc="94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490,536</a:t>
            </a:r>
          </a:p>
          <a:p>
            <a:pPr algn="l">
              <a:lnSpc>
                <a:spcPts val="4484"/>
              </a:lnSpc>
            </a:pPr>
          </a:p>
        </p:txBody>
      </p:sp>
      <p:sp>
        <p:nvSpPr>
          <p:cNvPr name="TextBox 35" id="35"/>
          <p:cNvSpPr txBox="true"/>
          <p:nvPr/>
        </p:nvSpPr>
        <p:spPr>
          <a:xfrm rot="0">
            <a:off x="9390837" y="5665157"/>
            <a:ext cx="1923463" cy="62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LIBRARY </a:t>
            </a:r>
          </a:p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VISITS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835193" y="5852267"/>
            <a:ext cx="1728074" cy="62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5"/>
              </a:lnSpc>
            </a:pPr>
            <a:r>
              <a:rPr lang="en-US" sz="4816" spc="96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962,331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655960" y="5730771"/>
            <a:ext cx="2320760" cy="62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ITEMS </a:t>
            </a:r>
          </a:p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CIRCULATED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915124" y="4542012"/>
            <a:ext cx="2806827" cy="361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48">
                <a:solidFill>
                  <a:srgbClr val="3D3E53"/>
                </a:solidFill>
                <a:latin typeface="Aileron Thin"/>
                <a:ea typeface="Aileron Thin"/>
                <a:cs typeface="Aileron Thin"/>
                <a:sym typeface="Aileron Thin"/>
              </a:rPr>
              <a:t>Size of Main Branch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422106" y="4608687"/>
            <a:ext cx="1493018" cy="394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9"/>
              </a:lnSpc>
            </a:pPr>
            <a:r>
              <a:rPr lang="en-US" sz="3020" spc="60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102k sq ft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085449" y="3689840"/>
            <a:ext cx="2818409" cy="321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POPULATION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637344" y="3658033"/>
            <a:ext cx="1585504" cy="574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8"/>
              </a:lnSpc>
            </a:pPr>
            <a:r>
              <a:rPr lang="en-US" sz="4419" spc="88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63,574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398306" y="5365442"/>
            <a:ext cx="2060909" cy="62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OPERATING </a:t>
            </a:r>
          </a:p>
          <a:p>
            <a:pPr algn="l">
              <a:lnSpc>
                <a:spcPts val="2448"/>
              </a:lnSpc>
            </a:pPr>
            <a:r>
              <a:rPr lang="en-US" sz="2400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BUDGET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804013" y="5434898"/>
            <a:ext cx="1752553" cy="58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4388" spc="87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$10.5 M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785831" y="6201762"/>
            <a:ext cx="3519414" cy="46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36"/>
              </a:lnSpc>
            </a:pPr>
            <a:r>
              <a:rPr lang="en-US" sz="2400" spc="48">
                <a:solidFill>
                  <a:srgbClr val="3D3E53"/>
                </a:solidFill>
                <a:latin typeface="Aileron Thin"/>
                <a:ea typeface="Aileron Thin"/>
                <a:cs typeface="Aileron Thin"/>
                <a:sym typeface="Aileron Thin"/>
              </a:rPr>
              <a:t>Materials Budget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723787" y="6358282"/>
            <a:ext cx="1080566" cy="3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0"/>
              </a:lnSpc>
            </a:pPr>
            <a:r>
              <a:rPr lang="en-US" sz="2821" spc="56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$1.19 m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804353" y="6796052"/>
            <a:ext cx="2781152" cy="723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48">
                <a:solidFill>
                  <a:srgbClr val="3D3E53"/>
                </a:solidFill>
                <a:latin typeface="Aileron Thin"/>
                <a:ea typeface="Aileron Thin"/>
                <a:cs typeface="Aileron Thin"/>
                <a:sym typeface="Aileron Thin"/>
              </a:rPr>
              <a:t>No. of items bought for all  locations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861243" y="7035342"/>
            <a:ext cx="879797" cy="3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0"/>
              </a:lnSpc>
            </a:pPr>
            <a:r>
              <a:rPr lang="en-US" sz="2821" spc="56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33,466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009823" y="4517977"/>
            <a:ext cx="978356" cy="412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0"/>
              </a:lnSpc>
            </a:pPr>
            <a:r>
              <a:rPr lang="en-US" sz="3137" spc="62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6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538449" y="4451237"/>
            <a:ext cx="3396026" cy="374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28"/>
              </a:lnSpc>
            </a:pPr>
            <a:r>
              <a:rPr lang="en-US" sz="2440" spc="48">
                <a:solidFill>
                  <a:srgbClr val="3D3E53"/>
                </a:solidFill>
                <a:latin typeface="Aileron Thin"/>
                <a:ea typeface="Aileron Thin"/>
                <a:cs typeface="Aileron Thin"/>
                <a:sym typeface="Aileron Thin"/>
              </a:rPr>
              <a:t>Teams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776461" y="8071110"/>
            <a:ext cx="1640122" cy="598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2"/>
              </a:lnSpc>
            </a:pPr>
            <a:r>
              <a:rPr lang="en-US" sz="4571" spc="91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374,030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540912" y="7962323"/>
            <a:ext cx="1775699" cy="626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7"/>
              </a:lnSpc>
            </a:pPr>
            <a:r>
              <a:rPr lang="en-US" sz="2399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ITEMS </a:t>
            </a:r>
          </a:p>
          <a:p>
            <a:pPr algn="l">
              <a:lnSpc>
                <a:spcPts val="2447"/>
              </a:lnSpc>
            </a:pPr>
            <a:r>
              <a:rPr lang="en-US" sz="2399" spc="240">
                <a:solidFill>
                  <a:srgbClr val="3D3E53"/>
                </a:solidFill>
                <a:latin typeface="Aileron Thin Bold"/>
                <a:ea typeface="Aileron Thin Bold"/>
                <a:cs typeface="Aileron Thin Bold"/>
                <a:sym typeface="Aileron Thin Bold"/>
              </a:rPr>
              <a:t>OWNED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691080" y="8974158"/>
            <a:ext cx="3212778" cy="361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400" spc="48">
                <a:solidFill>
                  <a:srgbClr val="3D3E53"/>
                </a:solidFill>
                <a:latin typeface="Aileron Thin"/>
                <a:ea typeface="Aileron Thin"/>
                <a:cs typeface="Aileron Thin"/>
                <a:sym typeface="Aileron Thin"/>
              </a:rPr>
              <a:t>eBooks &amp; eAudiobooks</a:t>
            </a:r>
          </a:p>
        </p:txBody>
      </p:sp>
      <p:sp>
        <p:nvSpPr>
          <p:cNvPr name="TextBox 53" id="53"/>
          <p:cNvSpPr txBox="true"/>
          <p:nvPr/>
        </p:nvSpPr>
        <p:spPr>
          <a:xfrm rot="-60000">
            <a:off x="1568426" y="9036666"/>
            <a:ext cx="1164198" cy="382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1"/>
              </a:lnSpc>
            </a:pPr>
            <a:r>
              <a:rPr lang="en-US" b="true" sz="2938" spc="58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86,515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2691080" y="9421877"/>
            <a:ext cx="2334229" cy="361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400" spc="48">
                <a:solidFill>
                  <a:srgbClr val="3D3E53"/>
                </a:solidFill>
                <a:latin typeface="Aileron Thin"/>
                <a:ea typeface="Aileron Thin"/>
                <a:cs typeface="Aileron Thin"/>
                <a:sym typeface="Aileron Thin"/>
              </a:rPr>
              <a:t>Databases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149943" y="9474221"/>
            <a:ext cx="450908" cy="38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6"/>
              </a:lnSpc>
            </a:pPr>
            <a:r>
              <a:rPr lang="en-US" sz="2912" spc="58" b="true">
                <a:solidFill>
                  <a:srgbClr val="0D975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54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846833" y="7301436"/>
            <a:ext cx="11087642" cy="2462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i="true" spc="167">
                <a:solidFill>
                  <a:srgbClr val="151A21"/>
                </a:solidFill>
                <a:latin typeface="Aileron Thin Bold Italics"/>
                <a:ea typeface="Aileron Thin Bold Italics"/>
                <a:cs typeface="Aileron Thin Bold Italics"/>
                <a:sym typeface="Aileron Thin Bold Italics"/>
              </a:rPr>
              <a:t>Sierra (hosted)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i="true" spc="167">
                <a:solidFill>
                  <a:srgbClr val="151A21"/>
                </a:solidFill>
                <a:latin typeface="Aileron Thin Bold Italics"/>
                <a:ea typeface="Aileron Thin Bold Italics"/>
                <a:cs typeface="Aileron Thin Bold Italics"/>
                <a:sym typeface="Aileron Thin Bold Italics"/>
              </a:rPr>
              <a:t>Bibliocommons discovery layer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i="true" spc="167">
                <a:solidFill>
                  <a:srgbClr val="151A21"/>
                </a:solidFill>
                <a:latin typeface="Aileron Thin Bold Italics"/>
                <a:ea typeface="Aileron Thin Bold Italics"/>
                <a:cs typeface="Aileron Thin Bold Italics"/>
                <a:sym typeface="Aileron Thin Bold Italics"/>
              </a:rPr>
              <a:t>Overdrive, Kanopy, Hoopla, Naxos, Pressreader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i="true" spc="167">
                <a:solidFill>
                  <a:srgbClr val="151A21"/>
                </a:solidFill>
                <a:latin typeface="Aileron Thin Bold Italics"/>
                <a:ea typeface="Aileron Thin Bold Italics"/>
                <a:cs typeface="Aileron Thin Bold Italics"/>
                <a:sym typeface="Aileron Thin Bold Italics"/>
              </a:rPr>
              <a:t>Most Unusual collection: Lending Art &amp; Bloomberg Terminal</a:t>
            </a:r>
          </a:p>
          <a:p>
            <a:pPr algn="l">
              <a:lnSpc>
                <a:spcPts val="3919"/>
              </a:lnSpc>
            </a:pPr>
            <a:r>
              <a:rPr lang="en-US" sz="2799" i="true" spc="167">
                <a:solidFill>
                  <a:srgbClr val="151A21"/>
                </a:solidFill>
                <a:latin typeface="Aileron Thin Bold Italics"/>
                <a:ea typeface="Aileron Thin Bold Italics"/>
                <a:cs typeface="Aileron Thin Bold Italics"/>
                <a:sym typeface="Aileron Thin Bold Italics"/>
              </a:rPr>
              <a:t>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65302" y="2475813"/>
            <a:ext cx="4714954" cy="628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4799" spc="95" b="true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About my library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62820" y="4047075"/>
            <a:ext cx="9714247" cy="5200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49"/>
              </a:lnSpc>
            </a:pPr>
          </a:p>
          <a:p>
            <a:pPr algn="l" marL="647698" indent="-323849" lvl="1">
              <a:lnSpc>
                <a:spcPts val="4649"/>
              </a:lnSpc>
              <a:buFont typeface="Arial"/>
              <a:buChar char="•"/>
            </a:pPr>
            <a:r>
              <a:rPr lang="en-US" sz="2999" spc="17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Everything I am going to show you is done with free software.</a:t>
            </a:r>
          </a:p>
          <a:p>
            <a:pPr algn="l" marL="647698" indent="-323849" lvl="1">
              <a:lnSpc>
                <a:spcPts val="4649"/>
              </a:lnSpc>
              <a:buFont typeface="Arial"/>
              <a:buChar char="•"/>
            </a:pPr>
            <a:r>
              <a:rPr lang="en-US" sz="2999" spc="17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PgAdmin for SQL, Anaconda (Spyder), notepad ++ and task scheduler are needed</a:t>
            </a:r>
          </a:p>
          <a:p>
            <a:pPr algn="l" marL="647698" indent="-323849" lvl="1">
              <a:lnSpc>
                <a:spcPts val="4649"/>
              </a:lnSpc>
              <a:buFont typeface="Arial"/>
              <a:buChar char="•"/>
            </a:pPr>
            <a:r>
              <a:rPr lang="en-US" sz="2999" spc="17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Procedures and best practices is the goal.</a:t>
            </a:r>
          </a:p>
          <a:p>
            <a:pPr algn="l" marL="647698" indent="-323849" lvl="1">
              <a:lnSpc>
                <a:spcPts val="4649"/>
              </a:lnSpc>
              <a:buFont typeface="Arial"/>
              <a:buChar char="•"/>
            </a:pPr>
            <a:r>
              <a:rPr lang="en-US" sz="2999" spc="17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350+ unique scripts </a:t>
            </a:r>
          </a:p>
          <a:p>
            <a:pPr algn="l">
              <a:lnSpc>
                <a:spcPts val="4649"/>
              </a:lnSpc>
              <a:spcBef>
                <a:spcPct val="0"/>
              </a:spcBef>
            </a:pPr>
          </a:p>
        </p:txBody>
      </p:sp>
      <p:grpSp>
        <p:nvGrpSpPr>
          <p:cNvPr name="Group 9" id="9"/>
          <p:cNvGrpSpPr/>
          <p:nvPr/>
        </p:nvGrpSpPr>
        <p:grpSpPr>
          <a:xfrm rot="5400000">
            <a:off x="11688318" y="2383082"/>
            <a:ext cx="4550695" cy="8523028"/>
            <a:chOff x="0" y="0"/>
            <a:chExt cx="1495846" cy="28015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95846" cy="2801581"/>
            </a:xfrm>
            <a:custGeom>
              <a:avLst/>
              <a:gdLst/>
              <a:ahLst/>
              <a:cxnLst/>
              <a:rect r="r" b="b" t="t" l="l"/>
              <a:pathLst>
                <a:path h="2801581" w="1495846">
                  <a:moveTo>
                    <a:pt x="86764" y="0"/>
                  </a:moveTo>
                  <a:lnTo>
                    <a:pt x="1409082" y="0"/>
                  </a:lnTo>
                  <a:cubicBezTo>
                    <a:pt x="1432093" y="0"/>
                    <a:pt x="1454162" y="9141"/>
                    <a:pt x="1470434" y="25413"/>
                  </a:cubicBezTo>
                  <a:cubicBezTo>
                    <a:pt x="1486705" y="41684"/>
                    <a:pt x="1495846" y="63753"/>
                    <a:pt x="1495846" y="86764"/>
                  </a:cubicBezTo>
                  <a:lnTo>
                    <a:pt x="1495846" y="2714817"/>
                  </a:lnTo>
                  <a:cubicBezTo>
                    <a:pt x="1495846" y="2737828"/>
                    <a:pt x="1486705" y="2759897"/>
                    <a:pt x="1470434" y="2776169"/>
                  </a:cubicBezTo>
                  <a:cubicBezTo>
                    <a:pt x="1454162" y="2792440"/>
                    <a:pt x="1432093" y="2801581"/>
                    <a:pt x="1409082" y="2801581"/>
                  </a:cubicBezTo>
                  <a:lnTo>
                    <a:pt x="86764" y="2801581"/>
                  </a:lnTo>
                  <a:cubicBezTo>
                    <a:pt x="38846" y="2801581"/>
                    <a:pt x="0" y="2762736"/>
                    <a:pt x="0" y="2714817"/>
                  </a:cubicBezTo>
                  <a:lnTo>
                    <a:pt x="0" y="86764"/>
                  </a:lnTo>
                  <a:cubicBezTo>
                    <a:pt x="0" y="38846"/>
                    <a:pt x="38846" y="0"/>
                    <a:pt x="86764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495846" cy="2763481"/>
            </a:xfrm>
            <a:prstGeom prst="rect">
              <a:avLst/>
            </a:prstGeom>
          </p:spPr>
          <p:txBody>
            <a:bodyPr anchor="ctr" rtlCol="false" tIns="43360" lIns="43360" bIns="43360" rIns="4336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164586" y="4809192"/>
            <a:ext cx="7598159" cy="3581610"/>
          </a:xfrm>
          <a:custGeom>
            <a:avLst/>
            <a:gdLst/>
            <a:ahLst/>
            <a:cxnLst/>
            <a:rect r="r" b="b" t="t" l="l"/>
            <a:pathLst>
              <a:path h="3581610" w="7598159">
                <a:moveTo>
                  <a:pt x="0" y="0"/>
                </a:moveTo>
                <a:lnTo>
                  <a:pt x="7598159" y="0"/>
                </a:lnTo>
                <a:lnTo>
                  <a:pt x="7598159" y="3581610"/>
                </a:lnTo>
                <a:lnTo>
                  <a:pt x="0" y="3581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507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038681" y="377784"/>
            <a:ext cx="1854740" cy="1815555"/>
          </a:xfrm>
          <a:custGeom>
            <a:avLst/>
            <a:gdLst/>
            <a:ahLst/>
            <a:cxnLst/>
            <a:rect r="r" b="b" t="t" l="l"/>
            <a:pathLst>
              <a:path h="1815555" w="1854740">
                <a:moveTo>
                  <a:pt x="0" y="0"/>
                </a:moveTo>
                <a:lnTo>
                  <a:pt x="1854740" y="0"/>
                </a:lnTo>
                <a:lnTo>
                  <a:pt x="1854740" y="1815556"/>
                </a:lnTo>
                <a:lnTo>
                  <a:pt x="0" y="181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60410" y="603919"/>
            <a:ext cx="5206796" cy="1153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30"/>
              </a:lnSpc>
            </a:pPr>
            <a:r>
              <a:rPr lang="en-US" sz="6213" spc="37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Basics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62485" y="520604"/>
            <a:ext cx="4761275" cy="1406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9"/>
              </a:lnSpc>
            </a:pPr>
            <a:r>
              <a:rPr lang="en-US" sz="3722" spc="22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GITHUB: </a:t>
            </a:r>
          </a:p>
          <a:p>
            <a:pPr algn="l" marL="0" indent="0" lvl="0">
              <a:lnSpc>
                <a:spcPts val="5769"/>
              </a:lnSpc>
            </a:pPr>
            <a:r>
              <a:rPr lang="en-US" sz="3722" spc="22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NICOLEALLENGRW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558313" y="1767941"/>
            <a:ext cx="6751118" cy="6751118"/>
            <a:chOff x="0" y="0"/>
            <a:chExt cx="6355080" cy="63550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EECC8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588425" y="1028700"/>
            <a:ext cx="2574070" cy="257407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685230" y="3298337"/>
            <a:ext cx="2574070" cy="257407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499672" y="6684230"/>
            <a:ext cx="2574070" cy="257407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608443" y="3298337"/>
            <a:ext cx="2574070" cy="257407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752544" y="6684230"/>
            <a:ext cx="2574070" cy="2574070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4C44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985886"/>
            <a:ext cx="1063202" cy="1063202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8700" y="2898119"/>
            <a:ext cx="1063202" cy="1063202"/>
            <a:chOff x="0" y="0"/>
            <a:chExt cx="635000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028700" y="4546966"/>
            <a:ext cx="1063202" cy="1063202"/>
            <a:chOff x="0" y="0"/>
            <a:chExt cx="6350000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8700" y="6213892"/>
            <a:ext cx="1063202" cy="1063202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D4C44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028700" y="8130373"/>
            <a:ext cx="1063202" cy="1063202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-1276472" y="1082843"/>
            <a:ext cx="1276472" cy="936612"/>
          </a:xfrm>
          <a:custGeom>
            <a:avLst/>
            <a:gdLst/>
            <a:ahLst/>
            <a:cxnLst/>
            <a:rect r="r" b="b" t="t" l="l"/>
            <a:pathLst>
              <a:path h="936612" w="1276472">
                <a:moveTo>
                  <a:pt x="0" y="0"/>
                </a:moveTo>
                <a:lnTo>
                  <a:pt x="1276472" y="0"/>
                </a:lnTo>
                <a:lnTo>
                  <a:pt x="1276472" y="936611"/>
                </a:lnTo>
                <a:lnTo>
                  <a:pt x="0" y="936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097891" y="3721663"/>
            <a:ext cx="1595175" cy="1595175"/>
          </a:xfrm>
          <a:custGeom>
            <a:avLst/>
            <a:gdLst/>
            <a:ahLst/>
            <a:cxnLst/>
            <a:rect r="r" b="b" t="t" l="l"/>
            <a:pathLst>
              <a:path h="1595175" w="1595175">
                <a:moveTo>
                  <a:pt x="0" y="0"/>
                </a:moveTo>
                <a:lnTo>
                  <a:pt x="1595175" y="0"/>
                </a:lnTo>
                <a:lnTo>
                  <a:pt x="1595175" y="1595176"/>
                </a:lnTo>
                <a:lnTo>
                  <a:pt x="0" y="159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29430" y="8331103"/>
            <a:ext cx="661743" cy="661743"/>
          </a:xfrm>
          <a:custGeom>
            <a:avLst/>
            <a:gdLst/>
            <a:ahLst/>
            <a:cxnLst/>
            <a:rect r="r" b="b" t="t" l="l"/>
            <a:pathLst>
              <a:path h="661743" w="661743">
                <a:moveTo>
                  <a:pt x="0" y="0"/>
                </a:moveTo>
                <a:lnTo>
                  <a:pt x="661743" y="0"/>
                </a:lnTo>
                <a:lnTo>
                  <a:pt x="661743" y="661743"/>
                </a:lnTo>
                <a:lnTo>
                  <a:pt x="0" y="6617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245216" y="3699283"/>
            <a:ext cx="1639936" cy="1639936"/>
          </a:xfrm>
          <a:custGeom>
            <a:avLst/>
            <a:gdLst/>
            <a:ahLst/>
            <a:cxnLst/>
            <a:rect r="r" b="b" t="t" l="l"/>
            <a:pathLst>
              <a:path h="1639936" w="1639936">
                <a:moveTo>
                  <a:pt x="0" y="0"/>
                </a:moveTo>
                <a:lnTo>
                  <a:pt x="1639936" y="0"/>
                </a:lnTo>
                <a:lnTo>
                  <a:pt x="1639936" y="1639936"/>
                </a:lnTo>
                <a:lnTo>
                  <a:pt x="0" y="1639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208812" y="3121638"/>
            <a:ext cx="618281" cy="618281"/>
          </a:xfrm>
          <a:custGeom>
            <a:avLst/>
            <a:gdLst/>
            <a:ahLst/>
            <a:cxnLst/>
            <a:rect r="r" b="b" t="t" l="l"/>
            <a:pathLst>
              <a:path h="618281" w="618281">
                <a:moveTo>
                  <a:pt x="0" y="0"/>
                </a:moveTo>
                <a:lnTo>
                  <a:pt x="618281" y="0"/>
                </a:lnTo>
                <a:lnTo>
                  <a:pt x="618281" y="618281"/>
                </a:lnTo>
                <a:lnTo>
                  <a:pt x="0" y="618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035795" y="7277095"/>
            <a:ext cx="1501825" cy="1501825"/>
          </a:xfrm>
          <a:custGeom>
            <a:avLst/>
            <a:gdLst/>
            <a:ahLst/>
            <a:cxnLst/>
            <a:rect r="r" b="b" t="t" l="l"/>
            <a:pathLst>
              <a:path h="1501825" w="1501825">
                <a:moveTo>
                  <a:pt x="0" y="0"/>
                </a:moveTo>
                <a:lnTo>
                  <a:pt x="1501825" y="0"/>
                </a:lnTo>
                <a:lnTo>
                  <a:pt x="1501825" y="1501824"/>
                </a:lnTo>
                <a:lnTo>
                  <a:pt x="0" y="1501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0278892" y="7247406"/>
            <a:ext cx="1521374" cy="1483340"/>
          </a:xfrm>
          <a:custGeom>
            <a:avLst/>
            <a:gdLst/>
            <a:ahLst/>
            <a:cxnLst/>
            <a:rect r="r" b="b" t="t" l="l"/>
            <a:pathLst>
              <a:path h="1483340" w="1521374">
                <a:moveTo>
                  <a:pt x="0" y="0"/>
                </a:moveTo>
                <a:lnTo>
                  <a:pt x="1521374" y="0"/>
                </a:lnTo>
                <a:lnTo>
                  <a:pt x="1521374" y="1483339"/>
                </a:lnTo>
                <a:lnTo>
                  <a:pt x="0" y="1483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163866" y="4700363"/>
            <a:ext cx="774487" cy="774487"/>
          </a:xfrm>
          <a:custGeom>
            <a:avLst/>
            <a:gdLst/>
            <a:ahLst/>
            <a:cxnLst/>
            <a:rect r="r" b="b" t="t" l="l"/>
            <a:pathLst>
              <a:path h="774487" w="774487">
                <a:moveTo>
                  <a:pt x="0" y="0"/>
                </a:moveTo>
                <a:lnTo>
                  <a:pt x="774487" y="0"/>
                </a:lnTo>
                <a:lnTo>
                  <a:pt x="774487" y="774487"/>
                </a:lnTo>
                <a:lnTo>
                  <a:pt x="0" y="7744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273051" y="6457893"/>
            <a:ext cx="665302" cy="648669"/>
          </a:xfrm>
          <a:custGeom>
            <a:avLst/>
            <a:gdLst/>
            <a:ahLst/>
            <a:cxnLst/>
            <a:rect r="r" b="b" t="t" l="l"/>
            <a:pathLst>
              <a:path h="648669" w="665302">
                <a:moveTo>
                  <a:pt x="0" y="0"/>
                </a:moveTo>
                <a:lnTo>
                  <a:pt x="665302" y="0"/>
                </a:lnTo>
                <a:lnTo>
                  <a:pt x="665302" y="648670"/>
                </a:lnTo>
                <a:lnTo>
                  <a:pt x="0" y="648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077320" y="1452710"/>
            <a:ext cx="1713104" cy="1726050"/>
          </a:xfrm>
          <a:custGeom>
            <a:avLst/>
            <a:gdLst/>
            <a:ahLst/>
            <a:cxnLst/>
            <a:rect r="r" b="b" t="t" l="l"/>
            <a:pathLst>
              <a:path h="1726050" w="1713104">
                <a:moveTo>
                  <a:pt x="0" y="0"/>
                </a:moveTo>
                <a:lnTo>
                  <a:pt x="1713104" y="0"/>
                </a:lnTo>
                <a:lnTo>
                  <a:pt x="1713104" y="1726050"/>
                </a:lnTo>
                <a:lnTo>
                  <a:pt x="0" y="1726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0505704" y="5000881"/>
            <a:ext cx="473951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b="true" sz="3000">
                <a:solidFill>
                  <a:srgbClr val="6D4C44"/>
                </a:solidFill>
                <a:latin typeface="Gordita Bold"/>
                <a:ea typeface="Gordita Bold"/>
                <a:cs typeface="Gordita Bold"/>
                <a:sym typeface="Gordita Bold"/>
              </a:rPr>
              <a:t>Automation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50968" y="2862136"/>
            <a:ext cx="5171625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6D4C44"/>
                </a:solidFill>
                <a:latin typeface="Gordita"/>
                <a:ea typeface="Gordita"/>
                <a:cs typeface="Gordita"/>
                <a:sym typeface="Gordita"/>
              </a:rPr>
              <a:t>This is the query you will create that will help you find the data your are looking for.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50968" y="2349585"/>
            <a:ext cx="3530427" cy="4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6D4C44"/>
                </a:solidFill>
                <a:latin typeface="Gordita Bold"/>
                <a:ea typeface="Gordita Bold"/>
                <a:cs typeface="Gordita Bold"/>
                <a:sym typeface="Gordita Bold"/>
              </a:rPr>
              <a:t>SQL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74339" y="4681903"/>
            <a:ext cx="5171625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6D4C44"/>
                </a:solidFill>
                <a:latin typeface="Gordita"/>
                <a:ea typeface="Gordita"/>
                <a:cs typeface="Gordita"/>
                <a:sym typeface="Gordita"/>
              </a:rPr>
              <a:t>This is the script that will create an email with an attached spreadsheet containing the data from SQL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374339" y="4173049"/>
            <a:ext cx="3530427" cy="4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6D4C44"/>
                </a:solidFill>
                <a:latin typeface="Gordita Bold"/>
                <a:ea typeface="Gordita Bold"/>
                <a:cs typeface="Gordita Bold"/>
                <a:sym typeface="Gordita Bold"/>
              </a:rPr>
              <a:t>Python Script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74339" y="6612460"/>
            <a:ext cx="5171625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6D4C44"/>
                </a:solidFill>
                <a:latin typeface="Gordita"/>
                <a:ea typeface="Gordita"/>
                <a:cs typeface="Gordita"/>
                <a:sym typeface="Gordita"/>
              </a:rPr>
              <a:t>This is the file you will run that will trigger your python script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74339" y="6103192"/>
            <a:ext cx="3530427" cy="4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6D4C44"/>
                </a:solidFill>
                <a:latin typeface="Gordita Bold"/>
                <a:ea typeface="Gordita Bold"/>
                <a:cs typeface="Gordita Bold"/>
                <a:sym typeface="Gordita Bold"/>
              </a:rPr>
              <a:t>.bat files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50968" y="1040850"/>
            <a:ext cx="5371344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6D4C44"/>
                </a:solidFill>
                <a:latin typeface="Gordita"/>
                <a:ea typeface="Gordita"/>
                <a:cs typeface="Gordita"/>
                <a:sym typeface="Gordita"/>
              </a:rPr>
              <a:t>For me I needed to get basic things off my plate and to staff members who could do the work.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350968" y="530267"/>
            <a:ext cx="5371344" cy="4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6D4C44"/>
                </a:solidFill>
                <a:latin typeface="Gordita Bold"/>
                <a:ea typeface="Gordita Bold"/>
                <a:cs typeface="Gordita Bold"/>
                <a:sym typeface="Gordita Bold"/>
              </a:rPr>
              <a:t>What do you want to Automate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374339" y="8595245"/>
            <a:ext cx="537134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6D4C44"/>
                </a:solidFill>
                <a:latin typeface="Gordita"/>
                <a:ea typeface="Gordita"/>
                <a:cs typeface="Gordita"/>
                <a:sym typeface="Gordita"/>
              </a:rPr>
              <a:t>This is the frequency and time you want your email to be generated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74339" y="8082748"/>
            <a:ext cx="3985844" cy="40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6D4C44"/>
                </a:solidFill>
                <a:latin typeface="Gordita Bold"/>
                <a:ea typeface="Gordita Bold"/>
                <a:cs typeface="Gordita Bold"/>
                <a:sym typeface="Gordita Bold"/>
              </a:rPr>
              <a:t>Task Scheduler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1148329" y="1111662"/>
            <a:ext cx="805562" cy="811650"/>
          </a:xfrm>
          <a:custGeom>
            <a:avLst/>
            <a:gdLst/>
            <a:ahLst/>
            <a:cxnLst/>
            <a:rect r="r" b="b" t="t" l="l"/>
            <a:pathLst>
              <a:path h="811650" w="805562">
                <a:moveTo>
                  <a:pt x="0" y="0"/>
                </a:moveTo>
                <a:lnTo>
                  <a:pt x="805562" y="0"/>
                </a:lnTo>
                <a:lnTo>
                  <a:pt x="805562" y="811650"/>
                </a:lnTo>
                <a:lnTo>
                  <a:pt x="0" y="811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What to Automate &amp; Why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3527" y="7601585"/>
            <a:ext cx="15230084" cy="2685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Free up your time</a:t>
            </a:r>
          </a:p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Create standardized procedures for how old and outdated data is delt with</a:t>
            </a:r>
          </a:p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Reduce errors when copy and pasting data</a:t>
            </a:r>
          </a:p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Empower staff who do not have the skills to access the data they need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263527" y="3792922"/>
            <a:ext cx="18024473" cy="377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If you pull the same data regularly using create lists or web management reports… consider automation</a:t>
            </a:r>
          </a:p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Start simple: item records</a:t>
            </a:r>
          </a:p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Expand to cataloging errors, orders,acquisitions, holdings, circ stats</a:t>
            </a:r>
          </a:p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Track weeding progress and make it part of everybody’s routine</a:t>
            </a:r>
          </a:p>
          <a:p>
            <a:pPr algn="l" marL="604519" indent="-302260" lvl="1">
              <a:lnSpc>
                <a:spcPts val="4339"/>
              </a:lnSpc>
              <a:buFont typeface="Arial"/>
              <a:buChar char="•"/>
            </a:pPr>
            <a:r>
              <a:rPr lang="en-US" sz="2799" spc="167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Staff turnover does not mean losing the ability to run these lists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Records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326062" y="3489618"/>
            <a:ext cx="3090256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Missing Items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820" y="4436267"/>
            <a:ext cx="5886306" cy="4918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Every Thursday a l</a:t>
            </a: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ist is sent to circulation of all items marked missing in the last 2 weeks. Staff do a THOUROUGH search. Found items are checked-in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 the 1st of every month a list is emailed to collection managers &amp; selectors of all items that have been marked missing for more than 6 months. Replacements are ordered and a staff member deletes all items on the list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57281" y="3489618"/>
            <a:ext cx="2573438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Lost &amp; Paid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96776" y="4687863"/>
            <a:ext cx="5836511" cy="2803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 the 1st of the month a list is sent to all collection managers &amp; selectors of all items marked Lost &amp; Paid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Replacements are ordered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 records are deleted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726967" y="3489618"/>
            <a:ext cx="5224679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4" action="ppaction://hlinksldjump"/>
              </a:rPr>
              <a:t>Billed More Than 2 Yrs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81810" y="4349196"/>
            <a:ext cx="5836511" cy="5270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 the 1st of the month a list is sent to collection managers &amp; selectors of all items that have been billed for more than 2 years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Replacements are ordered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 staff member then checks the items in using Admin Corner and replacement charges are automatically placed on the patron’s card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</a:t>
            </a: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staff member then deletes the item records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More Item Records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819695" y="3489618"/>
            <a:ext cx="2102990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In Transit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820" y="4121598"/>
            <a:ext cx="5886306" cy="5975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Once a week circulation staff at each branch are notified of items in-transit for more than 7 days.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Each branch receives a list of items owned by them, sent from their location or sent to their location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Location codes and the In-transit messages with terminal location are used in SQL query.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Designated staff member is notified of all items in-transit for more than 30 days</a:t>
            </a: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. Marked missing.</a:t>
            </a: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8005806" y="3489618"/>
            <a:ext cx="2276388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In Process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96776" y="4567299"/>
            <a:ext cx="5836511" cy="315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 the 1st of every month all locations get a list of items that have been in Process for more than 45 days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Items not found are marked missing by staff who performed the search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2390612" y="3489618"/>
            <a:ext cx="5508859" cy="154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Museum Passes Expiring Soon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81810" y="5214809"/>
            <a:ext cx="5836511" cy="2508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8533" indent="-219267" lvl="1">
              <a:lnSpc>
                <a:spcPts val="2863"/>
              </a:lnSpc>
              <a:buFont typeface="Arial"/>
              <a:buChar char="•"/>
            </a:pPr>
            <a:r>
              <a:rPr lang="en-US" sz="2031" spc="20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On the 1st of the month a list is sent to our Museum Pass buyer of all item records  </a:t>
            </a:r>
          </a:p>
          <a:p>
            <a:pPr algn="l">
              <a:lnSpc>
                <a:spcPts val="2863"/>
              </a:lnSpc>
            </a:pPr>
          </a:p>
          <a:p>
            <a:pPr algn="l" marL="438533" indent="-219267" lvl="1">
              <a:lnSpc>
                <a:spcPts val="2863"/>
              </a:lnSpc>
              <a:buFont typeface="Arial"/>
              <a:buChar char="•"/>
            </a:pPr>
            <a:r>
              <a:rPr lang="en-US" sz="2031" spc="20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Replacements are ordered</a:t>
            </a:r>
          </a:p>
          <a:p>
            <a:pPr algn="l">
              <a:lnSpc>
                <a:spcPts val="2863"/>
              </a:lnSpc>
            </a:pPr>
          </a:p>
          <a:p>
            <a:pPr algn="l">
              <a:lnSpc>
                <a:spcPts val="282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37060" y="-34018"/>
            <a:ext cx="18276701" cy="75976"/>
          </a:xfrm>
          <a:prstGeom prst="line">
            <a:avLst/>
          </a:prstGeom>
          <a:ln cap="flat" w="514350">
            <a:solidFill>
              <a:srgbClr val="0D975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2820" y="2271993"/>
            <a:ext cx="18162359" cy="941038"/>
            <a:chOff x="0" y="0"/>
            <a:chExt cx="3961233" cy="2052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61233" cy="205242"/>
            </a:xfrm>
            <a:custGeom>
              <a:avLst/>
              <a:gdLst/>
              <a:ahLst/>
              <a:cxnLst/>
              <a:rect r="r" b="b" t="t" l="l"/>
              <a:pathLst>
                <a:path h="205242" w="3961233">
                  <a:moveTo>
                    <a:pt x="0" y="0"/>
                  </a:moveTo>
                  <a:lnTo>
                    <a:pt x="3961233" y="0"/>
                  </a:lnTo>
                  <a:lnTo>
                    <a:pt x="3961233" y="205242"/>
                  </a:lnTo>
                  <a:lnTo>
                    <a:pt x="0" y="205242"/>
                  </a:lnTo>
                  <a:close/>
                </a:path>
              </a:pathLst>
            </a:custGeom>
            <a:solidFill>
              <a:srgbClr val="0D9751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796086" y="-34018"/>
            <a:ext cx="4491914" cy="3247049"/>
            <a:chOff x="0" y="0"/>
            <a:chExt cx="5265420" cy="38061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6510" y="15240"/>
              <a:ext cx="5233670" cy="3774440"/>
            </a:xfrm>
            <a:custGeom>
              <a:avLst/>
              <a:gdLst/>
              <a:ahLst/>
              <a:cxnLst/>
              <a:rect r="r" b="b" t="t" l="l"/>
              <a:pathLst>
                <a:path h="3774440" w="5233670">
                  <a:moveTo>
                    <a:pt x="5233670" y="2413000"/>
                  </a:moveTo>
                  <a:cubicBezTo>
                    <a:pt x="5233670" y="3249930"/>
                    <a:pt x="5233670" y="3774440"/>
                    <a:pt x="5233670" y="3774440"/>
                  </a:cubicBezTo>
                  <a:lnTo>
                    <a:pt x="2616200" y="3774440"/>
                  </a:lnTo>
                  <a:lnTo>
                    <a:pt x="0" y="3774440"/>
                  </a:lnTo>
                  <a:cubicBezTo>
                    <a:pt x="0" y="3774440"/>
                    <a:pt x="0" y="3248660"/>
                    <a:pt x="0" y="2413000"/>
                  </a:cubicBezTo>
                  <a:cubicBezTo>
                    <a:pt x="0" y="1577340"/>
                    <a:pt x="875030" y="0"/>
                    <a:pt x="2617470" y="0"/>
                  </a:cubicBezTo>
                  <a:cubicBezTo>
                    <a:pt x="4359910" y="0"/>
                    <a:pt x="5233670" y="1576070"/>
                    <a:pt x="5233670" y="2413000"/>
                  </a:cubicBezTo>
                  <a:close/>
                </a:path>
              </a:pathLst>
            </a:custGeom>
            <a:blipFill>
              <a:blip r:embed="rId2"/>
              <a:stretch>
                <a:fillRect l="0" t="-53995" r="0" b="-5399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65420" cy="3806190"/>
            </a:xfrm>
            <a:custGeom>
              <a:avLst/>
              <a:gdLst/>
              <a:ahLst/>
              <a:cxnLst/>
              <a:rect r="r" b="b" t="t" l="l"/>
              <a:pathLst>
                <a:path h="3806190" w="5265420">
                  <a:moveTo>
                    <a:pt x="5265420" y="3806190"/>
                  </a:moveTo>
                  <a:lnTo>
                    <a:pt x="0" y="3806190"/>
                  </a:ln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806190"/>
                  </a:lnTo>
                  <a:close/>
                  <a:moveTo>
                    <a:pt x="31750" y="3774440"/>
                  </a:moveTo>
                  <a:lnTo>
                    <a:pt x="5233670" y="3774440"/>
                  </a:ln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774440"/>
                  </a:ln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74347" y="660281"/>
            <a:ext cx="11673021" cy="106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69"/>
              </a:lnSpc>
            </a:pPr>
            <a:r>
              <a:rPr lang="en-US" sz="5722" spc="343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Even More Item Records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196776" y="3424438"/>
            <a:ext cx="5836511" cy="6489520"/>
            <a:chOff x="0" y="0"/>
            <a:chExt cx="1537188" cy="17091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281810" y="3424438"/>
            <a:ext cx="5836511" cy="6489520"/>
            <a:chOff x="0" y="0"/>
            <a:chExt cx="1537188" cy="17091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2616" y="3424438"/>
            <a:ext cx="5836511" cy="6489520"/>
            <a:chOff x="0" y="0"/>
            <a:chExt cx="1537188" cy="170917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37188" cy="1709174"/>
            </a:xfrm>
            <a:custGeom>
              <a:avLst/>
              <a:gdLst/>
              <a:ahLst/>
              <a:cxnLst/>
              <a:rect r="r" b="b" t="t" l="l"/>
              <a:pathLst>
                <a:path h="1709174" w="1537188">
                  <a:moveTo>
                    <a:pt x="67650" y="0"/>
                  </a:moveTo>
                  <a:lnTo>
                    <a:pt x="1469538" y="0"/>
                  </a:lnTo>
                  <a:cubicBezTo>
                    <a:pt x="1487480" y="0"/>
                    <a:pt x="1504687" y="7127"/>
                    <a:pt x="1517374" y="19814"/>
                  </a:cubicBezTo>
                  <a:cubicBezTo>
                    <a:pt x="1530061" y="32501"/>
                    <a:pt x="1537188" y="49708"/>
                    <a:pt x="1537188" y="67650"/>
                  </a:cubicBezTo>
                  <a:lnTo>
                    <a:pt x="1537188" y="1641524"/>
                  </a:lnTo>
                  <a:cubicBezTo>
                    <a:pt x="1537188" y="1659466"/>
                    <a:pt x="1530061" y="1676673"/>
                    <a:pt x="1517374" y="1689360"/>
                  </a:cubicBezTo>
                  <a:cubicBezTo>
                    <a:pt x="1504687" y="1702047"/>
                    <a:pt x="1487480" y="1709174"/>
                    <a:pt x="1469538" y="1709174"/>
                  </a:cubicBezTo>
                  <a:lnTo>
                    <a:pt x="67650" y="1709174"/>
                  </a:lnTo>
                  <a:cubicBezTo>
                    <a:pt x="49708" y="1709174"/>
                    <a:pt x="32501" y="1702047"/>
                    <a:pt x="19814" y="1689360"/>
                  </a:cubicBezTo>
                  <a:cubicBezTo>
                    <a:pt x="7127" y="1676673"/>
                    <a:pt x="0" y="1659466"/>
                    <a:pt x="0" y="1641524"/>
                  </a:cubicBezTo>
                  <a:lnTo>
                    <a:pt x="0" y="67650"/>
                  </a:lnTo>
                  <a:cubicBezTo>
                    <a:pt x="0" y="49708"/>
                    <a:pt x="7127" y="32501"/>
                    <a:pt x="19814" y="19814"/>
                  </a:cubicBezTo>
                  <a:cubicBezTo>
                    <a:pt x="32501" y="7127"/>
                    <a:pt x="49708" y="0"/>
                    <a:pt x="6765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537188" cy="167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48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48689" y="3489618"/>
            <a:ext cx="3645001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Wrong Location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820" y="4436267"/>
            <a:ext cx="5886306" cy="4918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 SQL query was created for all locations and what call numbers are allowed to be found in that location. Essentially a bunch of OR statements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 staff member who LOVES finding mistakes receives the email with the list every Wednesday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She searches for the items and corrects the issue</a:t>
            </a: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7616991" y="3489618"/>
            <a:ext cx="3054018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  <a:hlinkClick r:id="rId3" action="ppaction://hlinksldjump"/>
              </a:rPr>
              <a:t>Wrong i-type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169701" y="4802163"/>
            <a:ext cx="5836511" cy="456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Very similar to the location search 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locations and or call numbers are called with incorrect i-types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Staff receives once a week and looks for titles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2390612" y="3489618"/>
            <a:ext cx="5508859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 u="sng">
                <a:solidFill>
                  <a:srgbClr val="0D9751"/>
                </a:solidFill>
                <a:latin typeface="Futura Bold Italics"/>
                <a:ea typeface="Futura Bold Italics"/>
                <a:cs typeface="Futura Bold Italics"/>
                <a:sym typeface="Futura Bold Italics"/>
              </a:rPr>
              <a:t>New Books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26786" y="4349196"/>
            <a:ext cx="5836511" cy="5270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 Main Library has a specific location code for new books. They stay in the section for 6-9 months depending on popularity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They are manually updated and moved by circulation when they are deemed no longer new</a:t>
            </a:r>
          </a:p>
          <a:p>
            <a:pPr algn="l">
              <a:lnSpc>
                <a:spcPts val="2820"/>
              </a:lnSpc>
            </a:pPr>
          </a:p>
          <a:p>
            <a:pPr algn="l" marL="431801" indent="-215900" lvl="1">
              <a:lnSpc>
                <a:spcPts val="2820"/>
              </a:lnSpc>
              <a:buFont typeface="Arial"/>
              <a:buChar char="•"/>
            </a:pPr>
            <a:r>
              <a:rPr lang="en-US" sz="2000" spc="2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List is created once a month of all books with the new book location code and a created date of greater than 12 months</a:t>
            </a:r>
          </a:p>
          <a:p>
            <a:pPr algn="l">
              <a:lnSpc>
                <a:spcPts val="2820"/>
              </a:lnSpc>
            </a:pPr>
          </a:p>
          <a:p>
            <a:pPr algn="l">
              <a:lnSpc>
                <a:spcPts val="282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DAGe6YAIBP8</dc:identifier>
  <dcterms:modified xsi:type="dcterms:W3CDTF">2011-08-01T06:04:30Z</dcterms:modified>
  <cp:revision>1</cp:revision>
  <dc:title>Automating the Routine</dc:title>
</cp:coreProperties>
</file>