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4" r:id="rId5"/>
    <p:sldId id="4056" r:id="rId6"/>
    <p:sldId id="4045" r:id="rId7"/>
    <p:sldId id="4065" r:id="rId8"/>
    <p:sldId id="4057" r:id="rId9"/>
    <p:sldId id="4040" r:id="rId10"/>
    <p:sldId id="265" r:id="rId11"/>
    <p:sldId id="4042" r:id="rId12"/>
    <p:sldId id="4043" r:id="rId13"/>
    <p:sldId id="4062" r:id="rId14"/>
    <p:sldId id="4041" r:id="rId15"/>
    <p:sldId id="4058" r:id="rId16"/>
    <p:sldId id="4037" r:id="rId17"/>
    <p:sldId id="4063" r:id="rId18"/>
    <p:sldId id="4046" r:id="rId19"/>
    <p:sldId id="4048" r:id="rId20"/>
    <p:sldId id="4049" r:id="rId21"/>
    <p:sldId id="4051" r:id="rId22"/>
    <p:sldId id="4052" r:id="rId23"/>
    <p:sldId id="4053" r:id="rId24"/>
    <p:sldId id="4054" r:id="rId25"/>
    <p:sldId id="4055" r:id="rId26"/>
    <p:sldId id="4059" r:id="rId27"/>
    <p:sldId id="4036" r:id="rId28"/>
    <p:sldId id="4064" r:id="rId29"/>
    <p:sldId id="4060" r:id="rId30"/>
    <p:sldId id="4061" r:id="rId31"/>
    <p:sldId id="261" r:id="rId32"/>
    <p:sldId id="4032"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37948"/>
    <a:srgbClr val="575358"/>
    <a:srgbClr val="FFD966"/>
    <a:srgbClr val="E6E6E6"/>
    <a:srgbClr val="F05023"/>
    <a:srgbClr val="FBD504"/>
    <a:srgbClr val="F68E29"/>
    <a:srgbClr val="E7E8E9"/>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C406C-8127-4FFC-AB19-4CD33B1A6A81}" v="234" dt="2023-03-15T20:13:26.715"/>
    <p1510:client id="{CE593031-13EC-4793-9A37-8316546811DD}" v="2" dt="2024-01-05T21:02:20.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7" autoAdjust="0"/>
    <p:restoredTop sz="86457" autoAdjust="0"/>
  </p:normalViewPr>
  <p:slideViewPr>
    <p:cSldViewPr snapToGrid="0" snapToObjects="1">
      <p:cViewPr varScale="1">
        <p:scale>
          <a:sx n="71" d="100"/>
          <a:sy n="71" d="100"/>
        </p:scale>
        <p:origin x="576" y="66"/>
      </p:cViewPr>
      <p:guideLst/>
    </p:cSldViewPr>
  </p:slideViewPr>
  <p:outlineViewPr>
    <p:cViewPr>
      <p:scale>
        <a:sx n="33" d="100"/>
        <a:sy n="33" d="100"/>
      </p:scale>
      <p:origin x="0" y="-262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903EF-6D51-4897-8F2D-95F6FCA5647A}"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1C77A489-9E6E-4DC8-811C-F9EC2B82555A}">
      <dgm:prSet phldrT="[Text]" custT="1"/>
      <dgm:spPr>
        <a:solidFill>
          <a:srgbClr val="237948"/>
        </a:solidFill>
      </dgm:spPr>
      <dgm:t>
        <a:bodyPr/>
        <a:lstStyle/>
        <a:p>
          <a:r>
            <a:rPr lang="en-US" sz="2000" i="1" dirty="0"/>
            <a:t>Create Lists</a:t>
          </a:r>
        </a:p>
      </dgm:t>
    </dgm:pt>
    <dgm:pt modelId="{48DB9531-CCB4-473C-BD3F-EA0CC7665D31}" type="parTrans" cxnId="{42DCDCC6-A8F1-453F-B0E3-E15FD9B0AEF8}">
      <dgm:prSet/>
      <dgm:spPr/>
      <dgm:t>
        <a:bodyPr/>
        <a:lstStyle/>
        <a:p>
          <a:endParaRPr lang="en-US"/>
        </a:p>
      </dgm:t>
    </dgm:pt>
    <dgm:pt modelId="{004177A5-D3FC-4848-96F9-4B3AEEE8342F}" type="sibTrans" cxnId="{42DCDCC6-A8F1-453F-B0E3-E15FD9B0AEF8}">
      <dgm:prSet/>
      <dgm:spPr/>
      <dgm:t>
        <a:bodyPr/>
        <a:lstStyle/>
        <a:p>
          <a:endParaRPr lang="en-US"/>
        </a:p>
      </dgm:t>
    </dgm:pt>
    <dgm:pt modelId="{66EF3AD6-31C3-428B-BFD1-7EF661484AA0}">
      <dgm:prSet phldrT="[Text]" custT="1"/>
      <dgm:spPr/>
      <dgm:t>
        <a:bodyPr/>
        <a:lstStyle/>
        <a:p>
          <a:endParaRPr lang="en-US" sz="2800" dirty="0"/>
        </a:p>
        <a:p>
          <a:r>
            <a:rPr lang="en-US" sz="2800" dirty="0"/>
            <a:t>Save the URLs from </a:t>
          </a:r>
          <a:br>
            <a:rPr lang="en-US" sz="2800" dirty="0"/>
          </a:br>
          <a:r>
            <a:rPr lang="en-US" sz="2800" dirty="0"/>
            <a:t>a specific resource in Review File</a:t>
          </a:r>
        </a:p>
      </dgm:t>
    </dgm:pt>
    <dgm:pt modelId="{8D7D2DD1-1431-45D0-9189-3CA3BA8837F9}" type="parTrans" cxnId="{57CFDA3F-C9B6-49A5-A4EE-5D63BAC05B7E}">
      <dgm:prSet/>
      <dgm:spPr/>
      <dgm:t>
        <a:bodyPr/>
        <a:lstStyle/>
        <a:p>
          <a:endParaRPr lang="en-US"/>
        </a:p>
      </dgm:t>
    </dgm:pt>
    <dgm:pt modelId="{A874C660-8FB3-43DB-9AD9-503DAA1E16A1}" type="sibTrans" cxnId="{57CFDA3F-C9B6-49A5-A4EE-5D63BAC05B7E}">
      <dgm:prSet/>
      <dgm:spPr/>
      <dgm:t>
        <a:bodyPr/>
        <a:lstStyle/>
        <a:p>
          <a:endParaRPr lang="en-US"/>
        </a:p>
      </dgm:t>
    </dgm:pt>
    <dgm:pt modelId="{FE495098-3402-4577-A3EB-D393226965E8}">
      <dgm:prSet phldrT="[Text]" custT="1"/>
      <dgm:spPr/>
      <dgm:t>
        <a:bodyPr/>
        <a:lstStyle/>
        <a:p>
          <a:r>
            <a:rPr lang="en-US" sz="2000" i="1" dirty="0"/>
            <a:t>URL Checker</a:t>
          </a:r>
        </a:p>
      </dgm:t>
    </dgm:pt>
    <dgm:pt modelId="{F5F9ECF7-48A2-4556-B46C-88EDBE210023}" type="parTrans" cxnId="{4806ADF8-D4A9-45D7-A9C8-63CE0C407695}">
      <dgm:prSet/>
      <dgm:spPr/>
      <dgm:t>
        <a:bodyPr/>
        <a:lstStyle/>
        <a:p>
          <a:endParaRPr lang="en-US"/>
        </a:p>
      </dgm:t>
    </dgm:pt>
    <dgm:pt modelId="{C4C8EE11-9337-4AB0-A8C7-3F229375F768}" type="sibTrans" cxnId="{4806ADF8-D4A9-45D7-A9C8-63CE0C407695}">
      <dgm:prSet/>
      <dgm:spPr/>
      <dgm:t>
        <a:bodyPr/>
        <a:lstStyle/>
        <a:p>
          <a:endParaRPr lang="en-US"/>
        </a:p>
      </dgm:t>
    </dgm:pt>
    <dgm:pt modelId="{675F4FFF-4E71-4544-8F23-CA516D223959}">
      <dgm:prSet phldrT="[Text]" custT="1"/>
      <dgm:spPr/>
      <dgm:t>
        <a:bodyPr/>
        <a:lstStyle/>
        <a:p>
          <a:endParaRPr lang="en-US" sz="2800" dirty="0"/>
        </a:p>
        <a:p>
          <a:r>
            <a:rPr lang="en-US" sz="2800" dirty="0"/>
            <a:t>Run the </a:t>
          </a:r>
          <a:r>
            <a:rPr lang="en-US" sz="2800" b="1" dirty="0"/>
            <a:t>Interactive Report </a:t>
          </a:r>
          <a:br>
            <a:rPr lang="en-US" sz="2800" dirty="0"/>
          </a:br>
          <a:r>
            <a:rPr lang="en-US" sz="2800" dirty="0"/>
            <a:t>on </a:t>
          </a:r>
          <a:br>
            <a:rPr lang="en-US" sz="2800" dirty="0"/>
          </a:br>
          <a:r>
            <a:rPr lang="en-US" sz="2800" dirty="0"/>
            <a:t>Review File</a:t>
          </a:r>
        </a:p>
      </dgm:t>
    </dgm:pt>
    <dgm:pt modelId="{E5A79C3C-C134-4FA7-A6B8-9C983EC7A771}" type="parTrans" cxnId="{4D0F0352-153B-46C3-ACDA-DD5405CD38DF}">
      <dgm:prSet/>
      <dgm:spPr/>
      <dgm:t>
        <a:bodyPr/>
        <a:lstStyle/>
        <a:p>
          <a:endParaRPr lang="en-US"/>
        </a:p>
      </dgm:t>
    </dgm:pt>
    <dgm:pt modelId="{FF6E870E-B60E-4AEB-A8AE-02FCEB850ACF}" type="sibTrans" cxnId="{4D0F0352-153B-46C3-ACDA-DD5405CD38DF}">
      <dgm:prSet/>
      <dgm:spPr/>
      <dgm:t>
        <a:bodyPr/>
        <a:lstStyle/>
        <a:p>
          <a:endParaRPr lang="en-US"/>
        </a:p>
      </dgm:t>
    </dgm:pt>
    <dgm:pt modelId="{1A7DC4B1-689A-4505-8183-1F5BA5DA46C2}">
      <dgm:prSet phldrT="[Text]" custT="1"/>
      <dgm:spPr/>
      <dgm:t>
        <a:bodyPr/>
        <a:lstStyle/>
        <a:p>
          <a:r>
            <a:rPr lang="en-US" sz="2000" dirty="0"/>
            <a:t>URL Checker</a:t>
          </a:r>
        </a:p>
      </dgm:t>
    </dgm:pt>
    <dgm:pt modelId="{30DEA27A-5C64-4257-887F-5F7B2BEF1BE7}" type="parTrans" cxnId="{45D12529-DC18-4DAC-9F59-5C2F360C9135}">
      <dgm:prSet/>
      <dgm:spPr/>
      <dgm:t>
        <a:bodyPr/>
        <a:lstStyle/>
        <a:p>
          <a:endParaRPr lang="en-US"/>
        </a:p>
      </dgm:t>
    </dgm:pt>
    <dgm:pt modelId="{21285621-2EEB-4E89-AEE1-D90A1510AF18}" type="sibTrans" cxnId="{45D12529-DC18-4DAC-9F59-5C2F360C9135}">
      <dgm:prSet/>
      <dgm:spPr/>
      <dgm:t>
        <a:bodyPr/>
        <a:lstStyle/>
        <a:p>
          <a:endParaRPr lang="en-US"/>
        </a:p>
      </dgm:t>
    </dgm:pt>
    <dgm:pt modelId="{465E83B6-4881-49C9-BF87-D316B5867B53}">
      <dgm:prSet phldrT="[Text]" custT="1"/>
      <dgm:spPr/>
      <dgm:t>
        <a:bodyPr/>
        <a:lstStyle/>
        <a:p>
          <a:endParaRPr lang="en-US" sz="2800" dirty="0"/>
        </a:p>
        <a:p>
          <a:r>
            <a:rPr lang="en-US" sz="2800" dirty="0"/>
            <a:t>Select Edit for each </a:t>
          </a:r>
          <a:br>
            <a:rPr lang="en-US" sz="2800" dirty="0"/>
          </a:br>
          <a:r>
            <a:rPr lang="en-US" sz="2800" dirty="0"/>
            <a:t>bib record</a:t>
          </a:r>
        </a:p>
      </dgm:t>
    </dgm:pt>
    <dgm:pt modelId="{D46A8035-F821-4781-9783-65C4F1895F01}" type="parTrans" cxnId="{512701B7-9F22-45BA-A047-17E1679E69C2}">
      <dgm:prSet/>
      <dgm:spPr/>
      <dgm:t>
        <a:bodyPr/>
        <a:lstStyle/>
        <a:p>
          <a:endParaRPr lang="en-US"/>
        </a:p>
      </dgm:t>
    </dgm:pt>
    <dgm:pt modelId="{6ACA6163-FE1B-4A1D-B697-88E96D492A56}" type="sibTrans" cxnId="{512701B7-9F22-45BA-A047-17E1679E69C2}">
      <dgm:prSet/>
      <dgm:spPr/>
      <dgm:t>
        <a:bodyPr/>
        <a:lstStyle/>
        <a:p>
          <a:endParaRPr lang="en-US"/>
        </a:p>
      </dgm:t>
    </dgm:pt>
    <dgm:pt modelId="{965C0A10-B638-4F8C-9159-4577AE228F5D}">
      <dgm:prSet phldrT="[Text]" custT="1"/>
      <dgm:spPr>
        <a:solidFill>
          <a:srgbClr val="C00000"/>
        </a:solidFill>
      </dgm:spPr>
      <dgm:t>
        <a:bodyPr/>
        <a:lstStyle/>
        <a:p>
          <a:r>
            <a:rPr lang="en-US" sz="2000" dirty="0"/>
            <a:t>Sierra Catalog</a:t>
          </a:r>
        </a:p>
      </dgm:t>
    </dgm:pt>
    <dgm:pt modelId="{01711716-11E1-4DBF-84F7-16885B497253}" type="parTrans" cxnId="{D7BD30D3-8208-4ACD-B3F1-B10A1835700A}">
      <dgm:prSet/>
      <dgm:spPr/>
      <dgm:t>
        <a:bodyPr/>
        <a:lstStyle/>
        <a:p>
          <a:endParaRPr lang="en-US"/>
        </a:p>
      </dgm:t>
    </dgm:pt>
    <dgm:pt modelId="{ECDD1813-803C-45B7-BF8F-1646383F57BD}" type="sibTrans" cxnId="{D7BD30D3-8208-4ACD-B3F1-B10A1835700A}">
      <dgm:prSet/>
      <dgm:spPr/>
      <dgm:t>
        <a:bodyPr/>
        <a:lstStyle/>
        <a:p>
          <a:endParaRPr lang="en-US"/>
        </a:p>
      </dgm:t>
    </dgm:pt>
    <dgm:pt modelId="{C3B91737-1B5E-4CFA-BCA8-71C5A868FEE8}">
      <dgm:prSet phldrT="[Text]" custT="1"/>
      <dgm:spPr/>
      <dgm:t>
        <a:bodyPr/>
        <a:lstStyle/>
        <a:p>
          <a:br>
            <a:rPr lang="en-US" sz="2800" dirty="0"/>
          </a:br>
          <a:r>
            <a:rPr lang="en-US" sz="2800" dirty="0"/>
            <a:t>Delete or modify URL; perform other bib / item edits</a:t>
          </a:r>
        </a:p>
      </dgm:t>
    </dgm:pt>
    <dgm:pt modelId="{3F942CBF-B504-4A87-864C-D42D20770A9C}" type="parTrans" cxnId="{03CA0F0D-4D7A-4781-9593-22214C87EB67}">
      <dgm:prSet/>
      <dgm:spPr/>
      <dgm:t>
        <a:bodyPr/>
        <a:lstStyle/>
        <a:p>
          <a:endParaRPr lang="en-US"/>
        </a:p>
      </dgm:t>
    </dgm:pt>
    <dgm:pt modelId="{87E4DFC2-5B01-4628-A0CB-2642E5421328}" type="sibTrans" cxnId="{03CA0F0D-4D7A-4781-9593-22214C87EB67}">
      <dgm:prSet/>
      <dgm:spPr/>
      <dgm:t>
        <a:bodyPr/>
        <a:lstStyle/>
        <a:p>
          <a:endParaRPr lang="en-US"/>
        </a:p>
      </dgm:t>
    </dgm:pt>
    <dgm:pt modelId="{058BF08C-74BA-475E-902F-AEFF3F4AC3FD}" type="pres">
      <dgm:prSet presAssocID="{6B2903EF-6D51-4897-8F2D-95F6FCA5647A}" presName="Name0" presStyleCnt="0">
        <dgm:presLayoutVars>
          <dgm:dir/>
          <dgm:animLvl val="lvl"/>
          <dgm:resizeHandles val="exact"/>
        </dgm:presLayoutVars>
      </dgm:prSet>
      <dgm:spPr/>
    </dgm:pt>
    <dgm:pt modelId="{93A144C9-33DA-4040-99D7-A2D8428DBB70}" type="pres">
      <dgm:prSet presAssocID="{1C77A489-9E6E-4DC8-811C-F9EC2B82555A}" presName="compositeNode" presStyleCnt="0">
        <dgm:presLayoutVars>
          <dgm:bulletEnabled val="1"/>
        </dgm:presLayoutVars>
      </dgm:prSet>
      <dgm:spPr/>
    </dgm:pt>
    <dgm:pt modelId="{B9E1E201-C3B4-4DEC-AA56-05312735448F}" type="pres">
      <dgm:prSet presAssocID="{1C77A489-9E6E-4DC8-811C-F9EC2B82555A}" presName="bgRect" presStyleLbl="node1" presStyleIdx="0" presStyleCnt="4"/>
      <dgm:spPr/>
    </dgm:pt>
    <dgm:pt modelId="{55E6D0BB-A56F-48BB-90DF-8C709747EB0E}" type="pres">
      <dgm:prSet presAssocID="{1C77A489-9E6E-4DC8-811C-F9EC2B82555A}" presName="parentNode" presStyleLbl="node1" presStyleIdx="0" presStyleCnt="4">
        <dgm:presLayoutVars>
          <dgm:chMax val="0"/>
          <dgm:bulletEnabled val="1"/>
        </dgm:presLayoutVars>
      </dgm:prSet>
      <dgm:spPr/>
    </dgm:pt>
    <dgm:pt modelId="{DE1C0D3D-348D-4E96-8BBB-5AAF52AC3EE6}" type="pres">
      <dgm:prSet presAssocID="{1C77A489-9E6E-4DC8-811C-F9EC2B82555A}" presName="childNode" presStyleLbl="node1" presStyleIdx="0" presStyleCnt="4">
        <dgm:presLayoutVars>
          <dgm:bulletEnabled val="1"/>
        </dgm:presLayoutVars>
      </dgm:prSet>
      <dgm:spPr/>
    </dgm:pt>
    <dgm:pt modelId="{AE4EAEF7-0BF7-4B6D-81C5-70D76070CC84}" type="pres">
      <dgm:prSet presAssocID="{004177A5-D3FC-4848-96F9-4B3AEEE8342F}" presName="hSp" presStyleCnt="0"/>
      <dgm:spPr/>
    </dgm:pt>
    <dgm:pt modelId="{E6ED1D96-6744-4618-B8E9-63E1A728193D}" type="pres">
      <dgm:prSet presAssocID="{004177A5-D3FC-4848-96F9-4B3AEEE8342F}" presName="vProcSp" presStyleCnt="0"/>
      <dgm:spPr/>
    </dgm:pt>
    <dgm:pt modelId="{EDB7D541-1EAB-4D30-A23F-58ABCEE1FB3A}" type="pres">
      <dgm:prSet presAssocID="{004177A5-D3FC-4848-96F9-4B3AEEE8342F}" presName="vSp1" presStyleCnt="0"/>
      <dgm:spPr/>
    </dgm:pt>
    <dgm:pt modelId="{33951149-5BE4-4F12-9D13-C3FD1A62A5D4}" type="pres">
      <dgm:prSet presAssocID="{004177A5-D3FC-4848-96F9-4B3AEEE8342F}" presName="simulatedConn" presStyleLbl="solidFgAcc1" presStyleIdx="0" presStyleCnt="3"/>
      <dgm:spPr/>
    </dgm:pt>
    <dgm:pt modelId="{58846B15-56DA-49FA-8FF0-69C8080A717F}" type="pres">
      <dgm:prSet presAssocID="{004177A5-D3FC-4848-96F9-4B3AEEE8342F}" presName="vSp2" presStyleCnt="0"/>
      <dgm:spPr/>
    </dgm:pt>
    <dgm:pt modelId="{63E30668-4572-4E3D-B0DB-FD8FD6F8699B}" type="pres">
      <dgm:prSet presAssocID="{004177A5-D3FC-4848-96F9-4B3AEEE8342F}" presName="sibTrans" presStyleCnt="0"/>
      <dgm:spPr/>
    </dgm:pt>
    <dgm:pt modelId="{2B04705D-60EF-4AD0-91D7-CEDF8E0AE5DC}" type="pres">
      <dgm:prSet presAssocID="{FE495098-3402-4577-A3EB-D393226965E8}" presName="compositeNode" presStyleCnt="0">
        <dgm:presLayoutVars>
          <dgm:bulletEnabled val="1"/>
        </dgm:presLayoutVars>
      </dgm:prSet>
      <dgm:spPr/>
    </dgm:pt>
    <dgm:pt modelId="{BF7E3C0B-1074-431E-B91E-02DA60AD7C28}" type="pres">
      <dgm:prSet presAssocID="{FE495098-3402-4577-A3EB-D393226965E8}" presName="bgRect" presStyleLbl="node1" presStyleIdx="1" presStyleCnt="4"/>
      <dgm:spPr/>
    </dgm:pt>
    <dgm:pt modelId="{82B88E16-53F2-4899-AEAA-152CECEE486E}" type="pres">
      <dgm:prSet presAssocID="{FE495098-3402-4577-A3EB-D393226965E8}" presName="parentNode" presStyleLbl="node1" presStyleIdx="1" presStyleCnt="4">
        <dgm:presLayoutVars>
          <dgm:chMax val="0"/>
          <dgm:bulletEnabled val="1"/>
        </dgm:presLayoutVars>
      </dgm:prSet>
      <dgm:spPr/>
    </dgm:pt>
    <dgm:pt modelId="{57AADAAE-4A6B-487E-AD49-4BD7E8D07DAE}" type="pres">
      <dgm:prSet presAssocID="{FE495098-3402-4577-A3EB-D393226965E8}" presName="childNode" presStyleLbl="node1" presStyleIdx="1" presStyleCnt="4">
        <dgm:presLayoutVars>
          <dgm:bulletEnabled val="1"/>
        </dgm:presLayoutVars>
      </dgm:prSet>
      <dgm:spPr/>
    </dgm:pt>
    <dgm:pt modelId="{CF6D12CB-CFC3-4A2D-9AD2-40901B007C16}" type="pres">
      <dgm:prSet presAssocID="{C4C8EE11-9337-4AB0-A8C7-3F229375F768}" presName="hSp" presStyleCnt="0"/>
      <dgm:spPr/>
    </dgm:pt>
    <dgm:pt modelId="{B615E066-BDA9-484C-BA8C-506984357A91}" type="pres">
      <dgm:prSet presAssocID="{C4C8EE11-9337-4AB0-A8C7-3F229375F768}" presName="vProcSp" presStyleCnt="0"/>
      <dgm:spPr/>
    </dgm:pt>
    <dgm:pt modelId="{2CD2FB95-811B-4448-A447-ECD1597558D3}" type="pres">
      <dgm:prSet presAssocID="{C4C8EE11-9337-4AB0-A8C7-3F229375F768}" presName="vSp1" presStyleCnt="0"/>
      <dgm:spPr/>
    </dgm:pt>
    <dgm:pt modelId="{70A7CFB8-C55E-4F6B-ABD3-C4F8FFBCF05C}" type="pres">
      <dgm:prSet presAssocID="{C4C8EE11-9337-4AB0-A8C7-3F229375F768}" presName="simulatedConn" presStyleLbl="solidFgAcc1" presStyleIdx="1" presStyleCnt="3"/>
      <dgm:spPr/>
    </dgm:pt>
    <dgm:pt modelId="{8FDB3BE3-5DB0-408F-94E9-52FB2E2825D1}" type="pres">
      <dgm:prSet presAssocID="{C4C8EE11-9337-4AB0-A8C7-3F229375F768}" presName="vSp2" presStyleCnt="0"/>
      <dgm:spPr/>
    </dgm:pt>
    <dgm:pt modelId="{21E8D79C-B594-4469-A4D4-321A0693DD0A}" type="pres">
      <dgm:prSet presAssocID="{C4C8EE11-9337-4AB0-A8C7-3F229375F768}" presName="sibTrans" presStyleCnt="0"/>
      <dgm:spPr/>
    </dgm:pt>
    <dgm:pt modelId="{F4EE9F6B-6D63-4CCB-867B-C567FF418C5C}" type="pres">
      <dgm:prSet presAssocID="{1A7DC4B1-689A-4505-8183-1F5BA5DA46C2}" presName="compositeNode" presStyleCnt="0">
        <dgm:presLayoutVars>
          <dgm:bulletEnabled val="1"/>
        </dgm:presLayoutVars>
      </dgm:prSet>
      <dgm:spPr/>
    </dgm:pt>
    <dgm:pt modelId="{9E3F26BE-5B11-4D1F-AB8A-E8C0F9929974}" type="pres">
      <dgm:prSet presAssocID="{1A7DC4B1-689A-4505-8183-1F5BA5DA46C2}" presName="bgRect" presStyleLbl="node1" presStyleIdx="2" presStyleCnt="4"/>
      <dgm:spPr/>
    </dgm:pt>
    <dgm:pt modelId="{A6301169-16DE-4CEB-B7F4-B61EA4E73955}" type="pres">
      <dgm:prSet presAssocID="{1A7DC4B1-689A-4505-8183-1F5BA5DA46C2}" presName="parentNode" presStyleLbl="node1" presStyleIdx="2" presStyleCnt="4">
        <dgm:presLayoutVars>
          <dgm:chMax val="0"/>
          <dgm:bulletEnabled val="1"/>
        </dgm:presLayoutVars>
      </dgm:prSet>
      <dgm:spPr/>
    </dgm:pt>
    <dgm:pt modelId="{6E12AA7F-82FB-4CDC-B699-4466F41CD912}" type="pres">
      <dgm:prSet presAssocID="{1A7DC4B1-689A-4505-8183-1F5BA5DA46C2}" presName="childNode" presStyleLbl="node1" presStyleIdx="2" presStyleCnt="4">
        <dgm:presLayoutVars>
          <dgm:bulletEnabled val="1"/>
        </dgm:presLayoutVars>
      </dgm:prSet>
      <dgm:spPr/>
    </dgm:pt>
    <dgm:pt modelId="{7CA3790C-1E7A-49D1-9818-196B0B1005B6}" type="pres">
      <dgm:prSet presAssocID="{21285621-2EEB-4E89-AEE1-D90A1510AF18}" presName="hSp" presStyleCnt="0"/>
      <dgm:spPr/>
    </dgm:pt>
    <dgm:pt modelId="{CD9F8FDB-2A00-41F3-B813-EEEC46EBD387}" type="pres">
      <dgm:prSet presAssocID="{21285621-2EEB-4E89-AEE1-D90A1510AF18}" presName="vProcSp" presStyleCnt="0"/>
      <dgm:spPr/>
    </dgm:pt>
    <dgm:pt modelId="{B307C87E-8C04-49FF-B615-8C6DF512EC22}" type="pres">
      <dgm:prSet presAssocID="{21285621-2EEB-4E89-AEE1-D90A1510AF18}" presName="vSp1" presStyleCnt="0"/>
      <dgm:spPr/>
    </dgm:pt>
    <dgm:pt modelId="{C731CEE5-515F-4B7A-8110-061155884058}" type="pres">
      <dgm:prSet presAssocID="{21285621-2EEB-4E89-AEE1-D90A1510AF18}" presName="simulatedConn" presStyleLbl="solidFgAcc1" presStyleIdx="2" presStyleCnt="3"/>
      <dgm:spPr/>
    </dgm:pt>
    <dgm:pt modelId="{74A6AAE2-04D4-4641-9407-55210BFD82B1}" type="pres">
      <dgm:prSet presAssocID="{21285621-2EEB-4E89-AEE1-D90A1510AF18}" presName="vSp2" presStyleCnt="0"/>
      <dgm:spPr/>
    </dgm:pt>
    <dgm:pt modelId="{47DA8E5D-C3B7-40FD-A2E8-98F54EC56698}" type="pres">
      <dgm:prSet presAssocID="{21285621-2EEB-4E89-AEE1-D90A1510AF18}" presName="sibTrans" presStyleCnt="0"/>
      <dgm:spPr/>
    </dgm:pt>
    <dgm:pt modelId="{30FBEFC5-EF16-4ED9-9992-ECBA8B1E175D}" type="pres">
      <dgm:prSet presAssocID="{965C0A10-B638-4F8C-9159-4577AE228F5D}" presName="compositeNode" presStyleCnt="0">
        <dgm:presLayoutVars>
          <dgm:bulletEnabled val="1"/>
        </dgm:presLayoutVars>
      </dgm:prSet>
      <dgm:spPr/>
    </dgm:pt>
    <dgm:pt modelId="{5FBDCAF0-4758-4604-9844-BA1697E2315B}" type="pres">
      <dgm:prSet presAssocID="{965C0A10-B638-4F8C-9159-4577AE228F5D}" presName="bgRect" presStyleLbl="node1" presStyleIdx="3" presStyleCnt="4" custLinFactNeighborX="166" custLinFactNeighborY="0"/>
      <dgm:spPr/>
    </dgm:pt>
    <dgm:pt modelId="{B5179D70-07D5-447D-9D72-B6B49DB8FFAC}" type="pres">
      <dgm:prSet presAssocID="{965C0A10-B638-4F8C-9159-4577AE228F5D}" presName="parentNode" presStyleLbl="node1" presStyleIdx="3" presStyleCnt="4">
        <dgm:presLayoutVars>
          <dgm:chMax val="0"/>
          <dgm:bulletEnabled val="1"/>
        </dgm:presLayoutVars>
      </dgm:prSet>
      <dgm:spPr/>
    </dgm:pt>
    <dgm:pt modelId="{1EE7F62B-85C2-4FDB-A733-4846D8D0C76B}" type="pres">
      <dgm:prSet presAssocID="{965C0A10-B638-4F8C-9159-4577AE228F5D}" presName="childNode" presStyleLbl="node1" presStyleIdx="3" presStyleCnt="4">
        <dgm:presLayoutVars>
          <dgm:bulletEnabled val="1"/>
        </dgm:presLayoutVars>
      </dgm:prSet>
      <dgm:spPr/>
    </dgm:pt>
  </dgm:ptLst>
  <dgm:cxnLst>
    <dgm:cxn modelId="{03CA0F0D-4D7A-4781-9593-22214C87EB67}" srcId="{965C0A10-B638-4F8C-9159-4577AE228F5D}" destId="{C3B91737-1B5E-4CFA-BCA8-71C5A868FEE8}" srcOrd="0" destOrd="0" parTransId="{3F942CBF-B504-4A87-864C-D42D20770A9C}" sibTransId="{87E4DFC2-5B01-4628-A0CB-2642E5421328}"/>
    <dgm:cxn modelId="{7B8B5E10-FC76-4C4C-895B-6B4EEB385CB3}" type="presOf" srcId="{1A7DC4B1-689A-4505-8183-1F5BA5DA46C2}" destId="{A6301169-16DE-4CEB-B7F4-B61EA4E73955}" srcOrd="1" destOrd="0" presId="urn:microsoft.com/office/officeart/2005/8/layout/hProcess7"/>
    <dgm:cxn modelId="{2F727C12-50CC-465E-B87E-47CF1BACD704}" type="presOf" srcId="{1A7DC4B1-689A-4505-8183-1F5BA5DA46C2}" destId="{9E3F26BE-5B11-4D1F-AB8A-E8C0F9929974}" srcOrd="0" destOrd="0" presId="urn:microsoft.com/office/officeart/2005/8/layout/hProcess7"/>
    <dgm:cxn modelId="{45D12529-DC18-4DAC-9F59-5C2F360C9135}" srcId="{6B2903EF-6D51-4897-8F2D-95F6FCA5647A}" destId="{1A7DC4B1-689A-4505-8183-1F5BA5DA46C2}" srcOrd="2" destOrd="0" parTransId="{30DEA27A-5C64-4257-887F-5F7B2BEF1BE7}" sibTransId="{21285621-2EEB-4E89-AEE1-D90A1510AF18}"/>
    <dgm:cxn modelId="{B20E523A-5BBE-4E7E-89BC-CFC11EF9B4CC}" type="presOf" srcId="{465E83B6-4881-49C9-BF87-D316B5867B53}" destId="{6E12AA7F-82FB-4CDC-B699-4466F41CD912}" srcOrd="0" destOrd="0" presId="urn:microsoft.com/office/officeart/2005/8/layout/hProcess7"/>
    <dgm:cxn modelId="{57CFDA3F-C9B6-49A5-A4EE-5D63BAC05B7E}" srcId="{1C77A489-9E6E-4DC8-811C-F9EC2B82555A}" destId="{66EF3AD6-31C3-428B-BFD1-7EF661484AA0}" srcOrd="0" destOrd="0" parTransId="{8D7D2DD1-1431-45D0-9189-3CA3BA8837F9}" sibTransId="{A874C660-8FB3-43DB-9AD9-503DAA1E16A1}"/>
    <dgm:cxn modelId="{E699605B-33BA-4541-90BD-F724CFE03091}" type="presOf" srcId="{1C77A489-9E6E-4DC8-811C-F9EC2B82555A}" destId="{55E6D0BB-A56F-48BB-90DF-8C709747EB0E}" srcOrd="1" destOrd="0" presId="urn:microsoft.com/office/officeart/2005/8/layout/hProcess7"/>
    <dgm:cxn modelId="{9CFAC861-A3E7-4D5D-B3C5-E4E9E5536712}" type="presOf" srcId="{C3B91737-1B5E-4CFA-BCA8-71C5A868FEE8}" destId="{1EE7F62B-85C2-4FDB-A733-4846D8D0C76B}" srcOrd="0" destOrd="0" presId="urn:microsoft.com/office/officeart/2005/8/layout/hProcess7"/>
    <dgm:cxn modelId="{4A5B374B-2691-4899-B376-D1E8885622DA}" type="presOf" srcId="{965C0A10-B638-4F8C-9159-4577AE228F5D}" destId="{5FBDCAF0-4758-4604-9844-BA1697E2315B}" srcOrd="0" destOrd="0" presId="urn:microsoft.com/office/officeart/2005/8/layout/hProcess7"/>
    <dgm:cxn modelId="{E82DF94E-1B49-4755-96FE-593A922F026E}" type="presOf" srcId="{66EF3AD6-31C3-428B-BFD1-7EF661484AA0}" destId="{DE1C0D3D-348D-4E96-8BBB-5AAF52AC3EE6}" srcOrd="0" destOrd="0" presId="urn:microsoft.com/office/officeart/2005/8/layout/hProcess7"/>
    <dgm:cxn modelId="{4E62224F-E1BD-48C5-A521-01E48225FA2E}" type="presOf" srcId="{6B2903EF-6D51-4897-8F2D-95F6FCA5647A}" destId="{058BF08C-74BA-475E-902F-AEFF3F4AC3FD}" srcOrd="0" destOrd="0" presId="urn:microsoft.com/office/officeart/2005/8/layout/hProcess7"/>
    <dgm:cxn modelId="{4D0F0352-153B-46C3-ACDA-DD5405CD38DF}" srcId="{FE495098-3402-4577-A3EB-D393226965E8}" destId="{675F4FFF-4E71-4544-8F23-CA516D223959}" srcOrd="0" destOrd="0" parTransId="{E5A79C3C-C134-4FA7-A6B8-9C983EC7A771}" sibTransId="{FF6E870E-B60E-4AEB-A8AE-02FCEB850ACF}"/>
    <dgm:cxn modelId="{196BD153-A6BE-444F-AE47-13818F75363A}" type="presOf" srcId="{675F4FFF-4E71-4544-8F23-CA516D223959}" destId="{57AADAAE-4A6B-487E-AD49-4BD7E8D07DAE}" srcOrd="0" destOrd="0" presId="urn:microsoft.com/office/officeart/2005/8/layout/hProcess7"/>
    <dgm:cxn modelId="{8298D28A-615B-4C80-A2F5-EE857B69DC1E}" type="presOf" srcId="{965C0A10-B638-4F8C-9159-4577AE228F5D}" destId="{B5179D70-07D5-447D-9D72-B6B49DB8FFAC}" srcOrd="1" destOrd="0" presId="urn:microsoft.com/office/officeart/2005/8/layout/hProcess7"/>
    <dgm:cxn modelId="{97EC6FA9-442A-4ECA-B344-DD77B0D3C459}" type="presOf" srcId="{FE495098-3402-4577-A3EB-D393226965E8}" destId="{BF7E3C0B-1074-431E-B91E-02DA60AD7C28}" srcOrd="0" destOrd="0" presId="urn:microsoft.com/office/officeart/2005/8/layout/hProcess7"/>
    <dgm:cxn modelId="{512701B7-9F22-45BA-A047-17E1679E69C2}" srcId="{1A7DC4B1-689A-4505-8183-1F5BA5DA46C2}" destId="{465E83B6-4881-49C9-BF87-D316B5867B53}" srcOrd="0" destOrd="0" parTransId="{D46A8035-F821-4781-9783-65C4F1895F01}" sibTransId="{6ACA6163-FE1B-4A1D-B697-88E96D492A56}"/>
    <dgm:cxn modelId="{42DCDCC6-A8F1-453F-B0E3-E15FD9B0AEF8}" srcId="{6B2903EF-6D51-4897-8F2D-95F6FCA5647A}" destId="{1C77A489-9E6E-4DC8-811C-F9EC2B82555A}" srcOrd="0" destOrd="0" parTransId="{48DB9531-CCB4-473C-BD3F-EA0CC7665D31}" sibTransId="{004177A5-D3FC-4848-96F9-4B3AEEE8342F}"/>
    <dgm:cxn modelId="{D7BD30D3-8208-4ACD-B3F1-B10A1835700A}" srcId="{6B2903EF-6D51-4897-8F2D-95F6FCA5647A}" destId="{965C0A10-B638-4F8C-9159-4577AE228F5D}" srcOrd="3" destOrd="0" parTransId="{01711716-11E1-4DBF-84F7-16885B497253}" sibTransId="{ECDD1813-803C-45B7-BF8F-1646383F57BD}"/>
    <dgm:cxn modelId="{6291C2EB-BC4E-4377-8BBD-E3F053D51B59}" type="presOf" srcId="{FE495098-3402-4577-A3EB-D393226965E8}" destId="{82B88E16-53F2-4899-AEAA-152CECEE486E}" srcOrd="1" destOrd="0" presId="urn:microsoft.com/office/officeart/2005/8/layout/hProcess7"/>
    <dgm:cxn modelId="{791B2FF7-8FAB-4100-9AA6-2E2ADFF032F8}" type="presOf" srcId="{1C77A489-9E6E-4DC8-811C-F9EC2B82555A}" destId="{B9E1E201-C3B4-4DEC-AA56-05312735448F}" srcOrd="0" destOrd="0" presId="urn:microsoft.com/office/officeart/2005/8/layout/hProcess7"/>
    <dgm:cxn modelId="{4806ADF8-D4A9-45D7-A9C8-63CE0C407695}" srcId="{6B2903EF-6D51-4897-8F2D-95F6FCA5647A}" destId="{FE495098-3402-4577-A3EB-D393226965E8}" srcOrd="1" destOrd="0" parTransId="{F5F9ECF7-48A2-4556-B46C-88EDBE210023}" sibTransId="{C4C8EE11-9337-4AB0-A8C7-3F229375F768}"/>
    <dgm:cxn modelId="{006D50F6-64C3-4DF3-BC10-26D8FA50A527}" type="presParOf" srcId="{058BF08C-74BA-475E-902F-AEFF3F4AC3FD}" destId="{93A144C9-33DA-4040-99D7-A2D8428DBB70}" srcOrd="0" destOrd="0" presId="urn:microsoft.com/office/officeart/2005/8/layout/hProcess7"/>
    <dgm:cxn modelId="{E7E61E74-185D-4BB7-BD0D-EC4872D4201E}" type="presParOf" srcId="{93A144C9-33DA-4040-99D7-A2D8428DBB70}" destId="{B9E1E201-C3B4-4DEC-AA56-05312735448F}" srcOrd="0" destOrd="0" presId="urn:microsoft.com/office/officeart/2005/8/layout/hProcess7"/>
    <dgm:cxn modelId="{50AB507B-2BC8-4C6A-AC2A-7AB796F9FD23}" type="presParOf" srcId="{93A144C9-33DA-4040-99D7-A2D8428DBB70}" destId="{55E6D0BB-A56F-48BB-90DF-8C709747EB0E}" srcOrd="1" destOrd="0" presId="urn:microsoft.com/office/officeart/2005/8/layout/hProcess7"/>
    <dgm:cxn modelId="{CB0261B6-B354-49EC-8EAF-6F11DB550ACA}" type="presParOf" srcId="{93A144C9-33DA-4040-99D7-A2D8428DBB70}" destId="{DE1C0D3D-348D-4E96-8BBB-5AAF52AC3EE6}" srcOrd="2" destOrd="0" presId="urn:microsoft.com/office/officeart/2005/8/layout/hProcess7"/>
    <dgm:cxn modelId="{70946881-6424-409C-A98A-5BAD56F778A4}" type="presParOf" srcId="{058BF08C-74BA-475E-902F-AEFF3F4AC3FD}" destId="{AE4EAEF7-0BF7-4B6D-81C5-70D76070CC84}" srcOrd="1" destOrd="0" presId="urn:microsoft.com/office/officeart/2005/8/layout/hProcess7"/>
    <dgm:cxn modelId="{DBE0F2EA-956E-45E4-A80E-E04D3E0C44B8}" type="presParOf" srcId="{058BF08C-74BA-475E-902F-AEFF3F4AC3FD}" destId="{E6ED1D96-6744-4618-B8E9-63E1A728193D}" srcOrd="2" destOrd="0" presId="urn:microsoft.com/office/officeart/2005/8/layout/hProcess7"/>
    <dgm:cxn modelId="{32D9AB10-A259-4519-9B7E-4A929898F900}" type="presParOf" srcId="{E6ED1D96-6744-4618-B8E9-63E1A728193D}" destId="{EDB7D541-1EAB-4D30-A23F-58ABCEE1FB3A}" srcOrd="0" destOrd="0" presId="urn:microsoft.com/office/officeart/2005/8/layout/hProcess7"/>
    <dgm:cxn modelId="{B2186C4F-989E-4BF9-AF20-2F688E8DB682}" type="presParOf" srcId="{E6ED1D96-6744-4618-B8E9-63E1A728193D}" destId="{33951149-5BE4-4F12-9D13-C3FD1A62A5D4}" srcOrd="1" destOrd="0" presId="urn:microsoft.com/office/officeart/2005/8/layout/hProcess7"/>
    <dgm:cxn modelId="{13DA140F-CE94-47A7-B494-B994E2C6F1EB}" type="presParOf" srcId="{E6ED1D96-6744-4618-B8E9-63E1A728193D}" destId="{58846B15-56DA-49FA-8FF0-69C8080A717F}" srcOrd="2" destOrd="0" presId="urn:microsoft.com/office/officeart/2005/8/layout/hProcess7"/>
    <dgm:cxn modelId="{087D6B5B-8081-4E8D-9B6B-E09309B783D7}" type="presParOf" srcId="{058BF08C-74BA-475E-902F-AEFF3F4AC3FD}" destId="{63E30668-4572-4E3D-B0DB-FD8FD6F8699B}" srcOrd="3" destOrd="0" presId="urn:microsoft.com/office/officeart/2005/8/layout/hProcess7"/>
    <dgm:cxn modelId="{54E4D3E9-130F-4B44-B94A-974CEFDAF93E}" type="presParOf" srcId="{058BF08C-74BA-475E-902F-AEFF3F4AC3FD}" destId="{2B04705D-60EF-4AD0-91D7-CEDF8E0AE5DC}" srcOrd="4" destOrd="0" presId="urn:microsoft.com/office/officeart/2005/8/layout/hProcess7"/>
    <dgm:cxn modelId="{486BDE6F-6E14-40F9-BD70-3F25BB5926C7}" type="presParOf" srcId="{2B04705D-60EF-4AD0-91D7-CEDF8E0AE5DC}" destId="{BF7E3C0B-1074-431E-B91E-02DA60AD7C28}" srcOrd="0" destOrd="0" presId="urn:microsoft.com/office/officeart/2005/8/layout/hProcess7"/>
    <dgm:cxn modelId="{2C107E3A-2222-48C2-89B6-534C9A24A6D8}" type="presParOf" srcId="{2B04705D-60EF-4AD0-91D7-CEDF8E0AE5DC}" destId="{82B88E16-53F2-4899-AEAA-152CECEE486E}" srcOrd="1" destOrd="0" presId="urn:microsoft.com/office/officeart/2005/8/layout/hProcess7"/>
    <dgm:cxn modelId="{2EFCC2EB-8DD1-41B8-AB46-A5AEEA2B9C64}" type="presParOf" srcId="{2B04705D-60EF-4AD0-91D7-CEDF8E0AE5DC}" destId="{57AADAAE-4A6B-487E-AD49-4BD7E8D07DAE}" srcOrd="2" destOrd="0" presId="urn:microsoft.com/office/officeart/2005/8/layout/hProcess7"/>
    <dgm:cxn modelId="{E03D59AE-FC14-4CDE-8A4C-A9ABDC80F011}" type="presParOf" srcId="{058BF08C-74BA-475E-902F-AEFF3F4AC3FD}" destId="{CF6D12CB-CFC3-4A2D-9AD2-40901B007C16}" srcOrd="5" destOrd="0" presId="urn:microsoft.com/office/officeart/2005/8/layout/hProcess7"/>
    <dgm:cxn modelId="{9980A832-9958-4C32-93B2-01D25EBC7650}" type="presParOf" srcId="{058BF08C-74BA-475E-902F-AEFF3F4AC3FD}" destId="{B615E066-BDA9-484C-BA8C-506984357A91}" srcOrd="6" destOrd="0" presId="urn:microsoft.com/office/officeart/2005/8/layout/hProcess7"/>
    <dgm:cxn modelId="{AC8297C5-8018-4B88-A634-E45297598216}" type="presParOf" srcId="{B615E066-BDA9-484C-BA8C-506984357A91}" destId="{2CD2FB95-811B-4448-A447-ECD1597558D3}" srcOrd="0" destOrd="0" presId="urn:microsoft.com/office/officeart/2005/8/layout/hProcess7"/>
    <dgm:cxn modelId="{B14AEC99-F00B-4F3B-A00F-94A535AE68D7}" type="presParOf" srcId="{B615E066-BDA9-484C-BA8C-506984357A91}" destId="{70A7CFB8-C55E-4F6B-ABD3-C4F8FFBCF05C}" srcOrd="1" destOrd="0" presId="urn:microsoft.com/office/officeart/2005/8/layout/hProcess7"/>
    <dgm:cxn modelId="{DD73AAE0-053F-4B15-9C5D-5B3D4DE8104E}" type="presParOf" srcId="{B615E066-BDA9-484C-BA8C-506984357A91}" destId="{8FDB3BE3-5DB0-408F-94E9-52FB2E2825D1}" srcOrd="2" destOrd="0" presId="urn:microsoft.com/office/officeart/2005/8/layout/hProcess7"/>
    <dgm:cxn modelId="{7E6BAC6E-103F-4B8B-9F1F-7116A170029E}" type="presParOf" srcId="{058BF08C-74BA-475E-902F-AEFF3F4AC3FD}" destId="{21E8D79C-B594-4469-A4D4-321A0693DD0A}" srcOrd="7" destOrd="0" presId="urn:microsoft.com/office/officeart/2005/8/layout/hProcess7"/>
    <dgm:cxn modelId="{F2048AAC-D450-4BA0-9620-6235CCC23065}" type="presParOf" srcId="{058BF08C-74BA-475E-902F-AEFF3F4AC3FD}" destId="{F4EE9F6B-6D63-4CCB-867B-C567FF418C5C}" srcOrd="8" destOrd="0" presId="urn:microsoft.com/office/officeart/2005/8/layout/hProcess7"/>
    <dgm:cxn modelId="{118CD8EE-2CE6-4DEC-A698-EE941477B3D6}" type="presParOf" srcId="{F4EE9F6B-6D63-4CCB-867B-C567FF418C5C}" destId="{9E3F26BE-5B11-4D1F-AB8A-E8C0F9929974}" srcOrd="0" destOrd="0" presId="urn:microsoft.com/office/officeart/2005/8/layout/hProcess7"/>
    <dgm:cxn modelId="{F3724F43-C4B1-4DEC-8D1A-7C00A707CDC1}" type="presParOf" srcId="{F4EE9F6B-6D63-4CCB-867B-C567FF418C5C}" destId="{A6301169-16DE-4CEB-B7F4-B61EA4E73955}" srcOrd="1" destOrd="0" presId="urn:microsoft.com/office/officeart/2005/8/layout/hProcess7"/>
    <dgm:cxn modelId="{56A584AA-EB7D-4EBF-8A07-C05B2BA1B1D7}" type="presParOf" srcId="{F4EE9F6B-6D63-4CCB-867B-C567FF418C5C}" destId="{6E12AA7F-82FB-4CDC-B699-4466F41CD912}" srcOrd="2" destOrd="0" presId="urn:microsoft.com/office/officeart/2005/8/layout/hProcess7"/>
    <dgm:cxn modelId="{0586864C-3BE5-4A7C-AE59-B311B224BD67}" type="presParOf" srcId="{058BF08C-74BA-475E-902F-AEFF3F4AC3FD}" destId="{7CA3790C-1E7A-49D1-9818-196B0B1005B6}" srcOrd="9" destOrd="0" presId="urn:microsoft.com/office/officeart/2005/8/layout/hProcess7"/>
    <dgm:cxn modelId="{24C47FC2-7BBD-4674-A864-B06EF808297B}" type="presParOf" srcId="{058BF08C-74BA-475E-902F-AEFF3F4AC3FD}" destId="{CD9F8FDB-2A00-41F3-B813-EEEC46EBD387}" srcOrd="10" destOrd="0" presId="urn:microsoft.com/office/officeart/2005/8/layout/hProcess7"/>
    <dgm:cxn modelId="{75C6FCF5-7753-4A50-A775-5EA4F1E2F4D4}" type="presParOf" srcId="{CD9F8FDB-2A00-41F3-B813-EEEC46EBD387}" destId="{B307C87E-8C04-49FF-B615-8C6DF512EC22}" srcOrd="0" destOrd="0" presId="urn:microsoft.com/office/officeart/2005/8/layout/hProcess7"/>
    <dgm:cxn modelId="{44DF0D0A-E243-42DA-AA31-49EBA20DC140}" type="presParOf" srcId="{CD9F8FDB-2A00-41F3-B813-EEEC46EBD387}" destId="{C731CEE5-515F-4B7A-8110-061155884058}" srcOrd="1" destOrd="0" presId="urn:microsoft.com/office/officeart/2005/8/layout/hProcess7"/>
    <dgm:cxn modelId="{597E0C9E-7EA1-425F-8656-8B360B11FF3B}" type="presParOf" srcId="{CD9F8FDB-2A00-41F3-B813-EEEC46EBD387}" destId="{74A6AAE2-04D4-4641-9407-55210BFD82B1}" srcOrd="2" destOrd="0" presId="urn:microsoft.com/office/officeart/2005/8/layout/hProcess7"/>
    <dgm:cxn modelId="{7ABFD74E-DC65-4CD0-A532-A5CF786BF08D}" type="presParOf" srcId="{058BF08C-74BA-475E-902F-AEFF3F4AC3FD}" destId="{47DA8E5D-C3B7-40FD-A2E8-98F54EC56698}" srcOrd="11" destOrd="0" presId="urn:microsoft.com/office/officeart/2005/8/layout/hProcess7"/>
    <dgm:cxn modelId="{5E59DB3D-1935-4E8E-AA9E-50407B7D02A9}" type="presParOf" srcId="{058BF08C-74BA-475E-902F-AEFF3F4AC3FD}" destId="{30FBEFC5-EF16-4ED9-9992-ECBA8B1E175D}" srcOrd="12" destOrd="0" presId="urn:microsoft.com/office/officeart/2005/8/layout/hProcess7"/>
    <dgm:cxn modelId="{476EB450-CEE6-4258-A907-9784EA2F0253}" type="presParOf" srcId="{30FBEFC5-EF16-4ED9-9992-ECBA8B1E175D}" destId="{5FBDCAF0-4758-4604-9844-BA1697E2315B}" srcOrd="0" destOrd="0" presId="urn:microsoft.com/office/officeart/2005/8/layout/hProcess7"/>
    <dgm:cxn modelId="{1F7847D1-C2B5-4203-8591-CDB72D259619}" type="presParOf" srcId="{30FBEFC5-EF16-4ED9-9992-ECBA8B1E175D}" destId="{B5179D70-07D5-447D-9D72-B6B49DB8FFAC}" srcOrd="1" destOrd="0" presId="urn:microsoft.com/office/officeart/2005/8/layout/hProcess7"/>
    <dgm:cxn modelId="{5651F9F0-78FE-42A2-B9F4-BBFD534C2E3F}" type="presParOf" srcId="{30FBEFC5-EF16-4ED9-9992-ECBA8B1E175D}" destId="{1EE7F62B-85C2-4FDB-A733-4846D8D0C76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903EF-6D51-4897-8F2D-95F6FCA5647A}"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1C77A489-9E6E-4DC8-811C-F9EC2B82555A}">
      <dgm:prSet phldrT="[Text]" custT="1"/>
      <dgm:spPr>
        <a:solidFill>
          <a:srgbClr val="237948"/>
        </a:solidFill>
      </dgm:spPr>
      <dgm:t>
        <a:bodyPr/>
        <a:lstStyle/>
        <a:p>
          <a:r>
            <a:rPr lang="en-US" sz="2000" i="1" dirty="0"/>
            <a:t>Create Lists / SQL </a:t>
          </a:r>
        </a:p>
      </dgm:t>
    </dgm:pt>
    <dgm:pt modelId="{48DB9531-CCB4-473C-BD3F-EA0CC7665D31}" type="parTrans" cxnId="{42DCDCC6-A8F1-453F-B0E3-E15FD9B0AEF8}">
      <dgm:prSet/>
      <dgm:spPr/>
      <dgm:t>
        <a:bodyPr/>
        <a:lstStyle/>
        <a:p>
          <a:endParaRPr lang="en-US"/>
        </a:p>
      </dgm:t>
    </dgm:pt>
    <dgm:pt modelId="{004177A5-D3FC-4848-96F9-4B3AEEE8342F}" type="sibTrans" cxnId="{42DCDCC6-A8F1-453F-B0E3-E15FD9B0AEF8}">
      <dgm:prSet/>
      <dgm:spPr/>
      <dgm:t>
        <a:bodyPr/>
        <a:lstStyle/>
        <a:p>
          <a:endParaRPr lang="en-US"/>
        </a:p>
      </dgm:t>
    </dgm:pt>
    <dgm:pt modelId="{66EF3AD6-31C3-428B-BFD1-7EF661484AA0}">
      <dgm:prSet phldrT="[Text]" custT="1"/>
      <dgm:spPr/>
      <dgm:t>
        <a:bodyPr/>
        <a:lstStyle/>
        <a:p>
          <a:br>
            <a:rPr lang="en-US" sz="2000" dirty="0"/>
          </a:br>
          <a:r>
            <a:rPr lang="en-US" sz="2000" dirty="0"/>
            <a:t>Save URLs from a specific resource in an Excel File.</a:t>
          </a:r>
        </a:p>
        <a:p>
          <a:r>
            <a:rPr lang="en-US" sz="2000" dirty="0"/>
            <a:t>Open Excel;</a:t>
          </a:r>
          <a:br>
            <a:rPr lang="en-US" sz="2000" dirty="0"/>
          </a:br>
          <a:r>
            <a:rPr lang="en-US" sz="2000" dirty="0"/>
            <a:t>Copy about</a:t>
          </a:r>
          <a:br>
            <a:rPr lang="en-US" sz="2000" dirty="0"/>
          </a:br>
          <a:r>
            <a:rPr lang="en-US" sz="2000" dirty="0"/>
            <a:t>500 URLs</a:t>
          </a:r>
        </a:p>
      </dgm:t>
    </dgm:pt>
    <dgm:pt modelId="{8D7D2DD1-1431-45D0-9189-3CA3BA8837F9}" type="parTrans" cxnId="{57CFDA3F-C9B6-49A5-A4EE-5D63BAC05B7E}">
      <dgm:prSet/>
      <dgm:spPr/>
      <dgm:t>
        <a:bodyPr/>
        <a:lstStyle/>
        <a:p>
          <a:endParaRPr lang="en-US"/>
        </a:p>
      </dgm:t>
    </dgm:pt>
    <dgm:pt modelId="{A874C660-8FB3-43DB-9AD9-503DAA1E16A1}" type="sibTrans" cxnId="{57CFDA3F-C9B6-49A5-A4EE-5D63BAC05B7E}">
      <dgm:prSet/>
      <dgm:spPr/>
      <dgm:t>
        <a:bodyPr/>
        <a:lstStyle/>
        <a:p>
          <a:endParaRPr lang="en-US"/>
        </a:p>
      </dgm:t>
    </dgm:pt>
    <dgm:pt modelId="{FE495098-3402-4577-A3EB-D393226965E8}">
      <dgm:prSet phldrT="[Text]" custT="1"/>
      <dgm:spPr>
        <a:solidFill>
          <a:srgbClr val="7030A0"/>
        </a:solidFill>
      </dgm:spPr>
      <dgm:t>
        <a:bodyPr/>
        <a:lstStyle/>
        <a:p>
          <a:r>
            <a:rPr lang="en-US" sz="2000" i="1" dirty="0"/>
            <a:t>SEO Spider Tool</a:t>
          </a:r>
        </a:p>
      </dgm:t>
    </dgm:pt>
    <dgm:pt modelId="{F5F9ECF7-48A2-4556-B46C-88EDBE210023}" type="parTrans" cxnId="{4806ADF8-D4A9-45D7-A9C8-63CE0C407695}">
      <dgm:prSet/>
      <dgm:spPr/>
      <dgm:t>
        <a:bodyPr/>
        <a:lstStyle/>
        <a:p>
          <a:endParaRPr lang="en-US"/>
        </a:p>
      </dgm:t>
    </dgm:pt>
    <dgm:pt modelId="{C4C8EE11-9337-4AB0-A8C7-3F229375F768}" type="sibTrans" cxnId="{4806ADF8-D4A9-45D7-A9C8-63CE0C407695}">
      <dgm:prSet/>
      <dgm:spPr/>
      <dgm:t>
        <a:bodyPr/>
        <a:lstStyle/>
        <a:p>
          <a:endParaRPr lang="en-US"/>
        </a:p>
      </dgm:t>
    </dgm:pt>
    <dgm:pt modelId="{675F4FFF-4E71-4544-8F23-CA516D223959}">
      <dgm:prSet phldrT="[Text]" custT="1"/>
      <dgm:spPr/>
      <dgm:t>
        <a:bodyPr/>
        <a:lstStyle/>
        <a:p>
          <a:br>
            <a:rPr lang="en-US" sz="2000" dirty="0"/>
          </a:br>
          <a:r>
            <a:rPr lang="en-US" sz="2000" dirty="0"/>
            <a:t>Select Upload / Paste / OK</a:t>
          </a:r>
        </a:p>
        <a:p>
          <a:endParaRPr lang="en-US" sz="2000" dirty="0"/>
        </a:p>
        <a:p>
          <a:r>
            <a:rPr lang="en-US" sz="2000" dirty="0"/>
            <a:t>Select Crawl Data / Response Codes in the  Overview tab</a:t>
          </a:r>
        </a:p>
      </dgm:t>
    </dgm:pt>
    <dgm:pt modelId="{E5A79C3C-C134-4FA7-A6B8-9C983EC7A771}" type="parTrans" cxnId="{4D0F0352-153B-46C3-ACDA-DD5405CD38DF}">
      <dgm:prSet/>
      <dgm:spPr/>
      <dgm:t>
        <a:bodyPr/>
        <a:lstStyle/>
        <a:p>
          <a:endParaRPr lang="en-US"/>
        </a:p>
      </dgm:t>
    </dgm:pt>
    <dgm:pt modelId="{FF6E870E-B60E-4AEB-A8AE-02FCEB850ACF}" type="sibTrans" cxnId="{4D0F0352-153B-46C3-ACDA-DD5405CD38DF}">
      <dgm:prSet/>
      <dgm:spPr/>
      <dgm:t>
        <a:bodyPr/>
        <a:lstStyle/>
        <a:p>
          <a:endParaRPr lang="en-US"/>
        </a:p>
      </dgm:t>
    </dgm:pt>
    <dgm:pt modelId="{1A7DC4B1-689A-4505-8183-1F5BA5DA46C2}">
      <dgm:prSet phldrT="[Text]" custT="1"/>
      <dgm:spPr>
        <a:solidFill>
          <a:srgbClr val="7030A0"/>
        </a:solidFill>
      </dgm:spPr>
      <dgm:t>
        <a:bodyPr/>
        <a:lstStyle/>
        <a:p>
          <a:r>
            <a:rPr lang="en-US" sz="2000" dirty="0"/>
            <a:t>SEO Spider Tool</a:t>
          </a:r>
        </a:p>
      </dgm:t>
    </dgm:pt>
    <dgm:pt modelId="{30DEA27A-5C64-4257-887F-5F7B2BEF1BE7}" type="parTrans" cxnId="{45D12529-DC18-4DAC-9F59-5C2F360C9135}">
      <dgm:prSet/>
      <dgm:spPr/>
      <dgm:t>
        <a:bodyPr/>
        <a:lstStyle/>
        <a:p>
          <a:endParaRPr lang="en-US"/>
        </a:p>
      </dgm:t>
    </dgm:pt>
    <dgm:pt modelId="{21285621-2EEB-4E89-AEE1-D90A1510AF18}" type="sibTrans" cxnId="{45D12529-DC18-4DAC-9F59-5C2F360C9135}">
      <dgm:prSet/>
      <dgm:spPr/>
      <dgm:t>
        <a:bodyPr/>
        <a:lstStyle/>
        <a:p>
          <a:endParaRPr lang="en-US"/>
        </a:p>
      </dgm:t>
    </dgm:pt>
    <dgm:pt modelId="{465E83B6-4881-49C9-BF87-D316B5867B53}">
      <dgm:prSet phldrT="[Text]" custT="1"/>
      <dgm:spPr/>
      <dgm:t>
        <a:bodyPr/>
        <a:lstStyle/>
        <a:p>
          <a:br>
            <a:rPr lang="en-US" sz="2000" dirty="0"/>
          </a:br>
          <a:r>
            <a:rPr lang="en-US" sz="2000" dirty="0"/>
            <a:t>Select Client Error (4xx) or other error type.</a:t>
          </a:r>
        </a:p>
        <a:p>
          <a:r>
            <a:rPr lang="en-US" sz="2000" dirty="0"/>
            <a:t>Copy error addresses to Excel list.</a:t>
          </a:r>
        </a:p>
        <a:p>
          <a:r>
            <a:rPr lang="en-US" sz="2000" dirty="0"/>
            <a:t>Save list of bad URLs file.</a:t>
          </a:r>
        </a:p>
      </dgm:t>
    </dgm:pt>
    <dgm:pt modelId="{D46A8035-F821-4781-9783-65C4F1895F01}" type="parTrans" cxnId="{512701B7-9F22-45BA-A047-17E1679E69C2}">
      <dgm:prSet/>
      <dgm:spPr/>
      <dgm:t>
        <a:bodyPr/>
        <a:lstStyle/>
        <a:p>
          <a:endParaRPr lang="en-US"/>
        </a:p>
      </dgm:t>
    </dgm:pt>
    <dgm:pt modelId="{6ACA6163-FE1B-4A1D-B697-88E96D492A56}" type="sibTrans" cxnId="{512701B7-9F22-45BA-A047-17E1679E69C2}">
      <dgm:prSet/>
      <dgm:spPr/>
      <dgm:t>
        <a:bodyPr/>
        <a:lstStyle/>
        <a:p>
          <a:endParaRPr lang="en-US"/>
        </a:p>
      </dgm:t>
    </dgm:pt>
    <dgm:pt modelId="{965C0A10-B638-4F8C-9159-4577AE228F5D}">
      <dgm:prSet phldrT="[Text]" custT="1"/>
      <dgm:spPr>
        <a:solidFill>
          <a:srgbClr val="C00000"/>
        </a:solidFill>
      </dgm:spPr>
      <dgm:t>
        <a:bodyPr/>
        <a:lstStyle/>
        <a:p>
          <a:r>
            <a:rPr lang="en-US" sz="2000" dirty="0"/>
            <a:t>Sierra Catalog</a:t>
          </a:r>
        </a:p>
      </dgm:t>
    </dgm:pt>
    <dgm:pt modelId="{01711716-11E1-4DBF-84F7-16885B497253}" type="parTrans" cxnId="{D7BD30D3-8208-4ACD-B3F1-B10A1835700A}">
      <dgm:prSet/>
      <dgm:spPr/>
      <dgm:t>
        <a:bodyPr/>
        <a:lstStyle/>
        <a:p>
          <a:endParaRPr lang="en-US"/>
        </a:p>
      </dgm:t>
    </dgm:pt>
    <dgm:pt modelId="{ECDD1813-803C-45B7-BF8F-1646383F57BD}" type="sibTrans" cxnId="{D7BD30D3-8208-4ACD-B3F1-B10A1835700A}">
      <dgm:prSet/>
      <dgm:spPr/>
      <dgm:t>
        <a:bodyPr/>
        <a:lstStyle/>
        <a:p>
          <a:endParaRPr lang="en-US"/>
        </a:p>
      </dgm:t>
    </dgm:pt>
    <dgm:pt modelId="{C3B91737-1B5E-4CFA-BCA8-71C5A868FEE8}">
      <dgm:prSet phldrT="[Text]" custT="1"/>
      <dgm:spPr/>
      <dgm:t>
        <a:bodyPr/>
        <a:lstStyle/>
        <a:p>
          <a:br>
            <a:rPr lang="en-US" sz="2000" dirty="0"/>
          </a:br>
          <a:r>
            <a:rPr lang="en-US" sz="2000" dirty="0"/>
            <a:t>Import the file of bibs and bad URLs to Create Lists.</a:t>
          </a:r>
        </a:p>
        <a:p>
          <a:endParaRPr lang="en-US" sz="2000" dirty="0"/>
        </a:p>
        <a:p>
          <a:br>
            <a:rPr lang="en-US" sz="2000" dirty="0"/>
          </a:br>
          <a:r>
            <a:rPr lang="en-US" sz="2000" dirty="0"/>
            <a:t>Revise the records in the list.</a:t>
          </a:r>
        </a:p>
      </dgm:t>
    </dgm:pt>
    <dgm:pt modelId="{3F942CBF-B504-4A87-864C-D42D20770A9C}" type="parTrans" cxnId="{03CA0F0D-4D7A-4781-9593-22214C87EB67}">
      <dgm:prSet/>
      <dgm:spPr/>
      <dgm:t>
        <a:bodyPr/>
        <a:lstStyle/>
        <a:p>
          <a:endParaRPr lang="en-US"/>
        </a:p>
      </dgm:t>
    </dgm:pt>
    <dgm:pt modelId="{87E4DFC2-5B01-4628-A0CB-2642E5421328}" type="sibTrans" cxnId="{03CA0F0D-4D7A-4781-9593-22214C87EB67}">
      <dgm:prSet/>
      <dgm:spPr/>
      <dgm:t>
        <a:bodyPr/>
        <a:lstStyle/>
        <a:p>
          <a:endParaRPr lang="en-US"/>
        </a:p>
      </dgm:t>
    </dgm:pt>
    <dgm:pt modelId="{058BF08C-74BA-475E-902F-AEFF3F4AC3FD}" type="pres">
      <dgm:prSet presAssocID="{6B2903EF-6D51-4897-8F2D-95F6FCA5647A}" presName="Name0" presStyleCnt="0">
        <dgm:presLayoutVars>
          <dgm:dir/>
          <dgm:animLvl val="lvl"/>
          <dgm:resizeHandles val="exact"/>
        </dgm:presLayoutVars>
      </dgm:prSet>
      <dgm:spPr/>
    </dgm:pt>
    <dgm:pt modelId="{93A144C9-33DA-4040-99D7-A2D8428DBB70}" type="pres">
      <dgm:prSet presAssocID="{1C77A489-9E6E-4DC8-811C-F9EC2B82555A}" presName="compositeNode" presStyleCnt="0">
        <dgm:presLayoutVars>
          <dgm:bulletEnabled val="1"/>
        </dgm:presLayoutVars>
      </dgm:prSet>
      <dgm:spPr/>
    </dgm:pt>
    <dgm:pt modelId="{B9E1E201-C3B4-4DEC-AA56-05312735448F}" type="pres">
      <dgm:prSet presAssocID="{1C77A489-9E6E-4DC8-811C-F9EC2B82555A}" presName="bgRect" presStyleLbl="node1" presStyleIdx="0" presStyleCnt="4"/>
      <dgm:spPr/>
    </dgm:pt>
    <dgm:pt modelId="{55E6D0BB-A56F-48BB-90DF-8C709747EB0E}" type="pres">
      <dgm:prSet presAssocID="{1C77A489-9E6E-4DC8-811C-F9EC2B82555A}" presName="parentNode" presStyleLbl="node1" presStyleIdx="0" presStyleCnt="4">
        <dgm:presLayoutVars>
          <dgm:chMax val="0"/>
          <dgm:bulletEnabled val="1"/>
        </dgm:presLayoutVars>
      </dgm:prSet>
      <dgm:spPr/>
    </dgm:pt>
    <dgm:pt modelId="{DE1C0D3D-348D-4E96-8BBB-5AAF52AC3EE6}" type="pres">
      <dgm:prSet presAssocID="{1C77A489-9E6E-4DC8-811C-F9EC2B82555A}" presName="childNode" presStyleLbl="node1" presStyleIdx="0" presStyleCnt="4">
        <dgm:presLayoutVars>
          <dgm:bulletEnabled val="1"/>
        </dgm:presLayoutVars>
      </dgm:prSet>
      <dgm:spPr/>
    </dgm:pt>
    <dgm:pt modelId="{AE4EAEF7-0BF7-4B6D-81C5-70D76070CC84}" type="pres">
      <dgm:prSet presAssocID="{004177A5-D3FC-4848-96F9-4B3AEEE8342F}" presName="hSp" presStyleCnt="0"/>
      <dgm:spPr/>
    </dgm:pt>
    <dgm:pt modelId="{E6ED1D96-6744-4618-B8E9-63E1A728193D}" type="pres">
      <dgm:prSet presAssocID="{004177A5-D3FC-4848-96F9-4B3AEEE8342F}" presName="vProcSp" presStyleCnt="0"/>
      <dgm:spPr/>
    </dgm:pt>
    <dgm:pt modelId="{EDB7D541-1EAB-4D30-A23F-58ABCEE1FB3A}" type="pres">
      <dgm:prSet presAssocID="{004177A5-D3FC-4848-96F9-4B3AEEE8342F}" presName="vSp1" presStyleCnt="0"/>
      <dgm:spPr/>
    </dgm:pt>
    <dgm:pt modelId="{33951149-5BE4-4F12-9D13-C3FD1A62A5D4}" type="pres">
      <dgm:prSet presAssocID="{004177A5-D3FC-4848-96F9-4B3AEEE8342F}" presName="simulatedConn" presStyleLbl="solidFgAcc1" presStyleIdx="0" presStyleCnt="3"/>
      <dgm:spPr/>
    </dgm:pt>
    <dgm:pt modelId="{58846B15-56DA-49FA-8FF0-69C8080A717F}" type="pres">
      <dgm:prSet presAssocID="{004177A5-D3FC-4848-96F9-4B3AEEE8342F}" presName="vSp2" presStyleCnt="0"/>
      <dgm:spPr/>
    </dgm:pt>
    <dgm:pt modelId="{63E30668-4572-4E3D-B0DB-FD8FD6F8699B}" type="pres">
      <dgm:prSet presAssocID="{004177A5-D3FC-4848-96F9-4B3AEEE8342F}" presName="sibTrans" presStyleCnt="0"/>
      <dgm:spPr/>
    </dgm:pt>
    <dgm:pt modelId="{2B04705D-60EF-4AD0-91D7-CEDF8E0AE5DC}" type="pres">
      <dgm:prSet presAssocID="{FE495098-3402-4577-A3EB-D393226965E8}" presName="compositeNode" presStyleCnt="0">
        <dgm:presLayoutVars>
          <dgm:bulletEnabled val="1"/>
        </dgm:presLayoutVars>
      </dgm:prSet>
      <dgm:spPr/>
    </dgm:pt>
    <dgm:pt modelId="{BF7E3C0B-1074-431E-B91E-02DA60AD7C28}" type="pres">
      <dgm:prSet presAssocID="{FE495098-3402-4577-A3EB-D393226965E8}" presName="bgRect" presStyleLbl="node1" presStyleIdx="1" presStyleCnt="4"/>
      <dgm:spPr/>
    </dgm:pt>
    <dgm:pt modelId="{82B88E16-53F2-4899-AEAA-152CECEE486E}" type="pres">
      <dgm:prSet presAssocID="{FE495098-3402-4577-A3EB-D393226965E8}" presName="parentNode" presStyleLbl="node1" presStyleIdx="1" presStyleCnt="4">
        <dgm:presLayoutVars>
          <dgm:chMax val="0"/>
          <dgm:bulletEnabled val="1"/>
        </dgm:presLayoutVars>
      </dgm:prSet>
      <dgm:spPr/>
    </dgm:pt>
    <dgm:pt modelId="{57AADAAE-4A6B-487E-AD49-4BD7E8D07DAE}" type="pres">
      <dgm:prSet presAssocID="{FE495098-3402-4577-A3EB-D393226965E8}" presName="childNode" presStyleLbl="node1" presStyleIdx="1" presStyleCnt="4">
        <dgm:presLayoutVars>
          <dgm:bulletEnabled val="1"/>
        </dgm:presLayoutVars>
      </dgm:prSet>
      <dgm:spPr/>
    </dgm:pt>
    <dgm:pt modelId="{CF6D12CB-CFC3-4A2D-9AD2-40901B007C16}" type="pres">
      <dgm:prSet presAssocID="{C4C8EE11-9337-4AB0-A8C7-3F229375F768}" presName="hSp" presStyleCnt="0"/>
      <dgm:spPr/>
    </dgm:pt>
    <dgm:pt modelId="{B615E066-BDA9-484C-BA8C-506984357A91}" type="pres">
      <dgm:prSet presAssocID="{C4C8EE11-9337-4AB0-A8C7-3F229375F768}" presName="vProcSp" presStyleCnt="0"/>
      <dgm:spPr/>
    </dgm:pt>
    <dgm:pt modelId="{2CD2FB95-811B-4448-A447-ECD1597558D3}" type="pres">
      <dgm:prSet presAssocID="{C4C8EE11-9337-4AB0-A8C7-3F229375F768}" presName="vSp1" presStyleCnt="0"/>
      <dgm:spPr/>
    </dgm:pt>
    <dgm:pt modelId="{70A7CFB8-C55E-4F6B-ABD3-C4F8FFBCF05C}" type="pres">
      <dgm:prSet presAssocID="{C4C8EE11-9337-4AB0-A8C7-3F229375F768}" presName="simulatedConn" presStyleLbl="solidFgAcc1" presStyleIdx="1" presStyleCnt="3"/>
      <dgm:spPr/>
    </dgm:pt>
    <dgm:pt modelId="{8FDB3BE3-5DB0-408F-94E9-52FB2E2825D1}" type="pres">
      <dgm:prSet presAssocID="{C4C8EE11-9337-4AB0-A8C7-3F229375F768}" presName="vSp2" presStyleCnt="0"/>
      <dgm:spPr/>
    </dgm:pt>
    <dgm:pt modelId="{21E8D79C-B594-4469-A4D4-321A0693DD0A}" type="pres">
      <dgm:prSet presAssocID="{C4C8EE11-9337-4AB0-A8C7-3F229375F768}" presName="sibTrans" presStyleCnt="0"/>
      <dgm:spPr/>
    </dgm:pt>
    <dgm:pt modelId="{F4EE9F6B-6D63-4CCB-867B-C567FF418C5C}" type="pres">
      <dgm:prSet presAssocID="{1A7DC4B1-689A-4505-8183-1F5BA5DA46C2}" presName="compositeNode" presStyleCnt="0">
        <dgm:presLayoutVars>
          <dgm:bulletEnabled val="1"/>
        </dgm:presLayoutVars>
      </dgm:prSet>
      <dgm:spPr/>
    </dgm:pt>
    <dgm:pt modelId="{9E3F26BE-5B11-4D1F-AB8A-E8C0F9929974}" type="pres">
      <dgm:prSet presAssocID="{1A7DC4B1-689A-4505-8183-1F5BA5DA46C2}" presName="bgRect" presStyleLbl="node1" presStyleIdx="2" presStyleCnt="4"/>
      <dgm:spPr/>
    </dgm:pt>
    <dgm:pt modelId="{A6301169-16DE-4CEB-B7F4-B61EA4E73955}" type="pres">
      <dgm:prSet presAssocID="{1A7DC4B1-689A-4505-8183-1F5BA5DA46C2}" presName="parentNode" presStyleLbl="node1" presStyleIdx="2" presStyleCnt="4">
        <dgm:presLayoutVars>
          <dgm:chMax val="0"/>
          <dgm:bulletEnabled val="1"/>
        </dgm:presLayoutVars>
      </dgm:prSet>
      <dgm:spPr/>
    </dgm:pt>
    <dgm:pt modelId="{6E12AA7F-82FB-4CDC-B699-4466F41CD912}" type="pres">
      <dgm:prSet presAssocID="{1A7DC4B1-689A-4505-8183-1F5BA5DA46C2}" presName="childNode" presStyleLbl="node1" presStyleIdx="2" presStyleCnt="4">
        <dgm:presLayoutVars>
          <dgm:bulletEnabled val="1"/>
        </dgm:presLayoutVars>
      </dgm:prSet>
      <dgm:spPr/>
    </dgm:pt>
    <dgm:pt modelId="{7CA3790C-1E7A-49D1-9818-196B0B1005B6}" type="pres">
      <dgm:prSet presAssocID="{21285621-2EEB-4E89-AEE1-D90A1510AF18}" presName="hSp" presStyleCnt="0"/>
      <dgm:spPr/>
    </dgm:pt>
    <dgm:pt modelId="{CD9F8FDB-2A00-41F3-B813-EEEC46EBD387}" type="pres">
      <dgm:prSet presAssocID="{21285621-2EEB-4E89-AEE1-D90A1510AF18}" presName="vProcSp" presStyleCnt="0"/>
      <dgm:spPr/>
    </dgm:pt>
    <dgm:pt modelId="{B307C87E-8C04-49FF-B615-8C6DF512EC22}" type="pres">
      <dgm:prSet presAssocID="{21285621-2EEB-4E89-AEE1-D90A1510AF18}" presName="vSp1" presStyleCnt="0"/>
      <dgm:spPr/>
    </dgm:pt>
    <dgm:pt modelId="{C731CEE5-515F-4B7A-8110-061155884058}" type="pres">
      <dgm:prSet presAssocID="{21285621-2EEB-4E89-AEE1-D90A1510AF18}" presName="simulatedConn" presStyleLbl="solidFgAcc1" presStyleIdx="2" presStyleCnt="3"/>
      <dgm:spPr/>
    </dgm:pt>
    <dgm:pt modelId="{74A6AAE2-04D4-4641-9407-55210BFD82B1}" type="pres">
      <dgm:prSet presAssocID="{21285621-2EEB-4E89-AEE1-D90A1510AF18}" presName="vSp2" presStyleCnt="0"/>
      <dgm:spPr/>
    </dgm:pt>
    <dgm:pt modelId="{47DA8E5D-C3B7-40FD-A2E8-98F54EC56698}" type="pres">
      <dgm:prSet presAssocID="{21285621-2EEB-4E89-AEE1-D90A1510AF18}" presName="sibTrans" presStyleCnt="0"/>
      <dgm:spPr/>
    </dgm:pt>
    <dgm:pt modelId="{30FBEFC5-EF16-4ED9-9992-ECBA8B1E175D}" type="pres">
      <dgm:prSet presAssocID="{965C0A10-B638-4F8C-9159-4577AE228F5D}" presName="compositeNode" presStyleCnt="0">
        <dgm:presLayoutVars>
          <dgm:bulletEnabled val="1"/>
        </dgm:presLayoutVars>
      </dgm:prSet>
      <dgm:spPr/>
    </dgm:pt>
    <dgm:pt modelId="{5FBDCAF0-4758-4604-9844-BA1697E2315B}" type="pres">
      <dgm:prSet presAssocID="{965C0A10-B638-4F8C-9159-4577AE228F5D}" presName="bgRect" presStyleLbl="node1" presStyleIdx="3" presStyleCnt="4" custLinFactNeighborX="166" custLinFactNeighborY="0"/>
      <dgm:spPr/>
    </dgm:pt>
    <dgm:pt modelId="{B5179D70-07D5-447D-9D72-B6B49DB8FFAC}" type="pres">
      <dgm:prSet presAssocID="{965C0A10-B638-4F8C-9159-4577AE228F5D}" presName="parentNode" presStyleLbl="node1" presStyleIdx="3" presStyleCnt="4">
        <dgm:presLayoutVars>
          <dgm:chMax val="0"/>
          <dgm:bulletEnabled val="1"/>
        </dgm:presLayoutVars>
      </dgm:prSet>
      <dgm:spPr/>
    </dgm:pt>
    <dgm:pt modelId="{1EE7F62B-85C2-4FDB-A733-4846D8D0C76B}" type="pres">
      <dgm:prSet presAssocID="{965C0A10-B638-4F8C-9159-4577AE228F5D}" presName="childNode" presStyleLbl="node1" presStyleIdx="3" presStyleCnt="4">
        <dgm:presLayoutVars>
          <dgm:bulletEnabled val="1"/>
        </dgm:presLayoutVars>
      </dgm:prSet>
      <dgm:spPr/>
    </dgm:pt>
  </dgm:ptLst>
  <dgm:cxnLst>
    <dgm:cxn modelId="{03CA0F0D-4D7A-4781-9593-22214C87EB67}" srcId="{965C0A10-B638-4F8C-9159-4577AE228F5D}" destId="{C3B91737-1B5E-4CFA-BCA8-71C5A868FEE8}" srcOrd="0" destOrd="0" parTransId="{3F942CBF-B504-4A87-864C-D42D20770A9C}" sibTransId="{87E4DFC2-5B01-4628-A0CB-2642E5421328}"/>
    <dgm:cxn modelId="{7B8B5E10-FC76-4C4C-895B-6B4EEB385CB3}" type="presOf" srcId="{1A7DC4B1-689A-4505-8183-1F5BA5DA46C2}" destId="{A6301169-16DE-4CEB-B7F4-B61EA4E73955}" srcOrd="1" destOrd="0" presId="urn:microsoft.com/office/officeart/2005/8/layout/hProcess7"/>
    <dgm:cxn modelId="{2F727C12-50CC-465E-B87E-47CF1BACD704}" type="presOf" srcId="{1A7DC4B1-689A-4505-8183-1F5BA5DA46C2}" destId="{9E3F26BE-5B11-4D1F-AB8A-E8C0F9929974}" srcOrd="0" destOrd="0" presId="urn:microsoft.com/office/officeart/2005/8/layout/hProcess7"/>
    <dgm:cxn modelId="{45D12529-DC18-4DAC-9F59-5C2F360C9135}" srcId="{6B2903EF-6D51-4897-8F2D-95F6FCA5647A}" destId="{1A7DC4B1-689A-4505-8183-1F5BA5DA46C2}" srcOrd="2" destOrd="0" parTransId="{30DEA27A-5C64-4257-887F-5F7B2BEF1BE7}" sibTransId="{21285621-2EEB-4E89-AEE1-D90A1510AF18}"/>
    <dgm:cxn modelId="{B20E523A-5BBE-4E7E-89BC-CFC11EF9B4CC}" type="presOf" srcId="{465E83B6-4881-49C9-BF87-D316B5867B53}" destId="{6E12AA7F-82FB-4CDC-B699-4466F41CD912}" srcOrd="0" destOrd="0" presId="urn:microsoft.com/office/officeart/2005/8/layout/hProcess7"/>
    <dgm:cxn modelId="{57CFDA3F-C9B6-49A5-A4EE-5D63BAC05B7E}" srcId="{1C77A489-9E6E-4DC8-811C-F9EC2B82555A}" destId="{66EF3AD6-31C3-428B-BFD1-7EF661484AA0}" srcOrd="0" destOrd="0" parTransId="{8D7D2DD1-1431-45D0-9189-3CA3BA8837F9}" sibTransId="{A874C660-8FB3-43DB-9AD9-503DAA1E16A1}"/>
    <dgm:cxn modelId="{E699605B-33BA-4541-90BD-F724CFE03091}" type="presOf" srcId="{1C77A489-9E6E-4DC8-811C-F9EC2B82555A}" destId="{55E6D0BB-A56F-48BB-90DF-8C709747EB0E}" srcOrd="1" destOrd="0" presId="urn:microsoft.com/office/officeart/2005/8/layout/hProcess7"/>
    <dgm:cxn modelId="{9CFAC861-A3E7-4D5D-B3C5-E4E9E5536712}" type="presOf" srcId="{C3B91737-1B5E-4CFA-BCA8-71C5A868FEE8}" destId="{1EE7F62B-85C2-4FDB-A733-4846D8D0C76B}" srcOrd="0" destOrd="0" presId="urn:microsoft.com/office/officeart/2005/8/layout/hProcess7"/>
    <dgm:cxn modelId="{4A5B374B-2691-4899-B376-D1E8885622DA}" type="presOf" srcId="{965C0A10-B638-4F8C-9159-4577AE228F5D}" destId="{5FBDCAF0-4758-4604-9844-BA1697E2315B}" srcOrd="0" destOrd="0" presId="urn:microsoft.com/office/officeart/2005/8/layout/hProcess7"/>
    <dgm:cxn modelId="{E82DF94E-1B49-4755-96FE-593A922F026E}" type="presOf" srcId="{66EF3AD6-31C3-428B-BFD1-7EF661484AA0}" destId="{DE1C0D3D-348D-4E96-8BBB-5AAF52AC3EE6}" srcOrd="0" destOrd="0" presId="urn:microsoft.com/office/officeart/2005/8/layout/hProcess7"/>
    <dgm:cxn modelId="{4E62224F-E1BD-48C5-A521-01E48225FA2E}" type="presOf" srcId="{6B2903EF-6D51-4897-8F2D-95F6FCA5647A}" destId="{058BF08C-74BA-475E-902F-AEFF3F4AC3FD}" srcOrd="0" destOrd="0" presId="urn:microsoft.com/office/officeart/2005/8/layout/hProcess7"/>
    <dgm:cxn modelId="{4D0F0352-153B-46C3-ACDA-DD5405CD38DF}" srcId="{FE495098-3402-4577-A3EB-D393226965E8}" destId="{675F4FFF-4E71-4544-8F23-CA516D223959}" srcOrd="0" destOrd="0" parTransId="{E5A79C3C-C134-4FA7-A6B8-9C983EC7A771}" sibTransId="{FF6E870E-B60E-4AEB-A8AE-02FCEB850ACF}"/>
    <dgm:cxn modelId="{196BD153-A6BE-444F-AE47-13818F75363A}" type="presOf" srcId="{675F4FFF-4E71-4544-8F23-CA516D223959}" destId="{57AADAAE-4A6B-487E-AD49-4BD7E8D07DAE}" srcOrd="0" destOrd="0" presId="urn:microsoft.com/office/officeart/2005/8/layout/hProcess7"/>
    <dgm:cxn modelId="{8298D28A-615B-4C80-A2F5-EE857B69DC1E}" type="presOf" srcId="{965C0A10-B638-4F8C-9159-4577AE228F5D}" destId="{B5179D70-07D5-447D-9D72-B6B49DB8FFAC}" srcOrd="1" destOrd="0" presId="urn:microsoft.com/office/officeart/2005/8/layout/hProcess7"/>
    <dgm:cxn modelId="{97EC6FA9-442A-4ECA-B344-DD77B0D3C459}" type="presOf" srcId="{FE495098-3402-4577-A3EB-D393226965E8}" destId="{BF7E3C0B-1074-431E-B91E-02DA60AD7C28}" srcOrd="0" destOrd="0" presId="urn:microsoft.com/office/officeart/2005/8/layout/hProcess7"/>
    <dgm:cxn modelId="{512701B7-9F22-45BA-A047-17E1679E69C2}" srcId="{1A7DC4B1-689A-4505-8183-1F5BA5DA46C2}" destId="{465E83B6-4881-49C9-BF87-D316B5867B53}" srcOrd="0" destOrd="0" parTransId="{D46A8035-F821-4781-9783-65C4F1895F01}" sibTransId="{6ACA6163-FE1B-4A1D-B697-88E96D492A56}"/>
    <dgm:cxn modelId="{42DCDCC6-A8F1-453F-B0E3-E15FD9B0AEF8}" srcId="{6B2903EF-6D51-4897-8F2D-95F6FCA5647A}" destId="{1C77A489-9E6E-4DC8-811C-F9EC2B82555A}" srcOrd="0" destOrd="0" parTransId="{48DB9531-CCB4-473C-BD3F-EA0CC7665D31}" sibTransId="{004177A5-D3FC-4848-96F9-4B3AEEE8342F}"/>
    <dgm:cxn modelId="{D7BD30D3-8208-4ACD-B3F1-B10A1835700A}" srcId="{6B2903EF-6D51-4897-8F2D-95F6FCA5647A}" destId="{965C0A10-B638-4F8C-9159-4577AE228F5D}" srcOrd="3" destOrd="0" parTransId="{01711716-11E1-4DBF-84F7-16885B497253}" sibTransId="{ECDD1813-803C-45B7-BF8F-1646383F57BD}"/>
    <dgm:cxn modelId="{6291C2EB-BC4E-4377-8BBD-E3F053D51B59}" type="presOf" srcId="{FE495098-3402-4577-A3EB-D393226965E8}" destId="{82B88E16-53F2-4899-AEAA-152CECEE486E}" srcOrd="1" destOrd="0" presId="urn:microsoft.com/office/officeart/2005/8/layout/hProcess7"/>
    <dgm:cxn modelId="{791B2FF7-8FAB-4100-9AA6-2E2ADFF032F8}" type="presOf" srcId="{1C77A489-9E6E-4DC8-811C-F9EC2B82555A}" destId="{B9E1E201-C3B4-4DEC-AA56-05312735448F}" srcOrd="0" destOrd="0" presId="urn:microsoft.com/office/officeart/2005/8/layout/hProcess7"/>
    <dgm:cxn modelId="{4806ADF8-D4A9-45D7-A9C8-63CE0C407695}" srcId="{6B2903EF-6D51-4897-8F2D-95F6FCA5647A}" destId="{FE495098-3402-4577-A3EB-D393226965E8}" srcOrd="1" destOrd="0" parTransId="{F5F9ECF7-48A2-4556-B46C-88EDBE210023}" sibTransId="{C4C8EE11-9337-4AB0-A8C7-3F229375F768}"/>
    <dgm:cxn modelId="{006D50F6-64C3-4DF3-BC10-26D8FA50A527}" type="presParOf" srcId="{058BF08C-74BA-475E-902F-AEFF3F4AC3FD}" destId="{93A144C9-33DA-4040-99D7-A2D8428DBB70}" srcOrd="0" destOrd="0" presId="urn:microsoft.com/office/officeart/2005/8/layout/hProcess7"/>
    <dgm:cxn modelId="{E7E61E74-185D-4BB7-BD0D-EC4872D4201E}" type="presParOf" srcId="{93A144C9-33DA-4040-99D7-A2D8428DBB70}" destId="{B9E1E201-C3B4-4DEC-AA56-05312735448F}" srcOrd="0" destOrd="0" presId="urn:microsoft.com/office/officeart/2005/8/layout/hProcess7"/>
    <dgm:cxn modelId="{50AB507B-2BC8-4C6A-AC2A-7AB796F9FD23}" type="presParOf" srcId="{93A144C9-33DA-4040-99D7-A2D8428DBB70}" destId="{55E6D0BB-A56F-48BB-90DF-8C709747EB0E}" srcOrd="1" destOrd="0" presId="urn:microsoft.com/office/officeart/2005/8/layout/hProcess7"/>
    <dgm:cxn modelId="{CB0261B6-B354-49EC-8EAF-6F11DB550ACA}" type="presParOf" srcId="{93A144C9-33DA-4040-99D7-A2D8428DBB70}" destId="{DE1C0D3D-348D-4E96-8BBB-5AAF52AC3EE6}" srcOrd="2" destOrd="0" presId="urn:microsoft.com/office/officeart/2005/8/layout/hProcess7"/>
    <dgm:cxn modelId="{70946881-6424-409C-A98A-5BAD56F778A4}" type="presParOf" srcId="{058BF08C-74BA-475E-902F-AEFF3F4AC3FD}" destId="{AE4EAEF7-0BF7-4B6D-81C5-70D76070CC84}" srcOrd="1" destOrd="0" presId="urn:microsoft.com/office/officeart/2005/8/layout/hProcess7"/>
    <dgm:cxn modelId="{DBE0F2EA-956E-45E4-A80E-E04D3E0C44B8}" type="presParOf" srcId="{058BF08C-74BA-475E-902F-AEFF3F4AC3FD}" destId="{E6ED1D96-6744-4618-B8E9-63E1A728193D}" srcOrd="2" destOrd="0" presId="urn:microsoft.com/office/officeart/2005/8/layout/hProcess7"/>
    <dgm:cxn modelId="{32D9AB10-A259-4519-9B7E-4A929898F900}" type="presParOf" srcId="{E6ED1D96-6744-4618-B8E9-63E1A728193D}" destId="{EDB7D541-1EAB-4D30-A23F-58ABCEE1FB3A}" srcOrd="0" destOrd="0" presId="urn:microsoft.com/office/officeart/2005/8/layout/hProcess7"/>
    <dgm:cxn modelId="{B2186C4F-989E-4BF9-AF20-2F688E8DB682}" type="presParOf" srcId="{E6ED1D96-6744-4618-B8E9-63E1A728193D}" destId="{33951149-5BE4-4F12-9D13-C3FD1A62A5D4}" srcOrd="1" destOrd="0" presId="urn:microsoft.com/office/officeart/2005/8/layout/hProcess7"/>
    <dgm:cxn modelId="{13DA140F-CE94-47A7-B494-B994E2C6F1EB}" type="presParOf" srcId="{E6ED1D96-6744-4618-B8E9-63E1A728193D}" destId="{58846B15-56DA-49FA-8FF0-69C8080A717F}" srcOrd="2" destOrd="0" presId="urn:microsoft.com/office/officeart/2005/8/layout/hProcess7"/>
    <dgm:cxn modelId="{087D6B5B-8081-4E8D-9B6B-E09309B783D7}" type="presParOf" srcId="{058BF08C-74BA-475E-902F-AEFF3F4AC3FD}" destId="{63E30668-4572-4E3D-B0DB-FD8FD6F8699B}" srcOrd="3" destOrd="0" presId="urn:microsoft.com/office/officeart/2005/8/layout/hProcess7"/>
    <dgm:cxn modelId="{54E4D3E9-130F-4B44-B94A-974CEFDAF93E}" type="presParOf" srcId="{058BF08C-74BA-475E-902F-AEFF3F4AC3FD}" destId="{2B04705D-60EF-4AD0-91D7-CEDF8E0AE5DC}" srcOrd="4" destOrd="0" presId="urn:microsoft.com/office/officeart/2005/8/layout/hProcess7"/>
    <dgm:cxn modelId="{486BDE6F-6E14-40F9-BD70-3F25BB5926C7}" type="presParOf" srcId="{2B04705D-60EF-4AD0-91D7-CEDF8E0AE5DC}" destId="{BF7E3C0B-1074-431E-B91E-02DA60AD7C28}" srcOrd="0" destOrd="0" presId="urn:microsoft.com/office/officeart/2005/8/layout/hProcess7"/>
    <dgm:cxn modelId="{2C107E3A-2222-48C2-89B6-534C9A24A6D8}" type="presParOf" srcId="{2B04705D-60EF-4AD0-91D7-CEDF8E0AE5DC}" destId="{82B88E16-53F2-4899-AEAA-152CECEE486E}" srcOrd="1" destOrd="0" presId="urn:microsoft.com/office/officeart/2005/8/layout/hProcess7"/>
    <dgm:cxn modelId="{2EFCC2EB-8DD1-41B8-AB46-A5AEEA2B9C64}" type="presParOf" srcId="{2B04705D-60EF-4AD0-91D7-CEDF8E0AE5DC}" destId="{57AADAAE-4A6B-487E-AD49-4BD7E8D07DAE}" srcOrd="2" destOrd="0" presId="urn:microsoft.com/office/officeart/2005/8/layout/hProcess7"/>
    <dgm:cxn modelId="{E03D59AE-FC14-4CDE-8A4C-A9ABDC80F011}" type="presParOf" srcId="{058BF08C-74BA-475E-902F-AEFF3F4AC3FD}" destId="{CF6D12CB-CFC3-4A2D-9AD2-40901B007C16}" srcOrd="5" destOrd="0" presId="urn:microsoft.com/office/officeart/2005/8/layout/hProcess7"/>
    <dgm:cxn modelId="{9980A832-9958-4C32-93B2-01D25EBC7650}" type="presParOf" srcId="{058BF08C-74BA-475E-902F-AEFF3F4AC3FD}" destId="{B615E066-BDA9-484C-BA8C-506984357A91}" srcOrd="6" destOrd="0" presId="urn:microsoft.com/office/officeart/2005/8/layout/hProcess7"/>
    <dgm:cxn modelId="{AC8297C5-8018-4B88-A634-E45297598216}" type="presParOf" srcId="{B615E066-BDA9-484C-BA8C-506984357A91}" destId="{2CD2FB95-811B-4448-A447-ECD1597558D3}" srcOrd="0" destOrd="0" presId="urn:microsoft.com/office/officeart/2005/8/layout/hProcess7"/>
    <dgm:cxn modelId="{B14AEC99-F00B-4F3B-A00F-94A535AE68D7}" type="presParOf" srcId="{B615E066-BDA9-484C-BA8C-506984357A91}" destId="{70A7CFB8-C55E-4F6B-ABD3-C4F8FFBCF05C}" srcOrd="1" destOrd="0" presId="urn:microsoft.com/office/officeart/2005/8/layout/hProcess7"/>
    <dgm:cxn modelId="{DD73AAE0-053F-4B15-9C5D-5B3D4DE8104E}" type="presParOf" srcId="{B615E066-BDA9-484C-BA8C-506984357A91}" destId="{8FDB3BE3-5DB0-408F-94E9-52FB2E2825D1}" srcOrd="2" destOrd="0" presId="urn:microsoft.com/office/officeart/2005/8/layout/hProcess7"/>
    <dgm:cxn modelId="{7E6BAC6E-103F-4B8B-9F1F-7116A170029E}" type="presParOf" srcId="{058BF08C-74BA-475E-902F-AEFF3F4AC3FD}" destId="{21E8D79C-B594-4469-A4D4-321A0693DD0A}" srcOrd="7" destOrd="0" presId="urn:microsoft.com/office/officeart/2005/8/layout/hProcess7"/>
    <dgm:cxn modelId="{F2048AAC-D450-4BA0-9620-6235CCC23065}" type="presParOf" srcId="{058BF08C-74BA-475E-902F-AEFF3F4AC3FD}" destId="{F4EE9F6B-6D63-4CCB-867B-C567FF418C5C}" srcOrd="8" destOrd="0" presId="urn:microsoft.com/office/officeart/2005/8/layout/hProcess7"/>
    <dgm:cxn modelId="{118CD8EE-2CE6-4DEC-A698-EE941477B3D6}" type="presParOf" srcId="{F4EE9F6B-6D63-4CCB-867B-C567FF418C5C}" destId="{9E3F26BE-5B11-4D1F-AB8A-E8C0F9929974}" srcOrd="0" destOrd="0" presId="urn:microsoft.com/office/officeart/2005/8/layout/hProcess7"/>
    <dgm:cxn modelId="{F3724F43-C4B1-4DEC-8D1A-7C00A707CDC1}" type="presParOf" srcId="{F4EE9F6B-6D63-4CCB-867B-C567FF418C5C}" destId="{A6301169-16DE-4CEB-B7F4-B61EA4E73955}" srcOrd="1" destOrd="0" presId="urn:microsoft.com/office/officeart/2005/8/layout/hProcess7"/>
    <dgm:cxn modelId="{56A584AA-EB7D-4EBF-8A07-C05B2BA1B1D7}" type="presParOf" srcId="{F4EE9F6B-6D63-4CCB-867B-C567FF418C5C}" destId="{6E12AA7F-82FB-4CDC-B699-4466F41CD912}" srcOrd="2" destOrd="0" presId="urn:microsoft.com/office/officeart/2005/8/layout/hProcess7"/>
    <dgm:cxn modelId="{0586864C-3BE5-4A7C-AE59-B311B224BD67}" type="presParOf" srcId="{058BF08C-74BA-475E-902F-AEFF3F4AC3FD}" destId="{7CA3790C-1E7A-49D1-9818-196B0B1005B6}" srcOrd="9" destOrd="0" presId="urn:microsoft.com/office/officeart/2005/8/layout/hProcess7"/>
    <dgm:cxn modelId="{24C47FC2-7BBD-4674-A864-B06EF808297B}" type="presParOf" srcId="{058BF08C-74BA-475E-902F-AEFF3F4AC3FD}" destId="{CD9F8FDB-2A00-41F3-B813-EEEC46EBD387}" srcOrd="10" destOrd="0" presId="urn:microsoft.com/office/officeart/2005/8/layout/hProcess7"/>
    <dgm:cxn modelId="{75C6FCF5-7753-4A50-A775-5EA4F1E2F4D4}" type="presParOf" srcId="{CD9F8FDB-2A00-41F3-B813-EEEC46EBD387}" destId="{B307C87E-8C04-49FF-B615-8C6DF512EC22}" srcOrd="0" destOrd="0" presId="urn:microsoft.com/office/officeart/2005/8/layout/hProcess7"/>
    <dgm:cxn modelId="{44DF0D0A-E243-42DA-AA31-49EBA20DC140}" type="presParOf" srcId="{CD9F8FDB-2A00-41F3-B813-EEEC46EBD387}" destId="{C731CEE5-515F-4B7A-8110-061155884058}" srcOrd="1" destOrd="0" presId="urn:microsoft.com/office/officeart/2005/8/layout/hProcess7"/>
    <dgm:cxn modelId="{597E0C9E-7EA1-425F-8656-8B360B11FF3B}" type="presParOf" srcId="{CD9F8FDB-2A00-41F3-B813-EEEC46EBD387}" destId="{74A6AAE2-04D4-4641-9407-55210BFD82B1}" srcOrd="2" destOrd="0" presId="urn:microsoft.com/office/officeart/2005/8/layout/hProcess7"/>
    <dgm:cxn modelId="{7ABFD74E-DC65-4CD0-A532-A5CF786BF08D}" type="presParOf" srcId="{058BF08C-74BA-475E-902F-AEFF3F4AC3FD}" destId="{47DA8E5D-C3B7-40FD-A2E8-98F54EC56698}" srcOrd="11" destOrd="0" presId="urn:microsoft.com/office/officeart/2005/8/layout/hProcess7"/>
    <dgm:cxn modelId="{5E59DB3D-1935-4E8E-AA9E-50407B7D02A9}" type="presParOf" srcId="{058BF08C-74BA-475E-902F-AEFF3F4AC3FD}" destId="{30FBEFC5-EF16-4ED9-9992-ECBA8B1E175D}" srcOrd="12" destOrd="0" presId="urn:microsoft.com/office/officeart/2005/8/layout/hProcess7"/>
    <dgm:cxn modelId="{476EB450-CEE6-4258-A907-9784EA2F0253}" type="presParOf" srcId="{30FBEFC5-EF16-4ED9-9992-ECBA8B1E175D}" destId="{5FBDCAF0-4758-4604-9844-BA1697E2315B}" srcOrd="0" destOrd="0" presId="urn:microsoft.com/office/officeart/2005/8/layout/hProcess7"/>
    <dgm:cxn modelId="{1F7847D1-C2B5-4203-8591-CDB72D259619}" type="presParOf" srcId="{30FBEFC5-EF16-4ED9-9992-ECBA8B1E175D}" destId="{B5179D70-07D5-447D-9D72-B6B49DB8FFAC}" srcOrd="1" destOrd="0" presId="urn:microsoft.com/office/officeart/2005/8/layout/hProcess7"/>
    <dgm:cxn modelId="{5651F9F0-78FE-42A2-B9F4-BBFD534C2E3F}" type="presParOf" srcId="{30FBEFC5-EF16-4ED9-9992-ECBA8B1E175D}" destId="{1EE7F62B-85C2-4FDB-A733-4846D8D0C76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2903EF-6D51-4897-8F2D-95F6FCA5647A}"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1C77A489-9E6E-4DC8-811C-F9EC2B82555A}">
      <dgm:prSet phldrT="[Text]" custT="1"/>
      <dgm:spPr>
        <a:solidFill>
          <a:srgbClr val="237948"/>
        </a:solidFill>
      </dgm:spPr>
      <dgm:t>
        <a:bodyPr/>
        <a:lstStyle/>
        <a:p>
          <a:r>
            <a:rPr lang="en-US" sz="2000" i="1" dirty="0"/>
            <a:t>Create Lists / SQL </a:t>
          </a:r>
        </a:p>
      </dgm:t>
    </dgm:pt>
    <dgm:pt modelId="{48DB9531-CCB4-473C-BD3F-EA0CC7665D31}" type="parTrans" cxnId="{42DCDCC6-A8F1-453F-B0E3-E15FD9B0AEF8}">
      <dgm:prSet/>
      <dgm:spPr/>
      <dgm:t>
        <a:bodyPr/>
        <a:lstStyle/>
        <a:p>
          <a:endParaRPr lang="en-US"/>
        </a:p>
      </dgm:t>
    </dgm:pt>
    <dgm:pt modelId="{004177A5-D3FC-4848-96F9-4B3AEEE8342F}" type="sibTrans" cxnId="{42DCDCC6-A8F1-453F-B0E3-E15FD9B0AEF8}">
      <dgm:prSet/>
      <dgm:spPr/>
      <dgm:t>
        <a:bodyPr/>
        <a:lstStyle/>
        <a:p>
          <a:endParaRPr lang="en-US"/>
        </a:p>
      </dgm:t>
    </dgm:pt>
    <dgm:pt modelId="{66EF3AD6-31C3-428B-BFD1-7EF661484AA0}">
      <dgm:prSet phldrT="[Text]" custT="1"/>
      <dgm:spPr/>
      <dgm:t>
        <a:bodyPr/>
        <a:lstStyle/>
        <a:p>
          <a:endParaRPr lang="en-US" sz="2000" dirty="0"/>
        </a:p>
        <a:p>
          <a:endParaRPr lang="en-US" sz="2000" dirty="0"/>
        </a:p>
        <a:p>
          <a:r>
            <a:rPr lang="en-US" sz="2000" dirty="0"/>
            <a:t>Generate URL list</a:t>
          </a:r>
          <a:br>
            <a:rPr lang="en-US" sz="2000" dirty="0"/>
          </a:br>
          <a:r>
            <a:rPr lang="en-US" sz="2000" dirty="0"/>
            <a:t>with Create Lists, SQL, or APIs.</a:t>
          </a:r>
        </a:p>
        <a:p>
          <a:r>
            <a:rPr lang="en-US" sz="2000" dirty="0"/>
            <a:t>Save URLs from a specific resource in CSV file sierra_urls.csv</a:t>
          </a:r>
        </a:p>
      </dgm:t>
    </dgm:pt>
    <dgm:pt modelId="{8D7D2DD1-1431-45D0-9189-3CA3BA8837F9}" type="parTrans" cxnId="{57CFDA3F-C9B6-49A5-A4EE-5D63BAC05B7E}">
      <dgm:prSet/>
      <dgm:spPr/>
      <dgm:t>
        <a:bodyPr/>
        <a:lstStyle/>
        <a:p>
          <a:endParaRPr lang="en-US"/>
        </a:p>
      </dgm:t>
    </dgm:pt>
    <dgm:pt modelId="{A874C660-8FB3-43DB-9AD9-503DAA1E16A1}" type="sibTrans" cxnId="{57CFDA3F-C9B6-49A5-A4EE-5D63BAC05B7E}">
      <dgm:prSet/>
      <dgm:spPr/>
      <dgm:t>
        <a:bodyPr/>
        <a:lstStyle/>
        <a:p>
          <a:endParaRPr lang="en-US"/>
        </a:p>
      </dgm:t>
    </dgm:pt>
    <dgm:pt modelId="{FE495098-3402-4577-A3EB-D393226965E8}">
      <dgm:prSet phldrT="[Text]" custT="1"/>
      <dgm:spPr>
        <a:solidFill>
          <a:schemeClr val="tx1"/>
        </a:solidFill>
      </dgm:spPr>
      <dgm:t>
        <a:bodyPr/>
        <a:lstStyle/>
        <a:p>
          <a:r>
            <a:rPr lang="en-US" sz="2000" i="1" dirty="0"/>
            <a:t>SEO Spider CLI    </a:t>
          </a:r>
        </a:p>
      </dgm:t>
    </dgm:pt>
    <dgm:pt modelId="{F5F9ECF7-48A2-4556-B46C-88EDBE210023}" type="parTrans" cxnId="{4806ADF8-D4A9-45D7-A9C8-63CE0C407695}">
      <dgm:prSet/>
      <dgm:spPr/>
      <dgm:t>
        <a:bodyPr/>
        <a:lstStyle/>
        <a:p>
          <a:endParaRPr lang="en-US"/>
        </a:p>
      </dgm:t>
    </dgm:pt>
    <dgm:pt modelId="{C4C8EE11-9337-4AB0-A8C7-3F229375F768}" type="sibTrans" cxnId="{4806ADF8-D4A9-45D7-A9C8-63CE0C407695}">
      <dgm:prSet/>
      <dgm:spPr/>
      <dgm:t>
        <a:bodyPr/>
        <a:lstStyle/>
        <a:p>
          <a:endParaRPr lang="en-US"/>
        </a:p>
      </dgm:t>
    </dgm:pt>
    <dgm:pt modelId="{675F4FFF-4E71-4544-8F23-CA516D223959}">
      <dgm:prSet phldrT="[Text]" custT="1"/>
      <dgm:spPr/>
      <dgm:t>
        <a:bodyPr/>
        <a:lstStyle/>
        <a:p>
          <a:endParaRPr lang="en-US" sz="2000" dirty="0"/>
        </a:p>
        <a:p>
          <a:endParaRPr lang="en-US" sz="2000" dirty="0"/>
        </a:p>
        <a:p>
          <a:r>
            <a:rPr lang="en-US" sz="2000" dirty="0"/>
            <a:t>Execute the Python script from the Windows command prompt / terminal window. This handles</a:t>
          </a:r>
          <a:br>
            <a:rPr lang="en-US" sz="2000" dirty="0"/>
          </a:br>
          <a:r>
            <a:rPr lang="en-US" sz="2000" dirty="0"/>
            <a:t>any number of URLs.</a:t>
          </a:r>
        </a:p>
        <a:p>
          <a:endParaRPr lang="en-US" sz="2000" dirty="0"/>
        </a:p>
      </dgm:t>
    </dgm:pt>
    <dgm:pt modelId="{E5A79C3C-C134-4FA7-A6B8-9C983EC7A771}" type="parTrans" cxnId="{4D0F0352-153B-46C3-ACDA-DD5405CD38DF}">
      <dgm:prSet/>
      <dgm:spPr/>
      <dgm:t>
        <a:bodyPr/>
        <a:lstStyle/>
        <a:p>
          <a:endParaRPr lang="en-US"/>
        </a:p>
      </dgm:t>
    </dgm:pt>
    <dgm:pt modelId="{FF6E870E-B60E-4AEB-A8AE-02FCEB850ACF}" type="sibTrans" cxnId="{4D0F0352-153B-46C3-ACDA-DD5405CD38DF}">
      <dgm:prSet/>
      <dgm:spPr/>
      <dgm:t>
        <a:bodyPr/>
        <a:lstStyle/>
        <a:p>
          <a:endParaRPr lang="en-US"/>
        </a:p>
      </dgm:t>
    </dgm:pt>
    <dgm:pt modelId="{965C0A10-B638-4F8C-9159-4577AE228F5D}">
      <dgm:prSet phldrT="[Text]" custT="1"/>
      <dgm:spPr>
        <a:solidFill>
          <a:srgbClr val="C00000"/>
        </a:solidFill>
      </dgm:spPr>
      <dgm:t>
        <a:bodyPr/>
        <a:lstStyle/>
        <a:p>
          <a:r>
            <a:rPr lang="en-US" sz="2000" dirty="0"/>
            <a:t>Sierra Catalog</a:t>
          </a:r>
        </a:p>
      </dgm:t>
    </dgm:pt>
    <dgm:pt modelId="{01711716-11E1-4DBF-84F7-16885B497253}" type="parTrans" cxnId="{D7BD30D3-8208-4ACD-B3F1-B10A1835700A}">
      <dgm:prSet/>
      <dgm:spPr/>
      <dgm:t>
        <a:bodyPr/>
        <a:lstStyle/>
        <a:p>
          <a:endParaRPr lang="en-US"/>
        </a:p>
      </dgm:t>
    </dgm:pt>
    <dgm:pt modelId="{ECDD1813-803C-45B7-BF8F-1646383F57BD}" type="sibTrans" cxnId="{D7BD30D3-8208-4ACD-B3F1-B10A1835700A}">
      <dgm:prSet/>
      <dgm:spPr/>
      <dgm:t>
        <a:bodyPr/>
        <a:lstStyle/>
        <a:p>
          <a:endParaRPr lang="en-US"/>
        </a:p>
      </dgm:t>
    </dgm:pt>
    <dgm:pt modelId="{C3B91737-1B5E-4CFA-BCA8-71C5A868FEE8}">
      <dgm:prSet phldrT="[Text]" custT="1"/>
      <dgm:spPr/>
      <dgm:t>
        <a:bodyPr/>
        <a:lstStyle/>
        <a:p>
          <a:endParaRPr lang="en-US" sz="2000" dirty="0"/>
        </a:p>
        <a:p>
          <a:endParaRPr lang="en-US" sz="2000" dirty="0"/>
        </a:p>
        <a:p>
          <a:r>
            <a:rPr lang="en-US" sz="2000" dirty="0"/>
            <a:t>Import the log file containing bibs and bad URLs to Create Lists.</a:t>
          </a:r>
        </a:p>
        <a:p>
          <a:endParaRPr lang="en-US" sz="2000" dirty="0"/>
        </a:p>
        <a:p>
          <a:r>
            <a:rPr lang="en-US" sz="2000" dirty="0"/>
            <a:t>Revise the records in the list.</a:t>
          </a:r>
        </a:p>
      </dgm:t>
    </dgm:pt>
    <dgm:pt modelId="{3F942CBF-B504-4A87-864C-D42D20770A9C}" type="parTrans" cxnId="{03CA0F0D-4D7A-4781-9593-22214C87EB67}">
      <dgm:prSet/>
      <dgm:spPr/>
      <dgm:t>
        <a:bodyPr/>
        <a:lstStyle/>
        <a:p>
          <a:endParaRPr lang="en-US"/>
        </a:p>
      </dgm:t>
    </dgm:pt>
    <dgm:pt modelId="{87E4DFC2-5B01-4628-A0CB-2642E5421328}" type="sibTrans" cxnId="{03CA0F0D-4D7A-4781-9593-22214C87EB67}">
      <dgm:prSet/>
      <dgm:spPr/>
      <dgm:t>
        <a:bodyPr/>
        <a:lstStyle/>
        <a:p>
          <a:endParaRPr lang="en-US"/>
        </a:p>
      </dgm:t>
    </dgm:pt>
    <dgm:pt modelId="{058BF08C-74BA-475E-902F-AEFF3F4AC3FD}" type="pres">
      <dgm:prSet presAssocID="{6B2903EF-6D51-4897-8F2D-95F6FCA5647A}" presName="Name0" presStyleCnt="0">
        <dgm:presLayoutVars>
          <dgm:dir/>
          <dgm:animLvl val="lvl"/>
          <dgm:resizeHandles val="exact"/>
        </dgm:presLayoutVars>
      </dgm:prSet>
      <dgm:spPr/>
    </dgm:pt>
    <dgm:pt modelId="{93A144C9-33DA-4040-99D7-A2D8428DBB70}" type="pres">
      <dgm:prSet presAssocID="{1C77A489-9E6E-4DC8-811C-F9EC2B82555A}" presName="compositeNode" presStyleCnt="0">
        <dgm:presLayoutVars>
          <dgm:bulletEnabled val="1"/>
        </dgm:presLayoutVars>
      </dgm:prSet>
      <dgm:spPr/>
    </dgm:pt>
    <dgm:pt modelId="{B9E1E201-C3B4-4DEC-AA56-05312735448F}" type="pres">
      <dgm:prSet presAssocID="{1C77A489-9E6E-4DC8-811C-F9EC2B82555A}" presName="bgRect" presStyleLbl="node1" presStyleIdx="0" presStyleCnt="3"/>
      <dgm:spPr/>
    </dgm:pt>
    <dgm:pt modelId="{55E6D0BB-A56F-48BB-90DF-8C709747EB0E}" type="pres">
      <dgm:prSet presAssocID="{1C77A489-9E6E-4DC8-811C-F9EC2B82555A}" presName="parentNode" presStyleLbl="node1" presStyleIdx="0" presStyleCnt="3">
        <dgm:presLayoutVars>
          <dgm:chMax val="0"/>
          <dgm:bulletEnabled val="1"/>
        </dgm:presLayoutVars>
      </dgm:prSet>
      <dgm:spPr/>
    </dgm:pt>
    <dgm:pt modelId="{DE1C0D3D-348D-4E96-8BBB-5AAF52AC3EE6}" type="pres">
      <dgm:prSet presAssocID="{1C77A489-9E6E-4DC8-811C-F9EC2B82555A}" presName="childNode" presStyleLbl="node1" presStyleIdx="0" presStyleCnt="3">
        <dgm:presLayoutVars>
          <dgm:bulletEnabled val="1"/>
        </dgm:presLayoutVars>
      </dgm:prSet>
      <dgm:spPr/>
    </dgm:pt>
    <dgm:pt modelId="{AE4EAEF7-0BF7-4B6D-81C5-70D76070CC84}" type="pres">
      <dgm:prSet presAssocID="{004177A5-D3FC-4848-96F9-4B3AEEE8342F}" presName="hSp" presStyleCnt="0"/>
      <dgm:spPr/>
    </dgm:pt>
    <dgm:pt modelId="{E6ED1D96-6744-4618-B8E9-63E1A728193D}" type="pres">
      <dgm:prSet presAssocID="{004177A5-D3FC-4848-96F9-4B3AEEE8342F}" presName="vProcSp" presStyleCnt="0"/>
      <dgm:spPr/>
    </dgm:pt>
    <dgm:pt modelId="{EDB7D541-1EAB-4D30-A23F-58ABCEE1FB3A}" type="pres">
      <dgm:prSet presAssocID="{004177A5-D3FC-4848-96F9-4B3AEEE8342F}" presName="vSp1" presStyleCnt="0"/>
      <dgm:spPr/>
    </dgm:pt>
    <dgm:pt modelId="{33951149-5BE4-4F12-9D13-C3FD1A62A5D4}" type="pres">
      <dgm:prSet presAssocID="{004177A5-D3FC-4848-96F9-4B3AEEE8342F}" presName="simulatedConn" presStyleLbl="solidFgAcc1" presStyleIdx="0" presStyleCnt="2"/>
      <dgm:spPr/>
    </dgm:pt>
    <dgm:pt modelId="{58846B15-56DA-49FA-8FF0-69C8080A717F}" type="pres">
      <dgm:prSet presAssocID="{004177A5-D3FC-4848-96F9-4B3AEEE8342F}" presName="vSp2" presStyleCnt="0"/>
      <dgm:spPr/>
    </dgm:pt>
    <dgm:pt modelId="{63E30668-4572-4E3D-B0DB-FD8FD6F8699B}" type="pres">
      <dgm:prSet presAssocID="{004177A5-D3FC-4848-96F9-4B3AEEE8342F}" presName="sibTrans" presStyleCnt="0"/>
      <dgm:spPr/>
    </dgm:pt>
    <dgm:pt modelId="{2B04705D-60EF-4AD0-91D7-CEDF8E0AE5DC}" type="pres">
      <dgm:prSet presAssocID="{FE495098-3402-4577-A3EB-D393226965E8}" presName="compositeNode" presStyleCnt="0">
        <dgm:presLayoutVars>
          <dgm:bulletEnabled val="1"/>
        </dgm:presLayoutVars>
      </dgm:prSet>
      <dgm:spPr/>
    </dgm:pt>
    <dgm:pt modelId="{BF7E3C0B-1074-431E-B91E-02DA60AD7C28}" type="pres">
      <dgm:prSet presAssocID="{FE495098-3402-4577-A3EB-D393226965E8}" presName="bgRect" presStyleLbl="node1" presStyleIdx="1" presStyleCnt="3"/>
      <dgm:spPr/>
    </dgm:pt>
    <dgm:pt modelId="{82B88E16-53F2-4899-AEAA-152CECEE486E}" type="pres">
      <dgm:prSet presAssocID="{FE495098-3402-4577-A3EB-D393226965E8}" presName="parentNode" presStyleLbl="node1" presStyleIdx="1" presStyleCnt="3">
        <dgm:presLayoutVars>
          <dgm:chMax val="0"/>
          <dgm:bulletEnabled val="1"/>
        </dgm:presLayoutVars>
      </dgm:prSet>
      <dgm:spPr/>
    </dgm:pt>
    <dgm:pt modelId="{57AADAAE-4A6B-487E-AD49-4BD7E8D07DAE}" type="pres">
      <dgm:prSet presAssocID="{FE495098-3402-4577-A3EB-D393226965E8}" presName="childNode" presStyleLbl="node1" presStyleIdx="1" presStyleCnt="3">
        <dgm:presLayoutVars>
          <dgm:bulletEnabled val="1"/>
        </dgm:presLayoutVars>
      </dgm:prSet>
      <dgm:spPr/>
    </dgm:pt>
    <dgm:pt modelId="{CF6D12CB-CFC3-4A2D-9AD2-40901B007C16}" type="pres">
      <dgm:prSet presAssocID="{C4C8EE11-9337-4AB0-A8C7-3F229375F768}" presName="hSp" presStyleCnt="0"/>
      <dgm:spPr/>
    </dgm:pt>
    <dgm:pt modelId="{B615E066-BDA9-484C-BA8C-506984357A91}" type="pres">
      <dgm:prSet presAssocID="{C4C8EE11-9337-4AB0-A8C7-3F229375F768}" presName="vProcSp" presStyleCnt="0"/>
      <dgm:spPr/>
    </dgm:pt>
    <dgm:pt modelId="{2CD2FB95-811B-4448-A447-ECD1597558D3}" type="pres">
      <dgm:prSet presAssocID="{C4C8EE11-9337-4AB0-A8C7-3F229375F768}" presName="vSp1" presStyleCnt="0"/>
      <dgm:spPr/>
    </dgm:pt>
    <dgm:pt modelId="{70A7CFB8-C55E-4F6B-ABD3-C4F8FFBCF05C}" type="pres">
      <dgm:prSet presAssocID="{C4C8EE11-9337-4AB0-A8C7-3F229375F768}" presName="simulatedConn" presStyleLbl="solidFgAcc1" presStyleIdx="1" presStyleCnt="2"/>
      <dgm:spPr/>
    </dgm:pt>
    <dgm:pt modelId="{8FDB3BE3-5DB0-408F-94E9-52FB2E2825D1}" type="pres">
      <dgm:prSet presAssocID="{C4C8EE11-9337-4AB0-A8C7-3F229375F768}" presName="vSp2" presStyleCnt="0"/>
      <dgm:spPr/>
    </dgm:pt>
    <dgm:pt modelId="{21E8D79C-B594-4469-A4D4-321A0693DD0A}" type="pres">
      <dgm:prSet presAssocID="{C4C8EE11-9337-4AB0-A8C7-3F229375F768}" presName="sibTrans" presStyleCnt="0"/>
      <dgm:spPr/>
    </dgm:pt>
    <dgm:pt modelId="{30FBEFC5-EF16-4ED9-9992-ECBA8B1E175D}" type="pres">
      <dgm:prSet presAssocID="{965C0A10-B638-4F8C-9159-4577AE228F5D}" presName="compositeNode" presStyleCnt="0">
        <dgm:presLayoutVars>
          <dgm:bulletEnabled val="1"/>
        </dgm:presLayoutVars>
      </dgm:prSet>
      <dgm:spPr/>
    </dgm:pt>
    <dgm:pt modelId="{5FBDCAF0-4758-4604-9844-BA1697E2315B}" type="pres">
      <dgm:prSet presAssocID="{965C0A10-B638-4F8C-9159-4577AE228F5D}" presName="bgRect" presStyleLbl="node1" presStyleIdx="2" presStyleCnt="3" custLinFactNeighborX="166" custLinFactNeighborY="0"/>
      <dgm:spPr/>
    </dgm:pt>
    <dgm:pt modelId="{B5179D70-07D5-447D-9D72-B6B49DB8FFAC}" type="pres">
      <dgm:prSet presAssocID="{965C0A10-B638-4F8C-9159-4577AE228F5D}" presName="parentNode" presStyleLbl="node1" presStyleIdx="2" presStyleCnt="3">
        <dgm:presLayoutVars>
          <dgm:chMax val="0"/>
          <dgm:bulletEnabled val="1"/>
        </dgm:presLayoutVars>
      </dgm:prSet>
      <dgm:spPr/>
    </dgm:pt>
    <dgm:pt modelId="{1EE7F62B-85C2-4FDB-A733-4846D8D0C76B}" type="pres">
      <dgm:prSet presAssocID="{965C0A10-B638-4F8C-9159-4577AE228F5D}" presName="childNode" presStyleLbl="node1" presStyleIdx="2" presStyleCnt="3">
        <dgm:presLayoutVars>
          <dgm:bulletEnabled val="1"/>
        </dgm:presLayoutVars>
      </dgm:prSet>
      <dgm:spPr/>
    </dgm:pt>
  </dgm:ptLst>
  <dgm:cxnLst>
    <dgm:cxn modelId="{03CA0F0D-4D7A-4781-9593-22214C87EB67}" srcId="{965C0A10-B638-4F8C-9159-4577AE228F5D}" destId="{C3B91737-1B5E-4CFA-BCA8-71C5A868FEE8}" srcOrd="0" destOrd="0" parTransId="{3F942CBF-B504-4A87-864C-D42D20770A9C}" sibTransId="{87E4DFC2-5B01-4628-A0CB-2642E5421328}"/>
    <dgm:cxn modelId="{57CFDA3F-C9B6-49A5-A4EE-5D63BAC05B7E}" srcId="{1C77A489-9E6E-4DC8-811C-F9EC2B82555A}" destId="{66EF3AD6-31C3-428B-BFD1-7EF661484AA0}" srcOrd="0" destOrd="0" parTransId="{8D7D2DD1-1431-45D0-9189-3CA3BA8837F9}" sibTransId="{A874C660-8FB3-43DB-9AD9-503DAA1E16A1}"/>
    <dgm:cxn modelId="{E699605B-33BA-4541-90BD-F724CFE03091}" type="presOf" srcId="{1C77A489-9E6E-4DC8-811C-F9EC2B82555A}" destId="{55E6D0BB-A56F-48BB-90DF-8C709747EB0E}" srcOrd="1" destOrd="0" presId="urn:microsoft.com/office/officeart/2005/8/layout/hProcess7"/>
    <dgm:cxn modelId="{9CFAC861-A3E7-4D5D-B3C5-E4E9E5536712}" type="presOf" srcId="{C3B91737-1B5E-4CFA-BCA8-71C5A868FEE8}" destId="{1EE7F62B-85C2-4FDB-A733-4846D8D0C76B}" srcOrd="0" destOrd="0" presId="urn:microsoft.com/office/officeart/2005/8/layout/hProcess7"/>
    <dgm:cxn modelId="{4A5B374B-2691-4899-B376-D1E8885622DA}" type="presOf" srcId="{965C0A10-B638-4F8C-9159-4577AE228F5D}" destId="{5FBDCAF0-4758-4604-9844-BA1697E2315B}" srcOrd="0" destOrd="0" presId="urn:microsoft.com/office/officeart/2005/8/layout/hProcess7"/>
    <dgm:cxn modelId="{E82DF94E-1B49-4755-96FE-593A922F026E}" type="presOf" srcId="{66EF3AD6-31C3-428B-BFD1-7EF661484AA0}" destId="{DE1C0D3D-348D-4E96-8BBB-5AAF52AC3EE6}" srcOrd="0" destOrd="0" presId="urn:microsoft.com/office/officeart/2005/8/layout/hProcess7"/>
    <dgm:cxn modelId="{4E62224F-E1BD-48C5-A521-01E48225FA2E}" type="presOf" srcId="{6B2903EF-6D51-4897-8F2D-95F6FCA5647A}" destId="{058BF08C-74BA-475E-902F-AEFF3F4AC3FD}" srcOrd="0" destOrd="0" presId="urn:microsoft.com/office/officeart/2005/8/layout/hProcess7"/>
    <dgm:cxn modelId="{4D0F0352-153B-46C3-ACDA-DD5405CD38DF}" srcId="{FE495098-3402-4577-A3EB-D393226965E8}" destId="{675F4FFF-4E71-4544-8F23-CA516D223959}" srcOrd="0" destOrd="0" parTransId="{E5A79C3C-C134-4FA7-A6B8-9C983EC7A771}" sibTransId="{FF6E870E-B60E-4AEB-A8AE-02FCEB850ACF}"/>
    <dgm:cxn modelId="{196BD153-A6BE-444F-AE47-13818F75363A}" type="presOf" srcId="{675F4FFF-4E71-4544-8F23-CA516D223959}" destId="{57AADAAE-4A6B-487E-AD49-4BD7E8D07DAE}" srcOrd="0" destOrd="0" presId="urn:microsoft.com/office/officeart/2005/8/layout/hProcess7"/>
    <dgm:cxn modelId="{8298D28A-615B-4C80-A2F5-EE857B69DC1E}" type="presOf" srcId="{965C0A10-B638-4F8C-9159-4577AE228F5D}" destId="{B5179D70-07D5-447D-9D72-B6B49DB8FFAC}" srcOrd="1" destOrd="0" presId="urn:microsoft.com/office/officeart/2005/8/layout/hProcess7"/>
    <dgm:cxn modelId="{97EC6FA9-442A-4ECA-B344-DD77B0D3C459}" type="presOf" srcId="{FE495098-3402-4577-A3EB-D393226965E8}" destId="{BF7E3C0B-1074-431E-B91E-02DA60AD7C28}" srcOrd="0" destOrd="0" presId="urn:microsoft.com/office/officeart/2005/8/layout/hProcess7"/>
    <dgm:cxn modelId="{42DCDCC6-A8F1-453F-B0E3-E15FD9B0AEF8}" srcId="{6B2903EF-6D51-4897-8F2D-95F6FCA5647A}" destId="{1C77A489-9E6E-4DC8-811C-F9EC2B82555A}" srcOrd="0" destOrd="0" parTransId="{48DB9531-CCB4-473C-BD3F-EA0CC7665D31}" sibTransId="{004177A5-D3FC-4848-96F9-4B3AEEE8342F}"/>
    <dgm:cxn modelId="{D7BD30D3-8208-4ACD-B3F1-B10A1835700A}" srcId="{6B2903EF-6D51-4897-8F2D-95F6FCA5647A}" destId="{965C0A10-B638-4F8C-9159-4577AE228F5D}" srcOrd="2" destOrd="0" parTransId="{01711716-11E1-4DBF-84F7-16885B497253}" sibTransId="{ECDD1813-803C-45B7-BF8F-1646383F57BD}"/>
    <dgm:cxn modelId="{6291C2EB-BC4E-4377-8BBD-E3F053D51B59}" type="presOf" srcId="{FE495098-3402-4577-A3EB-D393226965E8}" destId="{82B88E16-53F2-4899-AEAA-152CECEE486E}" srcOrd="1" destOrd="0" presId="urn:microsoft.com/office/officeart/2005/8/layout/hProcess7"/>
    <dgm:cxn modelId="{791B2FF7-8FAB-4100-9AA6-2E2ADFF032F8}" type="presOf" srcId="{1C77A489-9E6E-4DC8-811C-F9EC2B82555A}" destId="{B9E1E201-C3B4-4DEC-AA56-05312735448F}" srcOrd="0" destOrd="0" presId="urn:microsoft.com/office/officeart/2005/8/layout/hProcess7"/>
    <dgm:cxn modelId="{4806ADF8-D4A9-45D7-A9C8-63CE0C407695}" srcId="{6B2903EF-6D51-4897-8F2D-95F6FCA5647A}" destId="{FE495098-3402-4577-A3EB-D393226965E8}" srcOrd="1" destOrd="0" parTransId="{F5F9ECF7-48A2-4556-B46C-88EDBE210023}" sibTransId="{C4C8EE11-9337-4AB0-A8C7-3F229375F768}"/>
    <dgm:cxn modelId="{006D50F6-64C3-4DF3-BC10-26D8FA50A527}" type="presParOf" srcId="{058BF08C-74BA-475E-902F-AEFF3F4AC3FD}" destId="{93A144C9-33DA-4040-99D7-A2D8428DBB70}" srcOrd="0" destOrd="0" presId="urn:microsoft.com/office/officeart/2005/8/layout/hProcess7"/>
    <dgm:cxn modelId="{E7E61E74-185D-4BB7-BD0D-EC4872D4201E}" type="presParOf" srcId="{93A144C9-33DA-4040-99D7-A2D8428DBB70}" destId="{B9E1E201-C3B4-4DEC-AA56-05312735448F}" srcOrd="0" destOrd="0" presId="urn:microsoft.com/office/officeart/2005/8/layout/hProcess7"/>
    <dgm:cxn modelId="{50AB507B-2BC8-4C6A-AC2A-7AB796F9FD23}" type="presParOf" srcId="{93A144C9-33DA-4040-99D7-A2D8428DBB70}" destId="{55E6D0BB-A56F-48BB-90DF-8C709747EB0E}" srcOrd="1" destOrd="0" presId="urn:microsoft.com/office/officeart/2005/8/layout/hProcess7"/>
    <dgm:cxn modelId="{CB0261B6-B354-49EC-8EAF-6F11DB550ACA}" type="presParOf" srcId="{93A144C9-33DA-4040-99D7-A2D8428DBB70}" destId="{DE1C0D3D-348D-4E96-8BBB-5AAF52AC3EE6}" srcOrd="2" destOrd="0" presId="urn:microsoft.com/office/officeart/2005/8/layout/hProcess7"/>
    <dgm:cxn modelId="{70946881-6424-409C-A98A-5BAD56F778A4}" type="presParOf" srcId="{058BF08C-74BA-475E-902F-AEFF3F4AC3FD}" destId="{AE4EAEF7-0BF7-4B6D-81C5-70D76070CC84}" srcOrd="1" destOrd="0" presId="urn:microsoft.com/office/officeart/2005/8/layout/hProcess7"/>
    <dgm:cxn modelId="{DBE0F2EA-956E-45E4-A80E-E04D3E0C44B8}" type="presParOf" srcId="{058BF08C-74BA-475E-902F-AEFF3F4AC3FD}" destId="{E6ED1D96-6744-4618-B8E9-63E1A728193D}" srcOrd="2" destOrd="0" presId="urn:microsoft.com/office/officeart/2005/8/layout/hProcess7"/>
    <dgm:cxn modelId="{32D9AB10-A259-4519-9B7E-4A929898F900}" type="presParOf" srcId="{E6ED1D96-6744-4618-B8E9-63E1A728193D}" destId="{EDB7D541-1EAB-4D30-A23F-58ABCEE1FB3A}" srcOrd="0" destOrd="0" presId="urn:microsoft.com/office/officeart/2005/8/layout/hProcess7"/>
    <dgm:cxn modelId="{B2186C4F-989E-4BF9-AF20-2F688E8DB682}" type="presParOf" srcId="{E6ED1D96-6744-4618-B8E9-63E1A728193D}" destId="{33951149-5BE4-4F12-9D13-C3FD1A62A5D4}" srcOrd="1" destOrd="0" presId="urn:microsoft.com/office/officeart/2005/8/layout/hProcess7"/>
    <dgm:cxn modelId="{13DA140F-CE94-47A7-B494-B994E2C6F1EB}" type="presParOf" srcId="{E6ED1D96-6744-4618-B8E9-63E1A728193D}" destId="{58846B15-56DA-49FA-8FF0-69C8080A717F}" srcOrd="2" destOrd="0" presId="urn:microsoft.com/office/officeart/2005/8/layout/hProcess7"/>
    <dgm:cxn modelId="{087D6B5B-8081-4E8D-9B6B-E09309B783D7}" type="presParOf" srcId="{058BF08C-74BA-475E-902F-AEFF3F4AC3FD}" destId="{63E30668-4572-4E3D-B0DB-FD8FD6F8699B}" srcOrd="3" destOrd="0" presId="urn:microsoft.com/office/officeart/2005/8/layout/hProcess7"/>
    <dgm:cxn modelId="{54E4D3E9-130F-4B44-B94A-974CEFDAF93E}" type="presParOf" srcId="{058BF08C-74BA-475E-902F-AEFF3F4AC3FD}" destId="{2B04705D-60EF-4AD0-91D7-CEDF8E0AE5DC}" srcOrd="4" destOrd="0" presId="urn:microsoft.com/office/officeart/2005/8/layout/hProcess7"/>
    <dgm:cxn modelId="{486BDE6F-6E14-40F9-BD70-3F25BB5926C7}" type="presParOf" srcId="{2B04705D-60EF-4AD0-91D7-CEDF8E0AE5DC}" destId="{BF7E3C0B-1074-431E-B91E-02DA60AD7C28}" srcOrd="0" destOrd="0" presId="urn:microsoft.com/office/officeart/2005/8/layout/hProcess7"/>
    <dgm:cxn modelId="{2C107E3A-2222-48C2-89B6-534C9A24A6D8}" type="presParOf" srcId="{2B04705D-60EF-4AD0-91D7-CEDF8E0AE5DC}" destId="{82B88E16-53F2-4899-AEAA-152CECEE486E}" srcOrd="1" destOrd="0" presId="urn:microsoft.com/office/officeart/2005/8/layout/hProcess7"/>
    <dgm:cxn modelId="{2EFCC2EB-8DD1-41B8-AB46-A5AEEA2B9C64}" type="presParOf" srcId="{2B04705D-60EF-4AD0-91D7-CEDF8E0AE5DC}" destId="{57AADAAE-4A6B-487E-AD49-4BD7E8D07DAE}" srcOrd="2" destOrd="0" presId="urn:microsoft.com/office/officeart/2005/8/layout/hProcess7"/>
    <dgm:cxn modelId="{E03D59AE-FC14-4CDE-8A4C-A9ABDC80F011}" type="presParOf" srcId="{058BF08C-74BA-475E-902F-AEFF3F4AC3FD}" destId="{CF6D12CB-CFC3-4A2D-9AD2-40901B007C16}" srcOrd="5" destOrd="0" presId="urn:microsoft.com/office/officeart/2005/8/layout/hProcess7"/>
    <dgm:cxn modelId="{9980A832-9958-4C32-93B2-01D25EBC7650}" type="presParOf" srcId="{058BF08C-74BA-475E-902F-AEFF3F4AC3FD}" destId="{B615E066-BDA9-484C-BA8C-506984357A91}" srcOrd="6" destOrd="0" presId="urn:microsoft.com/office/officeart/2005/8/layout/hProcess7"/>
    <dgm:cxn modelId="{AC8297C5-8018-4B88-A634-E45297598216}" type="presParOf" srcId="{B615E066-BDA9-484C-BA8C-506984357A91}" destId="{2CD2FB95-811B-4448-A447-ECD1597558D3}" srcOrd="0" destOrd="0" presId="urn:microsoft.com/office/officeart/2005/8/layout/hProcess7"/>
    <dgm:cxn modelId="{B14AEC99-F00B-4F3B-A00F-94A535AE68D7}" type="presParOf" srcId="{B615E066-BDA9-484C-BA8C-506984357A91}" destId="{70A7CFB8-C55E-4F6B-ABD3-C4F8FFBCF05C}" srcOrd="1" destOrd="0" presId="urn:microsoft.com/office/officeart/2005/8/layout/hProcess7"/>
    <dgm:cxn modelId="{DD73AAE0-053F-4B15-9C5D-5B3D4DE8104E}" type="presParOf" srcId="{B615E066-BDA9-484C-BA8C-506984357A91}" destId="{8FDB3BE3-5DB0-408F-94E9-52FB2E2825D1}" srcOrd="2" destOrd="0" presId="urn:microsoft.com/office/officeart/2005/8/layout/hProcess7"/>
    <dgm:cxn modelId="{7E6BAC6E-103F-4B8B-9F1F-7116A170029E}" type="presParOf" srcId="{058BF08C-74BA-475E-902F-AEFF3F4AC3FD}" destId="{21E8D79C-B594-4469-A4D4-321A0693DD0A}" srcOrd="7" destOrd="0" presId="urn:microsoft.com/office/officeart/2005/8/layout/hProcess7"/>
    <dgm:cxn modelId="{5E59DB3D-1935-4E8E-AA9E-50407B7D02A9}" type="presParOf" srcId="{058BF08C-74BA-475E-902F-AEFF3F4AC3FD}" destId="{30FBEFC5-EF16-4ED9-9992-ECBA8B1E175D}" srcOrd="8" destOrd="0" presId="urn:microsoft.com/office/officeart/2005/8/layout/hProcess7"/>
    <dgm:cxn modelId="{476EB450-CEE6-4258-A907-9784EA2F0253}" type="presParOf" srcId="{30FBEFC5-EF16-4ED9-9992-ECBA8B1E175D}" destId="{5FBDCAF0-4758-4604-9844-BA1697E2315B}" srcOrd="0" destOrd="0" presId="urn:microsoft.com/office/officeart/2005/8/layout/hProcess7"/>
    <dgm:cxn modelId="{1F7847D1-C2B5-4203-8591-CDB72D259619}" type="presParOf" srcId="{30FBEFC5-EF16-4ED9-9992-ECBA8B1E175D}" destId="{B5179D70-07D5-447D-9D72-B6B49DB8FFAC}" srcOrd="1" destOrd="0" presId="urn:microsoft.com/office/officeart/2005/8/layout/hProcess7"/>
    <dgm:cxn modelId="{5651F9F0-78FE-42A2-B9F4-BBFD534C2E3F}" type="presParOf" srcId="{30FBEFC5-EF16-4ED9-9992-ECBA8B1E175D}" destId="{1EE7F62B-85C2-4FDB-A733-4846D8D0C76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1E201-C3B4-4DEC-AA56-05312735448F}">
      <dsp:nvSpPr>
        <dsp:cNvPr id="0" name=""/>
        <dsp:cNvSpPr/>
      </dsp:nvSpPr>
      <dsp:spPr>
        <a:xfrm>
          <a:off x="4454" y="1101635"/>
          <a:ext cx="2679495" cy="3215395"/>
        </a:xfrm>
        <a:prstGeom prst="roundRect">
          <a:avLst>
            <a:gd name="adj" fmla="val 5000"/>
          </a:avLst>
        </a:prstGeom>
        <a:solidFill>
          <a:srgbClr val="2379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i="1" kern="1200" dirty="0"/>
            <a:t>Create Lists</a:t>
          </a:r>
        </a:p>
      </dsp:txBody>
      <dsp:txXfrm rot="16200000">
        <a:off x="-1045907" y="2151998"/>
        <a:ext cx="2636623" cy="535899"/>
      </dsp:txXfrm>
    </dsp:sp>
    <dsp:sp modelId="{DE1C0D3D-348D-4E96-8BBB-5AAF52AC3EE6}">
      <dsp:nvSpPr>
        <dsp:cNvPr id="0" name=""/>
        <dsp:cNvSpPr/>
      </dsp:nvSpPr>
      <dsp:spPr>
        <a:xfrm>
          <a:off x="540353"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Save the URLs from </a:t>
          </a:r>
          <a:br>
            <a:rPr lang="en-US" sz="2800" kern="1200" dirty="0"/>
          </a:br>
          <a:r>
            <a:rPr lang="en-US" sz="2800" kern="1200" dirty="0"/>
            <a:t>a specific resource in Review File</a:t>
          </a:r>
        </a:p>
      </dsp:txBody>
      <dsp:txXfrm>
        <a:off x="540353" y="1101635"/>
        <a:ext cx="1996224" cy="3215395"/>
      </dsp:txXfrm>
    </dsp:sp>
    <dsp:sp modelId="{BF7E3C0B-1074-431E-B91E-02DA60AD7C28}">
      <dsp:nvSpPr>
        <dsp:cNvPr id="0" name=""/>
        <dsp:cNvSpPr/>
      </dsp:nvSpPr>
      <dsp:spPr>
        <a:xfrm>
          <a:off x="2777732" y="1101635"/>
          <a:ext cx="2679495" cy="321539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i="1" kern="1200" dirty="0"/>
            <a:t>URL Checker</a:t>
          </a:r>
        </a:p>
      </dsp:txBody>
      <dsp:txXfrm rot="16200000">
        <a:off x="1727370" y="2151998"/>
        <a:ext cx="2636623" cy="535899"/>
      </dsp:txXfrm>
    </dsp:sp>
    <dsp:sp modelId="{33951149-5BE4-4F12-9D13-C3FD1A62A5D4}">
      <dsp:nvSpPr>
        <dsp:cNvPr id="0" name=""/>
        <dsp:cNvSpPr/>
      </dsp:nvSpPr>
      <dsp:spPr>
        <a:xfrm rot="5400000">
          <a:off x="2555030" y="3655166"/>
          <a:ext cx="472198" cy="40192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ADAAE-4A6B-487E-AD49-4BD7E8D07DAE}">
      <dsp:nvSpPr>
        <dsp:cNvPr id="0" name=""/>
        <dsp:cNvSpPr/>
      </dsp:nvSpPr>
      <dsp:spPr>
        <a:xfrm>
          <a:off x="3313632"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Run the </a:t>
          </a:r>
          <a:r>
            <a:rPr lang="en-US" sz="2800" b="1" kern="1200" dirty="0"/>
            <a:t>Interactive Report </a:t>
          </a:r>
          <a:br>
            <a:rPr lang="en-US" sz="2800" kern="1200" dirty="0"/>
          </a:br>
          <a:r>
            <a:rPr lang="en-US" sz="2800" kern="1200" dirty="0"/>
            <a:t>on </a:t>
          </a:r>
          <a:br>
            <a:rPr lang="en-US" sz="2800" kern="1200" dirty="0"/>
          </a:br>
          <a:r>
            <a:rPr lang="en-US" sz="2800" kern="1200" dirty="0"/>
            <a:t>Review File</a:t>
          </a:r>
        </a:p>
      </dsp:txBody>
      <dsp:txXfrm>
        <a:off x="3313632" y="1101635"/>
        <a:ext cx="1996224" cy="3215395"/>
      </dsp:txXfrm>
    </dsp:sp>
    <dsp:sp modelId="{9E3F26BE-5B11-4D1F-AB8A-E8C0F9929974}">
      <dsp:nvSpPr>
        <dsp:cNvPr id="0" name=""/>
        <dsp:cNvSpPr/>
      </dsp:nvSpPr>
      <dsp:spPr>
        <a:xfrm>
          <a:off x="5551011" y="1101635"/>
          <a:ext cx="2679495" cy="321539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URL Checker</a:t>
          </a:r>
        </a:p>
      </dsp:txBody>
      <dsp:txXfrm rot="16200000">
        <a:off x="4500648" y="2151998"/>
        <a:ext cx="2636623" cy="535899"/>
      </dsp:txXfrm>
    </dsp:sp>
    <dsp:sp modelId="{70A7CFB8-C55E-4F6B-ABD3-C4F8FFBCF05C}">
      <dsp:nvSpPr>
        <dsp:cNvPr id="0" name=""/>
        <dsp:cNvSpPr/>
      </dsp:nvSpPr>
      <dsp:spPr>
        <a:xfrm rot="5400000">
          <a:off x="5328309" y="3655166"/>
          <a:ext cx="472198" cy="40192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12AA7F-82FB-4CDC-B699-4466F41CD912}">
      <dsp:nvSpPr>
        <dsp:cNvPr id="0" name=""/>
        <dsp:cNvSpPr/>
      </dsp:nvSpPr>
      <dsp:spPr>
        <a:xfrm>
          <a:off x="6086910"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Select Edit for each </a:t>
          </a:r>
          <a:br>
            <a:rPr lang="en-US" sz="2800" kern="1200" dirty="0"/>
          </a:br>
          <a:r>
            <a:rPr lang="en-US" sz="2800" kern="1200" dirty="0"/>
            <a:t>bib record</a:t>
          </a:r>
        </a:p>
      </dsp:txBody>
      <dsp:txXfrm>
        <a:off x="6086910" y="1101635"/>
        <a:ext cx="1996224" cy="3215395"/>
      </dsp:txXfrm>
    </dsp:sp>
    <dsp:sp modelId="{5FBDCAF0-4758-4604-9844-BA1697E2315B}">
      <dsp:nvSpPr>
        <dsp:cNvPr id="0" name=""/>
        <dsp:cNvSpPr/>
      </dsp:nvSpPr>
      <dsp:spPr>
        <a:xfrm>
          <a:off x="8328737" y="1101635"/>
          <a:ext cx="2679495" cy="3215395"/>
        </a:xfrm>
        <a:prstGeom prst="roundRect">
          <a:avLst>
            <a:gd name="adj" fmla="val 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Sierra Catalog</a:t>
          </a:r>
        </a:p>
      </dsp:txBody>
      <dsp:txXfrm rot="16200000">
        <a:off x="7278375" y="2151998"/>
        <a:ext cx="2636623" cy="535899"/>
      </dsp:txXfrm>
    </dsp:sp>
    <dsp:sp modelId="{C731CEE5-515F-4B7A-8110-061155884058}">
      <dsp:nvSpPr>
        <dsp:cNvPr id="0" name=""/>
        <dsp:cNvSpPr/>
      </dsp:nvSpPr>
      <dsp:spPr>
        <a:xfrm rot="5400000">
          <a:off x="8101587" y="3655166"/>
          <a:ext cx="472198" cy="40192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7F62B-85C2-4FDB-A733-4846D8D0C76B}">
      <dsp:nvSpPr>
        <dsp:cNvPr id="0" name=""/>
        <dsp:cNvSpPr/>
      </dsp:nvSpPr>
      <dsp:spPr>
        <a:xfrm>
          <a:off x="8864636"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br>
            <a:rPr lang="en-US" sz="2800" kern="1200" dirty="0"/>
          </a:br>
          <a:r>
            <a:rPr lang="en-US" sz="2800" kern="1200" dirty="0"/>
            <a:t>Delete or modify URL; perform other bib / item edits</a:t>
          </a:r>
        </a:p>
      </dsp:txBody>
      <dsp:txXfrm>
        <a:off x="8864636" y="1101635"/>
        <a:ext cx="1996224" cy="3215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1E201-C3B4-4DEC-AA56-05312735448F}">
      <dsp:nvSpPr>
        <dsp:cNvPr id="0" name=""/>
        <dsp:cNvSpPr/>
      </dsp:nvSpPr>
      <dsp:spPr>
        <a:xfrm>
          <a:off x="4454" y="1101635"/>
          <a:ext cx="2679495" cy="3215395"/>
        </a:xfrm>
        <a:prstGeom prst="roundRect">
          <a:avLst>
            <a:gd name="adj" fmla="val 5000"/>
          </a:avLst>
        </a:prstGeom>
        <a:solidFill>
          <a:srgbClr val="2379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i="1" kern="1200" dirty="0"/>
            <a:t>Create Lists / SQL </a:t>
          </a:r>
        </a:p>
      </dsp:txBody>
      <dsp:txXfrm rot="16200000">
        <a:off x="-1045907" y="2151998"/>
        <a:ext cx="2636623" cy="535899"/>
      </dsp:txXfrm>
    </dsp:sp>
    <dsp:sp modelId="{DE1C0D3D-348D-4E96-8BBB-5AAF52AC3EE6}">
      <dsp:nvSpPr>
        <dsp:cNvPr id="0" name=""/>
        <dsp:cNvSpPr/>
      </dsp:nvSpPr>
      <dsp:spPr>
        <a:xfrm>
          <a:off x="540353"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br>
            <a:rPr lang="en-US" sz="2000" kern="1200" dirty="0"/>
          </a:br>
          <a:r>
            <a:rPr lang="en-US" sz="2000" kern="1200" dirty="0"/>
            <a:t>Save URLs from a specific resource in an Excel File.</a:t>
          </a:r>
        </a:p>
        <a:p>
          <a:pPr marL="0" lvl="0" indent="0" algn="l" defTabSz="889000">
            <a:lnSpc>
              <a:spcPct val="90000"/>
            </a:lnSpc>
            <a:spcBef>
              <a:spcPct val="0"/>
            </a:spcBef>
            <a:spcAft>
              <a:spcPct val="35000"/>
            </a:spcAft>
            <a:buNone/>
          </a:pPr>
          <a:r>
            <a:rPr lang="en-US" sz="2000" kern="1200" dirty="0"/>
            <a:t>Open Excel;</a:t>
          </a:r>
          <a:br>
            <a:rPr lang="en-US" sz="2000" kern="1200" dirty="0"/>
          </a:br>
          <a:r>
            <a:rPr lang="en-US" sz="2000" kern="1200" dirty="0"/>
            <a:t>Copy about</a:t>
          </a:r>
          <a:br>
            <a:rPr lang="en-US" sz="2000" kern="1200" dirty="0"/>
          </a:br>
          <a:r>
            <a:rPr lang="en-US" sz="2000" kern="1200" dirty="0"/>
            <a:t>500 URLs</a:t>
          </a:r>
        </a:p>
      </dsp:txBody>
      <dsp:txXfrm>
        <a:off x="540353" y="1101635"/>
        <a:ext cx="1996224" cy="3215395"/>
      </dsp:txXfrm>
    </dsp:sp>
    <dsp:sp modelId="{BF7E3C0B-1074-431E-B91E-02DA60AD7C28}">
      <dsp:nvSpPr>
        <dsp:cNvPr id="0" name=""/>
        <dsp:cNvSpPr/>
      </dsp:nvSpPr>
      <dsp:spPr>
        <a:xfrm>
          <a:off x="2777732" y="1101635"/>
          <a:ext cx="2679495" cy="3215395"/>
        </a:xfrm>
        <a:prstGeom prst="roundRect">
          <a:avLst>
            <a:gd name="adj" fmla="val 5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i="1" kern="1200" dirty="0"/>
            <a:t>SEO Spider Tool</a:t>
          </a:r>
        </a:p>
      </dsp:txBody>
      <dsp:txXfrm rot="16200000">
        <a:off x="1727370" y="2151998"/>
        <a:ext cx="2636623" cy="535899"/>
      </dsp:txXfrm>
    </dsp:sp>
    <dsp:sp modelId="{33951149-5BE4-4F12-9D13-C3FD1A62A5D4}">
      <dsp:nvSpPr>
        <dsp:cNvPr id="0" name=""/>
        <dsp:cNvSpPr/>
      </dsp:nvSpPr>
      <dsp:spPr>
        <a:xfrm rot="5400000">
          <a:off x="2555030" y="3655166"/>
          <a:ext cx="472198" cy="40192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ADAAE-4A6B-487E-AD49-4BD7E8D07DAE}">
      <dsp:nvSpPr>
        <dsp:cNvPr id="0" name=""/>
        <dsp:cNvSpPr/>
      </dsp:nvSpPr>
      <dsp:spPr>
        <a:xfrm>
          <a:off x="3313632"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br>
            <a:rPr lang="en-US" sz="2000" kern="1200" dirty="0"/>
          </a:br>
          <a:r>
            <a:rPr lang="en-US" sz="2000" kern="1200" dirty="0"/>
            <a:t>Select Upload / Paste / OK</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Select Crawl Data / Response Codes in the  Overview tab</a:t>
          </a:r>
        </a:p>
      </dsp:txBody>
      <dsp:txXfrm>
        <a:off x="3313632" y="1101635"/>
        <a:ext cx="1996224" cy="3215395"/>
      </dsp:txXfrm>
    </dsp:sp>
    <dsp:sp modelId="{9E3F26BE-5B11-4D1F-AB8A-E8C0F9929974}">
      <dsp:nvSpPr>
        <dsp:cNvPr id="0" name=""/>
        <dsp:cNvSpPr/>
      </dsp:nvSpPr>
      <dsp:spPr>
        <a:xfrm>
          <a:off x="5551011" y="1101635"/>
          <a:ext cx="2679495" cy="3215395"/>
        </a:xfrm>
        <a:prstGeom prst="roundRect">
          <a:avLst>
            <a:gd name="adj" fmla="val 5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SEO Spider Tool</a:t>
          </a:r>
        </a:p>
      </dsp:txBody>
      <dsp:txXfrm rot="16200000">
        <a:off x="4500648" y="2151998"/>
        <a:ext cx="2636623" cy="535899"/>
      </dsp:txXfrm>
    </dsp:sp>
    <dsp:sp modelId="{70A7CFB8-C55E-4F6B-ABD3-C4F8FFBCF05C}">
      <dsp:nvSpPr>
        <dsp:cNvPr id="0" name=""/>
        <dsp:cNvSpPr/>
      </dsp:nvSpPr>
      <dsp:spPr>
        <a:xfrm rot="5400000">
          <a:off x="5328309" y="3655166"/>
          <a:ext cx="472198" cy="40192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12AA7F-82FB-4CDC-B699-4466F41CD912}">
      <dsp:nvSpPr>
        <dsp:cNvPr id="0" name=""/>
        <dsp:cNvSpPr/>
      </dsp:nvSpPr>
      <dsp:spPr>
        <a:xfrm>
          <a:off x="6086910"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br>
            <a:rPr lang="en-US" sz="2000" kern="1200" dirty="0"/>
          </a:br>
          <a:r>
            <a:rPr lang="en-US" sz="2000" kern="1200" dirty="0"/>
            <a:t>Select Client Error (4xx) or other error type.</a:t>
          </a:r>
        </a:p>
        <a:p>
          <a:pPr marL="0" lvl="0" indent="0" algn="l" defTabSz="889000">
            <a:lnSpc>
              <a:spcPct val="90000"/>
            </a:lnSpc>
            <a:spcBef>
              <a:spcPct val="0"/>
            </a:spcBef>
            <a:spcAft>
              <a:spcPct val="35000"/>
            </a:spcAft>
            <a:buNone/>
          </a:pPr>
          <a:r>
            <a:rPr lang="en-US" sz="2000" kern="1200" dirty="0"/>
            <a:t>Copy error addresses to Excel list.</a:t>
          </a:r>
        </a:p>
        <a:p>
          <a:pPr marL="0" lvl="0" indent="0" algn="l" defTabSz="889000">
            <a:lnSpc>
              <a:spcPct val="90000"/>
            </a:lnSpc>
            <a:spcBef>
              <a:spcPct val="0"/>
            </a:spcBef>
            <a:spcAft>
              <a:spcPct val="35000"/>
            </a:spcAft>
            <a:buNone/>
          </a:pPr>
          <a:r>
            <a:rPr lang="en-US" sz="2000" kern="1200" dirty="0"/>
            <a:t>Save list of bad URLs file.</a:t>
          </a:r>
        </a:p>
      </dsp:txBody>
      <dsp:txXfrm>
        <a:off x="6086910" y="1101635"/>
        <a:ext cx="1996224" cy="3215395"/>
      </dsp:txXfrm>
    </dsp:sp>
    <dsp:sp modelId="{5FBDCAF0-4758-4604-9844-BA1697E2315B}">
      <dsp:nvSpPr>
        <dsp:cNvPr id="0" name=""/>
        <dsp:cNvSpPr/>
      </dsp:nvSpPr>
      <dsp:spPr>
        <a:xfrm>
          <a:off x="8328737" y="1101635"/>
          <a:ext cx="2679495" cy="3215395"/>
        </a:xfrm>
        <a:prstGeom prst="roundRect">
          <a:avLst>
            <a:gd name="adj" fmla="val 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Sierra Catalog</a:t>
          </a:r>
        </a:p>
      </dsp:txBody>
      <dsp:txXfrm rot="16200000">
        <a:off x="7278375" y="2151998"/>
        <a:ext cx="2636623" cy="535899"/>
      </dsp:txXfrm>
    </dsp:sp>
    <dsp:sp modelId="{C731CEE5-515F-4B7A-8110-061155884058}">
      <dsp:nvSpPr>
        <dsp:cNvPr id="0" name=""/>
        <dsp:cNvSpPr/>
      </dsp:nvSpPr>
      <dsp:spPr>
        <a:xfrm rot="5400000">
          <a:off x="8101587" y="3655166"/>
          <a:ext cx="472198" cy="40192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7F62B-85C2-4FDB-A733-4846D8D0C76B}">
      <dsp:nvSpPr>
        <dsp:cNvPr id="0" name=""/>
        <dsp:cNvSpPr/>
      </dsp:nvSpPr>
      <dsp:spPr>
        <a:xfrm>
          <a:off x="8864636" y="1101635"/>
          <a:ext cx="1996224" cy="321539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br>
            <a:rPr lang="en-US" sz="2000" kern="1200" dirty="0"/>
          </a:br>
          <a:r>
            <a:rPr lang="en-US" sz="2000" kern="1200" dirty="0"/>
            <a:t>Import the file of bibs and bad URLs to Create Lists.</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br>
            <a:rPr lang="en-US" sz="2000" kern="1200" dirty="0"/>
          </a:br>
          <a:r>
            <a:rPr lang="en-US" sz="2000" kern="1200" dirty="0"/>
            <a:t>Revise the records in the list.</a:t>
          </a:r>
        </a:p>
      </dsp:txBody>
      <dsp:txXfrm>
        <a:off x="8864636" y="1101635"/>
        <a:ext cx="1996224" cy="3215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1E201-C3B4-4DEC-AA56-05312735448F}">
      <dsp:nvSpPr>
        <dsp:cNvPr id="0" name=""/>
        <dsp:cNvSpPr/>
      </dsp:nvSpPr>
      <dsp:spPr>
        <a:xfrm>
          <a:off x="810" y="0"/>
          <a:ext cx="3486216" cy="3337907"/>
        </a:xfrm>
        <a:prstGeom prst="roundRect">
          <a:avLst>
            <a:gd name="adj" fmla="val 5000"/>
          </a:avLst>
        </a:prstGeom>
        <a:solidFill>
          <a:srgbClr val="2379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i="1" kern="1200" dirty="0"/>
            <a:t>Create Lists / SQL </a:t>
          </a:r>
        </a:p>
      </dsp:txBody>
      <dsp:txXfrm rot="16200000">
        <a:off x="-1019110" y="1019920"/>
        <a:ext cx="2737083" cy="697243"/>
      </dsp:txXfrm>
    </dsp:sp>
    <dsp:sp modelId="{DE1C0D3D-348D-4E96-8BBB-5AAF52AC3EE6}">
      <dsp:nvSpPr>
        <dsp:cNvPr id="0" name=""/>
        <dsp:cNvSpPr/>
      </dsp:nvSpPr>
      <dsp:spPr>
        <a:xfrm>
          <a:off x="698053" y="0"/>
          <a:ext cx="2597231" cy="33379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Generate URL list</a:t>
          </a:r>
          <a:br>
            <a:rPr lang="en-US" sz="2000" kern="1200" dirty="0"/>
          </a:br>
          <a:r>
            <a:rPr lang="en-US" sz="2000" kern="1200" dirty="0"/>
            <a:t>with Create Lists, SQL, or APIs.</a:t>
          </a:r>
        </a:p>
        <a:p>
          <a:pPr marL="0" lvl="0" indent="0" algn="l" defTabSz="889000">
            <a:lnSpc>
              <a:spcPct val="90000"/>
            </a:lnSpc>
            <a:spcBef>
              <a:spcPct val="0"/>
            </a:spcBef>
            <a:spcAft>
              <a:spcPct val="35000"/>
            </a:spcAft>
            <a:buNone/>
          </a:pPr>
          <a:r>
            <a:rPr lang="en-US" sz="2000" kern="1200" dirty="0"/>
            <a:t>Save URLs from a specific resource in CSV file sierra_urls.csv</a:t>
          </a:r>
        </a:p>
      </dsp:txBody>
      <dsp:txXfrm>
        <a:off x="698053" y="0"/>
        <a:ext cx="2597231" cy="3337907"/>
      </dsp:txXfrm>
    </dsp:sp>
    <dsp:sp modelId="{BF7E3C0B-1074-431E-B91E-02DA60AD7C28}">
      <dsp:nvSpPr>
        <dsp:cNvPr id="0" name=""/>
        <dsp:cNvSpPr/>
      </dsp:nvSpPr>
      <dsp:spPr>
        <a:xfrm>
          <a:off x="3609044" y="0"/>
          <a:ext cx="3486216" cy="3337907"/>
        </a:xfrm>
        <a:prstGeom prst="roundRect">
          <a:avLst>
            <a:gd name="adj" fmla="val 5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i="1" kern="1200" dirty="0"/>
            <a:t>SEO Spider CLI    </a:t>
          </a:r>
        </a:p>
      </dsp:txBody>
      <dsp:txXfrm rot="16200000">
        <a:off x="2589124" y="1019920"/>
        <a:ext cx="2737083" cy="697243"/>
      </dsp:txXfrm>
    </dsp:sp>
    <dsp:sp modelId="{33951149-5BE4-4F12-9D13-C3FD1A62A5D4}">
      <dsp:nvSpPr>
        <dsp:cNvPr id="0" name=""/>
        <dsp:cNvSpPr/>
      </dsp:nvSpPr>
      <dsp:spPr>
        <a:xfrm rot="5400000">
          <a:off x="3381081" y="2601464"/>
          <a:ext cx="490788" cy="52293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ADAAE-4A6B-487E-AD49-4BD7E8D07DAE}">
      <dsp:nvSpPr>
        <dsp:cNvPr id="0" name=""/>
        <dsp:cNvSpPr/>
      </dsp:nvSpPr>
      <dsp:spPr>
        <a:xfrm>
          <a:off x="4306287" y="0"/>
          <a:ext cx="2597231" cy="33379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Execute the Python script from the Windows command prompt / terminal window. This handles</a:t>
          </a:r>
          <a:br>
            <a:rPr lang="en-US" sz="2000" kern="1200" dirty="0"/>
          </a:br>
          <a:r>
            <a:rPr lang="en-US" sz="2000" kern="1200" dirty="0"/>
            <a:t>any number of URLs.</a:t>
          </a:r>
        </a:p>
        <a:p>
          <a:pPr marL="0" lvl="0" indent="0" algn="l" defTabSz="889000">
            <a:lnSpc>
              <a:spcPct val="90000"/>
            </a:lnSpc>
            <a:spcBef>
              <a:spcPct val="0"/>
            </a:spcBef>
            <a:spcAft>
              <a:spcPct val="35000"/>
            </a:spcAft>
            <a:buNone/>
          </a:pPr>
          <a:endParaRPr lang="en-US" sz="2000" kern="1200" dirty="0"/>
        </a:p>
      </dsp:txBody>
      <dsp:txXfrm>
        <a:off x="4306287" y="0"/>
        <a:ext cx="2597231" cy="3337907"/>
      </dsp:txXfrm>
    </dsp:sp>
    <dsp:sp modelId="{5FBDCAF0-4758-4604-9844-BA1697E2315B}">
      <dsp:nvSpPr>
        <dsp:cNvPr id="0" name=""/>
        <dsp:cNvSpPr/>
      </dsp:nvSpPr>
      <dsp:spPr>
        <a:xfrm>
          <a:off x="7218088" y="0"/>
          <a:ext cx="3486216" cy="3337907"/>
        </a:xfrm>
        <a:prstGeom prst="roundRect">
          <a:avLst>
            <a:gd name="adj" fmla="val 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US" sz="2000" kern="1200" dirty="0"/>
            <a:t>Sierra Catalog</a:t>
          </a:r>
        </a:p>
      </dsp:txBody>
      <dsp:txXfrm rot="16200000">
        <a:off x="6198168" y="1019920"/>
        <a:ext cx="2737083" cy="697243"/>
      </dsp:txXfrm>
    </dsp:sp>
    <dsp:sp modelId="{70A7CFB8-C55E-4F6B-ABD3-C4F8FFBCF05C}">
      <dsp:nvSpPr>
        <dsp:cNvPr id="0" name=""/>
        <dsp:cNvSpPr/>
      </dsp:nvSpPr>
      <dsp:spPr>
        <a:xfrm rot="5400000">
          <a:off x="6989315" y="2601464"/>
          <a:ext cx="490788" cy="52293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7F62B-85C2-4FDB-A733-4846D8D0C76B}">
      <dsp:nvSpPr>
        <dsp:cNvPr id="0" name=""/>
        <dsp:cNvSpPr/>
      </dsp:nvSpPr>
      <dsp:spPr>
        <a:xfrm>
          <a:off x="7915331" y="0"/>
          <a:ext cx="2597231" cy="33379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Import the log file containing bibs and bad URLs to Create Lists.</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Revise the records in the list.</a:t>
          </a:r>
        </a:p>
      </dsp:txBody>
      <dsp:txXfrm>
        <a:off x="7915331" y="0"/>
        <a:ext cx="2597231" cy="33379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a:t>
            </a:fld>
            <a:endParaRPr lang="en-US"/>
          </a:p>
        </p:txBody>
      </p:sp>
    </p:spTree>
    <p:extLst>
      <p:ext uri="{BB962C8B-B14F-4D97-AF65-F5344CB8AC3E}">
        <p14:creationId xmlns:p14="http://schemas.microsoft.com/office/powerpoint/2010/main" val="275800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a:t>
            </a:fld>
            <a:endParaRPr lang="en-US"/>
          </a:p>
        </p:txBody>
      </p:sp>
    </p:spTree>
    <p:extLst>
      <p:ext uri="{BB962C8B-B14F-4D97-AF65-F5344CB8AC3E}">
        <p14:creationId xmlns:p14="http://schemas.microsoft.com/office/powerpoint/2010/main" val="200902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a:solidFill>
                  <a:srgbClr val="303030"/>
                </a:solidFill>
                <a:latin typeface="arial" panose="020B0604020202020204" pitchFamily="34" charset="0"/>
              </a:rPr>
              <a:t>Step through the error records by choosing the </a:t>
            </a:r>
            <a:r>
              <a:rPr lang="en-US" sz="2000" b="1" dirty="0">
                <a:solidFill>
                  <a:srgbClr val="303030"/>
                </a:solidFill>
                <a:latin typeface="arial" panose="020B0604020202020204" pitchFamily="34" charset="0"/>
              </a:rPr>
              <a:t>Edit </a:t>
            </a:r>
            <a:r>
              <a:rPr lang="en-US" sz="2000" dirty="0">
                <a:solidFill>
                  <a:srgbClr val="303030"/>
                </a:solidFill>
                <a:latin typeface="arial" panose="020B0604020202020204" pitchFamily="34" charset="0"/>
              </a:rPr>
              <a:t>command… </a:t>
            </a:r>
          </a:p>
          <a:p>
            <a:pPr marL="742950" lvl="1" indent="-285750">
              <a:buFont typeface="Arial" panose="020B0604020202020204" pitchFamily="34" charset="0"/>
              <a:buChar char="•"/>
            </a:pPr>
            <a:r>
              <a:rPr lang="en-US" sz="2000" dirty="0">
                <a:solidFill>
                  <a:srgbClr val="303030"/>
                </a:solidFill>
                <a:latin typeface="arial" panose="020B0604020202020204" pitchFamily="34" charset="0"/>
              </a:rPr>
              <a:t>Delete the bad link from the bib record </a:t>
            </a:r>
          </a:p>
          <a:p>
            <a:pPr marL="742950" lvl="1" indent="-285750">
              <a:buFont typeface="Arial" panose="020B0604020202020204" pitchFamily="34" charset="0"/>
              <a:buChar char="•"/>
            </a:pPr>
            <a:r>
              <a:rPr lang="en-US" sz="2000" dirty="0">
                <a:solidFill>
                  <a:srgbClr val="303030"/>
                </a:solidFill>
                <a:latin typeface="arial" panose="020B0604020202020204" pitchFamily="34" charset="0"/>
              </a:rPr>
              <a:t>Edit other tags on the bib record (e.g., 5xx, 7xx, 9xx)?</a:t>
            </a:r>
          </a:p>
          <a:p>
            <a:pPr marL="742950" lvl="1" indent="-285750">
              <a:buFont typeface="Arial" panose="020B0604020202020204" pitchFamily="34" charset="0"/>
              <a:buChar char="•"/>
            </a:pPr>
            <a:r>
              <a:rPr lang="en-US" sz="2000" dirty="0">
                <a:solidFill>
                  <a:srgbClr val="303030"/>
                </a:solidFill>
                <a:latin typeface="arial" panose="020B0604020202020204" pitchFamily="34" charset="0"/>
              </a:rPr>
              <a:t>Delete an item record?</a:t>
            </a:r>
            <a:br>
              <a:rPr lang="en-US" sz="2000" dirty="0">
                <a:solidFill>
                  <a:srgbClr val="303030"/>
                </a:solidFill>
                <a:latin typeface="arial" panose="020B0604020202020204" pitchFamily="34" charset="0"/>
              </a:rPr>
            </a:br>
            <a:r>
              <a:rPr lang="en-US" dirty="0">
                <a:solidFill>
                  <a:srgbClr val="303030"/>
                </a:solidFill>
                <a:latin typeface="arial" panose="020B0604020202020204" pitchFamily="34" charset="0"/>
              </a:rPr>
              <a:t>(if your library creates an item with location www).</a:t>
            </a:r>
          </a:p>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10</a:t>
            </a:fld>
            <a:endParaRPr lang="en-US"/>
          </a:p>
        </p:txBody>
      </p:sp>
    </p:spTree>
    <p:extLst>
      <p:ext uri="{BB962C8B-B14F-4D97-AF65-F5344CB8AC3E}">
        <p14:creationId xmlns:p14="http://schemas.microsoft.com/office/powerpoint/2010/main" val="391160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19</a:t>
            </a:fld>
            <a:endParaRPr lang="en-US"/>
          </a:p>
        </p:txBody>
      </p:sp>
    </p:spTree>
    <p:extLst>
      <p:ext uri="{BB962C8B-B14F-4D97-AF65-F5344CB8AC3E}">
        <p14:creationId xmlns:p14="http://schemas.microsoft.com/office/powerpoint/2010/main" val="350868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sierra_urls.csv may contain thousands of lines, the MAX_LINES_PER_FILE setting may be used to break up the original file into smaller batches. Any bad links found in the process will all be compiled into a single log file.</a:t>
            </a:r>
          </a:p>
        </p:txBody>
      </p:sp>
      <p:sp>
        <p:nvSpPr>
          <p:cNvPr id="4" name="Slide Number Placeholder 3"/>
          <p:cNvSpPr>
            <a:spLocks noGrp="1"/>
          </p:cNvSpPr>
          <p:nvPr>
            <p:ph type="sldNum" sz="quarter" idx="5"/>
          </p:nvPr>
        </p:nvSpPr>
        <p:spPr/>
        <p:txBody>
          <a:bodyPr/>
          <a:lstStyle/>
          <a:p>
            <a:fld id="{A2319937-0B8D-9A49-8EF5-04B6AE50A6B9}" type="slidenum">
              <a:rPr lang="en-US" smtClean="0"/>
              <a:t>24</a:t>
            </a:fld>
            <a:endParaRPr lang="en-US"/>
          </a:p>
        </p:txBody>
      </p:sp>
    </p:spTree>
    <p:extLst>
      <p:ext uri="{BB962C8B-B14F-4D97-AF65-F5344CB8AC3E}">
        <p14:creationId xmlns:p14="http://schemas.microsoft.com/office/powerpoint/2010/main" val="159010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27</a:t>
            </a:fld>
            <a:endParaRPr lang="en-US"/>
          </a:p>
        </p:txBody>
      </p:sp>
    </p:spTree>
    <p:extLst>
      <p:ext uri="{BB962C8B-B14F-4D97-AF65-F5344CB8AC3E}">
        <p14:creationId xmlns:p14="http://schemas.microsoft.com/office/powerpoint/2010/main" val="2045740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chemeClr val="accent6">
                  <a:alpha val="95359"/>
                  <a:lumMod val="20000"/>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6" name="Picture 5" descr="A logo for a company&#10;&#10;Description automatically generated">
            <a:extLst>
              <a:ext uri="{FF2B5EF4-FFF2-40B4-BE49-F238E27FC236}">
                <a16:creationId xmlns:a16="http://schemas.microsoft.com/office/drawing/2014/main" id="{C812285D-72C6-55A8-CAE8-E1B3525DA0E8}"/>
              </a:ext>
            </a:extLst>
          </p:cNvPr>
          <p:cNvPicPr>
            <a:picLocks noChangeAspect="1"/>
          </p:cNvPicPr>
          <p:nvPr userDrawn="1"/>
        </p:nvPicPr>
        <p:blipFill rotWithShape="1">
          <a:blip r:embed="rId3"/>
          <a:srcRect l="6040" t="14463" r="5100" b="15758"/>
          <a:stretch/>
        </p:blipFill>
        <p:spPr>
          <a:xfrm>
            <a:off x="3166373" y="435004"/>
            <a:ext cx="5877018" cy="2015231"/>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flip="none" rotWithShape="1">
          <a:gsLst>
            <a:gs pos="0">
              <a:schemeClr val="accent6">
                <a:alpha val="95000"/>
                <a:lumMod val="20000"/>
              </a:schemeClr>
            </a:gs>
            <a:gs pos="100000">
              <a:schemeClr val="accent1"/>
            </a:gs>
            <a:gs pos="59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sp>
        <p:nvSpPr>
          <p:cNvPr id="6" name="TextBox 5">
            <a:extLst>
              <a:ext uri="{FF2B5EF4-FFF2-40B4-BE49-F238E27FC236}">
                <a16:creationId xmlns:a16="http://schemas.microsoft.com/office/drawing/2014/main" id="{FED6B1CD-743E-BB4D-8074-57FD6A8B64AE}"/>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chemeClr val="bg1"/>
                </a:solidFill>
              </a:rPr>
              <a:t>#IUG2024</a:t>
            </a:r>
            <a:endParaRPr lang="en-US" sz="1600" baseline="30000" dirty="0">
              <a:solidFill>
                <a:schemeClr val="bg1"/>
              </a:solidFill>
            </a:endParaRPr>
          </a:p>
        </p:txBody>
      </p:sp>
      <p:pic>
        <p:nvPicPr>
          <p:cNvPr id="3" name="Picture 2" descr="A white letter on a black background&#10;&#10;Description automatically generated">
            <a:extLst>
              <a:ext uri="{FF2B5EF4-FFF2-40B4-BE49-F238E27FC236}">
                <a16:creationId xmlns:a16="http://schemas.microsoft.com/office/drawing/2014/main" id="{E759597F-C8AA-F41E-F539-049B7829C63A}"/>
              </a:ext>
            </a:extLst>
          </p:cNvPr>
          <p:cNvPicPr>
            <a:picLocks noChangeAspect="1"/>
          </p:cNvPicPr>
          <p:nvPr userDrawn="1"/>
        </p:nvPicPr>
        <p:blipFill>
          <a:blip r:embed="rId2"/>
          <a:stretch>
            <a:fillRect/>
          </a:stretch>
        </p:blipFill>
        <p:spPr>
          <a:xfrm>
            <a:off x="10322560" y="6207761"/>
            <a:ext cx="1588726" cy="505064"/>
          </a:xfrm>
          <a:prstGeom prst="rect">
            <a:avLst/>
          </a:prstGeom>
        </p:spPr>
      </p:pic>
      <p:pic>
        <p:nvPicPr>
          <p:cNvPr id="8" name="Picture 7">
            <a:extLst>
              <a:ext uri="{FF2B5EF4-FFF2-40B4-BE49-F238E27FC236}">
                <a16:creationId xmlns:a16="http://schemas.microsoft.com/office/drawing/2014/main" id="{D28B2D7F-6B4E-5DD5-8704-94169AA34B98}"/>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DA62DF-AE40-FAD1-DE75-E027AFE895F8}"/>
              </a:ext>
            </a:extLst>
          </p:cNvPr>
          <p:cNvSpPr/>
          <p:nvPr userDrawn="1"/>
        </p:nvSpPr>
        <p:spPr>
          <a:xfrm>
            <a:off x="-2" y="5917015"/>
            <a:ext cx="12192002" cy="940985"/>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chemeClr val="accent1"/>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sp>
        <p:nvSpPr>
          <p:cNvPr id="11" name="TextBox 10">
            <a:extLst>
              <a:ext uri="{FF2B5EF4-FFF2-40B4-BE49-F238E27FC236}">
                <a16:creationId xmlns:a16="http://schemas.microsoft.com/office/drawing/2014/main" id="{9F50E31C-F9CF-834D-94CA-50E82FA2103E}"/>
              </a:ext>
            </a:extLst>
          </p:cNvPr>
          <p:cNvSpPr txBox="1"/>
          <p:nvPr userDrawn="1"/>
        </p:nvSpPr>
        <p:spPr>
          <a:xfrm>
            <a:off x="-1182941" y="6406360"/>
            <a:ext cx="4572000" cy="338554"/>
          </a:xfrm>
          <a:prstGeom prst="rect">
            <a:avLst/>
          </a:prstGeom>
          <a:noFill/>
        </p:spPr>
        <p:txBody>
          <a:bodyPr wrap="square" rtlCol="0">
            <a:spAutoFit/>
          </a:bodyPr>
          <a:lstStyle/>
          <a:p>
            <a:pPr algn="ctr"/>
            <a:r>
              <a:rPr lang="en-US" sz="1600" dirty="0">
                <a:solidFill>
                  <a:schemeClr val="bg1"/>
                </a:solidFill>
              </a:rPr>
              <a:t>#IUG2024</a:t>
            </a:r>
            <a:endParaRPr lang="en-US" sz="1600" baseline="30000" dirty="0">
              <a:solidFill>
                <a:schemeClr val="bg1"/>
              </a:solidFill>
            </a:endParaRPr>
          </a:p>
        </p:txBody>
      </p:sp>
      <p:pic>
        <p:nvPicPr>
          <p:cNvPr id="7" name="Picture 6" descr="A logo for a company&#10;&#10;Description automatically generated">
            <a:extLst>
              <a:ext uri="{FF2B5EF4-FFF2-40B4-BE49-F238E27FC236}">
                <a16:creationId xmlns:a16="http://schemas.microsoft.com/office/drawing/2014/main" id="{E6F4CCD4-F86F-AD24-7F44-19E9104881FE}"/>
              </a:ext>
            </a:extLst>
          </p:cNvPr>
          <p:cNvPicPr>
            <a:picLocks noChangeAspect="1"/>
          </p:cNvPicPr>
          <p:nvPr userDrawn="1"/>
        </p:nvPicPr>
        <p:blipFill rotWithShape="1">
          <a:blip r:embed="rId2"/>
          <a:srcRect l="6040" t="14463" r="5100" b="15758"/>
          <a:stretch/>
        </p:blipFill>
        <p:spPr>
          <a:xfrm>
            <a:off x="3166373" y="683579"/>
            <a:ext cx="5877018" cy="2015231"/>
          </a:xfrm>
          <a:prstGeom prst="rect">
            <a:avLst/>
          </a:prstGeom>
        </p:spPr>
      </p:pic>
      <p:pic>
        <p:nvPicPr>
          <p:cNvPr id="2" name="Picture 1">
            <a:extLst>
              <a:ext uri="{FF2B5EF4-FFF2-40B4-BE49-F238E27FC236}">
                <a16:creationId xmlns:a16="http://schemas.microsoft.com/office/drawing/2014/main" id="{86456D67-7E21-0B8A-3F0A-73DFAB75C73A}"/>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CDA08-8A9B-BAC4-39A7-2EF17C4F8026}"/>
              </a:ext>
            </a:extLst>
          </p:cNvPr>
          <p:cNvSpPr/>
          <p:nvPr userDrawn="1"/>
        </p:nvSpPr>
        <p:spPr>
          <a:xfrm>
            <a:off x="-2" y="976544"/>
            <a:ext cx="12192002" cy="4243526"/>
          </a:xfrm>
          <a:prstGeom prst="rect">
            <a:avLst/>
          </a:prstGeom>
          <a:gradFill>
            <a:gsLst>
              <a:gs pos="0">
                <a:schemeClr val="accent6">
                  <a:alpha val="95359"/>
                  <a:lumMod val="20375"/>
                </a:schemeClr>
              </a:gs>
              <a:gs pos="68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7" name="Picture 6" descr="A blue number on a black background&#10;&#10;Description automatically generated">
            <a:extLst>
              <a:ext uri="{FF2B5EF4-FFF2-40B4-BE49-F238E27FC236}">
                <a16:creationId xmlns:a16="http://schemas.microsoft.com/office/drawing/2014/main" id="{D49A9206-226C-3505-6D87-A00842E3843D}"/>
              </a:ext>
            </a:extLst>
          </p:cNvPr>
          <p:cNvPicPr>
            <a:picLocks noChangeAspect="1"/>
          </p:cNvPicPr>
          <p:nvPr userDrawn="1"/>
        </p:nvPicPr>
        <p:blipFill>
          <a:blip r:embed="rId3"/>
          <a:stretch>
            <a:fillRect/>
          </a:stretch>
        </p:blipFill>
        <p:spPr>
          <a:xfrm>
            <a:off x="10312400" y="6232188"/>
            <a:ext cx="1617002" cy="514052"/>
          </a:xfrm>
          <a:prstGeom prst="rect">
            <a:avLst/>
          </a:prstGeom>
        </p:spPr>
      </p:pic>
    </p:spTree>
    <p:extLst>
      <p:ext uri="{BB962C8B-B14F-4D97-AF65-F5344CB8AC3E}">
        <p14:creationId xmlns:p14="http://schemas.microsoft.com/office/powerpoint/2010/main" val="914892963"/>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74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5" name="Picture 4" descr="A blue number on a black background&#10;&#10;Description automatically generated">
            <a:extLst>
              <a:ext uri="{FF2B5EF4-FFF2-40B4-BE49-F238E27FC236}">
                <a16:creationId xmlns:a16="http://schemas.microsoft.com/office/drawing/2014/main" id="{27FC3D80-8BB6-82BD-A9E1-C86B970A003A}"/>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8" name="Picture 7">
            <a:extLst>
              <a:ext uri="{FF2B5EF4-FFF2-40B4-BE49-F238E27FC236}">
                <a16:creationId xmlns:a16="http://schemas.microsoft.com/office/drawing/2014/main" id="{825C2A84-0CA4-9E16-CCC7-7ABBA3AA5418}"/>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B59BDA-E291-F8DD-C4E7-8B88EC809BCD}"/>
              </a:ext>
            </a:extLst>
          </p:cNvPr>
          <p:cNvSpPr/>
          <p:nvPr userDrawn="1"/>
        </p:nvSpPr>
        <p:spPr>
          <a:xfrm>
            <a:off x="0" y="541585"/>
            <a:ext cx="12192002" cy="940985"/>
          </a:xfrm>
          <a:prstGeom prst="rect">
            <a:avLst/>
          </a:prstGeom>
          <a:gradFill>
            <a:gsLst>
              <a:gs pos="0">
                <a:schemeClr val="accent6">
                  <a:alpha val="95359"/>
                  <a:lumMod val="20375"/>
                </a:schemeClr>
              </a:gs>
              <a:gs pos="62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4" name="Picture 3" descr="A blue number on a black background&#10;&#10;Description automatically generated">
            <a:extLst>
              <a:ext uri="{FF2B5EF4-FFF2-40B4-BE49-F238E27FC236}">
                <a16:creationId xmlns:a16="http://schemas.microsoft.com/office/drawing/2014/main" id="{BBC4DEDA-047E-056F-CC67-2F0676D21022}"/>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8" name="Picture 7">
            <a:extLst>
              <a:ext uri="{FF2B5EF4-FFF2-40B4-BE49-F238E27FC236}">
                <a16:creationId xmlns:a16="http://schemas.microsoft.com/office/drawing/2014/main" id="{998249BD-2DF4-63B9-CB3A-1EA9EC831230}"/>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ue number on a black background&#10;&#10;Description automatically generated">
            <a:extLst>
              <a:ext uri="{FF2B5EF4-FFF2-40B4-BE49-F238E27FC236}">
                <a16:creationId xmlns:a16="http://schemas.microsoft.com/office/drawing/2014/main" id="{D4BE2DE3-A26B-0144-7E02-0DB6A0B6D16D}"/>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4" name="Picture 3">
            <a:extLst>
              <a:ext uri="{FF2B5EF4-FFF2-40B4-BE49-F238E27FC236}">
                <a16:creationId xmlns:a16="http://schemas.microsoft.com/office/drawing/2014/main" id="{49F028FB-1F59-B637-EEF7-1F1774076132}"/>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chemeClr val="accent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3" name="Picture 2" descr="A blue number on a black background&#10;&#10;Description automatically generated">
            <a:extLst>
              <a:ext uri="{FF2B5EF4-FFF2-40B4-BE49-F238E27FC236}">
                <a16:creationId xmlns:a16="http://schemas.microsoft.com/office/drawing/2014/main" id="{8422F242-EA7A-F15B-8F38-9FFA04FC258E}"/>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4" name="Picture 3">
            <a:extLst>
              <a:ext uri="{FF2B5EF4-FFF2-40B4-BE49-F238E27FC236}">
                <a16:creationId xmlns:a16="http://schemas.microsoft.com/office/drawing/2014/main" id="{BB4211B4-4A0B-9ECA-995B-0C0DE510D7F3}"/>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descr="A blue number on a black background&#10;&#10;Description automatically generated">
            <a:extLst>
              <a:ext uri="{FF2B5EF4-FFF2-40B4-BE49-F238E27FC236}">
                <a16:creationId xmlns:a16="http://schemas.microsoft.com/office/drawing/2014/main" id="{147CABCB-9C60-E112-9A21-F1379F741A40}"/>
              </a:ext>
            </a:extLst>
          </p:cNvPr>
          <p:cNvPicPr>
            <a:picLocks noChangeAspect="1"/>
          </p:cNvPicPr>
          <p:nvPr userDrawn="1"/>
        </p:nvPicPr>
        <p:blipFill>
          <a:blip r:embed="rId2"/>
          <a:stretch>
            <a:fillRect/>
          </a:stretch>
        </p:blipFill>
        <p:spPr>
          <a:xfrm>
            <a:off x="10312400" y="6232188"/>
            <a:ext cx="1617002" cy="514052"/>
          </a:xfrm>
          <a:prstGeom prst="rect">
            <a:avLst/>
          </a:prstGeom>
        </p:spPr>
      </p:pic>
      <p:pic>
        <p:nvPicPr>
          <p:cNvPr id="7" name="Picture 6">
            <a:extLst>
              <a:ext uri="{FF2B5EF4-FFF2-40B4-BE49-F238E27FC236}">
                <a16:creationId xmlns:a16="http://schemas.microsoft.com/office/drawing/2014/main" id="{5D08A257-65A9-6443-1465-CC96C8AA2C5D}"/>
              </a:ext>
            </a:extLst>
          </p:cNvPr>
          <p:cNvPicPr>
            <a:picLocks noChangeAspect="1"/>
          </p:cNvPicPr>
          <p:nvPr userDrawn="1"/>
        </p:nvPicPr>
        <p:blipFill>
          <a:blip r:embed="rId3"/>
          <a:stretch>
            <a:fillRect/>
          </a:stretch>
        </p:blipFill>
        <p:spPr>
          <a:xfrm>
            <a:off x="254000" y="6467475"/>
            <a:ext cx="267494" cy="2139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F79395-0844-AD0D-53A2-F531521F5E61}"/>
              </a:ext>
            </a:extLst>
          </p:cNvPr>
          <p:cNvSpPr/>
          <p:nvPr userDrawn="1"/>
        </p:nvSpPr>
        <p:spPr>
          <a:xfrm>
            <a:off x="0" y="0"/>
            <a:ext cx="12192002" cy="6858000"/>
          </a:xfrm>
          <a:prstGeom prst="rect">
            <a:avLst/>
          </a:prstGeom>
          <a:gradFill>
            <a:gsLst>
              <a:gs pos="0">
                <a:schemeClr val="accent6">
                  <a:alpha val="95359"/>
                  <a:lumMod val="20375"/>
                </a:schemeClr>
              </a:gs>
              <a:gs pos="59000">
                <a:schemeClr val="accent2"/>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sp>
        <p:nvSpPr>
          <p:cNvPr id="10" name="TextBox 9">
            <a:extLst>
              <a:ext uri="{FF2B5EF4-FFF2-40B4-BE49-F238E27FC236}">
                <a16:creationId xmlns:a16="http://schemas.microsoft.com/office/drawing/2014/main" id="{253CB0F5-C883-4244-A2C8-E70894486D4E}"/>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chemeClr val="bg1"/>
                </a:solidFill>
              </a:rPr>
              <a:t>#IUG2024</a:t>
            </a:r>
            <a:endParaRPr lang="en-US" sz="1600" baseline="30000" dirty="0">
              <a:solidFill>
                <a:schemeClr val="bg1"/>
              </a:solidFill>
            </a:endParaRPr>
          </a:p>
        </p:txBody>
      </p:sp>
      <p:pic>
        <p:nvPicPr>
          <p:cNvPr id="5" name="Picture 4" descr="A white letter on a black background&#10;&#10;Description automatically generated">
            <a:extLst>
              <a:ext uri="{FF2B5EF4-FFF2-40B4-BE49-F238E27FC236}">
                <a16:creationId xmlns:a16="http://schemas.microsoft.com/office/drawing/2014/main" id="{8A9AB1D3-7F82-D0C9-30B0-E9D35A63B8BE}"/>
              </a:ext>
            </a:extLst>
          </p:cNvPr>
          <p:cNvPicPr>
            <a:picLocks noChangeAspect="1"/>
          </p:cNvPicPr>
          <p:nvPr userDrawn="1"/>
        </p:nvPicPr>
        <p:blipFill>
          <a:blip r:embed="rId2"/>
          <a:stretch>
            <a:fillRect/>
          </a:stretch>
        </p:blipFill>
        <p:spPr>
          <a:xfrm>
            <a:off x="10322560" y="6207761"/>
            <a:ext cx="1588726" cy="505064"/>
          </a:xfrm>
          <a:prstGeom prst="rect">
            <a:avLst/>
          </a:prstGeom>
        </p:spPr>
      </p:pic>
      <p:pic>
        <p:nvPicPr>
          <p:cNvPr id="4" name="Picture 3">
            <a:extLst>
              <a:ext uri="{FF2B5EF4-FFF2-40B4-BE49-F238E27FC236}">
                <a16:creationId xmlns:a16="http://schemas.microsoft.com/office/drawing/2014/main" id="{BE06B2BD-9127-F7AF-E19E-DBA5993CC4A6}"/>
              </a:ext>
            </a:extLst>
          </p:cNvPr>
          <p:cNvPicPr>
            <a:picLocks noChangeAspect="1"/>
          </p:cNvPicPr>
          <p:nvPr userDrawn="1"/>
        </p:nvPicPr>
        <p:blipFill>
          <a:blip r:embed="rId3"/>
          <a:stretch>
            <a:fillRect/>
          </a:stretch>
        </p:blipFill>
        <p:spPr>
          <a:xfrm>
            <a:off x="254000" y="6469380"/>
            <a:ext cx="267494" cy="213995"/>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a:extLst>
              <a:ext uri="{FF2B5EF4-FFF2-40B4-BE49-F238E27FC236}">
                <a16:creationId xmlns:a16="http://schemas.microsoft.com/office/drawing/2014/main" id="{8244C16B-CE90-09F1-6278-FC3314E14C18}"/>
              </a:ext>
            </a:extLst>
          </p:cNvPr>
          <p:cNvPicPr>
            <a:picLocks noChangeAspect="1"/>
          </p:cNvPicPr>
          <p:nvPr userDrawn="1"/>
        </p:nvPicPr>
        <p:blipFill>
          <a:blip r:embed="rId2"/>
          <a:stretch>
            <a:fillRect/>
          </a:stretch>
        </p:blipFill>
        <p:spPr>
          <a:xfrm>
            <a:off x="254000" y="6467475"/>
            <a:ext cx="267494" cy="213995"/>
          </a:xfrm>
          <a:prstGeom prst="rect">
            <a:avLst/>
          </a:prstGeom>
        </p:spPr>
      </p:pic>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
        <p:nvSpPr>
          <p:cNvPr id="9" name="TextBox 8">
            <a:extLst>
              <a:ext uri="{FF2B5EF4-FFF2-40B4-BE49-F238E27FC236}">
                <a16:creationId xmlns:a16="http://schemas.microsoft.com/office/drawing/2014/main" id="{BCA0E099-69B7-9549-A9A0-3F0BE181716D}"/>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dirty="0">
                <a:solidFill>
                  <a:srgbClr val="575358"/>
                </a:solidFill>
              </a:rPr>
              <a:t>#IUG2024</a:t>
            </a:r>
            <a:endParaRPr lang="en-US" sz="1600" baseline="30000" dirty="0">
              <a:solidFill>
                <a:srgbClr val="575358"/>
              </a:solidFill>
            </a:endParaRPr>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p:txStyles>
    <p:titleStyle>
      <a:lvl1pPr algn="l" defTabSz="914400" rtl="0" eaLnBrk="1" latinLnBrk="0" hangingPunct="1">
        <a:lnSpc>
          <a:spcPct val="90000"/>
        </a:lnSpc>
        <a:spcBef>
          <a:spcPct val="0"/>
        </a:spcBef>
        <a:buNone/>
        <a:defRPr sz="28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screamingfrog.co.uk/seo-spider/"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library.metmuseum.org/"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screamingfrog.co.uk/seo-spider/faq/#what-hardware-is-recommended"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Thomas-J-Watson-Library"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p:txBody>
          <a:bodyPr>
            <a:normAutofit fontScale="90000"/>
          </a:bodyPr>
          <a:lstStyle/>
          <a:p>
            <a:r>
              <a:rPr lang="en-US" dirty="0"/>
              <a:t>There is no such thing as a permanent URL</a:t>
            </a:r>
          </a:p>
        </p:txBody>
      </p:sp>
      <p:sp>
        <p:nvSpPr>
          <p:cNvPr id="3" name="Subtitle 2">
            <a:extLst>
              <a:ext uri="{FF2B5EF4-FFF2-40B4-BE49-F238E27FC236}">
                <a16:creationId xmlns:a16="http://schemas.microsoft.com/office/drawing/2014/main" id="{64A331C7-1CAC-054C-A46F-A6B34A9923D1}"/>
              </a:ext>
            </a:extLst>
          </p:cNvPr>
          <p:cNvSpPr>
            <a:spLocks noGrp="1"/>
          </p:cNvSpPr>
          <p:nvPr>
            <p:ph type="subTitle" idx="1"/>
          </p:nvPr>
        </p:nvSpPr>
        <p:spPr>
          <a:xfrm>
            <a:off x="2615809" y="4278628"/>
            <a:ext cx="6946388" cy="369332"/>
          </a:xfrm>
        </p:spPr>
        <p:txBody>
          <a:bodyPr>
            <a:normAutofit fontScale="85000" lnSpcReduction="10000"/>
          </a:bodyPr>
          <a:lstStyle/>
          <a:p>
            <a:r>
              <a:rPr lang="en-US" dirty="0"/>
              <a:t>Ways to identify and repair broken links in your catalog</a:t>
            </a:r>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p:txBody>
          <a:bodyPr/>
          <a:lstStyle/>
          <a:p>
            <a:r>
              <a:rPr lang="en-US" dirty="0"/>
              <a:t>Michael Cummings, Watson Library, the Met</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9C410162-49D0-9433-99C2-F4A773440F5B}"/>
              </a:ext>
            </a:extLst>
          </p:cNvPr>
          <p:cNvGraphicFramePr/>
          <p:nvPr>
            <p:extLst>
              <p:ext uri="{D42A27DB-BD31-4B8C-83A1-F6EECF244321}">
                <p14:modId xmlns:p14="http://schemas.microsoft.com/office/powerpoint/2010/main" val="2098714255"/>
              </p:ext>
            </p:extLst>
          </p:nvPr>
        </p:nvGraphicFramePr>
        <p:xfrm>
          <a:off x="591880" y="941647"/>
          <a:ext cx="110082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1: Sierra URL Checker / Interactive Report</a:t>
            </a:r>
          </a:p>
        </p:txBody>
      </p:sp>
      <p:sp>
        <p:nvSpPr>
          <p:cNvPr id="10" name="TextBox 9">
            <a:extLst>
              <a:ext uri="{FF2B5EF4-FFF2-40B4-BE49-F238E27FC236}">
                <a16:creationId xmlns:a16="http://schemas.microsoft.com/office/drawing/2014/main" id="{A0CF83B5-3935-A3A7-82FF-223DB9EA1912}"/>
              </a:ext>
            </a:extLst>
          </p:cNvPr>
          <p:cNvSpPr txBox="1"/>
          <p:nvPr/>
        </p:nvSpPr>
        <p:spPr>
          <a:xfrm>
            <a:off x="927512" y="5828791"/>
            <a:ext cx="6687764" cy="369332"/>
          </a:xfrm>
          <a:prstGeom prst="rect">
            <a:avLst/>
          </a:prstGeom>
          <a:noFill/>
        </p:spPr>
        <p:txBody>
          <a:bodyPr wrap="square">
            <a:spAutoFit/>
          </a:bodyPr>
          <a:lstStyle/>
          <a:p>
            <a:r>
              <a:rPr lang="en-US" i="1" dirty="0">
                <a:solidFill>
                  <a:srgbClr val="237948"/>
                </a:solidFill>
                <a:latin typeface="arial" panose="020B0604020202020204" pitchFamily="34" charset="0"/>
              </a:rPr>
              <a:t>Highly recommended</a:t>
            </a:r>
            <a:endParaRPr lang="en-US" i="1" dirty="0">
              <a:solidFill>
                <a:srgbClr val="237948"/>
              </a:solidFill>
            </a:endParaRPr>
          </a:p>
        </p:txBody>
      </p:sp>
      <p:sp>
        <p:nvSpPr>
          <p:cNvPr id="8" name="TextBox 7">
            <a:extLst>
              <a:ext uri="{FF2B5EF4-FFF2-40B4-BE49-F238E27FC236}">
                <a16:creationId xmlns:a16="http://schemas.microsoft.com/office/drawing/2014/main" id="{937EC2EC-D7B1-B8D6-3F09-0822691584FC}"/>
              </a:ext>
            </a:extLst>
          </p:cNvPr>
          <p:cNvSpPr txBox="1"/>
          <p:nvPr/>
        </p:nvSpPr>
        <p:spPr>
          <a:xfrm>
            <a:off x="516565" y="1559952"/>
            <a:ext cx="3676006" cy="461665"/>
          </a:xfrm>
          <a:prstGeom prst="rect">
            <a:avLst/>
          </a:prstGeom>
          <a:noFill/>
        </p:spPr>
        <p:txBody>
          <a:bodyPr wrap="none" rtlCol="0">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Recommended</a:t>
            </a:r>
            <a:r>
              <a:rPr lang="en-US" sz="2400" dirty="0">
                <a:solidFill>
                  <a:schemeClr val="accent5">
                    <a:lumMod val="75000"/>
                  </a:schemeClr>
                </a:solidFill>
              </a:rPr>
              <a:t> </a:t>
            </a:r>
            <a:r>
              <a:rPr lang="en-US" sz="2400" b="1" dirty="0">
                <a:solidFill>
                  <a:schemeClr val="accent5">
                    <a:lumMod val="75000"/>
                  </a:schemeClr>
                </a:solidFill>
              </a:rPr>
              <a:t>Process</a:t>
            </a:r>
          </a:p>
        </p:txBody>
      </p:sp>
      <p:sp>
        <p:nvSpPr>
          <p:cNvPr id="15" name="Arrow: Circular 14">
            <a:extLst>
              <a:ext uri="{FF2B5EF4-FFF2-40B4-BE49-F238E27FC236}">
                <a16:creationId xmlns:a16="http://schemas.microsoft.com/office/drawing/2014/main" id="{1D7BEA19-73E7-AE6E-F3DB-D0E2D290B0B3}"/>
              </a:ext>
            </a:extLst>
          </p:cNvPr>
          <p:cNvSpPr/>
          <p:nvPr/>
        </p:nvSpPr>
        <p:spPr>
          <a:xfrm flipH="1">
            <a:off x="8443968" y="1205921"/>
            <a:ext cx="889075" cy="1169725"/>
          </a:xfrm>
          <a:prstGeom prst="circular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52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1: Sierra URL Checker / urlverify.html</a:t>
            </a:r>
          </a:p>
        </p:txBody>
      </p:sp>
      <p:sp>
        <p:nvSpPr>
          <p:cNvPr id="9" name="TextBox 8">
            <a:extLst>
              <a:ext uri="{FF2B5EF4-FFF2-40B4-BE49-F238E27FC236}">
                <a16:creationId xmlns:a16="http://schemas.microsoft.com/office/drawing/2014/main" id="{F0166132-D364-2EBB-630F-6016D9EE095B}"/>
              </a:ext>
            </a:extLst>
          </p:cNvPr>
          <p:cNvSpPr txBox="1"/>
          <p:nvPr/>
        </p:nvSpPr>
        <p:spPr>
          <a:xfrm>
            <a:off x="3987795" y="1708160"/>
            <a:ext cx="1143646" cy="338554"/>
          </a:xfrm>
          <a:prstGeom prst="rect">
            <a:avLst/>
          </a:prstGeom>
          <a:solidFill>
            <a:schemeClr val="accent6">
              <a:lumMod val="90000"/>
              <a:lumOff val="10000"/>
            </a:schemeClr>
          </a:solidFill>
        </p:spPr>
        <p:txBody>
          <a:bodyPr wrap="none" rtlCol="0">
            <a:spAutoFit/>
          </a:bodyPr>
          <a:lstStyle/>
          <a:p>
            <a:r>
              <a:rPr lang="en-US" sz="1600" dirty="0">
                <a:solidFill>
                  <a:schemeClr val="bg1"/>
                </a:solidFill>
              </a:rPr>
              <a:t>URL Block</a:t>
            </a:r>
          </a:p>
        </p:txBody>
      </p:sp>
      <p:cxnSp>
        <p:nvCxnSpPr>
          <p:cNvPr id="11" name="Connector: Elbow 10">
            <a:extLst>
              <a:ext uri="{FF2B5EF4-FFF2-40B4-BE49-F238E27FC236}">
                <a16:creationId xmlns:a16="http://schemas.microsoft.com/office/drawing/2014/main" id="{034B57CD-A2C3-F2DA-D24D-2785CC5A3763}"/>
              </a:ext>
            </a:extLst>
          </p:cNvPr>
          <p:cNvCxnSpPr>
            <a:cxnSpLocks/>
          </p:cNvCxnSpPr>
          <p:nvPr/>
        </p:nvCxnSpPr>
        <p:spPr>
          <a:xfrm>
            <a:off x="3521413" y="1662872"/>
            <a:ext cx="466382" cy="214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492AC4-06F4-F0BA-3C73-CAE2646D35A2}"/>
              </a:ext>
            </a:extLst>
          </p:cNvPr>
          <p:cNvSpPr txBox="1"/>
          <p:nvPr/>
        </p:nvSpPr>
        <p:spPr>
          <a:xfrm>
            <a:off x="3326139" y="2191051"/>
            <a:ext cx="1805302" cy="338554"/>
          </a:xfrm>
          <a:prstGeom prst="rect">
            <a:avLst/>
          </a:prstGeom>
          <a:solidFill>
            <a:schemeClr val="accent6">
              <a:lumMod val="90000"/>
              <a:lumOff val="10000"/>
            </a:schemeClr>
          </a:solidFill>
        </p:spPr>
        <p:txBody>
          <a:bodyPr wrap="none" rtlCol="0">
            <a:spAutoFit/>
          </a:bodyPr>
          <a:lstStyle/>
          <a:p>
            <a:r>
              <a:rPr lang="en-US" sz="1600" dirty="0">
                <a:solidFill>
                  <a:schemeClr val="bg1"/>
                </a:solidFill>
              </a:rPr>
              <a:t>Interactive Report</a:t>
            </a:r>
          </a:p>
        </p:txBody>
      </p:sp>
      <p:cxnSp>
        <p:nvCxnSpPr>
          <p:cNvPr id="17" name="Connector: Elbow 16">
            <a:extLst>
              <a:ext uri="{FF2B5EF4-FFF2-40B4-BE49-F238E27FC236}">
                <a16:creationId xmlns:a16="http://schemas.microsoft.com/office/drawing/2014/main" id="{2F7522E0-F47F-4C70-97FA-AB3D2D388B5F}"/>
              </a:ext>
            </a:extLst>
          </p:cNvPr>
          <p:cNvCxnSpPr>
            <a:cxnSpLocks/>
          </p:cNvCxnSpPr>
          <p:nvPr/>
        </p:nvCxnSpPr>
        <p:spPr>
          <a:xfrm>
            <a:off x="2500009" y="1662872"/>
            <a:ext cx="788213" cy="699784"/>
          </a:xfrm>
          <a:prstGeom prst="bentConnector3">
            <a:avLst>
              <a:gd name="adj1" fmla="val 2038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DB75B0B-A0AF-1949-88C0-262335433C96}"/>
              </a:ext>
            </a:extLst>
          </p:cNvPr>
          <p:cNvPicPr>
            <a:picLocks noChangeAspect="1"/>
          </p:cNvPicPr>
          <p:nvPr/>
        </p:nvPicPr>
        <p:blipFill>
          <a:blip r:embed="rId2"/>
          <a:stretch>
            <a:fillRect/>
          </a:stretch>
        </p:blipFill>
        <p:spPr>
          <a:xfrm>
            <a:off x="970118" y="1404936"/>
            <a:ext cx="10215681" cy="2593131"/>
          </a:xfrm>
          <a:prstGeom prst="rect">
            <a:avLst/>
          </a:prstGeom>
        </p:spPr>
      </p:pic>
      <p:sp>
        <p:nvSpPr>
          <p:cNvPr id="6" name="TextBox 5">
            <a:extLst>
              <a:ext uri="{FF2B5EF4-FFF2-40B4-BE49-F238E27FC236}">
                <a16:creationId xmlns:a16="http://schemas.microsoft.com/office/drawing/2014/main" id="{8194FA44-707C-321C-C680-9248C8D2736D}"/>
              </a:ext>
            </a:extLst>
          </p:cNvPr>
          <p:cNvSpPr txBox="1"/>
          <p:nvPr/>
        </p:nvSpPr>
        <p:spPr>
          <a:xfrm>
            <a:off x="884907" y="4256003"/>
            <a:ext cx="10300891" cy="1200329"/>
          </a:xfrm>
          <a:prstGeom prst="rect">
            <a:avLst/>
          </a:prstGeom>
          <a:noFill/>
        </p:spPr>
        <p:txBody>
          <a:bodyPr wrap="square">
            <a:spAutoFit/>
          </a:bodyPr>
          <a:lstStyle/>
          <a:p>
            <a:r>
              <a:rPr lang="en-US" b="1" i="0" dirty="0">
                <a:solidFill>
                  <a:srgbClr val="303030"/>
                </a:solidFill>
                <a:effectLst/>
                <a:latin typeface="arial" panose="020B0604020202020204" pitchFamily="34" charset="0"/>
              </a:rPr>
              <a:t>URL Checker</a:t>
            </a:r>
            <a:r>
              <a:rPr lang="en-US" b="0" i="0" dirty="0">
                <a:solidFill>
                  <a:srgbClr val="303030"/>
                </a:solidFill>
                <a:effectLst/>
                <a:latin typeface="arial" panose="020B0604020202020204" pitchFamily="34" charset="0"/>
              </a:rPr>
              <a:t> creates the </a:t>
            </a:r>
            <a:r>
              <a:rPr lang="en-US" b="1" i="0" dirty="0">
                <a:solidFill>
                  <a:srgbClr val="303030"/>
                </a:solidFill>
                <a:effectLst/>
                <a:latin typeface="arial" panose="020B0604020202020204" pitchFamily="34" charset="0"/>
              </a:rPr>
              <a:t>urlverify.html</a:t>
            </a:r>
            <a:r>
              <a:rPr lang="en-US" b="0" i="0" dirty="0">
                <a:solidFill>
                  <a:srgbClr val="303030"/>
                </a:solidFill>
                <a:effectLst/>
                <a:latin typeface="arial" panose="020B0604020202020204" pitchFamily="34" charset="0"/>
              </a:rPr>
              <a:t> file in your </a:t>
            </a:r>
            <a:r>
              <a:rPr lang="en-US" b="0" i="0" dirty="0" err="1">
                <a:effectLst/>
                <a:latin typeface="arial" panose="020B0604020202020204" pitchFamily="34" charset="0"/>
              </a:rPr>
              <a:t>WebPAC</a:t>
            </a:r>
            <a:r>
              <a:rPr lang="en-US" b="0" i="0" dirty="0">
                <a:effectLst/>
                <a:latin typeface="arial" panose="020B0604020202020204" pitchFamily="34" charset="0"/>
              </a:rPr>
              <a:t> live/screens subdirectory</a:t>
            </a:r>
            <a:r>
              <a:rPr lang="en-US" b="0" i="0" dirty="0">
                <a:solidFill>
                  <a:srgbClr val="303030"/>
                </a:solidFill>
                <a:effectLst/>
                <a:latin typeface="arial" panose="020B0604020202020204" pitchFamily="34" charset="0"/>
              </a:rPr>
              <a:t> after it completes its record processing. You can use the HTML file to manually test links and view the HTML error messages recorded for each link failure. To view the large </a:t>
            </a:r>
            <a:r>
              <a:rPr lang="en-US" b="1" i="0" dirty="0">
                <a:solidFill>
                  <a:srgbClr val="303030"/>
                </a:solidFill>
                <a:effectLst/>
                <a:latin typeface="arial" panose="020B0604020202020204" pitchFamily="34" charset="0"/>
              </a:rPr>
              <a:t>urlverify.html</a:t>
            </a:r>
            <a:r>
              <a:rPr lang="en-US" b="0" i="0" dirty="0">
                <a:solidFill>
                  <a:srgbClr val="303030"/>
                </a:solidFill>
                <a:effectLst/>
                <a:latin typeface="arial" panose="020B0604020202020204" pitchFamily="34" charset="0"/>
              </a:rPr>
              <a:t> file, transfer the file to your local workstation using the </a:t>
            </a:r>
            <a:r>
              <a:rPr lang="en-US" b="0" i="0" dirty="0">
                <a:effectLst/>
                <a:latin typeface="arial" panose="020B0604020202020204" pitchFamily="34" charset="0"/>
              </a:rPr>
              <a:t>Web Master</a:t>
            </a:r>
            <a:r>
              <a:rPr lang="en-US" b="0" i="0" dirty="0">
                <a:solidFill>
                  <a:srgbClr val="303030"/>
                </a:solidFill>
                <a:effectLst/>
                <a:latin typeface="arial" panose="020B0604020202020204" pitchFamily="34" charset="0"/>
              </a:rPr>
              <a:t> function and open it with a Web browser.</a:t>
            </a:r>
            <a:endParaRPr lang="en-US" dirty="0"/>
          </a:p>
        </p:txBody>
      </p:sp>
      <p:sp>
        <p:nvSpPr>
          <p:cNvPr id="7" name="TextBox 6">
            <a:extLst>
              <a:ext uri="{FF2B5EF4-FFF2-40B4-BE49-F238E27FC236}">
                <a16:creationId xmlns:a16="http://schemas.microsoft.com/office/drawing/2014/main" id="{2400EF53-9515-BE6F-1DD6-ACD980600386}"/>
              </a:ext>
            </a:extLst>
          </p:cNvPr>
          <p:cNvSpPr txBox="1"/>
          <p:nvPr/>
        </p:nvSpPr>
        <p:spPr>
          <a:xfrm>
            <a:off x="884907" y="5714268"/>
            <a:ext cx="1723549" cy="369332"/>
          </a:xfrm>
          <a:prstGeom prst="rect">
            <a:avLst/>
          </a:prstGeom>
          <a:noFill/>
        </p:spPr>
        <p:txBody>
          <a:bodyPr wrap="none" rtlCol="0">
            <a:spAutoFit/>
          </a:bodyPr>
          <a:lstStyle/>
          <a:p>
            <a:r>
              <a:rPr lang="en-US" i="1" dirty="0">
                <a:solidFill>
                  <a:srgbClr val="C00000"/>
                </a:solidFill>
              </a:rPr>
              <a:t>Not very useful</a:t>
            </a:r>
          </a:p>
        </p:txBody>
      </p:sp>
      <p:sp>
        <p:nvSpPr>
          <p:cNvPr id="12" name="Rectangle 11">
            <a:extLst>
              <a:ext uri="{FF2B5EF4-FFF2-40B4-BE49-F238E27FC236}">
                <a16:creationId xmlns:a16="http://schemas.microsoft.com/office/drawing/2014/main" id="{4F680247-630E-4150-662A-DC5AEAE8A6F2}"/>
              </a:ext>
            </a:extLst>
          </p:cNvPr>
          <p:cNvSpPr/>
          <p:nvPr/>
        </p:nvSpPr>
        <p:spPr>
          <a:xfrm>
            <a:off x="8151779" y="1799617"/>
            <a:ext cx="2655651" cy="247097"/>
          </a:xfrm>
          <a:prstGeom prst="rect">
            <a:avLst/>
          </a:prstGeom>
          <a:solidFill>
            <a:srgbClr val="FFFF0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9DEF9E-BA0A-954B-8DB4-07091674FE54}"/>
              </a:ext>
            </a:extLst>
          </p:cNvPr>
          <p:cNvSpPr/>
          <p:nvPr/>
        </p:nvSpPr>
        <p:spPr>
          <a:xfrm>
            <a:off x="5029198" y="2902918"/>
            <a:ext cx="2772385" cy="247097"/>
          </a:xfrm>
          <a:prstGeom prst="rect">
            <a:avLst/>
          </a:prstGeom>
          <a:solidFill>
            <a:srgbClr val="FFFF0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E9D873E-8CC9-72C2-640F-D52B799AA14C}"/>
              </a:ext>
            </a:extLst>
          </p:cNvPr>
          <p:cNvSpPr/>
          <p:nvPr/>
        </p:nvSpPr>
        <p:spPr>
          <a:xfrm>
            <a:off x="7887957" y="2219721"/>
            <a:ext cx="562708" cy="573721"/>
          </a:xfrm>
          <a:prstGeom prst="rect">
            <a:avLst/>
          </a:prstGeom>
          <a:solidFill>
            <a:srgbClr val="FFFF0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03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EDB-0C8A-2BDA-418B-BBBFE3FB8046}"/>
              </a:ext>
            </a:extLst>
          </p:cNvPr>
          <p:cNvSpPr>
            <a:spLocks noGrp="1"/>
          </p:cNvSpPr>
          <p:nvPr>
            <p:ph type="title"/>
          </p:nvPr>
        </p:nvSpPr>
        <p:spPr/>
        <p:txBody>
          <a:bodyPr/>
          <a:lstStyle/>
          <a:p>
            <a:r>
              <a:rPr lang="en-US" dirty="0"/>
              <a:t>Part 2: Link checking with SEO Spider Tool</a:t>
            </a:r>
          </a:p>
        </p:txBody>
      </p:sp>
      <p:sp>
        <p:nvSpPr>
          <p:cNvPr id="11" name="TextBox 10">
            <a:extLst>
              <a:ext uri="{FF2B5EF4-FFF2-40B4-BE49-F238E27FC236}">
                <a16:creationId xmlns:a16="http://schemas.microsoft.com/office/drawing/2014/main" id="{FFB02417-5120-0F5F-8470-CA9DDDE8DE63}"/>
              </a:ext>
            </a:extLst>
          </p:cNvPr>
          <p:cNvSpPr txBox="1"/>
          <p:nvPr/>
        </p:nvSpPr>
        <p:spPr>
          <a:xfrm>
            <a:off x="516565" y="2151898"/>
            <a:ext cx="4705814" cy="3785652"/>
          </a:xfrm>
          <a:prstGeom prst="rect">
            <a:avLst/>
          </a:prstGeom>
          <a:noFill/>
        </p:spPr>
        <p:txBody>
          <a:bodyPr wrap="square">
            <a:spAutoFit/>
          </a:bodyPr>
          <a:lstStyle/>
          <a:p>
            <a:r>
              <a:rPr lang="en-US" sz="2000" b="1" dirty="0">
                <a:solidFill>
                  <a:schemeClr val="accent1"/>
                </a:solidFill>
              </a:rPr>
              <a:t>Requirements</a:t>
            </a:r>
          </a:p>
          <a:p>
            <a:endParaRPr lang="en-US" sz="2000" b="1" dirty="0">
              <a:solidFill>
                <a:srgbClr val="FF0000"/>
              </a:solidFill>
            </a:endParaRPr>
          </a:p>
          <a:p>
            <a:r>
              <a:rPr lang="en-US" sz="2000" dirty="0"/>
              <a:t>Download the either the free or paid license version of the SEO Spider Tool.</a:t>
            </a:r>
          </a:p>
          <a:p>
            <a:endParaRPr lang="en-US" sz="2000" dirty="0"/>
          </a:p>
          <a:p>
            <a:r>
              <a:rPr lang="en-US" sz="2000" dirty="0"/>
              <a:t>Generate a file from Sierra containing a list of URLs you wish to verify. Each line</a:t>
            </a:r>
          </a:p>
          <a:p>
            <a:r>
              <a:rPr lang="en-US" sz="2000" dirty="0"/>
              <a:t>In the file should contain the bib id and a URL</a:t>
            </a:r>
          </a:p>
          <a:p>
            <a:endParaRPr lang="en-US" sz="2000" b="1" dirty="0"/>
          </a:p>
          <a:p>
            <a:r>
              <a:rPr lang="en-US" sz="2000" dirty="0"/>
              <a:t>Part 2 of this presentation illustrates a</a:t>
            </a:r>
          </a:p>
          <a:p>
            <a:r>
              <a:rPr lang="en-US" sz="2000" dirty="0"/>
              <a:t>workflow using the free version.</a:t>
            </a:r>
          </a:p>
        </p:txBody>
      </p:sp>
      <p:sp>
        <p:nvSpPr>
          <p:cNvPr id="13" name="TextBox 12">
            <a:extLst>
              <a:ext uri="{FF2B5EF4-FFF2-40B4-BE49-F238E27FC236}">
                <a16:creationId xmlns:a16="http://schemas.microsoft.com/office/drawing/2014/main" id="{C86CC4CE-545B-2CD9-FFDA-CE3169DC1BCB}"/>
              </a:ext>
            </a:extLst>
          </p:cNvPr>
          <p:cNvSpPr txBox="1"/>
          <p:nvPr/>
        </p:nvSpPr>
        <p:spPr>
          <a:xfrm>
            <a:off x="6196361" y="2151898"/>
            <a:ext cx="5222487" cy="4062651"/>
          </a:xfrm>
          <a:prstGeom prst="rect">
            <a:avLst/>
          </a:prstGeom>
          <a:noFill/>
        </p:spPr>
        <p:txBody>
          <a:bodyPr wrap="square" rtlCol="0">
            <a:spAutoFit/>
          </a:bodyPr>
          <a:lstStyle/>
          <a:p>
            <a:pPr algn="l" fontAlgn="base"/>
            <a:r>
              <a:rPr lang="en-US" sz="2000" b="1" dirty="0">
                <a:solidFill>
                  <a:schemeClr val="accent1"/>
                </a:solidFill>
              </a:rPr>
              <a:t>SEO Spider Features </a:t>
            </a:r>
            <a:br>
              <a:rPr lang="en-US" sz="2000" b="1" dirty="0">
                <a:solidFill>
                  <a:schemeClr val="accent1"/>
                </a:solidFill>
              </a:rPr>
            </a:br>
            <a:endParaRPr lang="en-US" sz="2000" b="1" i="0" u="none" strike="noStrike" dirty="0">
              <a:solidFill>
                <a:schemeClr val="accent1"/>
              </a:solidFill>
              <a:effectLst/>
            </a:endParaRPr>
          </a:p>
          <a:p>
            <a:pPr algn="l" fontAlgn="base">
              <a:buFont typeface="Arial" panose="020B0604020202020204" pitchFamily="34" charset="0"/>
              <a:buChar char="•"/>
            </a:pPr>
            <a:r>
              <a:rPr lang="en-US" sz="2000" b="1" i="0" u="none" strike="noStrike" dirty="0">
                <a:solidFill>
                  <a:srgbClr val="2B2A2A"/>
                </a:solidFill>
                <a:effectLst/>
              </a:rPr>
              <a:t>Finds Broken Links, Errors &amp; Redirects *</a:t>
            </a:r>
            <a:br>
              <a:rPr lang="en-US" sz="2000" b="1" i="0" u="none" strike="noStrike" dirty="0">
                <a:solidFill>
                  <a:schemeClr val="bg1">
                    <a:lumMod val="50000"/>
                  </a:schemeClr>
                </a:solidFill>
                <a:effectLst/>
              </a:rPr>
            </a:br>
            <a:endParaRPr lang="en-US" sz="2000" b="1" i="0" u="none" strike="noStrike" dirty="0">
              <a:solidFill>
                <a:schemeClr val="bg1">
                  <a:lumMod val="50000"/>
                </a:schemeClr>
              </a:solidFill>
              <a:effectLst/>
            </a:endParaRPr>
          </a:p>
          <a:p>
            <a:pPr algn="l" fontAlgn="base">
              <a:buFont typeface="Arial" panose="020B0604020202020204" pitchFamily="34" charset="0"/>
              <a:buChar char="•"/>
            </a:pPr>
            <a:r>
              <a:rPr lang="en-US" sz="2000" b="0" i="0" u="none" strike="noStrike" dirty="0">
                <a:solidFill>
                  <a:schemeClr val="bg1">
                    <a:lumMod val="50000"/>
                  </a:schemeClr>
                </a:solidFill>
                <a:effectLst/>
              </a:rPr>
              <a:t> Analyzes Page Titles &amp; Meta Data</a:t>
            </a:r>
            <a:br>
              <a:rPr lang="en-US" sz="2000" b="0" i="0" u="none" strike="noStrike" dirty="0">
                <a:solidFill>
                  <a:schemeClr val="bg1">
                    <a:lumMod val="50000"/>
                  </a:schemeClr>
                </a:solidFill>
                <a:effectLst/>
              </a:rPr>
            </a:br>
            <a:endParaRPr lang="en-US" sz="2000" b="0" i="0" u="none" strike="noStrike" dirty="0">
              <a:solidFill>
                <a:schemeClr val="bg1">
                  <a:lumMod val="50000"/>
                </a:schemeClr>
              </a:solidFill>
              <a:effectLst/>
            </a:endParaRPr>
          </a:p>
          <a:p>
            <a:pPr algn="l" fontAlgn="base">
              <a:buFont typeface="Arial" panose="020B0604020202020204" pitchFamily="34" charset="0"/>
              <a:buChar char="•"/>
            </a:pPr>
            <a:r>
              <a:rPr lang="en-US" sz="2000" b="0" i="0" u="none" strike="noStrike" dirty="0">
                <a:solidFill>
                  <a:schemeClr val="bg1">
                    <a:lumMod val="50000"/>
                  </a:schemeClr>
                </a:solidFill>
                <a:effectLst/>
              </a:rPr>
              <a:t> Generates XML Sitemaps</a:t>
            </a:r>
            <a:br>
              <a:rPr lang="en-US" sz="2000" b="0" i="0" u="none" strike="noStrike" dirty="0">
                <a:solidFill>
                  <a:schemeClr val="bg1">
                    <a:lumMod val="50000"/>
                  </a:schemeClr>
                </a:solidFill>
                <a:effectLst/>
              </a:rPr>
            </a:br>
            <a:endParaRPr lang="en-US" sz="2000" b="0" i="0" u="none" strike="noStrike" dirty="0">
              <a:solidFill>
                <a:schemeClr val="bg1">
                  <a:lumMod val="50000"/>
                </a:schemeClr>
              </a:solidFill>
              <a:effectLst/>
            </a:endParaRPr>
          </a:p>
          <a:p>
            <a:pPr algn="l" fontAlgn="base">
              <a:buFont typeface="Arial" panose="020B0604020202020204" pitchFamily="34" charset="0"/>
              <a:buChar char="•"/>
            </a:pPr>
            <a:r>
              <a:rPr lang="en-US" sz="2000" b="0" i="0" u="none" strike="noStrike" dirty="0">
                <a:solidFill>
                  <a:schemeClr val="bg1">
                    <a:lumMod val="50000"/>
                  </a:schemeClr>
                </a:solidFill>
                <a:effectLst/>
              </a:rPr>
              <a:t> Creates Site Visualizations</a:t>
            </a:r>
          </a:p>
          <a:p>
            <a:pPr algn="l" fontAlgn="base">
              <a:buFont typeface="Arial" panose="020B0604020202020204" pitchFamily="34" charset="0"/>
              <a:buChar char="•"/>
            </a:pPr>
            <a:endParaRPr lang="en-US" sz="2000" dirty="0">
              <a:solidFill>
                <a:srgbClr val="2B2A2A"/>
              </a:solidFill>
            </a:endParaRPr>
          </a:p>
          <a:p>
            <a:pPr algn="l" fontAlgn="base"/>
            <a:r>
              <a:rPr lang="en-US" sz="2000" b="1" i="1" u="none" strike="noStrike" dirty="0">
                <a:solidFill>
                  <a:srgbClr val="2B2A2A"/>
                </a:solidFill>
                <a:effectLst/>
              </a:rPr>
              <a:t>* The free version has a limit of 500 URLs</a:t>
            </a:r>
            <a:br>
              <a:rPr lang="en-US" sz="2000" b="1" i="1" u="none" strike="noStrike" dirty="0">
                <a:solidFill>
                  <a:srgbClr val="2B2A2A"/>
                </a:solidFill>
                <a:effectLst/>
              </a:rPr>
            </a:br>
            <a:r>
              <a:rPr lang="en-US" sz="2000" b="1" i="1" u="none" strike="noStrike" dirty="0">
                <a:solidFill>
                  <a:srgbClr val="2B2A2A"/>
                </a:solidFill>
                <a:effectLst/>
              </a:rPr>
              <a:t>  per batch process </a:t>
            </a:r>
          </a:p>
          <a:p>
            <a:endParaRPr lang="en-US" dirty="0"/>
          </a:p>
        </p:txBody>
      </p:sp>
      <p:sp>
        <p:nvSpPr>
          <p:cNvPr id="15" name="TextBox 14">
            <a:extLst>
              <a:ext uri="{FF2B5EF4-FFF2-40B4-BE49-F238E27FC236}">
                <a16:creationId xmlns:a16="http://schemas.microsoft.com/office/drawing/2014/main" id="{8F61F910-869E-A8AA-4BE9-5901EF2BC949}"/>
              </a:ext>
            </a:extLst>
          </p:cNvPr>
          <p:cNvSpPr txBox="1"/>
          <p:nvPr/>
        </p:nvSpPr>
        <p:spPr>
          <a:xfrm>
            <a:off x="516565" y="1539133"/>
            <a:ext cx="4953929" cy="369332"/>
          </a:xfrm>
          <a:prstGeom prst="rect">
            <a:avLst/>
          </a:prstGeom>
          <a:noFill/>
        </p:spPr>
        <p:txBody>
          <a:bodyPr wrap="square">
            <a:spAutoFit/>
          </a:bodyPr>
          <a:lstStyle/>
          <a:p>
            <a:r>
              <a:rPr lang="en-US" sz="1800" dirty="0">
                <a:hlinkClick r:id="rId2"/>
              </a:rPr>
              <a:t>https://www.screamingfrog.co.uk/seo-spider/</a:t>
            </a:r>
            <a:endParaRPr lang="en-US" sz="1800" dirty="0"/>
          </a:p>
        </p:txBody>
      </p:sp>
    </p:spTree>
    <p:extLst>
      <p:ext uri="{BB962C8B-B14F-4D97-AF65-F5344CB8AC3E}">
        <p14:creationId xmlns:p14="http://schemas.microsoft.com/office/powerpoint/2010/main" val="323686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EABAEE-5AFF-28A9-FD77-52C13A8ABC69}"/>
              </a:ext>
            </a:extLst>
          </p:cNvPr>
          <p:cNvSpPr/>
          <p:nvPr/>
        </p:nvSpPr>
        <p:spPr>
          <a:xfrm>
            <a:off x="11314768" y="5505662"/>
            <a:ext cx="845127"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1C3D29-8648-834A-C488-0F5D24738375}"/>
              </a:ext>
            </a:extLst>
          </p:cNvPr>
          <p:cNvSpPr/>
          <p:nvPr/>
        </p:nvSpPr>
        <p:spPr>
          <a:xfrm>
            <a:off x="0" y="5505662"/>
            <a:ext cx="845127"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8F07616-A836-7C5B-96E4-4DB3136A5826}"/>
              </a:ext>
            </a:extLst>
          </p:cNvPr>
          <p:cNvPicPr>
            <a:picLocks noChangeAspect="1"/>
          </p:cNvPicPr>
          <p:nvPr/>
        </p:nvPicPr>
        <p:blipFill>
          <a:blip r:embed="rId2"/>
          <a:stretch>
            <a:fillRect/>
          </a:stretch>
        </p:blipFill>
        <p:spPr>
          <a:xfrm>
            <a:off x="456902" y="0"/>
            <a:ext cx="11278195" cy="6858000"/>
          </a:xfrm>
          <a:prstGeom prst="rect">
            <a:avLst/>
          </a:prstGeom>
        </p:spPr>
      </p:pic>
    </p:spTree>
    <p:extLst>
      <p:ext uri="{BB962C8B-B14F-4D97-AF65-F5344CB8AC3E}">
        <p14:creationId xmlns:p14="http://schemas.microsoft.com/office/powerpoint/2010/main" val="138030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graphicFrame>
        <p:nvGraphicFramePr>
          <p:cNvPr id="6" name="Diagram 5">
            <a:extLst>
              <a:ext uri="{FF2B5EF4-FFF2-40B4-BE49-F238E27FC236}">
                <a16:creationId xmlns:a16="http://schemas.microsoft.com/office/drawing/2014/main" id="{F5A3A831-BFDC-139E-D1D4-EFC427D3F545}"/>
              </a:ext>
            </a:extLst>
          </p:cNvPr>
          <p:cNvGraphicFramePr/>
          <p:nvPr>
            <p:extLst>
              <p:ext uri="{D42A27DB-BD31-4B8C-83A1-F6EECF244321}">
                <p14:modId xmlns:p14="http://schemas.microsoft.com/office/powerpoint/2010/main" val="2170085438"/>
              </p:ext>
            </p:extLst>
          </p:nvPr>
        </p:nvGraphicFramePr>
        <p:xfrm>
          <a:off x="591880" y="941647"/>
          <a:ext cx="1100824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A354773-9077-0E74-57BF-06166BA76AA2}"/>
              </a:ext>
            </a:extLst>
          </p:cNvPr>
          <p:cNvSpPr txBox="1"/>
          <p:nvPr/>
        </p:nvSpPr>
        <p:spPr>
          <a:xfrm>
            <a:off x="516565" y="1559952"/>
            <a:ext cx="1562479" cy="461665"/>
          </a:xfrm>
          <a:prstGeom prst="rect">
            <a:avLst/>
          </a:prstGeom>
          <a:noFill/>
        </p:spPr>
        <p:txBody>
          <a:bodyPr wrap="none" rtlCol="0">
            <a:spAutoFit/>
          </a:bodyPr>
          <a:lstStyle/>
          <a:p>
            <a:r>
              <a:rPr lang="en-US" sz="2400" b="1" dirty="0">
                <a:solidFill>
                  <a:schemeClr val="accent5">
                    <a:lumMod val="75000"/>
                  </a:schemeClr>
                </a:solidFill>
              </a:rPr>
              <a:t>Workflow</a:t>
            </a:r>
          </a:p>
        </p:txBody>
      </p:sp>
      <p:sp>
        <p:nvSpPr>
          <p:cNvPr id="9" name="TextBox 8">
            <a:extLst>
              <a:ext uri="{FF2B5EF4-FFF2-40B4-BE49-F238E27FC236}">
                <a16:creationId xmlns:a16="http://schemas.microsoft.com/office/drawing/2014/main" id="{74016C37-09CA-4040-955C-49665CB9D530}"/>
              </a:ext>
            </a:extLst>
          </p:cNvPr>
          <p:cNvSpPr txBox="1"/>
          <p:nvPr/>
        </p:nvSpPr>
        <p:spPr>
          <a:xfrm>
            <a:off x="591880" y="5513607"/>
            <a:ext cx="6699334" cy="369332"/>
          </a:xfrm>
          <a:prstGeom prst="rect">
            <a:avLst/>
          </a:prstGeom>
          <a:noFill/>
        </p:spPr>
        <p:txBody>
          <a:bodyPr wrap="none" rtlCol="0">
            <a:spAutoFit/>
          </a:bodyPr>
          <a:lstStyle/>
          <a:p>
            <a:r>
              <a:rPr lang="en-US" i="1" dirty="0"/>
              <a:t>More details on next slide and ‘demo’ screen shots are provided</a:t>
            </a:r>
          </a:p>
        </p:txBody>
      </p:sp>
    </p:spTree>
    <p:extLst>
      <p:ext uri="{BB962C8B-B14F-4D97-AF65-F5344CB8AC3E}">
        <p14:creationId xmlns:p14="http://schemas.microsoft.com/office/powerpoint/2010/main" val="89576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sp>
        <p:nvSpPr>
          <p:cNvPr id="11" name="TextBox 10">
            <a:extLst>
              <a:ext uri="{FF2B5EF4-FFF2-40B4-BE49-F238E27FC236}">
                <a16:creationId xmlns:a16="http://schemas.microsoft.com/office/drawing/2014/main" id="{FFB02417-5120-0F5F-8470-CA9DDDE8DE63}"/>
              </a:ext>
            </a:extLst>
          </p:cNvPr>
          <p:cNvSpPr txBox="1"/>
          <p:nvPr/>
        </p:nvSpPr>
        <p:spPr>
          <a:xfrm>
            <a:off x="516565" y="1395937"/>
            <a:ext cx="11259123" cy="5570756"/>
          </a:xfrm>
          <a:prstGeom prst="rect">
            <a:avLst/>
          </a:prstGeom>
          <a:noFill/>
        </p:spPr>
        <p:txBody>
          <a:bodyPr wrap="square">
            <a:spAutoFit/>
          </a:bodyPr>
          <a:lstStyle/>
          <a:p>
            <a:r>
              <a:rPr lang="en-US" sz="2000" b="1" dirty="0">
                <a:solidFill>
                  <a:schemeClr val="accent1"/>
                </a:solidFill>
              </a:rPr>
              <a:t>Workflow </a:t>
            </a:r>
            <a:r>
              <a:rPr lang="en-US" sz="2000" dirty="0">
                <a:solidFill>
                  <a:schemeClr val="accent1"/>
                </a:solidFill>
              </a:rPr>
              <a:t>illustrated on the following pages. Numbers in this outline correspond to numbers on demo pages.</a:t>
            </a:r>
            <a:endParaRPr lang="en-US" sz="2000" b="1" dirty="0">
              <a:solidFill>
                <a:schemeClr val="accent1"/>
              </a:solidFill>
            </a:endParaRPr>
          </a:p>
          <a:p>
            <a:endParaRPr lang="en-US" sz="2000" b="1" dirty="0">
              <a:solidFill>
                <a:schemeClr val="accent1"/>
              </a:solidFill>
            </a:endParaRPr>
          </a:p>
          <a:p>
            <a:r>
              <a:rPr lang="en-US" sz="1600" dirty="0">
                <a:solidFill>
                  <a:schemeClr val="accent1"/>
                </a:solidFill>
              </a:rPr>
              <a:t>Generate a list with bib id and URL -- using Create Lists, SQL, or API. Can be a csv, txt, or Excel (recommended).</a:t>
            </a:r>
          </a:p>
          <a:p>
            <a:r>
              <a:rPr lang="en-US" sz="1600" dirty="0">
                <a:solidFill>
                  <a:schemeClr val="accent1"/>
                </a:solidFill>
              </a:rPr>
              <a:t>Open the list of bib ids and URLs</a:t>
            </a:r>
          </a:p>
          <a:p>
            <a:r>
              <a:rPr lang="en-US" sz="1600" dirty="0">
                <a:solidFill>
                  <a:schemeClr val="accent1"/>
                </a:solidFill>
              </a:rPr>
              <a:t>Repeat this process:</a:t>
            </a:r>
          </a:p>
          <a:p>
            <a:r>
              <a:rPr lang="en-US" sz="1600" dirty="0">
                <a:solidFill>
                  <a:schemeClr val="accent1"/>
                </a:solidFill>
              </a:rPr>
              <a:t>	</a:t>
            </a:r>
            <a:r>
              <a:rPr lang="en-US" sz="1600" dirty="0">
                <a:solidFill>
                  <a:srgbClr val="FF0000"/>
                </a:solidFill>
              </a:rPr>
              <a:t>1</a:t>
            </a:r>
            <a:r>
              <a:rPr lang="en-US" sz="1600" dirty="0">
                <a:solidFill>
                  <a:schemeClr val="accent1"/>
                </a:solidFill>
              </a:rPr>
              <a:t> Copy just URLs from the list to the clipboard. </a:t>
            </a:r>
            <a:r>
              <a:rPr lang="en-US" sz="1600" i="1" dirty="0">
                <a:solidFill>
                  <a:schemeClr val="accent1"/>
                </a:solidFill>
              </a:rPr>
              <a:t>You can copy up to 500 URLs at a time</a:t>
            </a:r>
            <a:r>
              <a:rPr lang="en-US" sz="1600" dirty="0">
                <a:solidFill>
                  <a:schemeClr val="accent1"/>
                </a:solidFill>
              </a:rPr>
              <a:t>.</a:t>
            </a:r>
          </a:p>
          <a:p>
            <a:r>
              <a:rPr lang="en-US" sz="1600" dirty="0">
                <a:solidFill>
                  <a:schemeClr val="accent1"/>
                </a:solidFill>
              </a:rPr>
              <a:t>	</a:t>
            </a:r>
            <a:r>
              <a:rPr lang="en-US" sz="1600" dirty="0">
                <a:solidFill>
                  <a:srgbClr val="FF0000"/>
                </a:solidFill>
              </a:rPr>
              <a:t>2</a:t>
            </a:r>
            <a:r>
              <a:rPr lang="en-US" sz="1600" dirty="0">
                <a:solidFill>
                  <a:schemeClr val="accent1"/>
                </a:solidFill>
              </a:rPr>
              <a:t> SEO Spider </a:t>
            </a:r>
            <a:r>
              <a:rPr lang="en-US" sz="1600" b="1" dirty="0">
                <a:solidFill>
                  <a:schemeClr val="accent1"/>
                </a:solidFill>
              </a:rPr>
              <a:t>Mode</a:t>
            </a:r>
            <a:r>
              <a:rPr lang="en-US" sz="1600" dirty="0">
                <a:solidFill>
                  <a:schemeClr val="accent1"/>
                </a:solidFill>
              </a:rPr>
              <a:t> must be set to </a:t>
            </a:r>
            <a:r>
              <a:rPr lang="en-US" sz="1600" b="1" dirty="0">
                <a:solidFill>
                  <a:schemeClr val="accent1"/>
                </a:solidFill>
              </a:rPr>
              <a:t>List</a:t>
            </a:r>
            <a:r>
              <a:rPr lang="en-US" sz="1600" dirty="0">
                <a:solidFill>
                  <a:schemeClr val="accent1"/>
                </a:solidFill>
              </a:rPr>
              <a:t>. Select </a:t>
            </a:r>
            <a:r>
              <a:rPr lang="en-US" sz="1600" b="1" dirty="0">
                <a:solidFill>
                  <a:schemeClr val="accent1"/>
                </a:solidFill>
              </a:rPr>
              <a:t>Upload / Paste (</a:t>
            </a:r>
            <a:r>
              <a:rPr lang="en-US" sz="1600" dirty="0">
                <a:solidFill>
                  <a:schemeClr val="accent1"/>
                </a:solidFill>
              </a:rPr>
              <a:t>or file upload if loading the entire file).</a:t>
            </a:r>
          </a:p>
          <a:p>
            <a:r>
              <a:rPr lang="en-US" sz="1600" dirty="0">
                <a:solidFill>
                  <a:schemeClr val="accent1"/>
                </a:solidFill>
              </a:rPr>
              <a:t>	    URLs are automatically process. Any with errors will be automatically identified.</a:t>
            </a:r>
          </a:p>
          <a:p>
            <a:r>
              <a:rPr lang="en-US" sz="1600" dirty="0">
                <a:solidFill>
                  <a:schemeClr val="accent1"/>
                </a:solidFill>
              </a:rPr>
              <a:t>	</a:t>
            </a:r>
            <a:r>
              <a:rPr lang="en-US" sz="1600" dirty="0">
                <a:solidFill>
                  <a:srgbClr val="FF0000"/>
                </a:solidFill>
              </a:rPr>
              <a:t>3</a:t>
            </a:r>
            <a:r>
              <a:rPr lang="en-US" sz="1600" dirty="0">
                <a:solidFill>
                  <a:schemeClr val="accent1"/>
                </a:solidFill>
              </a:rPr>
              <a:t> Select the </a:t>
            </a:r>
            <a:r>
              <a:rPr lang="en-US" sz="1600" b="1" dirty="0">
                <a:solidFill>
                  <a:schemeClr val="accent1"/>
                </a:solidFill>
              </a:rPr>
              <a:t>Crawl Data / Response Codes / Internal and External </a:t>
            </a:r>
            <a:r>
              <a:rPr lang="en-US" sz="1600" dirty="0">
                <a:solidFill>
                  <a:schemeClr val="accent1"/>
                </a:solidFill>
              </a:rPr>
              <a:t>in the </a:t>
            </a:r>
            <a:r>
              <a:rPr lang="en-US" sz="1600" b="1" dirty="0">
                <a:solidFill>
                  <a:schemeClr val="accent1"/>
                </a:solidFill>
              </a:rPr>
              <a:t>Overview</a:t>
            </a:r>
            <a:r>
              <a:rPr lang="en-US" sz="1600" dirty="0">
                <a:solidFill>
                  <a:schemeClr val="accent1"/>
                </a:solidFill>
              </a:rPr>
              <a:t> tab.</a:t>
            </a:r>
          </a:p>
          <a:p>
            <a:r>
              <a:rPr lang="en-US" sz="1600" dirty="0">
                <a:solidFill>
                  <a:schemeClr val="accent1"/>
                </a:solidFill>
              </a:rPr>
              <a:t>	</a:t>
            </a:r>
            <a:r>
              <a:rPr lang="en-US" sz="1600" dirty="0">
                <a:solidFill>
                  <a:srgbClr val="FF0000"/>
                </a:solidFill>
              </a:rPr>
              <a:t>4</a:t>
            </a:r>
            <a:r>
              <a:rPr lang="en-US" sz="1600" dirty="0">
                <a:solidFill>
                  <a:schemeClr val="accent1"/>
                </a:solidFill>
              </a:rPr>
              <a:t> Click the response group </a:t>
            </a:r>
            <a:r>
              <a:rPr lang="en-US" sz="1600" b="1" dirty="0">
                <a:solidFill>
                  <a:schemeClr val="accent1"/>
                </a:solidFill>
              </a:rPr>
              <a:t>Client Error (4xx) </a:t>
            </a:r>
            <a:r>
              <a:rPr lang="en-US" sz="1600" dirty="0">
                <a:solidFill>
                  <a:schemeClr val="accent1"/>
                </a:solidFill>
              </a:rPr>
              <a:t>or </a:t>
            </a:r>
            <a:r>
              <a:rPr lang="en-US" sz="1600" b="1" dirty="0">
                <a:solidFill>
                  <a:schemeClr val="accent1"/>
                </a:solidFill>
              </a:rPr>
              <a:t>Server Error (5xx)</a:t>
            </a:r>
            <a:r>
              <a:rPr lang="en-US" sz="1600" dirty="0">
                <a:solidFill>
                  <a:schemeClr val="accent1"/>
                </a:solidFill>
              </a:rPr>
              <a:t> if the number of URLs is not zero.</a:t>
            </a:r>
          </a:p>
          <a:p>
            <a:r>
              <a:rPr lang="en-US" sz="1600" dirty="0">
                <a:solidFill>
                  <a:schemeClr val="accent1"/>
                </a:solidFill>
              </a:rPr>
              <a:t>		</a:t>
            </a:r>
            <a:r>
              <a:rPr lang="en-US" sz="1600" dirty="0">
                <a:solidFill>
                  <a:srgbClr val="FF0000"/>
                </a:solidFill>
              </a:rPr>
              <a:t>5</a:t>
            </a:r>
            <a:r>
              <a:rPr lang="en-US" sz="1600" dirty="0">
                <a:solidFill>
                  <a:schemeClr val="accent1"/>
                </a:solidFill>
              </a:rPr>
              <a:t> For each error shown in the Response Code address pane:</a:t>
            </a:r>
          </a:p>
          <a:p>
            <a:r>
              <a:rPr lang="en-US" sz="1600" dirty="0">
                <a:solidFill>
                  <a:schemeClr val="accent1"/>
                </a:solidFill>
              </a:rPr>
              <a:t>			Copy the URL from the Response Code address pane.</a:t>
            </a:r>
          </a:p>
          <a:p>
            <a:r>
              <a:rPr lang="en-US" sz="1600" dirty="0">
                <a:solidFill>
                  <a:schemeClr val="accent1"/>
                </a:solidFill>
              </a:rPr>
              <a:t>			Find the URL copied from SEO Spider in the source list of URLs.</a:t>
            </a:r>
          </a:p>
          <a:p>
            <a:r>
              <a:rPr lang="en-US" sz="1600" dirty="0">
                <a:solidFill>
                  <a:schemeClr val="accent1"/>
                </a:solidFill>
              </a:rPr>
              <a:t>			Move the line with bib id and URL to a new tab or file.</a:t>
            </a:r>
          </a:p>
          <a:p>
            <a:r>
              <a:rPr lang="en-US" sz="1600" dirty="0">
                <a:solidFill>
                  <a:srgbClr val="FF0000"/>
                </a:solidFill>
              </a:rPr>
              <a:t>6</a:t>
            </a:r>
            <a:r>
              <a:rPr lang="en-US" sz="1600" dirty="0">
                <a:solidFill>
                  <a:schemeClr val="accent1"/>
                </a:solidFill>
              </a:rPr>
              <a:t> When done processing URLs:</a:t>
            </a:r>
          </a:p>
          <a:p>
            <a:r>
              <a:rPr lang="en-US" sz="1600" dirty="0">
                <a:solidFill>
                  <a:schemeClr val="accent1"/>
                </a:solidFill>
              </a:rPr>
              <a:t>	Save the file of bad URLs found.</a:t>
            </a:r>
          </a:p>
          <a:p>
            <a:r>
              <a:rPr lang="en-US" sz="1600" dirty="0">
                <a:solidFill>
                  <a:schemeClr val="accent1"/>
                </a:solidFill>
              </a:rPr>
              <a:t>	Import the file into Sierra Create Lists.</a:t>
            </a:r>
          </a:p>
          <a:p>
            <a:r>
              <a:rPr lang="en-US" sz="1600" dirty="0">
                <a:solidFill>
                  <a:schemeClr val="accent1"/>
                </a:solidFill>
              </a:rPr>
              <a:t>	Edit the bibs in the list.				</a:t>
            </a:r>
          </a:p>
          <a:p>
            <a:r>
              <a:rPr lang="en-US" sz="2000" b="1" dirty="0">
                <a:solidFill>
                  <a:schemeClr val="accent1"/>
                </a:solidFill>
              </a:rPr>
              <a:t> </a:t>
            </a:r>
          </a:p>
          <a:p>
            <a:endParaRPr lang="en-US" sz="2000" b="1" dirty="0">
              <a:solidFill>
                <a:schemeClr val="accent1"/>
              </a:solidFill>
            </a:endParaRPr>
          </a:p>
        </p:txBody>
      </p:sp>
    </p:spTree>
    <p:extLst>
      <p:ext uri="{BB962C8B-B14F-4D97-AF65-F5344CB8AC3E}">
        <p14:creationId xmlns:p14="http://schemas.microsoft.com/office/powerpoint/2010/main" val="201936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pic>
        <p:nvPicPr>
          <p:cNvPr id="6" name="Picture 5">
            <a:extLst>
              <a:ext uri="{FF2B5EF4-FFF2-40B4-BE49-F238E27FC236}">
                <a16:creationId xmlns:a16="http://schemas.microsoft.com/office/drawing/2014/main" id="{CD19C7F7-082F-8A3E-C22B-D040739DFF55}"/>
              </a:ext>
            </a:extLst>
          </p:cNvPr>
          <p:cNvPicPr>
            <a:picLocks noChangeAspect="1"/>
          </p:cNvPicPr>
          <p:nvPr/>
        </p:nvPicPr>
        <p:blipFill>
          <a:blip r:embed="rId2"/>
          <a:stretch>
            <a:fillRect/>
          </a:stretch>
        </p:blipFill>
        <p:spPr>
          <a:xfrm>
            <a:off x="0" y="0"/>
            <a:ext cx="10860478" cy="6858000"/>
          </a:xfrm>
          <a:prstGeom prst="rect">
            <a:avLst/>
          </a:prstGeom>
        </p:spPr>
      </p:pic>
      <p:sp>
        <p:nvSpPr>
          <p:cNvPr id="7" name="Rectangle 6">
            <a:extLst>
              <a:ext uri="{FF2B5EF4-FFF2-40B4-BE49-F238E27FC236}">
                <a16:creationId xmlns:a16="http://schemas.microsoft.com/office/drawing/2014/main" id="{77CBB7B5-2A30-714B-896A-F74F9BC9E180}"/>
              </a:ext>
            </a:extLst>
          </p:cNvPr>
          <p:cNvSpPr/>
          <p:nvPr/>
        </p:nvSpPr>
        <p:spPr>
          <a:xfrm>
            <a:off x="10860478" y="5505662"/>
            <a:ext cx="1299417"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561D82-D07E-5897-E2BE-9CA1074A6CD7}"/>
              </a:ext>
            </a:extLst>
          </p:cNvPr>
          <p:cNvSpPr/>
          <p:nvPr/>
        </p:nvSpPr>
        <p:spPr>
          <a:xfrm>
            <a:off x="11177076" y="5960327"/>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3" name="TextBox 2">
            <a:extLst>
              <a:ext uri="{FF2B5EF4-FFF2-40B4-BE49-F238E27FC236}">
                <a16:creationId xmlns:a16="http://schemas.microsoft.com/office/drawing/2014/main" id="{060D2020-D738-9E56-5A3D-261E13A493B0}"/>
              </a:ext>
            </a:extLst>
          </p:cNvPr>
          <p:cNvSpPr txBox="1"/>
          <p:nvPr/>
        </p:nvSpPr>
        <p:spPr>
          <a:xfrm>
            <a:off x="10956188" y="201712"/>
            <a:ext cx="1107996" cy="461665"/>
          </a:xfrm>
          <a:prstGeom prst="rect">
            <a:avLst/>
          </a:prstGeom>
          <a:noFill/>
        </p:spPr>
        <p:txBody>
          <a:bodyPr wrap="none" rtlCol="0">
            <a:spAutoFit/>
          </a:bodyPr>
          <a:lstStyle/>
          <a:p>
            <a:r>
              <a:rPr lang="en-US" sz="2400" b="1" dirty="0"/>
              <a:t>DEMO</a:t>
            </a:r>
          </a:p>
        </p:txBody>
      </p:sp>
    </p:spTree>
    <p:extLst>
      <p:ext uri="{BB962C8B-B14F-4D97-AF65-F5344CB8AC3E}">
        <p14:creationId xmlns:p14="http://schemas.microsoft.com/office/powerpoint/2010/main" val="3826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pic>
        <p:nvPicPr>
          <p:cNvPr id="4" name="Picture 3">
            <a:extLst>
              <a:ext uri="{FF2B5EF4-FFF2-40B4-BE49-F238E27FC236}">
                <a16:creationId xmlns:a16="http://schemas.microsoft.com/office/drawing/2014/main" id="{177072A6-BAB2-6789-8303-E74CE0EA1D48}"/>
              </a:ext>
            </a:extLst>
          </p:cNvPr>
          <p:cNvPicPr>
            <a:picLocks noChangeAspect="1"/>
          </p:cNvPicPr>
          <p:nvPr/>
        </p:nvPicPr>
        <p:blipFill>
          <a:blip r:embed="rId2"/>
          <a:stretch>
            <a:fillRect/>
          </a:stretch>
        </p:blipFill>
        <p:spPr>
          <a:xfrm>
            <a:off x="0" y="0"/>
            <a:ext cx="10829663" cy="6858000"/>
          </a:xfrm>
          <a:prstGeom prst="rect">
            <a:avLst/>
          </a:prstGeom>
        </p:spPr>
      </p:pic>
      <p:sp>
        <p:nvSpPr>
          <p:cNvPr id="5" name="Rectangle 4">
            <a:extLst>
              <a:ext uri="{FF2B5EF4-FFF2-40B4-BE49-F238E27FC236}">
                <a16:creationId xmlns:a16="http://schemas.microsoft.com/office/drawing/2014/main" id="{C8792673-4F2C-83A3-F43A-F7C6E8D14B3D}"/>
              </a:ext>
            </a:extLst>
          </p:cNvPr>
          <p:cNvSpPr/>
          <p:nvPr/>
        </p:nvSpPr>
        <p:spPr>
          <a:xfrm>
            <a:off x="10860478" y="5505662"/>
            <a:ext cx="1299417"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196ACF2-B37B-28B0-F38D-6B8196996329}"/>
              </a:ext>
            </a:extLst>
          </p:cNvPr>
          <p:cNvSpPr/>
          <p:nvPr/>
        </p:nvSpPr>
        <p:spPr>
          <a:xfrm>
            <a:off x="11177076" y="5960327"/>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pic>
        <p:nvPicPr>
          <p:cNvPr id="3" name="Picture 2">
            <a:extLst>
              <a:ext uri="{FF2B5EF4-FFF2-40B4-BE49-F238E27FC236}">
                <a16:creationId xmlns:a16="http://schemas.microsoft.com/office/drawing/2014/main" id="{700DE8FE-9B52-E122-3474-6A12D8EA8985}"/>
              </a:ext>
            </a:extLst>
          </p:cNvPr>
          <p:cNvPicPr>
            <a:picLocks noChangeAspect="1"/>
          </p:cNvPicPr>
          <p:nvPr/>
        </p:nvPicPr>
        <p:blipFill>
          <a:blip r:embed="rId3"/>
          <a:stretch>
            <a:fillRect/>
          </a:stretch>
        </p:blipFill>
        <p:spPr>
          <a:xfrm>
            <a:off x="0" y="0"/>
            <a:ext cx="10769019" cy="6858000"/>
          </a:xfrm>
          <a:prstGeom prst="rect">
            <a:avLst/>
          </a:prstGeom>
        </p:spPr>
      </p:pic>
      <p:sp>
        <p:nvSpPr>
          <p:cNvPr id="6" name="TextBox 5">
            <a:extLst>
              <a:ext uri="{FF2B5EF4-FFF2-40B4-BE49-F238E27FC236}">
                <a16:creationId xmlns:a16="http://schemas.microsoft.com/office/drawing/2014/main" id="{CD9DFC2B-AF09-3D46-9E7A-0AE4E388A826}"/>
              </a:ext>
            </a:extLst>
          </p:cNvPr>
          <p:cNvSpPr txBox="1"/>
          <p:nvPr/>
        </p:nvSpPr>
        <p:spPr>
          <a:xfrm>
            <a:off x="10956188" y="201712"/>
            <a:ext cx="1107996" cy="461665"/>
          </a:xfrm>
          <a:prstGeom prst="rect">
            <a:avLst/>
          </a:prstGeom>
          <a:noFill/>
        </p:spPr>
        <p:txBody>
          <a:bodyPr wrap="none" rtlCol="0">
            <a:spAutoFit/>
          </a:bodyPr>
          <a:lstStyle/>
          <a:p>
            <a:r>
              <a:rPr lang="en-US" sz="2400" b="1" dirty="0"/>
              <a:t>DEMO</a:t>
            </a:r>
          </a:p>
        </p:txBody>
      </p:sp>
    </p:spTree>
    <p:extLst>
      <p:ext uri="{BB962C8B-B14F-4D97-AF65-F5344CB8AC3E}">
        <p14:creationId xmlns:p14="http://schemas.microsoft.com/office/powerpoint/2010/main" val="379355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pic>
        <p:nvPicPr>
          <p:cNvPr id="4" name="Picture 3">
            <a:extLst>
              <a:ext uri="{FF2B5EF4-FFF2-40B4-BE49-F238E27FC236}">
                <a16:creationId xmlns:a16="http://schemas.microsoft.com/office/drawing/2014/main" id="{26504A41-F715-0913-B26B-BC496303FECC}"/>
              </a:ext>
            </a:extLst>
          </p:cNvPr>
          <p:cNvPicPr>
            <a:picLocks noChangeAspect="1"/>
          </p:cNvPicPr>
          <p:nvPr/>
        </p:nvPicPr>
        <p:blipFill>
          <a:blip r:embed="rId2"/>
          <a:stretch>
            <a:fillRect/>
          </a:stretch>
        </p:blipFill>
        <p:spPr>
          <a:xfrm>
            <a:off x="0" y="0"/>
            <a:ext cx="10817258" cy="6858000"/>
          </a:xfrm>
          <a:prstGeom prst="rect">
            <a:avLst/>
          </a:prstGeom>
        </p:spPr>
      </p:pic>
      <p:sp>
        <p:nvSpPr>
          <p:cNvPr id="6" name="Rectangle 5">
            <a:extLst>
              <a:ext uri="{FF2B5EF4-FFF2-40B4-BE49-F238E27FC236}">
                <a16:creationId xmlns:a16="http://schemas.microsoft.com/office/drawing/2014/main" id="{427B9A62-5991-8C24-CB31-B367A31D9808}"/>
              </a:ext>
            </a:extLst>
          </p:cNvPr>
          <p:cNvSpPr/>
          <p:nvPr/>
        </p:nvSpPr>
        <p:spPr>
          <a:xfrm>
            <a:off x="10860478" y="5505662"/>
            <a:ext cx="1299417"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FF4945-8FBA-BC56-CF46-467736D1ED49}"/>
              </a:ext>
            </a:extLst>
          </p:cNvPr>
          <p:cNvSpPr/>
          <p:nvPr/>
        </p:nvSpPr>
        <p:spPr>
          <a:xfrm>
            <a:off x="6891454" y="1215483"/>
            <a:ext cx="4442369" cy="412595"/>
          </a:xfrm>
          <a:prstGeom prst="rect">
            <a:avLst/>
          </a:prstGeom>
          <a:solidFill>
            <a:srgbClr val="FFD966">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F8ABBBB-8292-4D24-C64C-E6CEF2E1C624}"/>
              </a:ext>
            </a:extLst>
          </p:cNvPr>
          <p:cNvSpPr/>
          <p:nvPr/>
        </p:nvSpPr>
        <p:spPr>
          <a:xfrm>
            <a:off x="11133861" y="1062826"/>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3" name="Arrow: Bent-Up 2">
            <a:extLst>
              <a:ext uri="{FF2B5EF4-FFF2-40B4-BE49-F238E27FC236}">
                <a16:creationId xmlns:a16="http://schemas.microsoft.com/office/drawing/2014/main" id="{6480E66D-0A4E-EA3A-D2D8-1BE93F4E8BC1}"/>
              </a:ext>
            </a:extLst>
          </p:cNvPr>
          <p:cNvSpPr/>
          <p:nvPr/>
        </p:nvSpPr>
        <p:spPr>
          <a:xfrm flipH="1">
            <a:off x="4200323" y="2665734"/>
            <a:ext cx="2590770" cy="731520"/>
          </a:xfrm>
          <a:prstGeom prst="bentUpArrow">
            <a:avLst>
              <a:gd name="adj1" fmla="val 15854"/>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E62F5A1-9730-DD29-8FF6-76D3D6968738}"/>
              </a:ext>
            </a:extLst>
          </p:cNvPr>
          <p:cNvSpPr/>
          <p:nvPr/>
        </p:nvSpPr>
        <p:spPr>
          <a:xfrm>
            <a:off x="5309694" y="3027940"/>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
        <p:nvSpPr>
          <p:cNvPr id="5" name="TextBox 4">
            <a:extLst>
              <a:ext uri="{FF2B5EF4-FFF2-40B4-BE49-F238E27FC236}">
                <a16:creationId xmlns:a16="http://schemas.microsoft.com/office/drawing/2014/main" id="{00994371-7D31-ACAC-FAFB-6A96AF0EF395}"/>
              </a:ext>
            </a:extLst>
          </p:cNvPr>
          <p:cNvSpPr txBox="1"/>
          <p:nvPr/>
        </p:nvSpPr>
        <p:spPr>
          <a:xfrm>
            <a:off x="10956188" y="201712"/>
            <a:ext cx="1107996" cy="461665"/>
          </a:xfrm>
          <a:prstGeom prst="rect">
            <a:avLst/>
          </a:prstGeom>
          <a:noFill/>
        </p:spPr>
        <p:txBody>
          <a:bodyPr wrap="none" rtlCol="0">
            <a:spAutoFit/>
          </a:bodyPr>
          <a:lstStyle/>
          <a:p>
            <a:r>
              <a:rPr lang="en-US" sz="2400" b="1" dirty="0"/>
              <a:t>DEMO</a:t>
            </a:r>
          </a:p>
        </p:txBody>
      </p:sp>
    </p:spTree>
    <p:extLst>
      <p:ext uri="{BB962C8B-B14F-4D97-AF65-F5344CB8AC3E}">
        <p14:creationId xmlns:p14="http://schemas.microsoft.com/office/powerpoint/2010/main" val="315008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pic>
        <p:nvPicPr>
          <p:cNvPr id="5" name="Picture 4">
            <a:extLst>
              <a:ext uri="{FF2B5EF4-FFF2-40B4-BE49-F238E27FC236}">
                <a16:creationId xmlns:a16="http://schemas.microsoft.com/office/drawing/2014/main" id="{93AF40A8-797B-1E15-0D7C-453B923A0BBD}"/>
              </a:ext>
            </a:extLst>
          </p:cNvPr>
          <p:cNvPicPr>
            <a:picLocks noChangeAspect="1"/>
          </p:cNvPicPr>
          <p:nvPr/>
        </p:nvPicPr>
        <p:blipFill>
          <a:blip r:embed="rId3"/>
          <a:stretch>
            <a:fillRect/>
          </a:stretch>
        </p:blipFill>
        <p:spPr>
          <a:xfrm>
            <a:off x="0" y="0"/>
            <a:ext cx="10767920" cy="6858000"/>
          </a:xfrm>
          <a:prstGeom prst="rect">
            <a:avLst/>
          </a:prstGeom>
        </p:spPr>
      </p:pic>
      <p:sp>
        <p:nvSpPr>
          <p:cNvPr id="6" name="Rectangle 5">
            <a:extLst>
              <a:ext uri="{FF2B5EF4-FFF2-40B4-BE49-F238E27FC236}">
                <a16:creationId xmlns:a16="http://schemas.microsoft.com/office/drawing/2014/main" id="{619D3F8C-6B2F-77B2-0ED5-878FAE98DD8A}"/>
              </a:ext>
            </a:extLst>
          </p:cNvPr>
          <p:cNvSpPr/>
          <p:nvPr/>
        </p:nvSpPr>
        <p:spPr>
          <a:xfrm>
            <a:off x="10767920" y="5505662"/>
            <a:ext cx="1391975"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9C0300-FE0C-1337-45A3-B633C3DF7CDB}"/>
              </a:ext>
            </a:extLst>
          </p:cNvPr>
          <p:cNvSpPr/>
          <p:nvPr/>
        </p:nvSpPr>
        <p:spPr>
          <a:xfrm>
            <a:off x="11089044" y="1395937"/>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5</a:t>
            </a:r>
          </a:p>
        </p:txBody>
      </p:sp>
      <p:sp>
        <p:nvSpPr>
          <p:cNvPr id="3" name="TextBox 2">
            <a:extLst>
              <a:ext uri="{FF2B5EF4-FFF2-40B4-BE49-F238E27FC236}">
                <a16:creationId xmlns:a16="http://schemas.microsoft.com/office/drawing/2014/main" id="{9FCBD7DB-500A-B62F-9E18-D3906323D217}"/>
              </a:ext>
            </a:extLst>
          </p:cNvPr>
          <p:cNvSpPr txBox="1"/>
          <p:nvPr/>
        </p:nvSpPr>
        <p:spPr>
          <a:xfrm>
            <a:off x="10956188" y="201712"/>
            <a:ext cx="1107996" cy="461665"/>
          </a:xfrm>
          <a:prstGeom prst="rect">
            <a:avLst/>
          </a:prstGeom>
          <a:noFill/>
        </p:spPr>
        <p:txBody>
          <a:bodyPr wrap="none" rtlCol="0">
            <a:spAutoFit/>
          </a:bodyPr>
          <a:lstStyle/>
          <a:p>
            <a:r>
              <a:rPr lang="en-US" sz="2400" b="1" dirty="0"/>
              <a:t>DEMO</a:t>
            </a:r>
          </a:p>
        </p:txBody>
      </p:sp>
    </p:spTree>
    <p:extLst>
      <p:ext uri="{BB962C8B-B14F-4D97-AF65-F5344CB8AC3E}">
        <p14:creationId xmlns:p14="http://schemas.microsoft.com/office/powerpoint/2010/main" val="131763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3994-A7B2-7BC5-1DB4-1ADDFA51ADBA}"/>
              </a:ext>
            </a:extLst>
          </p:cNvPr>
          <p:cNvSpPr>
            <a:spLocks noGrp="1"/>
          </p:cNvSpPr>
          <p:nvPr>
            <p:ph type="title"/>
          </p:nvPr>
        </p:nvSpPr>
        <p:spPr/>
        <p:txBody>
          <a:bodyPr>
            <a:normAutofit fontScale="90000"/>
          </a:bodyPr>
          <a:lstStyle/>
          <a:p>
            <a:r>
              <a:rPr lang="en-US" dirty="0"/>
              <a:t>Abstract &amp; Background Information</a:t>
            </a:r>
            <a:br>
              <a:rPr lang="en-US" dirty="0"/>
            </a:br>
            <a:endParaRPr lang="en-US" dirty="0"/>
          </a:p>
        </p:txBody>
      </p:sp>
      <p:sp>
        <p:nvSpPr>
          <p:cNvPr id="4" name="Title 1">
            <a:extLst>
              <a:ext uri="{FF2B5EF4-FFF2-40B4-BE49-F238E27FC236}">
                <a16:creationId xmlns:a16="http://schemas.microsoft.com/office/drawing/2014/main" id="{039E7453-108C-499A-E08A-C560A6018977}"/>
              </a:ext>
            </a:extLst>
          </p:cNvPr>
          <p:cNvSpPr txBox="1">
            <a:spLocks/>
          </p:cNvSpPr>
          <p:nvPr/>
        </p:nvSpPr>
        <p:spPr>
          <a:xfrm>
            <a:off x="516565" y="659877"/>
            <a:ext cx="11083555" cy="736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5" name="Content Placeholder 2">
            <a:extLst>
              <a:ext uri="{FF2B5EF4-FFF2-40B4-BE49-F238E27FC236}">
                <a16:creationId xmlns:a16="http://schemas.microsoft.com/office/drawing/2014/main" id="{0A0ADCA7-FD20-D197-7E79-FA14E8AD13D9}"/>
              </a:ext>
            </a:extLst>
          </p:cNvPr>
          <p:cNvSpPr>
            <a:spLocks noGrp="1"/>
          </p:cNvSpPr>
          <p:nvPr>
            <p:ph idx="1"/>
          </p:nvPr>
        </p:nvSpPr>
        <p:spPr>
          <a:xfrm>
            <a:off x="516565" y="1746714"/>
            <a:ext cx="5234755" cy="4333635"/>
          </a:xfrm>
        </p:spPr>
        <p:txBody>
          <a:bodyPr/>
          <a:lstStyle/>
          <a:p>
            <a:r>
              <a:rPr lang="en-US" sz="2000" b="0" i="0" dirty="0">
                <a:solidFill>
                  <a:srgbClr val="333333"/>
                </a:solidFill>
                <a:effectLst/>
                <a:latin typeface="Inter"/>
              </a:rPr>
              <a:t>URLs, the unique identifiers that direct users to specific online resources, can change </a:t>
            </a:r>
            <a:br>
              <a:rPr lang="en-US" sz="2000" b="0" i="0" dirty="0">
                <a:solidFill>
                  <a:srgbClr val="333333"/>
                </a:solidFill>
                <a:effectLst/>
                <a:latin typeface="Inter"/>
              </a:rPr>
            </a:br>
            <a:r>
              <a:rPr lang="en-US" sz="2000" b="0" i="0" dirty="0">
                <a:solidFill>
                  <a:srgbClr val="333333"/>
                </a:solidFill>
                <a:effectLst/>
                <a:latin typeface="Inter"/>
              </a:rPr>
              <a:t>or become obsolete over time, rendering </a:t>
            </a:r>
            <a:br>
              <a:rPr lang="en-US" sz="2000" b="0" i="0" dirty="0">
                <a:solidFill>
                  <a:srgbClr val="333333"/>
                </a:solidFill>
                <a:effectLst/>
                <a:latin typeface="Inter"/>
              </a:rPr>
            </a:br>
            <a:r>
              <a:rPr lang="en-US" sz="2000" b="0" i="0" dirty="0">
                <a:solidFill>
                  <a:srgbClr val="333333"/>
                </a:solidFill>
                <a:effectLst/>
                <a:latin typeface="Inter"/>
              </a:rPr>
              <a:t>the links in library catalogs unusable. </a:t>
            </a:r>
            <a:br>
              <a:rPr lang="en-US" sz="2000" b="0" i="0" dirty="0">
                <a:solidFill>
                  <a:srgbClr val="333333"/>
                </a:solidFill>
                <a:effectLst/>
                <a:latin typeface="Inter"/>
              </a:rPr>
            </a:br>
            <a:br>
              <a:rPr lang="en-US" sz="2000" b="0" i="0" dirty="0">
                <a:solidFill>
                  <a:srgbClr val="333333"/>
                </a:solidFill>
                <a:effectLst/>
                <a:latin typeface="Inter"/>
              </a:rPr>
            </a:br>
            <a:r>
              <a:rPr lang="en-US" sz="2000" b="0" i="0" dirty="0">
                <a:solidFill>
                  <a:srgbClr val="333333"/>
                </a:solidFill>
                <a:effectLst/>
                <a:latin typeface="Inter"/>
              </a:rPr>
              <a:t>This can lead to frustration for users who encounter broken links, hindering their ability to access essential information. </a:t>
            </a:r>
            <a:br>
              <a:rPr lang="en-US" sz="2000" b="0" i="0" dirty="0">
                <a:solidFill>
                  <a:srgbClr val="333333"/>
                </a:solidFill>
                <a:effectLst/>
                <a:latin typeface="Inter"/>
              </a:rPr>
            </a:br>
            <a:br>
              <a:rPr lang="en-US" sz="2000" b="0" i="0" dirty="0">
                <a:solidFill>
                  <a:srgbClr val="333333"/>
                </a:solidFill>
                <a:effectLst/>
                <a:latin typeface="Inter"/>
              </a:rPr>
            </a:br>
            <a:r>
              <a:rPr lang="en-US" sz="2000" b="0" i="0" dirty="0">
                <a:solidFill>
                  <a:srgbClr val="333333"/>
                </a:solidFill>
                <a:effectLst/>
                <a:latin typeface="Inter"/>
              </a:rPr>
              <a:t>Therefore, it is crucial for libraries to proactively monitor their catalogs </a:t>
            </a:r>
            <a:br>
              <a:rPr lang="en-US" dirty="0">
                <a:solidFill>
                  <a:srgbClr val="333333"/>
                </a:solidFill>
                <a:latin typeface="Inter"/>
              </a:rPr>
            </a:br>
            <a:r>
              <a:rPr lang="en-US" sz="2000" b="0" i="0" dirty="0">
                <a:solidFill>
                  <a:srgbClr val="333333"/>
                </a:solidFill>
                <a:effectLst/>
                <a:latin typeface="Inter"/>
              </a:rPr>
              <a:t>for broken links and take steps </a:t>
            </a:r>
            <a:br>
              <a:rPr lang="en-US" sz="2000" b="0" i="0" dirty="0">
                <a:solidFill>
                  <a:srgbClr val="333333"/>
                </a:solidFill>
                <a:effectLst/>
                <a:latin typeface="Inter"/>
              </a:rPr>
            </a:br>
            <a:r>
              <a:rPr lang="en-US" sz="2000" b="0" i="0" dirty="0">
                <a:solidFill>
                  <a:srgbClr val="333333"/>
                </a:solidFill>
                <a:effectLst/>
                <a:latin typeface="Inter"/>
              </a:rPr>
              <a:t>to repair them.</a:t>
            </a:r>
            <a:endParaRPr lang="en-US" dirty="0"/>
          </a:p>
        </p:txBody>
      </p:sp>
      <p:sp>
        <p:nvSpPr>
          <p:cNvPr id="6" name="Text Placeholder 4">
            <a:extLst>
              <a:ext uri="{FF2B5EF4-FFF2-40B4-BE49-F238E27FC236}">
                <a16:creationId xmlns:a16="http://schemas.microsoft.com/office/drawing/2014/main" id="{8E9DA69D-2910-0E95-3E94-5B3083F406C6}"/>
              </a:ext>
            </a:extLst>
          </p:cNvPr>
          <p:cNvSpPr txBox="1">
            <a:spLocks/>
          </p:cNvSpPr>
          <p:nvPr/>
        </p:nvSpPr>
        <p:spPr>
          <a:xfrm>
            <a:off x="5957245" y="4784781"/>
            <a:ext cx="5642618" cy="1094850"/>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Selected external link sources </a:t>
            </a:r>
            <a:br>
              <a:rPr lang="en-US" sz="1600" dirty="0"/>
            </a:br>
            <a:r>
              <a:rPr lang="en-US" sz="1600" dirty="0"/>
              <a:t>Metropolitan Museum of Art</a:t>
            </a:r>
            <a:br>
              <a:rPr lang="en-US" sz="1600" dirty="0"/>
            </a:br>
            <a:r>
              <a:rPr lang="en-US" sz="1600" dirty="0"/>
              <a:t>Thomas J. Watson Library, Sierra OPAC “</a:t>
            </a:r>
            <a:r>
              <a:rPr lang="en-US" sz="1600" dirty="0" err="1"/>
              <a:t>Watsonline</a:t>
            </a:r>
            <a:r>
              <a:rPr lang="en-US" sz="1600" dirty="0"/>
              <a:t>”</a:t>
            </a:r>
          </a:p>
          <a:p>
            <a:pPr marL="0" indent="0">
              <a:buNone/>
            </a:pPr>
            <a:r>
              <a:rPr lang="en-US" sz="1600" i="1" dirty="0">
                <a:hlinkClick r:id="rId2"/>
              </a:rPr>
              <a:t>https://library.metmuseum.org </a:t>
            </a:r>
            <a:br>
              <a:rPr lang="en-US" sz="1600" i="1" dirty="0"/>
            </a:br>
            <a:endParaRPr lang="en-US" sz="1600" i="1" dirty="0"/>
          </a:p>
        </p:txBody>
      </p:sp>
      <p:pic>
        <p:nvPicPr>
          <p:cNvPr id="7" name="Picture 6">
            <a:extLst>
              <a:ext uri="{FF2B5EF4-FFF2-40B4-BE49-F238E27FC236}">
                <a16:creationId xmlns:a16="http://schemas.microsoft.com/office/drawing/2014/main" id="{D3CD466C-8F1C-E8FE-08E7-0FDC565C1F8A}"/>
              </a:ext>
            </a:extLst>
          </p:cNvPr>
          <p:cNvPicPr>
            <a:picLocks noChangeAspect="1"/>
          </p:cNvPicPr>
          <p:nvPr/>
        </p:nvPicPr>
        <p:blipFill>
          <a:blip r:embed="rId3"/>
          <a:stretch>
            <a:fillRect/>
          </a:stretch>
        </p:blipFill>
        <p:spPr>
          <a:xfrm>
            <a:off x="6140549" y="2830948"/>
            <a:ext cx="1394143" cy="590995"/>
          </a:xfrm>
          <a:prstGeom prst="rect">
            <a:avLst/>
          </a:prstGeom>
        </p:spPr>
      </p:pic>
      <p:pic>
        <p:nvPicPr>
          <p:cNvPr id="8" name="Picture 7">
            <a:extLst>
              <a:ext uri="{FF2B5EF4-FFF2-40B4-BE49-F238E27FC236}">
                <a16:creationId xmlns:a16="http://schemas.microsoft.com/office/drawing/2014/main" id="{5B4F315E-F16B-63B1-093D-26C305D00422}"/>
              </a:ext>
            </a:extLst>
          </p:cNvPr>
          <p:cNvPicPr>
            <a:picLocks noChangeAspect="1"/>
          </p:cNvPicPr>
          <p:nvPr/>
        </p:nvPicPr>
        <p:blipFill>
          <a:blip r:embed="rId4"/>
          <a:stretch>
            <a:fillRect/>
          </a:stretch>
        </p:blipFill>
        <p:spPr>
          <a:xfrm>
            <a:off x="6095495" y="3479828"/>
            <a:ext cx="1152473" cy="1094850"/>
          </a:xfrm>
          <a:prstGeom prst="rect">
            <a:avLst/>
          </a:prstGeom>
        </p:spPr>
      </p:pic>
      <p:pic>
        <p:nvPicPr>
          <p:cNvPr id="9" name="Picture 8">
            <a:extLst>
              <a:ext uri="{FF2B5EF4-FFF2-40B4-BE49-F238E27FC236}">
                <a16:creationId xmlns:a16="http://schemas.microsoft.com/office/drawing/2014/main" id="{3F189971-A451-FCC5-A362-706930621354}"/>
              </a:ext>
            </a:extLst>
          </p:cNvPr>
          <p:cNvPicPr>
            <a:picLocks noChangeAspect="1"/>
          </p:cNvPicPr>
          <p:nvPr/>
        </p:nvPicPr>
        <p:blipFill>
          <a:blip r:embed="rId5"/>
          <a:stretch>
            <a:fillRect/>
          </a:stretch>
        </p:blipFill>
        <p:spPr>
          <a:xfrm>
            <a:off x="7845071" y="2907568"/>
            <a:ext cx="1088400" cy="1710343"/>
          </a:xfrm>
          <a:prstGeom prst="rect">
            <a:avLst/>
          </a:prstGeom>
        </p:spPr>
      </p:pic>
      <p:pic>
        <p:nvPicPr>
          <p:cNvPr id="10" name="Picture 9">
            <a:extLst>
              <a:ext uri="{FF2B5EF4-FFF2-40B4-BE49-F238E27FC236}">
                <a16:creationId xmlns:a16="http://schemas.microsoft.com/office/drawing/2014/main" id="{50A06EF6-B343-E57E-0FA6-1AF6AC086249}"/>
              </a:ext>
            </a:extLst>
          </p:cNvPr>
          <p:cNvPicPr>
            <a:picLocks noChangeAspect="1"/>
          </p:cNvPicPr>
          <p:nvPr/>
        </p:nvPicPr>
        <p:blipFill>
          <a:blip r:embed="rId6"/>
          <a:stretch>
            <a:fillRect/>
          </a:stretch>
        </p:blipFill>
        <p:spPr>
          <a:xfrm>
            <a:off x="6128916" y="1761992"/>
            <a:ext cx="913468" cy="944010"/>
          </a:xfrm>
          <a:prstGeom prst="rect">
            <a:avLst/>
          </a:prstGeom>
        </p:spPr>
      </p:pic>
      <p:pic>
        <p:nvPicPr>
          <p:cNvPr id="11" name="Picture 10">
            <a:extLst>
              <a:ext uri="{FF2B5EF4-FFF2-40B4-BE49-F238E27FC236}">
                <a16:creationId xmlns:a16="http://schemas.microsoft.com/office/drawing/2014/main" id="{C06218DC-AACB-066E-04F4-70D18912B152}"/>
              </a:ext>
            </a:extLst>
          </p:cNvPr>
          <p:cNvPicPr>
            <a:picLocks noChangeAspect="1"/>
          </p:cNvPicPr>
          <p:nvPr/>
        </p:nvPicPr>
        <p:blipFill>
          <a:blip r:embed="rId7"/>
          <a:stretch>
            <a:fillRect/>
          </a:stretch>
        </p:blipFill>
        <p:spPr>
          <a:xfrm>
            <a:off x="7595084" y="1792322"/>
            <a:ext cx="2507590" cy="915092"/>
          </a:xfrm>
          <a:prstGeom prst="rect">
            <a:avLst/>
          </a:prstGeom>
        </p:spPr>
      </p:pic>
      <p:pic>
        <p:nvPicPr>
          <p:cNvPr id="12" name="Picture 11">
            <a:extLst>
              <a:ext uri="{FF2B5EF4-FFF2-40B4-BE49-F238E27FC236}">
                <a16:creationId xmlns:a16="http://schemas.microsoft.com/office/drawing/2014/main" id="{3F71E620-DFBF-7BF3-CAB4-514EA2F8E962}"/>
              </a:ext>
            </a:extLst>
          </p:cNvPr>
          <p:cNvPicPr>
            <a:picLocks noChangeAspect="1"/>
          </p:cNvPicPr>
          <p:nvPr/>
        </p:nvPicPr>
        <p:blipFill>
          <a:blip r:embed="rId8"/>
          <a:stretch>
            <a:fillRect/>
          </a:stretch>
        </p:blipFill>
        <p:spPr>
          <a:xfrm>
            <a:off x="9413811" y="3861370"/>
            <a:ext cx="1904108" cy="766150"/>
          </a:xfrm>
          <a:prstGeom prst="rect">
            <a:avLst/>
          </a:prstGeom>
        </p:spPr>
      </p:pic>
      <p:pic>
        <p:nvPicPr>
          <p:cNvPr id="13" name="Picture 12">
            <a:extLst>
              <a:ext uri="{FF2B5EF4-FFF2-40B4-BE49-F238E27FC236}">
                <a16:creationId xmlns:a16="http://schemas.microsoft.com/office/drawing/2014/main" id="{6836BD39-25BD-B25E-A4A0-2A2D2C2E5A6B}"/>
              </a:ext>
            </a:extLst>
          </p:cNvPr>
          <p:cNvPicPr>
            <a:picLocks noChangeAspect="1"/>
          </p:cNvPicPr>
          <p:nvPr/>
        </p:nvPicPr>
        <p:blipFill>
          <a:blip r:embed="rId9"/>
          <a:stretch>
            <a:fillRect/>
          </a:stretch>
        </p:blipFill>
        <p:spPr>
          <a:xfrm>
            <a:off x="9413811" y="2920495"/>
            <a:ext cx="1904108" cy="709894"/>
          </a:xfrm>
          <a:prstGeom prst="rect">
            <a:avLst/>
          </a:prstGeom>
        </p:spPr>
      </p:pic>
      <p:pic>
        <p:nvPicPr>
          <p:cNvPr id="14" name="Picture 13">
            <a:extLst>
              <a:ext uri="{FF2B5EF4-FFF2-40B4-BE49-F238E27FC236}">
                <a16:creationId xmlns:a16="http://schemas.microsoft.com/office/drawing/2014/main" id="{39885493-6BF2-F2B9-65D1-F031BBEE00F0}"/>
              </a:ext>
            </a:extLst>
          </p:cNvPr>
          <p:cNvPicPr>
            <a:picLocks noChangeAspect="1"/>
          </p:cNvPicPr>
          <p:nvPr/>
        </p:nvPicPr>
        <p:blipFill>
          <a:blip r:embed="rId10"/>
          <a:stretch>
            <a:fillRect/>
          </a:stretch>
        </p:blipFill>
        <p:spPr>
          <a:xfrm>
            <a:off x="10567822" y="1792322"/>
            <a:ext cx="750097" cy="1030087"/>
          </a:xfrm>
          <a:prstGeom prst="rect">
            <a:avLst/>
          </a:prstGeom>
        </p:spPr>
      </p:pic>
      <p:sp>
        <p:nvSpPr>
          <p:cNvPr id="15" name="TextBox 14">
            <a:extLst>
              <a:ext uri="{FF2B5EF4-FFF2-40B4-BE49-F238E27FC236}">
                <a16:creationId xmlns:a16="http://schemas.microsoft.com/office/drawing/2014/main" id="{05C64BE3-DEA4-E9DB-C00A-85D3EC1FE859}"/>
              </a:ext>
            </a:extLst>
          </p:cNvPr>
          <p:cNvSpPr txBox="1"/>
          <p:nvPr/>
        </p:nvSpPr>
        <p:spPr>
          <a:xfrm>
            <a:off x="7224278" y="2801451"/>
            <a:ext cx="611065" cy="276999"/>
          </a:xfrm>
          <a:prstGeom prst="rect">
            <a:avLst/>
          </a:prstGeom>
          <a:noFill/>
        </p:spPr>
        <p:txBody>
          <a:bodyPr wrap="none" rtlCol="0">
            <a:spAutoFit/>
          </a:bodyPr>
          <a:lstStyle/>
          <a:p>
            <a:r>
              <a:rPr lang="en-US" sz="1200" dirty="0"/>
              <a:t>Books</a:t>
            </a:r>
          </a:p>
        </p:txBody>
      </p:sp>
    </p:spTree>
    <p:extLst>
      <p:ext uri="{BB962C8B-B14F-4D97-AF65-F5344CB8AC3E}">
        <p14:creationId xmlns:p14="http://schemas.microsoft.com/office/powerpoint/2010/main" val="369516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pic>
        <p:nvPicPr>
          <p:cNvPr id="4" name="Picture 3">
            <a:extLst>
              <a:ext uri="{FF2B5EF4-FFF2-40B4-BE49-F238E27FC236}">
                <a16:creationId xmlns:a16="http://schemas.microsoft.com/office/drawing/2014/main" id="{B87CA066-90F6-55FA-1FDF-C3799EFB80BF}"/>
              </a:ext>
            </a:extLst>
          </p:cNvPr>
          <p:cNvPicPr>
            <a:picLocks noChangeAspect="1"/>
          </p:cNvPicPr>
          <p:nvPr/>
        </p:nvPicPr>
        <p:blipFill>
          <a:blip r:embed="rId2"/>
          <a:stretch>
            <a:fillRect/>
          </a:stretch>
        </p:blipFill>
        <p:spPr>
          <a:xfrm>
            <a:off x="0" y="0"/>
            <a:ext cx="10851266" cy="6858000"/>
          </a:xfrm>
          <a:prstGeom prst="rect">
            <a:avLst/>
          </a:prstGeom>
        </p:spPr>
      </p:pic>
      <p:sp>
        <p:nvSpPr>
          <p:cNvPr id="6" name="Rectangle 5">
            <a:extLst>
              <a:ext uri="{FF2B5EF4-FFF2-40B4-BE49-F238E27FC236}">
                <a16:creationId xmlns:a16="http://schemas.microsoft.com/office/drawing/2014/main" id="{DB6B554A-58EE-A2A6-646C-B597809FBF50}"/>
              </a:ext>
            </a:extLst>
          </p:cNvPr>
          <p:cNvSpPr/>
          <p:nvPr/>
        </p:nvSpPr>
        <p:spPr>
          <a:xfrm>
            <a:off x="10860478" y="5505662"/>
            <a:ext cx="1299417"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B49D37D-CA5C-8688-0721-1BFDD3032B80}"/>
              </a:ext>
            </a:extLst>
          </p:cNvPr>
          <p:cNvSpPr/>
          <p:nvPr/>
        </p:nvSpPr>
        <p:spPr>
          <a:xfrm>
            <a:off x="11089044" y="1395937"/>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5</a:t>
            </a:r>
          </a:p>
        </p:txBody>
      </p:sp>
      <p:sp>
        <p:nvSpPr>
          <p:cNvPr id="3" name="TextBox 2">
            <a:extLst>
              <a:ext uri="{FF2B5EF4-FFF2-40B4-BE49-F238E27FC236}">
                <a16:creationId xmlns:a16="http://schemas.microsoft.com/office/drawing/2014/main" id="{EC8FA49A-5004-92C7-31B8-A1F5DC81C24B}"/>
              </a:ext>
            </a:extLst>
          </p:cNvPr>
          <p:cNvSpPr txBox="1"/>
          <p:nvPr/>
        </p:nvSpPr>
        <p:spPr>
          <a:xfrm>
            <a:off x="10956188" y="201712"/>
            <a:ext cx="1107996" cy="461665"/>
          </a:xfrm>
          <a:prstGeom prst="rect">
            <a:avLst/>
          </a:prstGeom>
          <a:noFill/>
        </p:spPr>
        <p:txBody>
          <a:bodyPr wrap="none" rtlCol="0">
            <a:spAutoFit/>
          </a:bodyPr>
          <a:lstStyle/>
          <a:p>
            <a:r>
              <a:rPr lang="en-US" sz="2400" b="1" dirty="0"/>
              <a:t>DEMO</a:t>
            </a:r>
          </a:p>
        </p:txBody>
      </p:sp>
    </p:spTree>
    <p:extLst>
      <p:ext uri="{BB962C8B-B14F-4D97-AF65-F5344CB8AC3E}">
        <p14:creationId xmlns:p14="http://schemas.microsoft.com/office/powerpoint/2010/main" val="233566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2: Link checking with SEO Spider Tool</a:t>
            </a:r>
          </a:p>
        </p:txBody>
      </p:sp>
      <p:pic>
        <p:nvPicPr>
          <p:cNvPr id="5" name="Picture 4">
            <a:extLst>
              <a:ext uri="{FF2B5EF4-FFF2-40B4-BE49-F238E27FC236}">
                <a16:creationId xmlns:a16="http://schemas.microsoft.com/office/drawing/2014/main" id="{7721EA72-5EF1-DC82-E163-CC08941C243B}"/>
              </a:ext>
            </a:extLst>
          </p:cNvPr>
          <p:cNvPicPr>
            <a:picLocks noChangeAspect="1"/>
          </p:cNvPicPr>
          <p:nvPr/>
        </p:nvPicPr>
        <p:blipFill>
          <a:blip r:embed="rId2"/>
          <a:stretch>
            <a:fillRect/>
          </a:stretch>
        </p:blipFill>
        <p:spPr>
          <a:xfrm>
            <a:off x="0" y="0"/>
            <a:ext cx="10660224" cy="6858000"/>
          </a:xfrm>
          <a:prstGeom prst="rect">
            <a:avLst/>
          </a:prstGeom>
        </p:spPr>
      </p:pic>
      <p:sp>
        <p:nvSpPr>
          <p:cNvPr id="6" name="Rectangle 5">
            <a:extLst>
              <a:ext uri="{FF2B5EF4-FFF2-40B4-BE49-F238E27FC236}">
                <a16:creationId xmlns:a16="http://schemas.microsoft.com/office/drawing/2014/main" id="{07569F76-9ECE-28A3-7285-731BDCCF2CDA}"/>
              </a:ext>
            </a:extLst>
          </p:cNvPr>
          <p:cNvSpPr/>
          <p:nvPr/>
        </p:nvSpPr>
        <p:spPr>
          <a:xfrm>
            <a:off x="10660224" y="5505662"/>
            <a:ext cx="1499671" cy="13300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20FE355-8EB9-E3EB-062F-0443DFD4DCC0}"/>
              </a:ext>
            </a:extLst>
          </p:cNvPr>
          <p:cNvSpPr/>
          <p:nvPr/>
        </p:nvSpPr>
        <p:spPr>
          <a:xfrm>
            <a:off x="11089044" y="1395937"/>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5</a:t>
            </a:r>
          </a:p>
        </p:txBody>
      </p:sp>
      <p:sp>
        <p:nvSpPr>
          <p:cNvPr id="3" name="Oval 2">
            <a:extLst>
              <a:ext uri="{FF2B5EF4-FFF2-40B4-BE49-F238E27FC236}">
                <a16:creationId xmlns:a16="http://schemas.microsoft.com/office/drawing/2014/main" id="{4A14DFCF-846D-2BC3-0AA2-E57EE4095348}"/>
              </a:ext>
            </a:extLst>
          </p:cNvPr>
          <p:cNvSpPr/>
          <p:nvPr/>
        </p:nvSpPr>
        <p:spPr>
          <a:xfrm>
            <a:off x="1650381" y="5763225"/>
            <a:ext cx="914400" cy="914400"/>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80282F-F875-BEE8-E12F-F13BC29308F2}"/>
              </a:ext>
            </a:extLst>
          </p:cNvPr>
          <p:cNvSpPr txBox="1"/>
          <p:nvPr/>
        </p:nvSpPr>
        <p:spPr>
          <a:xfrm>
            <a:off x="10956188" y="201712"/>
            <a:ext cx="1107996" cy="461665"/>
          </a:xfrm>
          <a:prstGeom prst="rect">
            <a:avLst/>
          </a:prstGeom>
          <a:noFill/>
        </p:spPr>
        <p:txBody>
          <a:bodyPr wrap="none" rtlCol="0">
            <a:spAutoFit/>
          </a:bodyPr>
          <a:lstStyle/>
          <a:p>
            <a:r>
              <a:rPr lang="en-US" sz="2400" b="1" dirty="0"/>
              <a:t>DEMO</a:t>
            </a:r>
          </a:p>
        </p:txBody>
      </p:sp>
    </p:spTree>
    <p:extLst>
      <p:ext uri="{BB962C8B-B14F-4D97-AF65-F5344CB8AC3E}">
        <p14:creationId xmlns:p14="http://schemas.microsoft.com/office/powerpoint/2010/main" val="731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23727" y="135769"/>
            <a:ext cx="11065317" cy="736060"/>
          </a:xfrm>
        </p:spPr>
        <p:txBody>
          <a:bodyPr>
            <a:normAutofit/>
          </a:bodyPr>
          <a:lstStyle/>
          <a:p>
            <a:pPr algn="ctr"/>
            <a:r>
              <a:rPr lang="en-US" sz="2000" dirty="0">
                <a:solidFill>
                  <a:schemeClr val="tx1"/>
                </a:solidFill>
              </a:rPr>
              <a:t>Save the file containing lines with bib id and URL; import file into Create Lists for editing.</a:t>
            </a:r>
          </a:p>
        </p:txBody>
      </p:sp>
      <p:pic>
        <p:nvPicPr>
          <p:cNvPr id="4" name="Picture 3">
            <a:extLst>
              <a:ext uri="{FF2B5EF4-FFF2-40B4-BE49-F238E27FC236}">
                <a16:creationId xmlns:a16="http://schemas.microsoft.com/office/drawing/2014/main" id="{8B00334C-9672-5744-18C5-9E7F0F8EAAD2}"/>
              </a:ext>
            </a:extLst>
          </p:cNvPr>
          <p:cNvPicPr>
            <a:picLocks noChangeAspect="1"/>
          </p:cNvPicPr>
          <p:nvPr/>
        </p:nvPicPr>
        <p:blipFill>
          <a:blip r:embed="rId2"/>
          <a:stretch>
            <a:fillRect/>
          </a:stretch>
        </p:blipFill>
        <p:spPr>
          <a:xfrm>
            <a:off x="23727" y="959005"/>
            <a:ext cx="12168273" cy="5898995"/>
          </a:xfrm>
          <a:prstGeom prst="rect">
            <a:avLst/>
          </a:prstGeom>
        </p:spPr>
      </p:pic>
      <p:sp>
        <p:nvSpPr>
          <p:cNvPr id="6" name="Oval 5">
            <a:extLst>
              <a:ext uri="{FF2B5EF4-FFF2-40B4-BE49-F238E27FC236}">
                <a16:creationId xmlns:a16="http://schemas.microsoft.com/office/drawing/2014/main" id="{6DF048D7-7723-3D07-982A-CE69BE5ED7D5}"/>
              </a:ext>
            </a:extLst>
          </p:cNvPr>
          <p:cNvSpPr/>
          <p:nvPr/>
        </p:nvSpPr>
        <p:spPr>
          <a:xfrm>
            <a:off x="11300917" y="170688"/>
            <a:ext cx="666221" cy="666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6</a:t>
            </a:r>
          </a:p>
        </p:txBody>
      </p:sp>
    </p:spTree>
    <p:extLst>
      <p:ext uri="{BB962C8B-B14F-4D97-AF65-F5344CB8AC3E}">
        <p14:creationId xmlns:p14="http://schemas.microsoft.com/office/powerpoint/2010/main" val="35415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198E-BCB0-62C3-68DF-70064660CB18}"/>
              </a:ext>
            </a:extLst>
          </p:cNvPr>
          <p:cNvSpPr>
            <a:spLocks noGrp="1"/>
          </p:cNvSpPr>
          <p:nvPr>
            <p:ph type="title"/>
          </p:nvPr>
        </p:nvSpPr>
        <p:spPr/>
        <p:txBody>
          <a:bodyPr/>
          <a:lstStyle/>
          <a:p>
            <a:r>
              <a:rPr lang="en-US" dirty="0"/>
              <a:t>Part 3: Link Validation using Python Scripts</a:t>
            </a:r>
          </a:p>
        </p:txBody>
      </p:sp>
      <p:sp>
        <p:nvSpPr>
          <p:cNvPr id="10" name="TextBox 9">
            <a:extLst>
              <a:ext uri="{FF2B5EF4-FFF2-40B4-BE49-F238E27FC236}">
                <a16:creationId xmlns:a16="http://schemas.microsoft.com/office/drawing/2014/main" id="{E89FD059-2FA5-4025-CA7C-1986A0FBA1FD}"/>
              </a:ext>
            </a:extLst>
          </p:cNvPr>
          <p:cNvSpPr txBox="1"/>
          <p:nvPr/>
        </p:nvSpPr>
        <p:spPr>
          <a:xfrm>
            <a:off x="282498" y="2222385"/>
            <a:ext cx="5424065" cy="2585323"/>
          </a:xfrm>
          <a:prstGeom prst="rect">
            <a:avLst/>
          </a:prstGeom>
          <a:noFill/>
        </p:spPr>
        <p:txBody>
          <a:bodyPr wrap="square" rtlCol="0">
            <a:spAutoFit/>
          </a:bodyPr>
          <a:lstStyle/>
          <a:p>
            <a:endParaRPr lang="en-US" dirty="0">
              <a:solidFill>
                <a:schemeClr val="accent1"/>
              </a:solidFill>
            </a:endParaRPr>
          </a:p>
          <a:p>
            <a:pPr marL="285750" indent="-285750">
              <a:buFont typeface="Arial" panose="020B0604020202020204" pitchFamily="34" charset="0"/>
              <a:buChar char="•"/>
            </a:pPr>
            <a:r>
              <a:rPr lang="en-US" dirty="0">
                <a:solidFill>
                  <a:srgbClr val="FF0000"/>
                </a:solidFill>
              </a:rPr>
              <a:t>This approach requires a </a:t>
            </a:r>
            <a:r>
              <a:rPr lang="en-US" b="1" dirty="0">
                <a:solidFill>
                  <a:srgbClr val="FF0000"/>
                </a:solidFill>
              </a:rPr>
              <a:t>paid License Version </a:t>
            </a:r>
            <a:r>
              <a:rPr lang="en-US" dirty="0">
                <a:solidFill>
                  <a:srgbClr val="FF0000"/>
                </a:solidFill>
              </a:rPr>
              <a:t>of SEO Spider ($299 annually)</a:t>
            </a:r>
          </a:p>
          <a:p>
            <a:endParaRPr lang="en-US" dirty="0">
              <a:solidFill>
                <a:srgbClr val="FF0000"/>
              </a:solidFill>
            </a:endParaRPr>
          </a:p>
          <a:p>
            <a:pPr marL="742950" lvl="1" indent="-285750">
              <a:buFont typeface="Arial" panose="020B0604020202020204" pitchFamily="34" charset="0"/>
              <a:buChar char="•"/>
            </a:pPr>
            <a:r>
              <a:rPr lang="en-US" b="0" i="0" dirty="0">
                <a:solidFill>
                  <a:srgbClr val="2B2A2A"/>
                </a:solidFill>
                <a:effectLst/>
              </a:rPr>
              <a:t>A 64-bit OS is required</a:t>
            </a:r>
          </a:p>
          <a:p>
            <a:pPr marL="742950" lvl="1" indent="-285750">
              <a:buFont typeface="Arial" panose="020B0604020202020204" pitchFamily="34" charset="0"/>
              <a:buChar char="•"/>
            </a:pPr>
            <a:endParaRPr lang="en-US" dirty="0">
              <a:solidFill>
                <a:srgbClr val="2B2A2A"/>
              </a:solidFill>
            </a:endParaRPr>
          </a:p>
          <a:p>
            <a:pPr marL="742950" lvl="1" indent="-285750">
              <a:buFont typeface="Arial" panose="020B0604020202020204" pitchFamily="34" charset="0"/>
              <a:buChar char="•"/>
            </a:pPr>
            <a:r>
              <a:rPr lang="en-US" b="0" i="0" dirty="0">
                <a:solidFill>
                  <a:srgbClr val="2B2A2A"/>
                </a:solidFill>
                <a:effectLst/>
              </a:rPr>
              <a:t>For crawls under 200,000 URLs, </a:t>
            </a:r>
            <a:br>
              <a:rPr lang="en-US" b="0" i="0" dirty="0">
                <a:solidFill>
                  <a:srgbClr val="2B2A2A"/>
                </a:solidFill>
                <a:effectLst/>
              </a:rPr>
            </a:br>
            <a:r>
              <a:rPr lang="en-US" b="0" i="0" dirty="0">
                <a:solidFill>
                  <a:srgbClr val="2B2A2A"/>
                </a:solidFill>
                <a:effectLst/>
              </a:rPr>
              <a:t>8GB of RAM should be sufficient. </a:t>
            </a:r>
          </a:p>
          <a:p>
            <a:endParaRPr lang="en-US" dirty="0">
              <a:solidFill>
                <a:srgbClr val="2B2A2A"/>
              </a:solidFill>
            </a:endParaRPr>
          </a:p>
        </p:txBody>
      </p:sp>
      <p:sp>
        <p:nvSpPr>
          <p:cNvPr id="12" name="TextBox 11">
            <a:extLst>
              <a:ext uri="{FF2B5EF4-FFF2-40B4-BE49-F238E27FC236}">
                <a16:creationId xmlns:a16="http://schemas.microsoft.com/office/drawing/2014/main" id="{CED52B42-7D96-DB7B-4F37-C544A25AC966}"/>
              </a:ext>
            </a:extLst>
          </p:cNvPr>
          <p:cNvSpPr txBox="1"/>
          <p:nvPr/>
        </p:nvSpPr>
        <p:spPr>
          <a:xfrm>
            <a:off x="5945490" y="2491147"/>
            <a:ext cx="5964012" cy="3385542"/>
          </a:xfrm>
          <a:prstGeom prst="rect">
            <a:avLst/>
          </a:prstGeom>
          <a:noFill/>
        </p:spPr>
        <p:txBody>
          <a:bodyPr wrap="square">
            <a:spAutoFit/>
          </a:bodyPr>
          <a:lstStyle/>
          <a:p>
            <a:r>
              <a:rPr lang="en-US" b="1" dirty="0"/>
              <a:t>Licensed version includes these features and more:</a:t>
            </a:r>
            <a:br>
              <a:rPr lang="en-US" dirty="0"/>
            </a:br>
            <a:endParaRPr lang="en-US" dirty="0"/>
          </a:p>
          <a:p>
            <a:pPr marL="285750" indent="-285750">
              <a:buFont typeface="Arial" panose="020B0604020202020204" pitchFamily="34" charset="0"/>
              <a:buChar char="•"/>
            </a:pPr>
            <a:r>
              <a:rPr lang="en-US" b="1" dirty="0"/>
              <a:t>Customizable crawl settings</a:t>
            </a:r>
            <a:br>
              <a:rPr lang="en-US" dirty="0"/>
            </a:br>
            <a:endParaRPr lang="en-US" dirty="0"/>
          </a:p>
          <a:p>
            <a:pPr marL="285750" indent="-285750">
              <a:buFont typeface="Arial" panose="020B0604020202020204" pitchFamily="34" charset="0"/>
              <a:buChar char="•"/>
            </a:pPr>
            <a:r>
              <a:rPr lang="en-US" b="1" dirty="0"/>
              <a:t>Command Line Interface option</a:t>
            </a:r>
            <a:br>
              <a:rPr lang="en-US" dirty="0"/>
            </a:br>
            <a:endParaRPr lang="en-US" dirty="0"/>
          </a:p>
          <a:p>
            <a:pPr marL="285750" indent="-285750">
              <a:buFont typeface="Arial" panose="020B0604020202020204" pitchFamily="34" charset="0"/>
              <a:buChar char="•"/>
            </a:pPr>
            <a:r>
              <a:rPr lang="en-US" dirty="0"/>
              <a:t>Free Technical Support</a:t>
            </a:r>
            <a:br>
              <a:rPr lang="en-US" dirty="0"/>
            </a:br>
            <a:endParaRPr lang="en-US" dirty="0"/>
          </a:p>
          <a:p>
            <a:pPr marL="285750" indent="-285750">
              <a:buFont typeface="Arial" panose="020B0604020202020204" pitchFamily="34" charset="0"/>
              <a:buChar char="•"/>
            </a:pPr>
            <a:r>
              <a:rPr lang="en-US" dirty="0"/>
              <a:t>Handles batches of thousands of URLs *</a:t>
            </a:r>
            <a:br>
              <a:rPr lang="en-US" dirty="0"/>
            </a:br>
            <a:endParaRPr lang="en-US" dirty="0"/>
          </a:p>
          <a:p>
            <a:r>
              <a:rPr lang="en-US" dirty="0"/>
              <a:t>* </a:t>
            </a:r>
            <a:r>
              <a:rPr lang="en-US" sz="1600" i="1" dirty="0"/>
              <a:t>Depends on processing power of pc, memory,</a:t>
            </a:r>
            <a:br>
              <a:rPr lang="en-US" sz="1600" i="1" dirty="0"/>
            </a:br>
            <a:r>
              <a:rPr lang="en-US" sz="1600" i="1" dirty="0"/>
              <a:t>  and crawl configuration.</a:t>
            </a:r>
          </a:p>
        </p:txBody>
      </p:sp>
      <p:sp>
        <p:nvSpPr>
          <p:cNvPr id="14" name="TextBox 13">
            <a:extLst>
              <a:ext uri="{FF2B5EF4-FFF2-40B4-BE49-F238E27FC236}">
                <a16:creationId xmlns:a16="http://schemas.microsoft.com/office/drawing/2014/main" id="{82B432FE-1AC5-F3BC-D03D-BBACACE56C24}"/>
              </a:ext>
            </a:extLst>
          </p:cNvPr>
          <p:cNvSpPr txBox="1"/>
          <p:nvPr/>
        </p:nvSpPr>
        <p:spPr>
          <a:xfrm>
            <a:off x="516565" y="5901608"/>
            <a:ext cx="9726652" cy="523220"/>
          </a:xfrm>
          <a:prstGeom prst="rect">
            <a:avLst/>
          </a:prstGeom>
          <a:noFill/>
        </p:spPr>
        <p:txBody>
          <a:bodyPr wrap="square">
            <a:spAutoFit/>
          </a:bodyPr>
          <a:lstStyle/>
          <a:p>
            <a:r>
              <a:rPr lang="en-US" sz="1400" dirty="0">
                <a:hlinkClick r:id="rId2"/>
              </a:rPr>
              <a:t>https://www.screamingfrog.co.uk/seo-spider/faq/#what-hardware-is-recommended</a:t>
            </a:r>
            <a:endParaRPr lang="en-US" sz="1400" dirty="0"/>
          </a:p>
          <a:p>
            <a:endParaRPr lang="en-US" sz="1400" dirty="0"/>
          </a:p>
        </p:txBody>
      </p:sp>
      <p:cxnSp>
        <p:nvCxnSpPr>
          <p:cNvPr id="5" name="Straight Connector 4">
            <a:extLst>
              <a:ext uri="{FF2B5EF4-FFF2-40B4-BE49-F238E27FC236}">
                <a16:creationId xmlns:a16="http://schemas.microsoft.com/office/drawing/2014/main" id="{7DF38C29-7256-209A-A41B-35D9062F7481}"/>
              </a:ext>
            </a:extLst>
          </p:cNvPr>
          <p:cNvCxnSpPr>
            <a:cxnSpLocks/>
          </p:cNvCxnSpPr>
          <p:nvPr/>
        </p:nvCxnSpPr>
        <p:spPr>
          <a:xfrm>
            <a:off x="5706564" y="2609385"/>
            <a:ext cx="0" cy="293277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6F5E335-70A5-2D40-5F77-CCE9F73F999C}"/>
              </a:ext>
            </a:extLst>
          </p:cNvPr>
          <p:cNvSpPr txBox="1"/>
          <p:nvPr/>
        </p:nvSpPr>
        <p:spPr>
          <a:xfrm>
            <a:off x="282498" y="1603602"/>
            <a:ext cx="11392935" cy="646331"/>
          </a:xfrm>
          <a:prstGeom prst="rect">
            <a:avLst/>
          </a:prstGeom>
          <a:noFill/>
        </p:spPr>
        <p:txBody>
          <a:bodyPr wrap="square">
            <a:spAutoFit/>
          </a:bodyPr>
          <a:lstStyle/>
          <a:p>
            <a:r>
              <a:rPr lang="en-US" dirty="0">
                <a:solidFill>
                  <a:schemeClr val="accent1"/>
                </a:solidFill>
              </a:rPr>
              <a:t>This part outlines how to use Python script than runs the SEO Spider tool from a command-line interface.  </a:t>
            </a:r>
            <a:br>
              <a:rPr lang="en-US" dirty="0">
                <a:solidFill>
                  <a:schemeClr val="accent1"/>
                </a:solidFill>
              </a:rPr>
            </a:br>
            <a:r>
              <a:rPr lang="en-US" dirty="0">
                <a:solidFill>
                  <a:schemeClr val="accent1"/>
                </a:solidFill>
              </a:rPr>
              <a:t>This doesn’t have a limit to the number of URLs, and it automatically saves a log of bibs, error code, and URL.</a:t>
            </a:r>
          </a:p>
        </p:txBody>
      </p:sp>
    </p:spTree>
    <p:extLst>
      <p:ext uri="{BB962C8B-B14F-4D97-AF65-F5344CB8AC3E}">
        <p14:creationId xmlns:p14="http://schemas.microsoft.com/office/powerpoint/2010/main" val="68331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3: Link Validation using Python Script</a:t>
            </a:r>
          </a:p>
        </p:txBody>
      </p:sp>
      <p:sp>
        <p:nvSpPr>
          <p:cNvPr id="8" name="TextBox 7">
            <a:extLst>
              <a:ext uri="{FF2B5EF4-FFF2-40B4-BE49-F238E27FC236}">
                <a16:creationId xmlns:a16="http://schemas.microsoft.com/office/drawing/2014/main" id="{3D7C67CD-9760-7159-39C0-0F4FEB74540A}"/>
              </a:ext>
            </a:extLst>
          </p:cNvPr>
          <p:cNvSpPr txBox="1"/>
          <p:nvPr/>
        </p:nvSpPr>
        <p:spPr>
          <a:xfrm>
            <a:off x="6027085" y="2339687"/>
            <a:ext cx="5592483" cy="3693319"/>
          </a:xfrm>
          <a:prstGeom prst="rect">
            <a:avLst/>
          </a:prstGeom>
          <a:noFill/>
        </p:spPr>
        <p:txBody>
          <a:bodyPr wrap="square">
            <a:spAutoFit/>
          </a:bodyPr>
          <a:lstStyle/>
          <a:p>
            <a:pPr marL="285750" indent="-285750">
              <a:buFont typeface="Arial" panose="020B0604020202020204" pitchFamily="34" charset="0"/>
              <a:buChar char="•"/>
            </a:pPr>
            <a:r>
              <a:rPr lang="en-US" dirty="0">
                <a:latin typeface="+mn-lt"/>
              </a:rPr>
              <a:t>Generate a csv data file from Sierra</a:t>
            </a:r>
          </a:p>
          <a:p>
            <a:pPr marL="742950" lvl="1" indent="-285750">
              <a:buFont typeface="Arial" panose="020B0604020202020204" pitchFamily="34" charset="0"/>
              <a:buChar char="•"/>
            </a:pPr>
            <a:r>
              <a:rPr lang="en-US" dirty="0">
                <a:latin typeface="+mn-lt"/>
              </a:rPr>
              <a:t>Each line must have bib id, URL</a:t>
            </a:r>
          </a:p>
          <a:p>
            <a:pPr marL="742950" lvl="1" indent="-285750">
              <a:buFont typeface="Arial" panose="020B0604020202020204" pitchFamily="34" charset="0"/>
              <a:buChar char="•"/>
            </a:pPr>
            <a:r>
              <a:rPr lang="en-US" dirty="0"/>
              <a:t>Copy the data file to the script directory as</a:t>
            </a:r>
            <a:br>
              <a:rPr lang="en-US" dirty="0"/>
            </a:br>
            <a:r>
              <a:rPr lang="en-US" b="1" dirty="0"/>
              <a:t>sierra_urls.csv</a:t>
            </a:r>
            <a:br>
              <a:rPr lang="en-US" dirty="0"/>
            </a:br>
            <a:endParaRPr lang="en-US" dirty="0"/>
          </a:p>
          <a:p>
            <a:pPr marL="285750" indent="-285750">
              <a:buFont typeface="Arial" panose="020B0604020202020204" pitchFamily="34" charset="0"/>
              <a:buChar char="•"/>
            </a:pPr>
            <a:r>
              <a:rPr lang="en-US" dirty="0"/>
              <a:t>Open a terminal window</a:t>
            </a:r>
          </a:p>
          <a:p>
            <a:pPr marL="285750" indent="-285750">
              <a:buFont typeface="Arial" panose="020B0604020202020204" pitchFamily="34" charset="0"/>
              <a:buChar char="•"/>
            </a:pPr>
            <a:r>
              <a:rPr lang="en-US" dirty="0"/>
              <a:t>Change directory to the script directory</a:t>
            </a:r>
            <a:br>
              <a:rPr lang="en-US" dirty="0"/>
            </a:br>
            <a:endParaRPr lang="en-US" dirty="0"/>
          </a:p>
          <a:p>
            <a:pPr marL="285750" indent="-285750">
              <a:buFont typeface="Arial" panose="020B0604020202020204" pitchFamily="34" charset="0"/>
              <a:buChar char="•"/>
            </a:pPr>
            <a:r>
              <a:rPr lang="en-US" dirty="0"/>
              <a:t>Run the command &gt; python seospidercli.py</a:t>
            </a:r>
          </a:p>
          <a:p>
            <a:pPr marL="742950" lvl="1" indent="-285750">
              <a:buFont typeface="Arial" panose="020B0604020202020204" pitchFamily="34" charset="0"/>
              <a:buChar char="•"/>
            </a:pPr>
            <a:r>
              <a:rPr lang="en-US" dirty="0"/>
              <a:t>The script generates </a:t>
            </a:r>
            <a:r>
              <a:rPr lang="en-US" b="1" dirty="0"/>
              <a:t>logfile.csv</a:t>
            </a:r>
            <a:br>
              <a:rPr lang="en-US" dirty="0"/>
            </a:br>
            <a:endParaRPr lang="en-US" dirty="0"/>
          </a:p>
          <a:p>
            <a:pPr marL="285750" indent="-285750">
              <a:buFont typeface="Arial" panose="020B0604020202020204" pitchFamily="34" charset="0"/>
              <a:buChar char="•"/>
            </a:pPr>
            <a:r>
              <a:rPr lang="en-US" dirty="0"/>
              <a:t>Open Sierra Create Lists and import logfile.csv</a:t>
            </a:r>
          </a:p>
          <a:p>
            <a:pPr marL="285750" indent="-285750">
              <a:buFont typeface="Arial" panose="020B0604020202020204" pitchFamily="34" charset="0"/>
              <a:buChar char="•"/>
            </a:pPr>
            <a:r>
              <a:rPr lang="en-US" dirty="0"/>
              <a:t>Edit the records in the list</a:t>
            </a:r>
          </a:p>
        </p:txBody>
      </p:sp>
      <p:sp>
        <p:nvSpPr>
          <p:cNvPr id="10" name="TextBox 9">
            <a:extLst>
              <a:ext uri="{FF2B5EF4-FFF2-40B4-BE49-F238E27FC236}">
                <a16:creationId xmlns:a16="http://schemas.microsoft.com/office/drawing/2014/main" id="{25B9B9E3-0562-BD47-2AF0-58E2D4F197B6}"/>
              </a:ext>
            </a:extLst>
          </p:cNvPr>
          <p:cNvSpPr txBox="1"/>
          <p:nvPr/>
        </p:nvSpPr>
        <p:spPr>
          <a:xfrm>
            <a:off x="5982481" y="1645180"/>
            <a:ext cx="5907505" cy="923330"/>
          </a:xfrm>
          <a:prstGeom prst="rect">
            <a:avLst/>
          </a:prstGeom>
          <a:noFill/>
        </p:spPr>
        <p:txBody>
          <a:bodyPr wrap="square">
            <a:spAutoFit/>
          </a:bodyPr>
          <a:lstStyle/>
          <a:p>
            <a:pPr marL="0" indent="0">
              <a:buNone/>
            </a:pPr>
            <a:r>
              <a:rPr lang="en-US" b="1" dirty="0">
                <a:solidFill>
                  <a:schemeClr val="accent1"/>
                </a:solidFill>
                <a:latin typeface="+mn-lt"/>
              </a:rPr>
              <a:t>Workflow using the script</a:t>
            </a:r>
          </a:p>
          <a:p>
            <a:pPr marL="457200" lvl="1" indent="0">
              <a:buNone/>
            </a:pPr>
            <a:endParaRPr lang="en-US" dirty="0">
              <a:latin typeface="+mn-lt"/>
            </a:endParaRPr>
          </a:p>
          <a:p>
            <a:endParaRPr lang="en-US" dirty="0"/>
          </a:p>
        </p:txBody>
      </p:sp>
      <p:sp>
        <p:nvSpPr>
          <p:cNvPr id="14" name="TextBox 13">
            <a:extLst>
              <a:ext uri="{FF2B5EF4-FFF2-40B4-BE49-F238E27FC236}">
                <a16:creationId xmlns:a16="http://schemas.microsoft.com/office/drawing/2014/main" id="{C62A5A67-E9FC-DFC1-ABF1-4C06C867575C}"/>
              </a:ext>
            </a:extLst>
          </p:cNvPr>
          <p:cNvSpPr txBox="1"/>
          <p:nvPr/>
        </p:nvSpPr>
        <p:spPr>
          <a:xfrm>
            <a:off x="717395" y="4221793"/>
            <a:ext cx="4452124" cy="1384995"/>
          </a:xfrm>
          <a:prstGeom prst="rect">
            <a:avLst/>
          </a:prstGeom>
          <a:noFill/>
        </p:spPr>
        <p:txBody>
          <a:bodyPr wrap="square">
            <a:spAutoFit/>
          </a:bodyPr>
          <a:lstStyle/>
          <a:p>
            <a:r>
              <a:rPr lang="en-US" sz="1400" b="0" dirty="0">
                <a:solidFill>
                  <a:schemeClr val="accent1"/>
                </a:solidFill>
                <a:effectLst/>
                <a:latin typeface="Consolas" panose="020B0609020204030204" pitchFamily="49" charset="0"/>
              </a:rPr>
              <a:t># --------------------------------------</a:t>
            </a:r>
          </a:p>
          <a:p>
            <a:r>
              <a:rPr lang="en-US" sz="1400" b="0" dirty="0">
                <a:solidFill>
                  <a:schemeClr val="accent1"/>
                </a:solidFill>
                <a:effectLst/>
                <a:latin typeface="Consolas" panose="020B0609020204030204" pitchFamily="49" charset="0"/>
              </a:rPr>
              <a:t># Global configuration. Edit as needed.</a:t>
            </a:r>
          </a:p>
          <a:p>
            <a:r>
              <a:rPr lang="en-US" sz="1400" b="0" dirty="0">
                <a:solidFill>
                  <a:schemeClr val="accent1"/>
                </a:solidFill>
                <a:effectLst/>
                <a:latin typeface="Consolas" panose="020B0609020204030204" pitchFamily="49" charset="0"/>
              </a:rPr>
              <a:t># --------------------------------------</a:t>
            </a:r>
          </a:p>
          <a:p>
            <a:r>
              <a:rPr lang="en-US" sz="1400" b="0" dirty="0">
                <a:solidFill>
                  <a:schemeClr val="tx1"/>
                </a:solidFill>
                <a:effectLst/>
                <a:latin typeface="Consolas" panose="020B0609020204030204" pitchFamily="49" charset="0"/>
              </a:rPr>
              <a:t>MAX_LINES_PER_FILE = 499</a:t>
            </a:r>
          </a:p>
          <a:p>
            <a:r>
              <a:rPr lang="en-US" sz="1400" b="0" dirty="0">
                <a:solidFill>
                  <a:schemeClr val="tx1"/>
                </a:solidFill>
                <a:effectLst/>
                <a:latin typeface="Consolas" panose="020B0609020204030204" pitchFamily="49" charset="0"/>
              </a:rPr>
              <a:t>HTML_ERRORS_LIST = ['0', '401', ‘</a:t>
            </a:r>
          </a:p>
          <a:p>
            <a:r>
              <a:rPr lang="en-US" sz="1400" b="0" dirty="0">
                <a:solidFill>
                  <a:schemeClr val="tx1"/>
                </a:solidFill>
                <a:effectLst/>
                <a:latin typeface="Consolas" panose="020B0609020204030204" pitchFamily="49" charset="0"/>
              </a:rPr>
              <a:t>403’, '404', '500', '501', '503']</a:t>
            </a:r>
          </a:p>
        </p:txBody>
      </p:sp>
      <p:sp>
        <p:nvSpPr>
          <p:cNvPr id="18" name="TextBox 17">
            <a:extLst>
              <a:ext uri="{FF2B5EF4-FFF2-40B4-BE49-F238E27FC236}">
                <a16:creationId xmlns:a16="http://schemas.microsoft.com/office/drawing/2014/main" id="{0652283E-675C-FC60-8191-C87D6BE218FB}"/>
              </a:ext>
            </a:extLst>
          </p:cNvPr>
          <p:cNvSpPr txBox="1"/>
          <p:nvPr/>
        </p:nvSpPr>
        <p:spPr>
          <a:xfrm>
            <a:off x="717395" y="2339687"/>
            <a:ext cx="4367561"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mn-lt"/>
              </a:rPr>
              <a:t>Download script files from </a:t>
            </a:r>
            <a:r>
              <a:rPr lang="en-US" dirty="0" err="1">
                <a:latin typeface="+mn-lt"/>
              </a:rPr>
              <a:t>github</a:t>
            </a:r>
            <a:br>
              <a:rPr lang="en-US" dirty="0">
                <a:latin typeface="+mn-lt"/>
              </a:rPr>
            </a:br>
            <a:endParaRPr lang="en-US" dirty="0">
              <a:latin typeface="+mn-lt"/>
            </a:endParaRPr>
          </a:p>
          <a:p>
            <a:pPr marL="285750" indent="-285750">
              <a:buFont typeface="Arial" panose="020B0604020202020204" pitchFamily="34" charset="0"/>
              <a:buChar char="•"/>
            </a:pPr>
            <a:r>
              <a:rPr lang="en-US" dirty="0">
                <a:latin typeface="+mn-lt"/>
              </a:rPr>
              <a:t>Configure SEO Spider Tool</a:t>
            </a:r>
          </a:p>
          <a:p>
            <a:pPr marL="742950" lvl="1" indent="-285750">
              <a:buFont typeface="Arial" panose="020B0604020202020204" pitchFamily="34" charset="0"/>
              <a:buChar char="•"/>
            </a:pPr>
            <a:r>
              <a:rPr lang="en-US" dirty="0">
                <a:latin typeface="+mn-lt"/>
              </a:rPr>
              <a:t>Response Codes only</a:t>
            </a:r>
          </a:p>
          <a:p>
            <a:pPr marL="285750" indent="-285750">
              <a:buFont typeface="Arial" panose="020B0604020202020204" pitchFamily="34" charset="0"/>
              <a:buChar char="•"/>
            </a:pPr>
            <a:endParaRPr lang="en-US" b="1" dirty="0">
              <a:solidFill>
                <a:schemeClr val="accent1"/>
              </a:solidFill>
              <a:latin typeface="+mn-lt"/>
            </a:endParaRPr>
          </a:p>
          <a:p>
            <a:pPr marL="285750" indent="-285750">
              <a:buFont typeface="Arial" panose="020B0604020202020204" pitchFamily="34" charset="0"/>
              <a:buChar char="•"/>
            </a:pPr>
            <a:r>
              <a:rPr lang="en-US" dirty="0">
                <a:latin typeface="+mn-lt"/>
              </a:rPr>
              <a:t>Optionally, edit </a:t>
            </a:r>
            <a:r>
              <a:rPr lang="en-US" b="1" dirty="0"/>
              <a:t>seospidercli.py</a:t>
            </a:r>
            <a:endParaRPr lang="en-US" b="1" dirty="0">
              <a:latin typeface="+mn-lt"/>
            </a:endParaRPr>
          </a:p>
        </p:txBody>
      </p:sp>
      <p:sp>
        <p:nvSpPr>
          <p:cNvPr id="19" name="TextBox 18">
            <a:extLst>
              <a:ext uri="{FF2B5EF4-FFF2-40B4-BE49-F238E27FC236}">
                <a16:creationId xmlns:a16="http://schemas.microsoft.com/office/drawing/2014/main" id="{25AB3EA1-B1C4-0169-ABD7-9CF7AA96AF42}"/>
              </a:ext>
            </a:extLst>
          </p:cNvPr>
          <p:cNvSpPr txBox="1"/>
          <p:nvPr/>
        </p:nvSpPr>
        <p:spPr>
          <a:xfrm>
            <a:off x="516565" y="1645180"/>
            <a:ext cx="2014334" cy="369332"/>
          </a:xfrm>
          <a:prstGeom prst="rect">
            <a:avLst/>
          </a:prstGeom>
          <a:noFill/>
        </p:spPr>
        <p:txBody>
          <a:bodyPr wrap="none" rtlCol="0">
            <a:spAutoFit/>
          </a:bodyPr>
          <a:lstStyle/>
          <a:p>
            <a:r>
              <a:rPr lang="en-US" b="1" dirty="0">
                <a:solidFill>
                  <a:schemeClr val="accent1"/>
                </a:solidFill>
              </a:rPr>
              <a:t>One-Time Set up</a:t>
            </a:r>
          </a:p>
        </p:txBody>
      </p:sp>
      <p:cxnSp>
        <p:nvCxnSpPr>
          <p:cNvPr id="21" name="Straight Connector 20">
            <a:extLst>
              <a:ext uri="{FF2B5EF4-FFF2-40B4-BE49-F238E27FC236}">
                <a16:creationId xmlns:a16="http://schemas.microsoft.com/office/drawing/2014/main" id="{88300F9D-1012-E417-5A70-0B10609D48A2}"/>
              </a:ext>
            </a:extLst>
          </p:cNvPr>
          <p:cNvCxnSpPr/>
          <p:nvPr/>
        </p:nvCxnSpPr>
        <p:spPr>
          <a:xfrm>
            <a:off x="5784617" y="1739590"/>
            <a:ext cx="0" cy="438243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020FAE7-64CC-9F61-83CF-ADF40C04B92E}"/>
              </a:ext>
            </a:extLst>
          </p:cNvPr>
          <p:cNvSpPr txBox="1"/>
          <p:nvPr/>
        </p:nvSpPr>
        <p:spPr>
          <a:xfrm>
            <a:off x="717395" y="5729178"/>
            <a:ext cx="1465466" cy="276999"/>
          </a:xfrm>
          <a:prstGeom prst="rect">
            <a:avLst/>
          </a:prstGeom>
          <a:noFill/>
        </p:spPr>
        <p:txBody>
          <a:bodyPr wrap="none" rtlCol="0">
            <a:spAutoFit/>
          </a:bodyPr>
          <a:lstStyle/>
          <a:p>
            <a:r>
              <a:rPr lang="en-US" sz="1200" i="1" dirty="0"/>
              <a:t>Snippet from script</a:t>
            </a:r>
          </a:p>
        </p:txBody>
      </p:sp>
    </p:spTree>
    <p:extLst>
      <p:ext uri="{BB962C8B-B14F-4D97-AF65-F5344CB8AC3E}">
        <p14:creationId xmlns:p14="http://schemas.microsoft.com/office/powerpoint/2010/main" val="34424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3: Link Validation using Python Script</a:t>
            </a:r>
          </a:p>
        </p:txBody>
      </p:sp>
      <p:sp>
        <p:nvSpPr>
          <p:cNvPr id="7" name="TextBox 6">
            <a:extLst>
              <a:ext uri="{FF2B5EF4-FFF2-40B4-BE49-F238E27FC236}">
                <a16:creationId xmlns:a16="http://schemas.microsoft.com/office/drawing/2014/main" id="{7A354773-9077-0E74-57BF-06166BA76AA2}"/>
              </a:ext>
            </a:extLst>
          </p:cNvPr>
          <p:cNvSpPr txBox="1"/>
          <p:nvPr/>
        </p:nvSpPr>
        <p:spPr>
          <a:xfrm>
            <a:off x="516565" y="1559952"/>
            <a:ext cx="5682529" cy="461665"/>
          </a:xfrm>
          <a:prstGeom prst="rect">
            <a:avLst/>
          </a:prstGeom>
          <a:noFill/>
        </p:spPr>
        <p:txBody>
          <a:bodyPr wrap="square" rtlCol="0">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Workflow summary</a:t>
            </a:r>
            <a:endParaRPr lang="en-US" sz="2400" b="1" dirty="0">
              <a:solidFill>
                <a:schemeClr val="accent5">
                  <a:lumMod val="75000"/>
                </a:schemeClr>
              </a:solidFill>
            </a:endParaRPr>
          </a:p>
        </p:txBody>
      </p:sp>
      <p:sp>
        <p:nvSpPr>
          <p:cNvPr id="9" name="TextBox 8">
            <a:extLst>
              <a:ext uri="{FF2B5EF4-FFF2-40B4-BE49-F238E27FC236}">
                <a16:creationId xmlns:a16="http://schemas.microsoft.com/office/drawing/2014/main" id="{74016C37-09CA-4040-955C-49665CB9D530}"/>
              </a:ext>
            </a:extLst>
          </p:cNvPr>
          <p:cNvSpPr txBox="1"/>
          <p:nvPr/>
        </p:nvSpPr>
        <p:spPr>
          <a:xfrm>
            <a:off x="1818514" y="6394553"/>
            <a:ext cx="2800767" cy="369332"/>
          </a:xfrm>
          <a:prstGeom prst="rect">
            <a:avLst/>
          </a:prstGeom>
          <a:noFill/>
        </p:spPr>
        <p:txBody>
          <a:bodyPr wrap="none" rtlCol="0">
            <a:spAutoFit/>
          </a:bodyPr>
          <a:lstStyle/>
          <a:p>
            <a:r>
              <a:rPr lang="en-US" i="1" dirty="0"/>
              <a:t>More details on next slide</a:t>
            </a:r>
          </a:p>
        </p:txBody>
      </p:sp>
      <p:graphicFrame>
        <p:nvGraphicFramePr>
          <p:cNvPr id="3" name="Diagram 2">
            <a:extLst>
              <a:ext uri="{FF2B5EF4-FFF2-40B4-BE49-F238E27FC236}">
                <a16:creationId xmlns:a16="http://schemas.microsoft.com/office/drawing/2014/main" id="{F5A3A831-BFDC-139E-D1D4-EFC427D3F545}"/>
              </a:ext>
            </a:extLst>
          </p:cNvPr>
          <p:cNvGraphicFramePr/>
          <p:nvPr>
            <p:extLst>
              <p:ext uri="{D42A27DB-BD31-4B8C-83A1-F6EECF244321}">
                <p14:modId xmlns:p14="http://schemas.microsoft.com/office/powerpoint/2010/main" val="740940014"/>
              </p:ext>
            </p:extLst>
          </p:nvPr>
        </p:nvGraphicFramePr>
        <p:xfrm>
          <a:off x="516565" y="2430965"/>
          <a:ext cx="10704305" cy="3337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24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3: Link Validation using Python Script</a:t>
            </a:r>
          </a:p>
        </p:txBody>
      </p:sp>
      <p:sp>
        <p:nvSpPr>
          <p:cNvPr id="7" name="TextBox 6">
            <a:extLst>
              <a:ext uri="{FF2B5EF4-FFF2-40B4-BE49-F238E27FC236}">
                <a16:creationId xmlns:a16="http://schemas.microsoft.com/office/drawing/2014/main" id="{A766EFA9-C75E-DAA9-D8C5-05E14375B0B4}"/>
              </a:ext>
            </a:extLst>
          </p:cNvPr>
          <p:cNvSpPr txBox="1"/>
          <p:nvPr/>
        </p:nvSpPr>
        <p:spPr>
          <a:xfrm>
            <a:off x="564940" y="1699781"/>
            <a:ext cx="10986803" cy="3631763"/>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C:\Users\hendershaw\Desktop\urlcheck&gt; </a:t>
            </a:r>
            <a:r>
              <a:rPr lang="en-US" sz="1600" b="1" dirty="0">
                <a:latin typeface="Courier New" panose="02070309020205020404" pitchFamily="49" charset="0"/>
                <a:cs typeface="Courier New" panose="02070309020205020404" pitchFamily="49" charset="0"/>
              </a:rPr>
              <a:t>python seospidercli.py</a:t>
            </a:r>
          </a:p>
          <a:p>
            <a:r>
              <a:rPr lang="en-US" sz="1600" dirty="0">
                <a:latin typeface="Courier New" panose="02070309020205020404" pitchFamily="49" charset="0"/>
                <a:cs typeface="Courier New" panose="02070309020205020404" pitchFamily="49" charset="0"/>
              </a:rPr>
              <a:t>SEO SPIDER VIA CLI   :</a:t>
            </a:r>
          </a:p>
          <a:p>
            <a:r>
              <a:rPr lang="en-US" sz="1600" dirty="0">
                <a:latin typeface="Courier New" panose="02070309020205020404" pitchFamily="49" charset="0"/>
                <a:cs typeface="Courier New" panose="02070309020205020404" pitchFamily="49" charset="0"/>
              </a:rPr>
              <a:t>BEGIN PROCESSING FILE: part_0_links.csv</a:t>
            </a:r>
          </a:p>
          <a:p>
            <a:r>
              <a:rPr lang="en-US" sz="1600" dirty="0">
                <a:latin typeface="Courier New" panose="02070309020205020404" pitchFamily="49" charset="0"/>
                <a:cs typeface="Courier New" panose="02070309020205020404" pitchFamily="49" charset="0"/>
              </a:rPr>
              <a:t>END PROCESSING FILE  : part_0_links.csv</a:t>
            </a:r>
          </a:p>
          <a:p>
            <a:r>
              <a:rPr lang="en-US" sz="1600" dirty="0">
                <a:latin typeface="Courier New" panose="02070309020205020404" pitchFamily="49" charset="0"/>
                <a:cs typeface="Courier New" panose="02070309020205020404" pitchFamily="49" charset="0"/>
              </a:rPr>
              <a:t>BEGIN PROCESSING FILE: part_1_links.csv</a:t>
            </a:r>
          </a:p>
          <a:p>
            <a:r>
              <a:rPr lang="en-US" sz="1600" dirty="0">
                <a:latin typeface="Courier New" panose="02070309020205020404" pitchFamily="49" charset="0"/>
                <a:cs typeface="Courier New" panose="02070309020205020404" pitchFamily="49" charset="0"/>
              </a:rPr>
              <a:t>END PROCESSING FILE  : part_0_links.csv</a:t>
            </a:r>
          </a:p>
          <a:p>
            <a:r>
              <a:rPr lang="en-US" sz="1600" dirty="0">
                <a:latin typeface="Courier New" panose="02070309020205020404" pitchFamily="49" charset="0"/>
                <a:cs typeface="Courier New" panose="02070309020205020404" pitchFamily="49" charset="0"/>
              </a:rPr>
              <a:t>MATCHING BETWEEN     : res_part_0_links.csv and part_0_csv</a:t>
            </a:r>
          </a:p>
          <a:p>
            <a:r>
              <a:rPr lang="en-US" sz="1600" dirty="0">
                <a:latin typeface="Courier New" panose="02070309020205020404" pitchFamily="49" charset="0"/>
                <a:cs typeface="Courier New" panose="02070309020205020404" pitchFamily="49" charset="0"/>
              </a:rPr>
              <a:t>MATCHING BETWEEN     : res_part_1_links.csv and part_1_csv</a:t>
            </a:r>
          </a:p>
          <a:p>
            <a:r>
              <a:rPr lang="en-US" sz="1600" dirty="0">
                <a:latin typeface="Courier New" panose="02070309020205020404" pitchFamily="49" charset="0"/>
                <a:cs typeface="Courier New" panose="02070309020205020404" pitchFamily="49" charset="0"/>
              </a:rPr>
              <a:t>SAVING results.</a:t>
            </a:r>
          </a:p>
          <a:p>
            <a:r>
              <a:rPr lang="en-US" sz="1600" dirty="0">
                <a:latin typeface="Courier New" panose="02070309020205020404" pitchFamily="49" charset="0"/>
                <a:cs typeface="Courier New" panose="02070309020205020404" pitchFamily="49" charset="0"/>
              </a:rPr>
              <a:t>Data file and log are saved in the directory named data\logid_5398</a:t>
            </a:r>
          </a:p>
          <a:p>
            <a:r>
              <a:rPr lang="en-US" sz="1600" dirty="0">
                <a:latin typeface="Courier New" panose="02070309020205020404" pitchFamily="49" charset="0"/>
                <a:cs typeface="Courier New" panose="02070309020205020404" pitchFamily="49" charset="0"/>
              </a:rPr>
              <a:t>Logfile.csv may be uploaded into Sierra Create Lists.</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A6B9A125-4473-C489-5686-D684215B1B99}"/>
              </a:ext>
            </a:extLst>
          </p:cNvPr>
          <p:cNvSpPr txBox="1"/>
          <p:nvPr/>
        </p:nvSpPr>
        <p:spPr>
          <a:xfrm>
            <a:off x="564940" y="1321231"/>
            <a:ext cx="10151382" cy="369332"/>
          </a:xfrm>
          <a:prstGeom prst="rect">
            <a:avLst/>
          </a:prstGeom>
          <a:noFill/>
        </p:spPr>
        <p:txBody>
          <a:bodyPr wrap="square">
            <a:spAutoFit/>
          </a:bodyPr>
          <a:lstStyle/>
          <a:p>
            <a:pPr marL="0" indent="0">
              <a:buNone/>
            </a:pPr>
            <a:r>
              <a:rPr lang="en-US" b="1" dirty="0">
                <a:solidFill>
                  <a:schemeClr val="accent1"/>
                </a:solidFill>
                <a:latin typeface="+mn-lt"/>
              </a:rPr>
              <a:t>Workflow</a:t>
            </a:r>
            <a:r>
              <a:rPr lang="en-US" dirty="0">
                <a:solidFill>
                  <a:schemeClr val="accent1"/>
                </a:solidFill>
                <a:latin typeface="+mn-lt"/>
              </a:rPr>
              <a:t>: Execute the Python script from the Windows comman</a:t>
            </a:r>
            <a:r>
              <a:rPr lang="en-US" dirty="0">
                <a:solidFill>
                  <a:schemeClr val="accent1"/>
                </a:solidFill>
              </a:rPr>
              <a:t>d prompt</a:t>
            </a:r>
            <a:endParaRPr lang="en-US" b="1" dirty="0">
              <a:solidFill>
                <a:schemeClr val="accent1"/>
              </a:solidFill>
              <a:latin typeface="+mn-lt"/>
            </a:endParaRPr>
          </a:p>
        </p:txBody>
      </p:sp>
      <p:sp>
        <p:nvSpPr>
          <p:cNvPr id="12" name="TextBox 11">
            <a:extLst>
              <a:ext uri="{FF2B5EF4-FFF2-40B4-BE49-F238E27FC236}">
                <a16:creationId xmlns:a16="http://schemas.microsoft.com/office/drawing/2014/main" id="{1352BE0F-93B6-6DF8-5C2F-7F55A1AC4F25}"/>
              </a:ext>
            </a:extLst>
          </p:cNvPr>
          <p:cNvSpPr txBox="1"/>
          <p:nvPr/>
        </p:nvSpPr>
        <p:spPr>
          <a:xfrm>
            <a:off x="564940" y="5731445"/>
            <a:ext cx="1309974" cy="307777"/>
          </a:xfrm>
          <a:prstGeom prst="rect">
            <a:avLst/>
          </a:prstGeom>
          <a:noFill/>
        </p:spPr>
        <p:txBody>
          <a:bodyPr wrap="none" rtlCol="0">
            <a:spAutoFit/>
          </a:bodyPr>
          <a:lstStyle/>
          <a:p>
            <a:r>
              <a:rPr lang="en-US" sz="1400" i="1" dirty="0"/>
              <a:t>Sample logfile</a:t>
            </a:r>
          </a:p>
        </p:txBody>
      </p:sp>
      <p:sp>
        <p:nvSpPr>
          <p:cNvPr id="3" name="TextBox 2">
            <a:extLst>
              <a:ext uri="{FF2B5EF4-FFF2-40B4-BE49-F238E27FC236}">
                <a16:creationId xmlns:a16="http://schemas.microsoft.com/office/drawing/2014/main" id="{02FA97F6-82C4-7084-231D-9BE2C574B6B5}"/>
              </a:ext>
            </a:extLst>
          </p:cNvPr>
          <p:cNvSpPr txBox="1"/>
          <p:nvPr/>
        </p:nvSpPr>
        <p:spPr>
          <a:xfrm>
            <a:off x="564940" y="4593631"/>
            <a:ext cx="6151864" cy="369332"/>
          </a:xfrm>
          <a:prstGeom prst="rect">
            <a:avLst/>
          </a:prstGeom>
          <a:noFill/>
        </p:spPr>
        <p:txBody>
          <a:bodyPr wrap="square">
            <a:spAutoFit/>
          </a:bodyPr>
          <a:lstStyle/>
          <a:p>
            <a:pPr marL="0" indent="0">
              <a:buNone/>
            </a:pPr>
            <a:r>
              <a:rPr lang="en-US" b="1" dirty="0">
                <a:solidFill>
                  <a:schemeClr val="accent1"/>
                </a:solidFill>
                <a:latin typeface="+mn-lt"/>
              </a:rPr>
              <a:t>Import </a:t>
            </a:r>
            <a:r>
              <a:rPr lang="en-US" dirty="0">
                <a:solidFill>
                  <a:schemeClr val="accent1"/>
                </a:solidFill>
                <a:latin typeface="+mn-lt"/>
              </a:rPr>
              <a:t>logfile.csv to Create Lists and edit the bib records</a:t>
            </a:r>
            <a:endParaRPr lang="en-US" b="1" dirty="0">
              <a:solidFill>
                <a:schemeClr val="accent1"/>
              </a:solidFill>
              <a:latin typeface="+mn-lt"/>
            </a:endParaRPr>
          </a:p>
        </p:txBody>
      </p:sp>
      <p:sp>
        <p:nvSpPr>
          <p:cNvPr id="8" name="TextBox 7">
            <a:extLst>
              <a:ext uri="{FF2B5EF4-FFF2-40B4-BE49-F238E27FC236}">
                <a16:creationId xmlns:a16="http://schemas.microsoft.com/office/drawing/2014/main" id="{59062C43-B06F-9C26-5607-3CA2F8CD159F}"/>
              </a:ext>
            </a:extLst>
          </p:cNvPr>
          <p:cNvSpPr txBox="1"/>
          <p:nvPr/>
        </p:nvSpPr>
        <p:spPr>
          <a:xfrm>
            <a:off x="564940" y="4962963"/>
            <a:ext cx="9652319" cy="830997"/>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1651932,https://archive.org/details/holyplacearchite0000akin, 404</a:t>
            </a:r>
          </a:p>
          <a:p>
            <a:r>
              <a:rPr lang="en-US" sz="1600" dirty="0">
                <a:latin typeface="Courier New" panose="02070309020205020404" pitchFamily="49" charset="0"/>
                <a:cs typeface="Courier New" panose="02070309020205020404" pitchFamily="49" charset="0"/>
              </a:rPr>
              <a:t>1159570,https://archive.org/details/thomascolelandsc0000cole, 404</a:t>
            </a:r>
          </a:p>
          <a:p>
            <a:r>
              <a:rPr lang="en-US" sz="1600" dirty="0">
                <a:latin typeface="Courier New" panose="02070309020205020404" pitchFamily="49" charset="0"/>
                <a:cs typeface="Courier New" panose="02070309020205020404" pitchFamily="49" charset="0"/>
              </a:rPr>
              <a:t>1291095,https://archive.org/details/americanpictures0000conr, 404</a:t>
            </a:r>
          </a:p>
        </p:txBody>
      </p:sp>
      <p:sp>
        <p:nvSpPr>
          <p:cNvPr id="4" name="TextBox 3">
            <a:extLst>
              <a:ext uri="{FF2B5EF4-FFF2-40B4-BE49-F238E27FC236}">
                <a16:creationId xmlns:a16="http://schemas.microsoft.com/office/drawing/2014/main" id="{79FC4B87-9DE5-26D1-2C7C-674BB02AA3E4}"/>
              </a:ext>
            </a:extLst>
          </p:cNvPr>
          <p:cNvSpPr txBox="1"/>
          <p:nvPr/>
        </p:nvSpPr>
        <p:spPr>
          <a:xfrm>
            <a:off x="10956188" y="201712"/>
            <a:ext cx="1107996" cy="461665"/>
          </a:xfrm>
          <a:prstGeom prst="rect">
            <a:avLst/>
          </a:prstGeom>
          <a:noFill/>
        </p:spPr>
        <p:txBody>
          <a:bodyPr wrap="none" rtlCol="0">
            <a:spAutoFit/>
          </a:bodyPr>
          <a:lstStyle/>
          <a:p>
            <a:r>
              <a:rPr lang="en-US" sz="2400" b="1" dirty="0"/>
              <a:t>DEMO</a:t>
            </a:r>
          </a:p>
        </p:txBody>
      </p:sp>
      <p:sp>
        <p:nvSpPr>
          <p:cNvPr id="5" name="Left Brace 4">
            <a:extLst>
              <a:ext uri="{FF2B5EF4-FFF2-40B4-BE49-F238E27FC236}">
                <a16:creationId xmlns:a16="http://schemas.microsoft.com/office/drawing/2014/main" id="{9CDD5621-D705-8161-55B0-281B9CD32CF1}"/>
              </a:ext>
            </a:extLst>
          </p:cNvPr>
          <p:cNvSpPr/>
          <p:nvPr/>
        </p:nvSpPr>
        <p:spPr>
          <a:xfrm rot="10800000">
            <a:off x="8760756" y="2057291"/>
            <a:ext cx="363071" cy="2372771"/>
          </a:xfrm>
          <a:prstGeom prst="leftBrace">
            <a:avLst>
              <a:gd name="adj1" fmla="val 8333"/>
              <a:gd name="adj2" fmla="val 514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CA16B4C-6886-1A7F-E264-B0C75445E865}"/>
              </a:ext>
            </a:extLst>
          </p:cNvPr>
          <p:cNvSpPr txBox="1"/>
          <p:nvPr/>
        </p:nvSpPr>
        <p:spPr>
          <a:xfrm>
            <a:off x="9225942" y="3059010"/>
            <a:ext cx="1997663" cy="338554"/>
          </a:xfrm>
          <a:prstGeom prst="rect">
            <a:avLst/>
          </a:prstGeom>
          <a:noFill/>
        </p:spPr>
        <p:txBody>
          <a:bodyPr wrap="none" rtlCol="0">
            <a:spAutoFit/>
          </a:bodyPr>
          <a:lstStyle/>
          <a:p>
            <a:r>
              <a:rPr lang="en-US" sz="1600" i="1" dirty="0"/>
              <a:t>Progress messages</a:t>
            </a:r>
          </a:p>
        </p:txBody>
      </p:sp>
    </p:spTree>
    <p:extLst>
      <p:ext uri="{BB962C8B-B14F-4D97-AF65-F5344CB8AC3E}">
        <p14:creationId xmlns:p14="http://schemas.microsoft.com/office/powerpoint/2010/main" val="144761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3: Link Validation using Python Script</a:t>
            </a:r>
          </a:p>
        </p:txBody>
      </p:sp>
      <p:sp>
        <p:nvSpPr>
          <p:cNvPr id="19" name="TextBox 18">
            <a:extLst>
              <a:ext uri="{FF2B5EF4-FFF2-40B4-BE49-F238E27FC236}">
                <a16:creationId xmlns:a16="http://schemas.microsoft.com/office/drawing/2014/main" id="{25AB3EA1-B1C4-0169-ABD7-9CF7AA96AF42}"/>
              </a:ext>
            </a:extLst>
          </p:cNvPr>
          <p:cNvSpPr txBox="1"/>
          <p:nvPr/>
        </p:nvSpPr>
        <p:spPr>
          <a:xfrm>
            <a:off x="516565" y="1645180"/>
            <a:ext cx="4690836" cy="400110"/>
          </a:xfrm>
          <a:prstGeom prst="rect">
            <a:avLst/>
          </a:prstGeom>
          <a:noFill/>
        </p:spPr>
        <p:txBody>
          <a:bodyPr wrap="none" rtlCol="0">
            <a:spAutoFit/>
          </a:bodyPr>
          <a:lstStyle/>
          <a:p>
            <a:r>
              <a:rPr lang="en-US" sz="2000" b="1" dirty="0">
                <a:solidFill>
                  <a:schemeClr val="accent1"/>
                </a:solidFill>
              </a:rPr>
              <a:t>Watson Library Repository on </a:t>
            </a:r>
            <a:r>
              <a:rPr lang="en-US" sz="2000" b="1" dirty="0" err="1">
                <a:solidFill>
                  <a:schemeClr val="accent1"/>
                </a:solidFill>
              </a:rPr>
              <a:t>github</a:t>
            </a:r>
            <a:endParaRPr lang="en-US" sz="2000" b="1" dirty="0">
              <a:solidFill>
                <a:schemeClr val="accent1"/>
              </a:solidFill>
            </a:endParaRPr>
          </a:p>
        </p:txBody>
      </p:sp>
      <p:sp>
        <p:nvSpPr>
          <p:cNvPr id="3" name="TextBox 2">
            <a:extLst>
              <a:ext uri="{FF2B5EF4-FFF2-40B4-BE49-F238E27FC236}">
                <a16:creationId xmlns:a16="http://schemas.microsoft.com/office/drawing/2014/main" id="{D9C91AF9-4D6B-E74C-2EBC-14205C549ECD}"/>
              </a:ext>
            </a:extLst>
          </p:cNvPr>
          <p:cNvSpPr txBox="1"/>
          <p:nvPr/>
        </p:nvSpPr>
        <p:spPr>
          <a:xfrm>
            <a:off x="516565" y="2252604"/>
            <a:ext cx="6482865" cy="2246769"/>
          </a:xfrm>
          <a:prstGeom prst="rect">
            <a:avLst/>
          </a:prstGeom>
          <a:noFill/>
        </p:spPr>
        <p:txBody>
          <a:bodyPr wrap="none" rtlCol="0">
            <a:spAutoFit/>
          </a:bodyPr>
          <a:lstStyle/>
          <a:p>
            <a:endParaRPr lang="en-US" sz="2000" dirty="0"/>
          </a:p>
          <a:p>
            <a:endParaRPr lang="en-US" sz="2000" dirty="0"/>
          </a:p>
          <a:p>
            <a:r>
              <a:rPr lang="en-US" sz="2000" dirty="0"/>
              <a:t>The code for this project will be  available for download </a:t>
            </a:r>
            <a:br>
              <a:rPr lang="en-US" sz="2000" dirty="0"/>
            </a:br>
            <a:r>
              <a:rPr lang="en-US" sz="2000" dirty="0"/>
              <a:t>from </a:t>
            </a:r>
            <a:br>
              <a:rPr lang="en-US" sz="2000" dirty="0"/>
            </a:br>
            <a:endParaRPr lang="en-US" sz="2000" dirty="0"/>
          </a:p>
          <a:p>
            <a:r>
              <a:rPr lang="en-US" sz="2000" dirty="0">
                <a:hlinkClick r:id="rId3"/>
              </a:rPr>
              <a:t>https://github.com/Thomas-J-Watson-Library</a:t>
            </a:r>
            <a:endParaRPr lang="en-US" sz="2000" dirty="0"/>
          </a:p>
          <a:p>
            <a:endParaRPr lang="en-US" sz="2000" dirty="0"/>
          </a:p>
        </p:txBody>
      </p:sp>
      <p:pic>
        <p:nvPicPr>
          <p:cNvPr id="7" name="Picture 6">
            <a:extLst>
              <a:ext uri="{FF2B5EF4-FFF2-40B4-BE49-F238E27FC236}">
                <a16:creationId xmlns:a16="http://schemas.microsoft.com/office/drawing/2014/main" id="{B4821334-BB0D-30D3-53B3-123140613A0C}"/>
              </a:ext>
            </a:extLst>
          </p:cNvPr>
          <p:cNvPicPr>
            <a:picLocks noChangeAspect="1"/>
          </p:cNvPicPr>
          <p:nvPr/>
        </p:nvPicPr>
        <p:blipFill>
          <a:blip r:embed="rId4"/>
          <a:stretch>
            <a:fillRect/>
          </a:stretch>
        </p:blipFill>
        <p:spPr>
          <a:xfrm>
            <a:off x="7447220" y="1530408"/>
            <a:ext cx="4152900" cy="3067050"/>
          </a:xfrm>
          <a:prstGeom prst="rect">
            <a:avLst/>
          </a:prstGeom>
        </p:spPr>
      </p:pic>
    </p:spTree>
    <p:extLst>
      <p:ext uri="{BB962C8B-B14F-4D97-AF65-F5344CB8AC3E}">
        <p14:creationId xmlns:p14="http://schemas.microsoft.com/office/powerpoint/2010/main" val="100908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Summary</a:t>
            </a:r>
          </a:p>
        </p:txBody>
      </p:sp>
    </p:spTree>
    <p:extLst>
      <p:ext uri="{BB962C8B-B14F-4D97-AF65-F5344CB8AC3E}">
        <p14:creationId xmlns:p14="http://schemas.microsoft.com/office/powerpoint/2010/main" val="14073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EC25-959A-71DF-1E2E-35B0E08E1C1E}"/>
              </a:ext>
            </a:extLst>
          </p:cNvPr>
          <p:cNvSpPr>
            <a:spLocks noGrp="1"/>
          </p:cNvSpPr>
          <p:nvPr>
            <p:ph type="title"/>
          </p:nvPr>
        </p:nvSpPr>
        <p:spPr/>
        <p:txBody>
          <a:bodyPr/>
          <a:lstStyle/>
          <a:p>
            <a:r>
              <a:rPr lang="en-US" dirty="0"/>
              <a:t>We considered three options to monitor and maintain URLs</a:t>
            </a:r>
          </a:p>
        </p:txBody>
      </p:sp>
      <p:pic>
        <p:nvPicPr>
          <p:cNvPr id="9" name="Picture 8">
            <a:extLst>
              <a:ext uri="{FF2B5EF4-FFF2-40B4-BE49-F238E27FC236}">
                <a16:creationId xmlns:a16="http://schemas.microsoft.com/office/drawing/2014/main" id="{A3E20772-E759-7F92-F8B2-B55EFCE87A58}"/>
              </a:ext>
            </a:extLst>
          </p:cNvPr>
          <p:cNvPicPr>
            <a:picLocks noChangeAspect="1"/>
          </p:cNvPicPr>
          <p:nvPr/>
        </p:nvPicPr>
        <p:blipFill>
          <a:blip r:embed="rId2"/>
          <a:stretch>
            <a:fillRect/>
          </a:stretch>
        </p:blipFill>
        <p:spPr>
          <a:xfrm>
            <a:off x="630406" y="2461793"/>
            <a:ext cx="1708430" cy="1251979"/>
          </a:xfrm>
          <a:prstGeom prst="rect">
            <a:avLst/>
          </a:prstGeom>
          <a:ln>
            <a:solidFill>
              <a:srgbClr val="575358"/>
            </a:solidFill>
          </a:ln>
        </p:spPr>
      </p:pic>
      <p:grpSp>
        <p:nvGrpSpPr>
          <p:cNvPr id="15" name="Group 14">
            <a:extLst>
              <a:ext uri="{FF2B5EF4-FFF2-40B4-BE49-F238E27FC236}">
                <a16:creationId xmlns:a16="http://schemas.microsoft.com/office/drawing/2014/main" id="{FD2E19F1-0658-4651-B5BD-9D974EAAC024}"/>
              </a:ext>
            </a:extLst>
          </p:cNvPr>
          <p:cNvGrpSpPr/>
          <p:nvPr/>
        </p:nvGrpSpPr>
        <p:grpSpPr>
          <a:xfrm>
            <a:off x="3747009" y="2455922"/>
            <a:ext cx="2857692" cy="1240425"/>
            <a:chOff x="3747009" y="2079406"/>
            <a:chExt cx="2857692" cy="1240425"/>
          </a:xfrm>
        </p:grpSpPr>
        <p:pic>
          <p:nvPicPr>
            <p:cNvPr id="7" name="Picture 6">
              <a:extLst>
                <a:ext uri="{FF2B5EF4-FFF2-40B4-BE49-F238E27FC236}">
                  <a16:creationId xmlns:a16="http://schemas.microsoft.com/office/drawing/2014/main" id="{599FD20C-0B0F-200D-2C6D-06844A395324}"/>
                </a:ext>
              </a:extLst>
            </p:cNvPr>
            <p:cNvPicPr>
              <a:picLocks noChangeAspect="1"/>
            </p:cNvPicPr>
            <p:nvPr/>
          </p:nvPicPr>
          <p:blipFill>
            <a:blip r:embed="rId3"/>
            <a:stretch>
              <a:fillRect/>
            </a:stretch>
          </p:blipFill>
          <p:spPr>
            <a:xfrm>
              <a:off x="3747009" y="2079406"/>
              <a:ext cx="1162411" cy="1240425"/>
            </a:xfrm>
            <a:prstGeom prst="rect">
              <a:avLst/>
            </a:prstGeom>
            <a:ln>
              <a:solidFill>
                <a:srgbClr val="575358"/>
              </a:solidFill>
            </a:ln>
          </p:spPr>
        </p:pic>
        <p:pic>
          <p:nvPicPr>
            <p:cNvPr id="11" name="Picture 10">
              <a:extLst>
                <a:ext uri="{FF2B5EF4-FFF2-40B4-BE49-F238E27FC236}">
                  <a16:creationId xmlns:a16="http://schemas.microsoft.com/office/drawing/2014/main" id="{EBF43CDC-7DBD-2185-F34B-40618085F9D0}"/>
                </a:ext>
              </a:extLst>
            </p:cNvPr>
            <p:cNvPicPr>
              <a:picLocks noChangeAspect="1"/>
            </p:cNvPicPr>
            <p:nvPr/>
          </p:nvPicPr>
          <p:blipFill>
            <a:blip r:embed="rId2"/>
            <a:stretch>
              <a:fillRect/>
            </a:stretch>
          </p:blipFill>
          <p:spPr>
            <a:xfrm>
              <a:off x="4927007" y="2079407"/>
              <a:ext cx="1677694" cy="1229455"/>
            </a:xfrm>
            <a:prstGeom prst="rect">
              <a:avLst/>
            </a:prstGeom>
            <a:ln>
              <a:solidFill>
                <a:srgbClr val="575358"/>
              </a:solidFill>
            </a:ln>
          </p:spPr>
        </p:pic>
      </p:grpSp>
      <p:grpSp>
        <p:nvGrpSpPr>
          <p:cNvPr id="16" name="Group 15">
            <a:extLst>
              <a:ext uri="{FF2B5EF4-FFF2-40B4-BE49-F238E27FC236}">
                <a16:creationId xmlns:a16="http://schemas.microsoft.com/office/drawing/2014/main" id="{27986EA5-FA4C-4F6A-A4BB-28D88088ACE4}"/>
              </a:ext>
            </a:extLst>
          </p:cNvPr>
          <p:cNvGrpSpPr/>
          <p:nvPr/>
        </p:nvGrpSpPr>
        <p:grpSpPr>
          <a:xfrm>
            <a:off x="7540504" y="2461793"/>
            <a:ext cx="4021090" cy="1229456"/>
            <a:chOff x="7540504" y="2085277"/>
            <a:chExt cx="4021090" cy="1229456"/>
          </a:xfrm>
        </p:grpSpPr>
        <p:pic>
          <p:nvPicPr>
            <p:cNvPr id="10" name="Picture 9">
              <a:extLst>
                <a:ext uri="{FF2B5EF4-FFF2-40B4-BE49-F238E27FC236}">
                  <a16:creationId xmlns:a16="http://schemas.microsoft.com/office/drawing/2014/main" id="{E8240E09-7BC1-18B8-A458-9303CC276855}"/>
                </a:ext>
              </a:extLst>
            </p:cNvPr>
            <p:cNvPicPr>
              <a:picLocks noChangeAspect="1"/>
            </p:cNvPicPr>
            <p:nvPr/>
          </p:nvPicPr>
          <p:blipFill>
            <a:blip r:embed="rId3"/>
            <a:stretch>
              <a:fillRect/>
            </a:stretch>
          </p:blipFill>
          <p:spPr>
            <a:xfrm>
              <a:off x="8737270" y="2091148"/>
              <a:ext cx="1146630" cy="1223585"/>
            </a:xfrm>
            <a:prstGeom prst="rect">
              <a:avLst/>
            </a:prstGeom>
            <a:ln>
              <a:solidFill>
                <a:srgbClr val="575358"/>
              </a:solidFill>
            </a:ln>
          </p:spPr>
        </p:pic>
        <p:pic>
          <p:nvPicPr>
            <p:cNvPr id="13" name="Picture 12">
              <a:extLst>
                <a:ext uri="{FF2B5EF4-FFF2-40B4-BE49-F238E27FC236}">
                  <a16:creationId xmlns:a16="http://schemas.microsoft.com/office/drawing/2014/main" id="{D3156D00-242F-2C43-59F1-901F494CC303}"/>
                </a:ext>
              </a:extLst>
            </p:cNvPr>
            <p:cNvPicPr>
              <a:picLocks noChangeAspect="1"/>
            </p:cNvPicPr>
            <p:nvPr/>
          </p:nvPicPr>
          <p:blipFill>
            <a:blip r:embed="rId4"/>
            <a:stretch>
              <a:fillRect/>
            </a:stretch>
          </p:blipFill>
          <p:spPr>
            <a:xfrm>
              <a:off x="7540504" y="2085277"/>
              <a:ext cx="1196766" cy="1223585"/>
            </a:xfrm>
            <a:prstGeom prst="rect">
              <a:avLst/>
            </a:prstGeom>
            <a:ln>
              <a:solidFill>
                <a:srgbClr val="575358"/>
              </a:solidFill>
            </a:ln>
          </p:spPr>
        </p:pic>
        <p:pic>
          <p:nvPicPr>
            <p:cNvPr id="14" name="Picture 13">
              <a:extLst>
                <a:ext uri="{FF2B5EF4-FFF2-40B4-BE49-F238E27FC236}">
                  <a16:creationId xmlns:a16="http://schemas.microsoft.com/office/drawing/2014/main" id="{0A51E7F7-421A-C6DA-42B7-DE49E14B858B}"/>
                </a:ext>
              </a:extLst>
            </p:cNvPr>
            <p:cNvPicPr>
              <a:picLocks noChangeAspect="1"/>
            </p:cNvPicPr>
            <p:nvPr/>
          </p:nvPicPr>
          <p:blipFill>
            <a:blip r:embed="rId2"/>
            <a:stretch>
              <a:fillRect/>
            </a:stretch>
          </p:blipFill>
          <p:spPr>
            <a:xfrm>
              <a:off x="9883900" y="2085277"/>
              <a:ext cx="1677694" cy="1229455"/>
            </a:xfrm>
            <a:prstGeom prst="rect">
              <a:avLst/>
            </a:prstGeom>
            <a:ln>
              <a:solidFill>
                <a:srgbClr val="575358"/>
              </a:solidFill>
            </a:ln>
          </p:spPr>
        </p:pic>
      </p:grpSp>
      <p:sp>
        <p:nvSpPr>
          <p:cNvPr id="17" name="TextBox 16">
            <a:extLst>
              <a:ext uri="{FF2B5EF4-FFF2-40B4-BE49-F238E27FC236}">
                <a16:creationId xmlns:a16="http://schemas.microsoft.com/office/drawing/2014/main" id="{6AAA3CE0-8BD3-FCDF-3ACD-8AB8C5340B2C}"/>
              </a:ext>
            </a:extLst>
          </p:cNvPr>
          <p:cNvSpPr txBox="1"/>
          <p:nvPr/>
        </p:nvSpPr>
        <p:spPr>
          <a:xfrm>
            <a:off x="630406" y="4218446"/>
            <a:ext cx="2108269" cy="1754326"/>
          </a:xfrm>
          <a:prstGeom prst="rect">
            <a:avLst/>
          </a:prstGeom>
          <a:noFill/>
        </p:spPr>
        <p:txBody>
          <a:bodyPr wrap="none" rtlCol="0">
            <a:spAutoFit/>
          </a:bodyPr>
          <a:lstStyle/>
          <a:p>
            <a:r>
              <a:rPr lang="en-US" dirty="0"/>
              <a:t>URL Checker</a:t>
            </a:r>
          </a:p>
          <a:p>
            <a:r>
              <a:rPr lang="en-US" dirty="0"/>
              <a:t>Sierra Catalog</a:t>
            </a:r>
            <a:br>
              <a:rPr lang="en-US" dirty="0"/>
            </a:br>
            <a:br>
              <a:rPr lang="en-US" dirty="0"/>
            </a:br>
            <a:r>
              <a:rPr lang="en-US" dirty="0"/>
              <a:t>Recommendations</a:t>
            </a:r>
            <a:br>
              <a:rPr lang="en-US" dirty="0"/>
            </a:br>
            <a:r>
              <a:rPr lang="en-US" dirty="0"/>
              <a:t>for blocking and</a:t>
            </a:r>
            <a:br>
              <a:rPr lang="en-US" dirty="0"/>
            </a:br>
            <a:r>
              <a:rPr lang="en-US" dirty="0"/>
              <a:t>Interactive Report.</a:t>
            </a:r>
          </a:p>
        </p:txBody>
      </p:sp>
      <p:sp>
        <p:nvSpPr>
          <p:cNvPr id="18" name="TextBox 17">
            <a:extLst>
              <a:ext uri="{FF2B5EF4-FFF2-40B4-BE49-F238E27FC236}">
                <a16:creationId xmlns:a16="http://schemas.microsoft.com/office/drawing/2014/main" id="{523FA540-DF6D-82AB-2229-EA220C3179F9}"/>
              </a:ext>
            </a:extLst>
          </p:cNvPr>
          <p:cNvSpPr txBox="1"/>
          <p:nvPr/>
        </p:nvSpPr>
        <p:spPr>
          <a:xfrm>
            <a:off x="3659821" y="4184182"/>
            <a:ext cx="2954655" cy="1754326"/>
          </a:xfrm>
          <a:prstGeom prst="rect">
            <a:avLst/>
          </a:prstGeom>
          <a:noFill/>
        </p:spPr>
        <p:txBody>
          <a:bodyPr wrap="none" rtlCol="0">
            <a:spAutoFit/>
          </a:bodyPr>
          <a:lstStyle/>
          <a:p>
            <a:r>
              <a:rPr lang="en-US" dirty="0"/>
              <a:t>SEO Spider Tool (Free)</a:t>
            </a:r>
          </a:p>
          <a:p>
            <a:r>
              <a:rPr lang="en-US" dirty="0"/>
              <a:t>Sierra Catalog</a:t>
            </a:r>
          </a:p>
          <a:p>
            <a:endParaRPr lang="en-US" dirty="0"/>
          </a:p>
          <a:p>
            <a:r>
              <a:rPr lang="en-US" dirty="0"/>
              <a:t>Free for batches up to 500.</a:t>
            </a:r>
          </a:p>
          <a:p>
            <a:r>
              <a:rPr lang="en-US" dirty="0"/>
              <a:t>SEO Spider Tool offers</a:t>
            </a:r>
            <a:br>
              <a:rPr lang="en-US" dirty="0"/>
            </a:br>
            <a:r>
              <a:rPr lang="en-US" dirty="0"/>
              <a:t>URL validation and more!</a:t>
            </a:r>
          </a:p>
        </p:txBody>
      </p:sp>
      <p:sp>
        <p:nvSpPr>
          <p:cNvPr id="19" name="TextBox 18">
            <a:extLst>
              <a:ext uri="{FF2B5EF4-FFF2-40B4-BE49-F238E27FC236}">
                <a16:creationId xmlns:a16="http://schemas.microsoft.com/office/drawing/2014/main" id="{702B9CD6-7249-CA7D-E024-59286321B34A}"/>
              </a:ext>
            </a:extLst>
          </p:cNvPr>
          <p:cNvSpPr txBox="1"/>
          <p:nvPr/>
        </p:nvSpPr>
        <p:spPr>
          <a:xfrm>
            <a:off x="7474269" y="4184182"/>
            <a:ext cx="4318801" cy="1754326"/>
          </a:xfrm>
          <a:prstGeom prst="rect">
            <a:avLst/>
          </a:prstGeom>
          <a:noFill/>
        </p:spPr>
        <p:txBody>
          <a:bodyPr wrap="square" rtlCol="0">
            <a:spAutoFit/>
          </a:bodyPr>
          <a:lstStyle/>
          <a:p>
            <a:r>
              <a:rPr lang="en-US" dirty="0"/>
              <a:t>Python</a:t>
            </a:r>
          </a:p>
          <a:p>
            <a:r>
              <a:rPr lang="en-US" dirty="0"/>
              <a:t>SEO Spider Tool (Paid License)</a:t>
            </a:r>
          </a:p>
          <a:p>
            <a:r>
              <a:rPr lang="en-US" dirty="0"/>
              <a:t>Sierra Catalog</a:t>
            </a:r>
            <a:br>
              <a:rPr lang="en-US" dirty="0"/>
            </a:br>
            <a:br>
              <a:rPr lang="en-US" dirty="0"/>
            </a:br>
            <a:r>
              <a:rPr lang="en-US" dirty="0"/>
              <a:t>Streamlined workflow </a:t>
            </a:r>
          </a:p>
          <a:p>
            <a:r>
              <a:rPr lang="en-US" dirty="0"/>
              <a:t>Requires paid license good for one year</a:t>
            </a:r>
          </a:p>
        </p:txBody>
      </p:sp>
      <p:sp>
        <p:nvSpPr>
          <p:cNvPr id="3" name="TextBox 2">
            <a:extLst>
              <a:ext uri="{FF2B5EF4-FFF2-40B4-BE49-F238E27FC236}">
                <a16:creationId xmlns:a16="http://schemas.microsoft.com/office/drawing/2014/main" id="{CD1E693B-69A1-13A0-F654-C78B3337326B}"/>
              </a:ext>
            </a:extLst>
          </p:cNvPr>
          <p:cNvSpPr txBox="1"/>
          <p:nvPr/>
        </p:nvSpPr>
        <p:spPr>
          <a:xfrm>
            <a:off x="630406" y="1772453"/>
            <a:ext cx="800219" cy="369332"/>
          </a:xfrm>
          <a:prstGeom prst="rect">
            <a:avLst/>
          </a:prstGeom>
          <a:noFill/>
        </p:spPr>
        <p:txBody>
          <a:bodyPr wrap="square" rtlCol="0">
            <a:spAutoFit/>
          </a:bodyPr>
          <a:lstStyle/>
          <a:p>
            <a:r>
              <a:rPr lang="en-US" dirty="0"/>
              <a:t>Part 1</a:t>
            </a:r>
          </a:p>
        </p:txBody>
      </p:sp>
      <p:sp>
        <p:nvSpPr>
          <p:cNvPr id="4" name="TextBox 3">
            <a:extLst>
              <a:ext uri="{FF2B5EF4-FFF2-40B4-BE49-F238E27FC236}">
                <a16:creationId xmlns:a16="http://schemas.microsoft.com/office/drawing/2014/main" id="{D65D7F1A-64AE-739A-9A28-4F463E7D39FD}"/>
              </a:ext>
            </a:extLst>
          </p:cNvPr>
          <p:cNvSpPr txBox="1"/>
          <p:nvPr/>
        </p:nvSpPr>
        <p:spPr>
          <a:xfrm>
            <a:off x="3659821" y="1796737"/>
            <a:ext cx="1438836" cy="369332"/>
          </a:xfrm>
          <a:prstGeom prst="rect">
            <a:avLst/>
          </a:prstGeom>
          <a:noFill/>
        </p:spPr>
        <p:txBody>
          <a:bodyPr wrap="square" rtlCol="0">
            <a:spAutoFit/>
          </a:bodyPr>
          <a:lstStyle/>
          <a:p>
            <a:r>
              <a:rPr lang="en-US" dirty="0"/>
              <a:t>Part 2</a:t>
            </a:r>
          </a:p>
        </p:txBody>
      </p:sp>
      <p:sp>
        <p:nvSpPr>
          <p:cNvPr id="20" name="TextBox 19">
            <a:extLst>
              <a:ext uri="{FF2B5EF4-FFF2-40B4-BE49-F238E27FC236}">
                <a16:creationId xmlns:a16="http://schemas.microsoft.com/office/drawing/2014/main" id="{222DD55B-FC0E-E95F-A015-072EC487093E}"/>
              </a:ext>
            </a:extLst>
          </p:cNvPr>
          <p:cNvSpPr txBox="1"/>
          <p:nvPr/>
        </p:nvSpPr>
        <p:spPr>
          <a:xfrm>
            <a:off x="7474270" y="1772453"/>
            <a:ext cx="2944920"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108468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6EF4-D702-3EFB-39A7-C9FA3860531A}"/>
              </a:ext>
            </a:extLst>
          </p:cNvPr>
          <p:cNvSpPr>
            <a:spLocks noGrp="1"/>
          </p:cNvSpPr>
          <p:nvPr>
            <p:ph type="title"/>
          </p:nvPr>
        </p:nvSpPr>
        <p:spPr/>
        <p:txBody>
          <a:bodyPr/>
          <a:lstStyle/>
          <a:p>
            <a:r>
              <a:rPr lang="en-US" dirty="0"/>
              <a:t>Problem use case</a:t>
            </a:r>
          </a:p>
        </p:txBody>
      </p:sp>
      <p:sp>
        <p:nvSpPr>
          <p:cNvPr id="8" name="TextBox 7">
            <a:extLst>
              <a:ext uri="{FF2B5EF4-FFF2-40B4-BE49-F238E27FC236}">
                <a16:creationId xmlns:a16="http://schemas.microsoft.com/office/drawing/2014/main" id="{88634EEA-4380-BA78-CC00-C073908D6A4D}"/>
              </a:ext>
            </a:extLst>
          </p:cNvPr>
          <p:cNvSpPr txBox="1"/>
          <p:nvPr/>
        </p:nvSpPr>
        <p:spPr>
          <a:xfrm>
            <a:off x="494941" y="1816603"/>
            <a:ext cx="4557723" cy="3416320"/>
          </a:xfrm>
          <a:prstGeom prst="rect">
            <a:avLst/>
          </a:prstGeom>
          <a:noFill/>
        </p:spPr>
        <p:txBody>
          <a:bodyPr wrap="none" rtlCol="0">
            <a:spAutoFit/>
          </a:bodyPr>
          <a:lstStyle/>
          <a:p>
            <a:r>
              <a:rPr lang="en-US" dirty="0"/>
              <a:t>https://www.metmuseum.org</a:t>
            </a:r>
          </a:p>
          <a:p>
            <a:r>
              <a:rPr lang="en-US" dirty="0"/>
              <a:t>https://www.jstor.org</a:t>
            </a:r>
          </a:p>
          <a:p>
            <a:r>
              <a:rPr lang="en-US" dirty="0"/>
              <a:t>https://serialssolutions.com</a:t>
            </a:r>
          </a:p>
          <a:p>
            <a:r>
              <a:rPr lang="en-US" dirty="0"/>
              <a:t>https://firstsearch.oclc.org</a:t>
            </a:r>
          </a:p>
          <a:p>
            <a:r>
              <a:rPr lang="en-US" dirty="0"/>
              <a:t>https://libmma.contentdm.oclc.org</a:t>
            </a:r>
          </a:p>
          <a:p>
            <a:r>
              <a:rPr lang="en-US" dirty="0"/>
              <a:t>https://www.worldcat.org</a:t>
            </a:r>
          </a:p>
          <a:p>
            <a:r>
              <a:rPr lang="en-US" dirty="0"/>
              <a:t>https://proquest.com</a:t>
            </a:r>
          </a:p>
          <a:p>
            <a:r>
              <a:rPr lang="en-US" dirty="0"/>
              <a:t>https://www.artnet.com</a:t>
            </a:r>
          </a:p>
          <a:p>
            <a:r>
              <a:rPr lang="en-US" dirty="0"/>
              <a:t>https://www.oxfordartonline.com</a:t>
            </a:r>
          </a:p>
          <a:p>
            <a:r>
              <a:rPr lang="en-US" dirty="0"/>
              <a:t>https://www.bloomsburyfashioncentral.com</a:t>
            </a:r>
          </a:p>
          <a:p>
            <a:r>
              <a:rPr lang="en-US" dirty="0"/>
              <a:t>https://search.ebscohost.com</a:t>
            </a:r>
          </a:p>
          <a:p>
            <a:r>
              <a:rPr lang="en-US" b="1" dirty="0"/>
              <a:t>https://archive.org</a:t>
            </a:r>
          </a:p>
        </p:txBody>
      </p:sp>
      <p:sp>
        <p:nvSpPr>
          <p:cNvPr id="9" name="Rectangle 8">
            <a:extLst>
              <a:ext uri="{FF2B5EF4-FFF2-40B4-BE49-F238E27FC236}">
                <a16:creationId xmlns:a16="http://schemas.microsoft.com/office/drawing/2014/main" id="{F4303AF7-7E8E-0BB7-C46C-AC7614D92C6B}"/>
              </a:ext>
            </a:extLst>
          </p:cNvPr>
          <p:cNvSpPr/>
          <p:nvPr/>
        </p:nvSpPr>
        <p:spPr>
          <a:xfrm>
            <a:off x="428518" y="4855920"/>
            <a:ext cx="5511248" cy="316518"/>
          </a:xfrm>
          <a:prstGeom prst="rect">
            <a:avLst/>
          </a:prstGeom>
          <a:solidFill>
            <a:srgbClr val="FFFF00">
              <a:alpha val="30196"/>
            </a:srgb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6F9051-2172-ED17-96A9-D28877CE789E}"/>
              </a:ext>
            </a:extLst>
          </p:cNvPr>
          <p:cNvSpPr txBox="1"/>
          <p:nvPr/>
        </p:nvSpPr>
        <p:spPr>
          <a:xfrm>
            <a:off x="468302" y="1343290"/>
            <a:ext cx="4590487" cy="338554"/>
          </a:xfrm>
          <a:prstGeom prst="rect">
            <a:avLst/>
          </a:prstGeom>
          <a:noFill/>
        </p:spPr>
        <p:txBody>
          <a:bodyPr wrap="none" rtlCol="0">
            <a:spAutoFit/>
          </a:bodyPr>
          <a:lstStyle/>
          <a:p>
            <a:r>
              <a:rPr lang="en-US" sz="1600" i="1" dirty="0">
                <a:solidFill>
                  <a:schemeClr val="bg1">
                    <a:lumMod val="50000"/>
                  </a:schemeClr>
                </a:solidFill>
              </a:rPr>
              <a:t>Top outbound link sessions per Google Analytics</a:t>
            </a:r>
          </a:p>
        </p:txBody>
      </p:sp>
      <p:pic>
        <p:nvPicPr>
          <p:cNvPr id="31" name="Graphic 30" descr="Disconnected with solid fill">
            <a:extLst>
              <a:ext uri="{FF2B5EF4-FFF2-40B4-BE49-F238E27FC236}">
                <a16:creationId xmlns:a16="http://schemas.microsoft.com/office/drawing/2014/main" id="{9AE7444D-F6DE-F79E-7E55-46972630A6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363823" y="4855920"/>
            <a:ext cx="349232" cy="316518"/>
          </a:xfrm>
          <a:prstGeom prst="rect">
            <a:avLst/>
          </a:prstGeom>
        </p:spPr>
      </p:pic>
      <p:pic>
        <p:nvPicPr>
          <p:cNvPr id="4" name="Picture 3">
            <a:extLst>
              <a:ext uri="{FF2B5EF4-FFF2-40B4-BE49-F238E27FC236}">
                <a16:creationId xmlns:a16="http://schemas.microsoft.com/office/drawing/2014/main" id="{BA3D3D2D-7356-4C65-8089-8B5844100C6E}"/>
              </a:ext>
            </a:extLst>
          </p:cNvPr>
          <p:cNvPicPr>
            <a:picLocks noChangeAspect="1"/>
          </p:cNvPicPr>
          <p:nvPr/>
        </p:nvPicPr>
        <p:blipFill>
          <a:blip r:embed="rId5"/>
          <a:stretch>
            <a:fillRect/>
          </a:stretch>
        </p:blipFill>
        <p:spPr>
          <a:xfrm>
            <a:off x="5939766" y="779062"/>
            <a:ext cx="5342316" cy="5410285"/>
          </a:xfrm>
          <a:prstGeom prst="rect">
            <a:avLst/>
          </a:prstGeom>
        </p:spPr>
      </p:pic>
    </p:spTree>
    <p:extLst>
      <p:ext uri="{BB962C8B-B14F-4D97-AF65-F5344CB8AC3E}">
        <p14:creationId xmlns:p14="http://schemas.microsoft.com/office/powerpoint/2010/main" val="1025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C79C506-36E1-F4B8-CB9A-E7F2FC6CCA75}"/>
              </a:ext>
            </a:extLst>
          </p:cNvPr>
          <p:cNvSpPr/>
          <p:nvPr/>
        </p:nvSpPr>
        <p:spPr>
          <a:xfrm>
            <a:off x="7256411" y="1572026"/>
            <a:ext cx="4579544" cy="4398468"/>
          </a:xfrm>
          <a:prstGeom prst="roundRect">
            <a:avLst/>
          </a:prstGeom>
          <a:solidFill>
            <a:srgbClr val="7030A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9D06A299-3BD3-0BA8-EE8C-36BBD5358505}"/>
              </a:ext>
            </a:extLst>
          </p:cNvPr>
          <p:cNvSpPr/>
          <p:nvPr/>
        </p:nvSpPr>
        <p:spPr>
          <a:xfrm>
            <a:off x="3185091" y="1572025"/>
            <a:ext cx="3978984" cy="4398469"/>
          </a:xfrm>
          <a:prstGeom prst="roundRect">
            <a:avLst/>
          </a:prstGeom>
          <a:solidFill>
            <a:schemeClr val="accent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0D398A7-3E0E-BF1D-4329-DB03B4FA648E}"/>
              </a:ext>
            </a:extLst>
          </p:cNvPr>
          <p:cNvSpPr/>
          <p:nvPr/>
        </p:nvSpPr>
        <p:spPr>
          <a:xfrm>
            <a:off x="388649" y="1572026"/>
            <a:ext cx="2677935" cy="4311701"/>
          </a:xfrm>
          <a:prstGeom prst="roundRect">
            <a:avLst/>
          </a:prstGeom>
          <a:solidFill>
            <a:srgbClr val="237948"/>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8000"/>
              </a:highlight>
            </a:endParaRPr>
          </a:p>
        </p:txBody>
      </p:sp>
      <p:sp>
        <p:nvSpPr>
          <p:cNvPr id="2" name="Title 1">
            <a:extLst>
              <a:ext uri="{FF2B5EF4-FFF2-40B4-BE49-F238E27FC236}">
                <a16:creationId xmlns:a16="http://schemas.microsoft.com/office/drawing/2014/main" id="{D166EC25-959A-71DF-1E2E-35B0E08E1C1E}"/>
              </a:ext>
            </a:extLst>
          </p:cNvPr>
          <p:cNvSpPr>
            <a:spLocks noGrp="1"/>
          </p:cNvSpPr>
          <p:nvPr>
            <p:ph type="title"/>
          </p:nvPr>
        </p:nvSpPr>
        <p:spPr/>
        <p:txBody>
          <a:bodyPr/>
          <a:lstStyle/>
          <a:p>
            <a:r>
              <a:rPr lang="en-US" dirty="0"/>
              <a:t>Session Agenda</a:t>
            </a:r>
          </a:p>
        </p:txBody>
      </p:sp>
      <p:pic>
        <p:nvPicPr>
          <p:cNvPr id="9" name="Picture 8">
            <a:extLst>
              <a:ext uri="{FF2B5EF4-FFF2-40B4-BE49-F238E27FC236}">
                <a16:creationId xmlns:a16="http://schemas.microsoft.com/office/drawing/2014/main" id="{A3E20772-E759-7F92-F8B2-B55EFCE87A58}"/>
              </a:ext>
            </a:extLst>
          </p:cNvPr>
          <p:cNvPicPr>
            <a:picLocks noChangeAspect="1"/>
          </p:cNvPicPr>
          <p:nvPr/>
        </p:nvPicPr>
        <p:blipFill>
          <a:blip r:embed="rId3"/>
          <a:stretch>
            <a:fillRect/>
          </a:stretch>
        </p:blipFill>
        <p:spPr>
          <a:xfrm>
            <a:off x="873401" y="2329801"/>
            <a:ext cx="1708430" cy="1251979"/>
          </a:xfrm>
          <a:prstGeom prst="rect">
            <a:avLst/>
          </a:prstGeom>
          <a:ln>
            <a:solidFill>
              <a:srgbClr val="FFFF00"/>
            </a:solidFill>
          </a:ln>
        </p:spPr>
      </p:pic>
      <p:grpSp>
        <p:nvGrpSpPr>
          <p:cNvPr id="15" name="Group 14">
            <a:extLst>
              <a:ext uri="{FF2B5EF4-FFF2-40B4-BE49-F238E27FC236}">
                <a16:creationId xmlns:a16="http://schemas.microsoft.com/office/drawing/2014/main" id="{FD2E19F1-0658-4651-B5BD-9D974EAAC024}"/>
              </a:ext>
            </a:extLst>
          </p:cNvPr>
          <p:cNvGrpSpPr/>
          <p:nvPr/>
        </p:nvGrpSpPr>
        <p:grpSpPr>
          <a:xfrm>
            <a:off x="3747009" y="2352324"/>
            <a:ext cx="2857692" cy="1240425"/>
            <a:chOff x="3747009" y="2079406"/>
            <a:chExt cx="2857692" cy="1240425"/>
          </a:xfrm>
        </p:grpSpPr>
        <p:pic>
          <p:nvPicPr>
            <p:cNvPr id="7" name="Picture 6">
              <a:extLst>
                <a:ext uri="{FF2B5EF4-FFF2-40B4-BE49-F238E27FC236}">
                  <a16:creationId xmlns:a16="http://schemas.microsoft.com/office/drawing/2014/main" id="{599FD20C-0B0F-200D-2C6D-06844A395324}"/>
                </a:ext>
              </a:extLst>
            </p:cNvPr>
            <p:cNvPicPr>
              <a:picLocks noChangeAspect="1"/>
            </p:cNvPicPr>
            <p:nvPr/>
          </p:nvPicPr>
          <p:blipFill>
            <a:blip r:embed="rId4"/>
            <a:stretch>
              <a:fillRect/>
            </a:stretch>
          </p:blipFill>
          <p:spPr>
            <a:xfrm>
              <a:off x="3747009" y="2079406"/>
              <a:ext cx="1162411" cy="1240425"/>
            </a:xfrm>
            <a:prstGeom prst="rect">
              <a:avLst/>
            </a:prstGeom>
            <a:ln>
              <a:solidFill>
                <a:srgbClr val="575358"/>
              </a:solidFill>
            </a:ln>
          </p:spPr>
        </p:pic>
        <p:pic>
          <p:nvPicPr>
            <p:cNvPr id="11" name="Picture 10">
              <a:extLst>
                <a:ext uri="{FF2B5EF4-FFF2-40B4-BE49-F238E27FC236}">
                  <a16:creationId xmlns:a16="http://schemas.microsoft.com/office/drawing/2014/main" id="{EBF43CDC-7DBD-2185-F34B-40618085F9D0}"/>
                </a:ext>
              </a:extLst>
            </p:cNvPr>
            <p:cNvPicPr>
              <a:picLocks noChangeAspect="1"/>
            </p:cNvPicPr>
            <p:nvPr/>
          </p:nvPicPr>
          <p:blipFill>
            <a:blip r:embed="rId3"/>
            <a:stretch>
              <a:fillRect/>
            </a:stretch>
          </p:blipFill>
          <p:spPr>
            <a:xfrm>
              <a:off x="4927007" y="2079407"/>
              <a:ext cx="1677694" cy="1229455"/>
            </a:xfrm>
            <a:prstGeom prst="rect">
              <a:avLst/>
            </a:prstGeom>
            <a:ln>
              <a:solidFill>
                <a:srgbClr val="575358"/>
              </a:solidFill>
            </a:ln>
          </p:spPr>
        </p:pic>
      </p:grpSp>
      <p:grpSp>
        <p:nvGrpSpPr>
          <p:cNvPr id="16" name="Group 15">
            <a:extLst>
              <a:ext uri="{FF2B5EF4-FFF2-40B4-BE49-F238E27FC236}">
                <a16:creationId xmlns:a16="http://schemas.microsoft.com/office/drawing/2014/main" id="{27986EA5-FA4C-4F6A-A4BB-28D88088ACE4}"/>
              </a:ext>
            </a:extLst>
          </p:cNvPr>
          <p:cNvGrpSpPr/>
          <p:nvPr/>
        </p:nvGrpSpPr>
        <p:grpSpPr>
          <a:xfrm>
            <a:off x="7540504" y="2363293"/>
            <a:ext cx="4021090" cy="1229456"/>
            <a:chOff x="7540504" y="2085277"/>
            <a:chExt cx="4021090" cy="1229456"/>
          </a:xfrm>
        </p:grpSpPr>
        <p:pic>
          <p:nvPicPr>
            <p:cNvPr id="10" name="Picture 9">
              <a:extLst>
                <a:ext uri="{FF2B5EF4-FFF2-40B4-BE49-F238E27FC236}">
                  <a16:creationId xmlns:a16="http://schemas.microsoft.com/office/drawing/2014/main" id="{E8240E09-7BC1-18B8-A458-9303CC276855}"/>
                </a:ext>
              </a:extLst>
            </p:cNvPr>
            <p:cNvPicPr>
              <a:picLocks noChangeAspect="1"/>
            </p:cNvPicPr>
            <p:nvPr/>
          </p:nvPicPr>
          <p:blipFill>
            <a:blip r:embed="rId4"/>
            <a:stretch>
              <a:fillRect/>
            </a:stretch>
          </p:blipFill>
          <p:spPr>
            <a:xfrm>
              <a:off x="8737270" y="2091148"/>
              <a:ext cx="1146630" cy="1223585"/>
            </a:xfrm>
            <a:prstGeom prst="rect">
              <a:avLst/>
            </a:prstGeom>
            <a:ln>
              <a:solidFill>
                <a:srgbClr val="575358"/>
              </a:solidFill>
            </a:ln>
          </p:spPr>
        </p:pic>
        <p:pic>
          <p:nvPicPr>
            <p:cNvPr id="13" name="Picture 12">
              <a:extLst>
                <a:ext uri="{FF2B5EF4-FFF2-40B4-BE49-F238E27FC236}">
                  <a16:creationId xmlns:a16="http://schemas.microsoft.com/office/drawing/2014/main" id="{D3156D00-242F-2C43-59F1-901F494CC303}"/>
                </a:ext>
              </a:extLst>
            </p:cNvPr>
            <p:cNvPicPr>
              <a:picLocks noChangeAspect="1"/>
            </p:cNvPicPr>
            <p:nvPr/>
          </p:nvPicPr>
          <p:blipFill>
            <a:blip r:embed="rId5"/>
            <a:stretch>
              <a:fillRect/>
            </a:stretch>
          </p:blipFill>
          <p:spPr>
            <a:xfrm>
              <a:off x="7540504" y="2085277"/>
              <a:ext cx="1196766" cy="1223585"/>
            </a:xfrm>
            <a:prstGeom prst="rect">
              <a:avLst/>
            </a:prstGeom>
            <a:ln>
              <a:solidFill>
                <a:srgbClr val="575358"/>
              </a:solidFill>
            </a:ln>
          </p:spPr>
        </p:pic>
        <p:pic>
          <p:nvPicPr>
            <p:cNvPr id="14" name="Picture 13">
              <a:extLst>
                <a:ext uri="{FF2B5EF4-FFF2-40B4-BE49-F238E27FC236}">
                  <a16:creationId xmlns:a16="http://schemas.microsoft.com/office/drawing/2014/main" id="{0A51E7F7-421A-C6DA-42B7-DE49E14B858B}"/>
                </a:ext>
              </a:extLst>
            </p:cNvPr>
            <p:cNvPicPr>
              <a:picLocks noChangeAspect="1"/>
            </p:cNvPicPr>
            <p:nvPr/>
          </p:nvPicPr>
          <p:blipFill>
            <a:blip r:embed="rId3"/>
            <a:stretch>
              <a:fillRect/>
            </a:stretch>
          </p:blipFill>
          <p:spPr>
            <a:xfrm>
              <a:off x="9883900" y="2085277"/>
              <a:ext cx="1677694" cy="1229455"/>
            </a:xfrm>
            <a:prstGeom prst="rect">
              <a:avLst/>
            </a:prstGeom>
            <a:ln>
              <a:solidFill>
                <a:srgbClr val="575358"/>
              </a:solidFill>
            </a:ln>
          </p:spPr>
        </p:pic>
      </p:grpSp>
      <p:sp>
        <p:nvSpPr>
          <p:cNvPr id="17" name="TextBox 16">
            <a:extLst>
              <a:ext uri="{FF2B5EF4-FFF2-40B4-BE49-F238E27FC236}">
                <a16:creationId xmlns:a16="http://schemas.microsoft.com/office/drawing/2014/main" id="{6AAA3CE0-8BD3-FCDF-3ACD-8AB8C5340B2C}"/>
              </a:ext>
            </a:extLst>
          </p:cNvPr>
          <p:cNvSpPr txBox="1"/>
          <p:nvPr/>
        </p:nvSpPr>
        <p:spPr>
          <a:xfrm>
            <a:off x="388649" y="4432491"/>
            <a:ext cx="2677935" cy="830997"/>
          </a:xfrm>
          <a:prstGeom prst="rect">
            <a:avLst/>
          </a:prstGeom>
          <a:noFill/>
        </p:spPr>
        <p:txBody>
          <a:bodyPr wrap="square" rtlCol="0">
            <a:spAutoFit/>
          </a:bodyPr>
          <a:lstStyle/>
          <a:p>
            <a:pPr algn="ctr"/>
            <a:r>
              <a:rPr lang="en-US" sz="2400" dirty="0">
                <a:solidFill>
                  <a:schemeClr val="bg1"/>
                </a:solidFill>
              </a:rPr>
              <a:t>URL Checker</a:t>
            </a:r>
          </a:p>
          <a:p>
            <a:pPr algn="ctr"/>
            <a:r>
              <a:rPr lang="en-US" sz="2400" dirty="0">
                <a:solidFill>
                  <a:schemeClr val="bg1"/>
                </a:solidFill>
              </a:rPr>
              <a:t>Sierra Catalog</a:t>
            </a:r>
          </a:p>
        </p:txBody>
      </p:sp>
      <p:sp>
        <p:nvSpPr>
          <p:cNvPr id="18" name="TextBox 17">
            <a:extLst>
              <a:ext uri="{FF2B5EF4-FFF2-40B4-BE49-F238E27FC236}">
                <a16:creationId xmlns:a16="http://schemas.microsoft.com/office/drawing/2014/main" id="{523FA540-DF6D-82AB-2229-EA220C3179F9}"/>
              </a:ext>
            </a:extLst>
          </p:cNvPr>
          <p:cNvSpPr txBox="1"/>
          <p:nvPr/>
        </p:nvSpPr>
        <p:spPr>
          <a:xfrm>
            <a:off x="3158920" y="4432491"/>
            <a:ext cx="3981467" cy="830997"/>
          </a:xfrm>
          <a:prstGeom prst="rect">
            <a:avLst/>
          </a:prstGeom>
          <a:noFill/>
        </p:spPr>
        <p:txBody>
          <a:bodyPr wrap="square" rtlCol="0">
            <a:spAutoFit/>
          </a:bodyPr>
          <a:lstStyle/>
          <a:p>
            <a:pPr algn="ctr"/>
            <a:r>
              <a:rPr lang="en-US" sz="2400" dirty="0">
                <a:solidFill>
                  <a:schemeClr val="bg1"/>
                </a:solidFill>
              </a:rPr>
              <a:t>SEO Spider Tool (Free)</a:t>
            </a:r>
          </a:p>
          <a:p>
            <a:pPr algn="ctr"/>
            <a:r>
              <a:rPr lang="en-US" sz="2400" dirty="0">
                <a:solidFill>
                  <a:schemeClr val="bg1"/>
                </a:solidFill>
              </a:rPr>
              <a:t>Sierra Catalog</a:t>
            </a:r>
          </a:p>
        </p:txBody>
      </p:sp>
      <p:sp>
        <p:nvSpPr>
          <p:cNvPr id="19" name="TextBox 18">
            <a:extLst>
              <a:ext uri="{FF2B5EF4-FFF2-40B4-BE49-F238E27FC236}">
                <a16:creationId xmlns:a16="http://schemas.microsoft.com/office/drawing/2014/main" id="{702B9CD6-7249-CA7D-E024-59286321B34A}"/>
              </a:ext>
            </a:extLst>
          </p:cNvPr>
          <p:cNvSpPr txBox="1"/>
          <p:nvPr/>
        </p:nvSpPr>
        <p:spPr>
          <a:xfrm>
            <a:off x="7474269" y="4063159"/>
            <a:ext cx="4245663" cy="1200329"/>
          </a:xfrm>
          <a:prstGeom prst="rect">
            <a:avLst/>
          </a:prstGeom>
          <a:noFill/>
        </p:spPr>
        <p:txBody>
          <a:bodyPr wrap="square" rtlCol="0">
            <a:spAutoFit/>
          </a:bodyPr>
          <a:lstStyle/>
          <a:p>
            <a:pPr algn="ctr"/>
            <a:r>
              <a:rPr lang="en-US" sz="2400" dirty="0">
                <a:solidFill>
                  <a:schemeClr val="bg1"/>
                </a:solidFill>
              </a:rPr>
              <a:t>Python Script</a:t>
            </a:r>
          </a:p>
          <a:p>
            <a:pPr algn="ctr"/>
            <a:r>
              <a:rPr lang="en-US" sz="2400" dirty="0">
                <a:solidFill>
                  <a:schemeClr val="bg1"/>
                </a:solidFill>
              </a:rPr>
              <a:t>SEO Spider Tool </a:t>
            </a:r>
            <a:r>
              <a:rPr lang="en-US" sz="2000" dirty="0">
                <a:solidFill>
                  <a:schemeClr val="bg1"/>
                </a:solidFill>
              </a:rPr>
              <a:t>(Paid License)</a:t>
            </a:r>
          </a:p>
          <a:p>
            <a:pPr algn="ctr"/>
            <a:r>
              <a:rPr lang="en-US" sz="2400" dirty="0">
                <a:solidFill>
                  <a:schemeClr val="bg1"/>
                </a:solidFill>
              </a:rPr>
              <a:t>Sierra Catalog</a:t>
            </a:r>
          </a:p>
        </p:txBody>
      </p:sp>
      <p:sp>
        <p:nvSpPr>
          <p:cNvPr id="3" name="TextBox 2">
            <a:extLst>
              <a:ext uri="{FF2B5EF4-FFF2-40B4-BE49-F238E27FC236}">
                <a16:creationId xmlns:a16="http://schemas.microsoft.com/office/drawing/2014/main" id="{A8EDA8E2-DC20-D4AA-6369-0611E29DADC1}"/>
              </a:ext>
            </a:extLst>
          </p:cNvPr>
          <p:cNvSpPr txBox="1"/>
          <p:nvPr/>
        </p:nvSpPr>
        <p:spPr>
          <a:xfrm>
            <a:off x="516565" y="1762332"/>
            <a:ext cx="2280423" cy="461665"/>
          </a:xfrm>
          <a:prstGeom prst="rect">
            <a:avLst/>
          </a:prstGeom>
          <a:noFill/>
        </p:spPr>
        <p:txBody>
          <a:bodyPr wrap="square" rtlCol="0">
            <a:spAutoFit/>
          </a:bodyPr>
          <a:lstStyle/>
          <a:p>
            <a:pPr algn="ctr"/>
            <a:r>
              <a:rPr lang="en-US" sz="2400" b="1" dirty="0">
                <a:solidFill>
                  <a:schemeClr val="bg1"/>
                </a:solidFill>
              </a:rPr>
              <a:t>Part 1</a:t>
            </a:r>
          </a:p>
        </p:txBody>
      </p:sp>
      <p:sp>
        <p:nvSpPr>
          <p:cNvPr id="4" name="TextBox 3">
            <a:extLst>
              <a:ext uri="{FF2B5EF4-FFF2-40B4-BE49-F238E27FC236}">
                <a16:creationId xmlns:a16="http://schemas.microsoft.com/office/drawing/2014/main" id="{2FC19998-7912-8FE9-5EC1-DD0593AA8B69}"/>
              </a:ext>
            </a:extLst>
          </p:cNvPr>
          <p:cNvSpPr txBox="1"/>
          <p:nvPr/>
        </p:nvSpPr>
        <p:spPr>
          <a:xfrm>
            <a:off x="3659821" y="1762332"/>
            <a:ext cx="2944880" cy="461665"/>
          </a:xfrm>
          <a:prstGeom prst="rect">
            <a:avLst/>
          </a:prstGeom>
          <a:noFill/>
        </p:spPr>
        <p:txBody>
          <a:bodyPr wrap="square" rtlCol="0">
            <a:spAutoFit/>
          </a:bodyPr>
          <a:lstStyle/>
          <a:p>
            <a:pPr algn="ctr"/>
            <a:r>
              <a:rPr lang="en-US" sz="2400" b="1" dirty="0">
                <a:solidFill>
                  <a:schemeClr val="bg1"/>
                </a:solidFill>
              </a:rPr>
              <a:t>Part 2</a:t>
            </a:r>
          </a:p>
        </p:txBody>
      </p:sp>
      <p:sp>
        <p:nvSpPr>
          <p:cNvPr id="5" name="TextBox 4">
            <a:extLst>
              <a:ext uri="{FF2B5EF4-FFF2-40B4-BE49-F238E27FC236}">
                <a16:creationId xmlns:a16="http://schemas.microsoft.com/office/drawing/2014/main" id="{EFD7315A-6CEE-B875-061C-4246A2773974}"/>
              </a:ext>
            </a:extLst>
          </p:cNvPr>
          <p:cNvSpPr txBox="1"/>
          <p:nvPr/>
        </p:nvSpPr>
        <p:spPr>
          <a:xfrm>
            <a:off x="7720032" y="1762332"/>
            <a:ext cx="3588944" cy="461665"/>
          </a:xfrm>
          <a:prstGeom prst="rect">
            <a:avLst/>
          </a:prstGeom>
          <a:noFill/>
        </p:spPr>
        <p:txBody>
          <a:bodyPr wrap="square" rtlCol="0">
            <a:spAutoFit/>
          </a:bodyPr>
          <a:lstStyle/>
          <a:p>
            <a:pPr algn="ctr"/>
            <a:r>
              <a:rPr lang="en-US" sz="2400" b="1" dirty="0">
                <a:solidFill>
                  <a:schemeClr val="bg1"/>
                </a:solidFill>
              </a:rPr>
              <a:t>Part 3</a:t>
            </a:r>
          </a:p>
        </p:txBody>
      </p:sp>
      <p:sp>
        <p:nvSpPr>
          <p:cNvPr id="22" name="TextBox 21">
            <a:extLst>
              <a:ext uri="{FF2B5EF4-FFF2-40B4-BE49-F238E27FC236}">
                <a16:creationId xmlns:a16="http://schemas.microsoft.com/office/drawing/2014/main" id="{2DD16825-14E2-BCC9-B19A-21334E883DF7}"/>
              </a:ext>
            </a:extLst>
          </p:cNvPr>
          <p:cNvSpPr txBox="1"/>
          <p:nvPr/>
        </p:nvSpPr>
        <p:spPr>
          <a:xfrm>
            <a:off x="9409076" y="3589499"/>
            <a:ext cx="556563" cy="369332"/>
          </a:xfrm>
          <a:prstGeom prst="rect">
            <a:avLst/>
          </a:prstGeom>
          <a:noFill/>
        </p:spPr>
        <p:txBody>
          <a:bodyPr wrap="none" rtlCol="0">
            <a:spAutoFit/>
          </a:bodyPr>
          <a:lstStyle/>
          <a:p>
            <a:r>
              <a:rPr lang="en-US" b="1" dirty="0">
                <a:solidFill>
                  <a:schemeClr val="bg1"/>
                </a:solidFill>
              </a:rPr>
              <a:t>CLI</a:t>
            </a:r>
          </a:p>
        </p:txBody>
      </p:sp>
      <p:sp>
        <p:nvSpPr>
          <p:cNvPr id="23" name="TextBox 22">
            <a:extLst>
              <a:ext uri="{FF2B5EF4-FFF2-40B4-BE49-F238E27FC236}">
                <a16:creationId xmlns:a16="http://schemas.microsoft.com/office/drawing/2014/main" id="{2E263F52-2DA2-683F-F936-2B720FBFB39E}"/>
              </a:ext>
            </a:extLst>
          </p:cNvPr>
          <p:cNvSpPr txBox="1"/>
          <p:nvPr/>
        </p:nvSpPr>
        <p:spPr>
          <a:xfrm>
            <a:off x="4370444" y="3557233"/>
            <a:ext cx="595035" cy="369332"/>
          </a:xfrm>
          <a:prstGeom prst="rect">
            <a:avLst/>
          </a:prstGeom>
          <a:noFill/>
        </p:spPr>
        <p:txBody>
          <a:bodyPr wrap="none" rtlCol="0">
            <a:spAutoFit/>
          </a:bodyPr>
          <a:lstStyle/>
          <a:p>
            <a:r>
              <a:rPr lang="en-US" b="1" dirty="0">
                <a:solidFill>
                  <a:schemeClr val="bg1"/>
                </a:solidFill>
              </a:rPr>
              <a:t>GUI</a:t>
            </a:r>
          </a:p>
        </p:txBody>
      </p:sp>
    </p:spTree>
    <p:extLst>
      <p:ext uri="{BB962C8B-B14F-4D97-AF65-F5344CB8AC3E}">
        <p14:creationId xmlns:p14="http://schemas.microsoft.com/office/powerpoint/2010/main" val="244579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8524-F33B-7B2F-59F9-E50C9A1C234D}"/>
              </a:ext>
            </a:extLst>
          </p:cNvPr>
          <p:cNvSpPr>
            <a:spLocks noGrp="1"/>
          </p:cNvSpPr>
          <p:nvPr>
            <p:ph type="title"/>
          </p:nvPr>
        </p:nvSpPr>
        <p:spPr/>
        <p:txBody>
          <a:bodyPr/>
          <a:lstStyle/>
          <a:p>
            <a:r>
              <a:rPr lang="en-US" dirty="0"/>
              <a:t>Part 1: Sierra URL Checker / Permissions</a:t>
            </a:r>
          </a:p>
        </p:txBody>
      </p:sp>
      <p:sp>
        <p:nvSpPr>
          <p:cNvPr id="4" name="Content Placeholder 2">
            <a:extLst>
              <a:ext uri="{FF2B5EF4-FFF2-40B4-BE49-F238E27FC236}">
                <a16:creationId xmlns:a16="http://schemas.microsoft.com/office/drawing/2014/main" id="{4756498D-C998-7E48-8E02-9C8E18DD4EF1}"/>
              </a:ext>
            </a:extLst>
          </p:cNvPr>
          <p:cNvSpPr>
            <a:spLocks noGrp="1"/>
          </p:cNvSpPr>
          <p:nvPr>
            <p:ph sz="half" idx="1"/>
          </p:nvPr>
        </p:nvSpPr>
        <p:spPr>
          <a:xfrm>
            <a:off x="516565" y="1552354"/>
            <a:ext cx="5440680" cy="4352544"/>
          </a:xfrm>
        </p:spPr>
        <p:txBody>
          <a:bodyPr>
            <a:normAutofit/>
          </a:bodyPr>
          <a:lstStyle/>
          <a:p>
            <a:r>
              <a:rPr lang="en-US" dirty="0"/>
              <a:t>URL Checker requires user permissions.</a:t>
            </a:r>
          </a:p>
          <a:p>
            <a:pPr lvl="1"/>
            <a:r>
              <a:rPr lang="en-US" dirty="0"/>
              <a:t>201 (Modify </a:t>
            </a:r>
            <a:r>
              <a:rPr lang="en-US" dirty="0" err="1"/>
              <a:t>URLBlock</a:t>
            </a:r>
            <a:r>
              <a:rPr lang="en-US" dirty="0"/>
              <a:t>)</a:t>
            </a:r>
          </a:p>
          <a:p>
            <a:pPr lvl="1"/>
            <a:r>
              <a:rPr lang="en-US" dirty="0"/>
              <a:t>301 (View </a:t>
            </a:r>
            <a:r>
              <a:rPr lang="en-US" dirty="0" err="1"/>
              <a:t>URLCheck</a:t>
            </a:r>
            <a:r>
              <a:rPr lang="en-US" dirty="0"/>
              <a:t>)</a:t>
            </a:r>
          </a:p>
          <a:p>
            <a:pPr lvl="1"/>
            <a:r>
              <a:rPr lang="en-US" dirty="0"/>
              <a:t>302 (Modify URL Check)</a:t>
            </a:r>
          </a:p>
          <a:p>
            <a:r>
              <a:rPr lang="en-US" dirty="0"/>
              <a:t>Configurable to check URLs on MARC: </a:t>
            </a:r>
          </a:p>
          <a:p>
            <a:pPr lvl="1"/>
            <a:r>
              <a:rPr lang="en-US" dirty="0"/>
              <a:t>856 subfield u</a:t>
            </a:r>
          </a:p>
          <a:p>
            <a:pPr lvl="1"/>
            <a:r>
              <a:rPr lang="en-US" dirty="0"/>
              <a:t>856 subfield g (Sierra 6.1 or later)</a:t>
            </a:r>
          </a:p>
          <a:p>
            <a:pPr lvl="1"/>
            <a:r>
              <a:rPr lang="en-US" dirty="0"/>
              <a:t>962 (for electronic reserves)</a:t>
            </a:r>
          </a:p>
          <a:p>
            <a:r>
              <a:rPr lang="en-US" dirty="0"/>
              <a:t>The list of URLs automatically updates </a:t>
            </a:r>
            <a:br>
              <a:rPr lang="en-US" dirty="0"/>
            </a:br>
            <a:r>
              <a:rPr lang="en-US" dirty="0"/>
              <a:t>the first day of each month at 2:30 am.</a:t>
            </a:r>
          </a:p>
        </p:txBody>
      </p:sp>
      <p:sp>
        <p:nvSpPr>
          <p:cNvPr id="5" name="Text Placeholder 4">
            <a:extLst>
              <a:ext uri="{FF2B5EF4-FFF2-40B4-BE49-F238E27FC236}">
                <a16:creationId xmlns:a16="http://schemas.microsoft.com/office/drawing/2014/main" id="{A669AF07-8C6C-2C4F-8389-77A240F91DB7}"/>
              </a:ext>
            </a:extLst>
          </p:cNvPr>
          <p:cNvSpPr txBox="1">
            <a:spLocks/>
          </p:cNvSpPr>
          <p:nvPr/>
        </p:nvSpPr>
        <p:spPr>
          <a:xfrm>
            <a:off x="5957245" y="4628667"/>
            <a:ext cx="3362385" cy="989275"/>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Sierra documentation</a:t>
            </a:r>
            <a:endParaRPr lang="en-US" dirty="0"/>
          </a:p>
        </p:txBody>
      </p:sp>
      <p:pic>
        <p:nvPicPr>
          <p:cNvPr id="12" name="Content Placeholder 11" descr="A screenshot of a computer">
            <a:extLst>
              <a:ext uri="{FF2B5EF4-FFF2-40B4-BE49-F238E27FC236}">
                <a16:creationId xmlns:a16="http://schemas.microsoft.com/office/drawing/2014/main" id="{0E8B7206-63A8-5031-2035-20A69D794B65}"/>
              </a:ext>
            </a:extLst>
          </p:cNvPr>
          <p:cNvPicPr>
            <a:picLocks noChangeAspect="1"/>
          </p:cNvPicPr>
          <p:nvPr/>
        </p:nvPicPr>
        <p:blipFill>
          <a:blip r:embed="rId2"/>
          <a:stretch>
            <a:fillRect/>
          </a:stretch>
        </p:blipFill>
        <p:spPr>
          <a:xfrm>
            <a:off x="5957246" y="1552355"/>
            <a:ext cx="5642618" cy="2970484"/>
          </a:xfrm>
          <a:prstGeom prst="rect">
            <a:avLst/>
          </a:prstGeom>
        </p:spPr>
      </p:pic>
      <p:pic>
        <p:nvPicPr>
          <p:cNvPr id="6" name="Picture 5">
            <a:extLst>
              <a:ext uri="{FF2B5EF4-FFF2-40B4-BE49-F238E27FC236}">
                <a16:creationId xmlns:a16="http://schemas.microsoft.com/office/drawing/2014/main" id="{02DBA83B-FEB0-5BC3-E7BA-CE81181EC155}"/>
              </a:ext>
            </a:extLst>
          </p:cNvPr>
          <p:cNvPicPr>
            <a:picLocks noChangeAspect="1"/>
          </p:cNvPicPr>
          <p:nvPr/>
        </p:nvPicPr>
        <p:blipFill>
          <a:blip r:embed="rId3"/>
          <a:stretch>
            <a:fillRect/>
          </a:stretch>
        </p:blipFill>
        <p:spPr>
          <a:xfrm>
            <a:off x="2539848" y="5417828"/>
            <a:ext cx="2992202" cy="963433"/>
          </a:xfrm>
          <a:prstGeom prst="rect">
            <a:avLst/>
          </a:prstGeom>
        </p:spPr>
      </p:pic>
      <p:sp>
        <p:nvSpPr>
          <p:cNvPr id="8" name="Arrow: Bent-Up 7">
            <a:extLst>
              <a:ext uri="{FF2B5EF4-FFF2-40B4-BE49-F238E27FC236}">
                <a16:creationId xmlns:a16="http://schemas.microsoft.com/office/drawing/2014/main" id="{04DD45D0-78CC-E914-708E-FFE564676A2B}"/>
              </a:ext>
            </a:extLst>
          </p:cNvPr>
          <p:cNvSpPr/>
          <p:nvPr/>
        </p:nvSpPr>
        <p:spPr>
          <a:xfrm>
            <a:off x="5532050" y="5120164"/>
            <a:ext cx="850392" cy="73152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5EC609-1558-4BEB-5CA3-8CD7D82A59F1}"/>
              </a:ext>
            </a:extLst>
          </p:cNvPr>
          <p:cNvSpPr/>
          <p:nvPr/>
        </p:nvSpPr>
        <p:spPr>
          <a:xfrm>
            <a:off x="5173943" y="5592984"/>
            <a:ext cx="358107" cy="398144"/>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0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1: Sierra URL Checker / Results</a:t>
            </a:r>
          </a:p>
        </p:txBody>
      </p:sp>
      <p:pic>
        <p:nvPicPr>
          <p:cNvPr id="21" name="Picture 20">
            <a:extLst>
              <a:ext uri="{FF2B5EF4-FFF2-40B4-BE49-F238E27FC236}">
                <a16:creationId xmlns:a16="http://schemas.microsoft.com/office/drawing/2014/main" id="{14FAD63D-23B5-2A9F-7FFC-52A9E479EC4B}"/>
              </a:ext>
            </a:extLst>
          </p:cNvPr>
          <p:cNvPicPr>
            <a:picLocks noChangeAspect="1"/>
          </p:cNvPicPr>
          <p:nvPr/>
        </p:nvPicPr>
        <p:blipFill>
          <a:blip r:embed="rId2"/>
          <a:stretch>
            <a:fillRect/>
          </a:stretch>
        </p:blipFill>
        <p:spPr>
          <a:xfrm>
            <a:off x="970118" y="1404937"/>
            <a:ext cx="10251764" cy="4441386"/>
          </a:xfrm>
          <a:prstGeom prst="rect">
            <a:avLst/>
          </a:prstGeom>
        </p:spPr>
      </p:pic>
      <p:sp>
        <p:nvSpPr>
          <p:cNvPr id="9" name="TextBox 8">
            <a:extLst>
              <a:ext uri="{FF2B5EF4-FFF2-40B4-BE49-F238E27FC236}">
                <a16:creationId xmlns:a16="http://schemas.microsoft.com/office/drawing/2014/main" id="{F0166132-D364-2EBB-630F-6016D9EE095B}"/>
              </a:ext>
            </a:extLst>
          </p:cNvPr>
          <p:cNvSpPr txBox="1"/>
          <p:nvPr/>
        </p:nvSpPr>
        <p:spPr>
          <a:xfrm>
            <a:off x="3987795" y="1708160"/>
            <a:ext cx="1143646" cy="338554"/>
          </a:xfrm>
          <a:prstGeom prst="rect">
            <a:avLst/>
          </a:prstGeom>
          <a:solidFill>
            <a:schemeClr val="accent6">
              <a:lumMod val="90000"/>
              <a:lumOff val="10000"/>
            </a:schemeClr>
          </a:solidFill>
        </p:spPr>
        <p:txBody>
          <a:bodyPr wrap="none" rtlCol="0">
            <a:spAutoFit/>
          </a:bodyPr>
          <a:lstStyle/>
          <a:p>
            <a:r>
              <a:rPr lang="en-US" sz="1600" dirty="0">
                <a:solidFill>
                  <a:schemeClr val="bg1"/>
                </a:solidFill>
              </a:rPr>
              <a:t>URL Block</a:t>
            </a:r>
          </a:p>
        </p:txBody>
      </p:sp>
      <p:cxnSp>
        <p:nvCxnSpPr>
          <p:cNvPr id="11" name="Connector: Elbow 10">
            <a:extLst>
              <a:ext uri="{FF2B5EF4-FFF2-40B4-BE49-F238E27FC236}">
                <a16:creationId xmlns:a16="http://schemas.microsoft.com/office/drawing/2014/main" id="{034B57CD-A2C3-F2DA-D24D-2785CC5A3763}"/>
              </a:ext>
            </a:extLst>
          </p:cNvPr>
          <p:cNvCxnSpPr>
            <a:cxnSpLocks/>
          </p:cNvCxnSpPr>
          <p:nvPr/>
        </p:nvCxnSpPr>
        <p:spPr>
          <a:xfrm>
            <a:off x="3521413" y="1662872"/>
            <a:ext cx="466382" cy="214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492AC4-06F4-F0BA-3C73-CAE2646D35A2}"/>
              </a:ext>
            </a:extLst>
          </p:cNvPr>
          <p:cNvSpPr txBox="1"/>
          <p:nvPr/>
        </p:nvSpPr>
        <p:spPr>
          <a:xfrm>
            <a:off x="3035829" y="2207570"/>
            <a:ext cx="1805302" cy="338554"/>
          </a:xfrm>
          <a:prstGeom prst="rect">
            <a:avLst/>
          </a:prstGeom>
          <a:solidFill>
            <a:schemeClr val="accent6">
              <a:lumMod val="90000"/>
              <a:lumOff val="10000"/>
            </a:schemeClr>
          </a:solidFill>
        </p:spPr>
        <p:txBody>
          <a:bodyPr wrap="none" rtlCol="0">
            <a:spAutoFit/>
          </a:bodyPr>
          <a:lstStyle/>
          <a:p>
            <a:r>
              <a:rPr lang="en-US" sz="1600" dirty="0">
                <a:solidFill>
                  <a:schemeClr val="bg1"/>
                </a:solidFill>
              </a:rPr>
              <a:t>Interactive Report</a:t>
            </a:r>
          </a:p>
        </p:txBody>
      </p:sp>
      <p:cxnSp>
        <p:nvCxnSpPr>
          <p:cNvPr id="17" name="Connector: Elbow 16">
            <a:extLst>
              <a:ext uri="{FF2B5EF4-FFF2-40B4-BE49-F238E27FC236}">
                <a16:creationId xmlns:a16="http://schemas.microsoft.com/office/drawing/2014/main" id="{2F7522E0-F47F-4C70-97FA-AB3D2D388B5F}"/>
              </a:ext>
            </a:extLst>
          </p:cNvPr>
          <p:cNvCxnSpPr>
            <a:cxnSpLocks/>
            <a:endCxn id="15" idx="1"/>
          </p:cNvCxnSpPr>
          <p:nvPr/>
        </p:nvCxnSpPr>
        <p:spPr>
          <a:xfrm rot="16200000" flipH="1">
            <a:off x="2453237" y="1794255"/>
            <a:ext cx="697456" cy="4677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E43CC90-7D43-6070-94BA-A732F4EDA938}"/>
              </a:ext>
            </a:extLst>
          </p:cNvPr>
          <p:cNvCxnSpPr/>
          <p:nvPr/>
        </p:nvCxnSpPr>
        <p:spPr>
          <a:xfrm flipV="1">
            <a:off x="8103140" y="5525311"/>
            <a:ext cx="0" cy="524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7706CF9-D9BA-D9CA-F45E-63185EBDF5CA}"/>
              </a:ext>
            </a:extLst>
          </p:cNvPr>
          <p:cNvCxnSpPr/>
          <p:nvPr/>
        </p:nvCxnSpPr>
        <p:spPr>
          <a:xfrm flipV="1">
            <a:off x="4841131" y="5531352"/>
            <a:ext cx="0" cy="52440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16E82770-500F-F2D1-C9F1-A7E5190C8522}"/>
              </a:ext>
            </a:extLst>
          </p:cNvPr>
          <p:cNvCxnSpPr/>
          <p:nvPr/>
        </p:nvCxnSpPr>
        <p:spPr>
          <a:xfrm>
            <a:off x="4841131" y="6055758"/>
            <a:ext cx="3262009"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B539E69-5AFE-B54A-1A77-D8145E3D272A}"/>
              </a:ext>
            </a:extLst>
          </p:cNvPr>
          <p:cNvSpPr txBox="1"/>
          <p:nvPr/>
        </p:nvSpPr>
        <p:spPr>
          <a:xfrm>
            <a:off x="6177063" y="5903963"/>
            <a:ext cx="1059906" cy="307777"/>
          </a:xfrm>
          <a:prstGeom prst="rect">
            <a:avLst/>
          </a:prstGeom>
          <a:solidFill>
            <a:schemeClr val="bg1"/>
          </a:solidFill>
        </p:spPr>
        <p:txBody>
          <a:bodyPr wrap="none" rtlCol="0">
            <a:spAutoFit/>
          </a:bodyPr>
          <a:lstStyle/>
          <a:p>
            <a:r>
              <a:rPr lang="en-US" sz="1400" i="1" dirty="0">
                <a:solidFill>
                  <a:schemeClr val="accent1"/>
                </a:solidFill>
              </a:rPr>
              <a:t>Go buttons</a:t>
            </a:r>
          </a:p>
        </p:txBody>
      </p:sp>
      <p:sp>
        <p:nvSpPr>
          <p:cNvPr id="32" name="Rectangle 31">
            <a:extLst>
              <a:ext uri="{FF2B5EF4-FFF2-40B4-BE49-F238E27FC236}">
                <a16:creationId xmlns:a16="http://schemas.microsoft.com/office/drawing/2014/main" id="{7D6E4D04-9329-28A5-763D-F0E55F21001A}"/>
              </a:ext>
            </a:extLst>
          </p:cNvPr>
          <p:cNvSpPr/>
          <p:nvPr/>
        </p:nvSpPr>
        <p:spPr>
          <a:xfrm>
            <a:off x="8093411" y="1838529"/>
            <a:ext cx="2655651" cy="247097"/>
          </a:xfrm>
          <a:prstGeom prst="rect">
            <a:avLst/>
          </a:prstGeom>
          <a:solidFill>
            <a:srgbClr val="FFFF0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40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1: Sierra URL Checker / Results</a:t>
            </a:r>
          </a:p>
        </p:txBody>
      </p:sp>
      <p:sp>
        <p:nvSpPr>
          <p:cNvPr id="3" name="Content Placeholder 2">
            <a:extLst>
              <a:ext uri="{FF2B5EF4-FFF2-40B4-BE49-F238E27FC236}">
                <a16:creationId xmlns:a16="http://schemas.microsoft.com/office/drawing/2014/main" id="{4756498D-C998-7E48-8E02-9C8E18DD4EF1}"/>
              </a:ext>
            </a:extLst>
          </p:cNvPr>
          <p:cNvSpPr>
            <a:spLocks noGrp="1"/>
          </p:cNvSpPr>
          <p:nvPr>
            <p:ph sz="half" idx="1"/>
          </p:nvPr>
        </p:nvSpPr>
        <p:spPr>
          <a:xfrm>
            <a:off x="516565" y="1552354"/>
            <a:ext cx="5115750" cy="4352544"/>
          </a:xfrm>
          <a:ln>
            <a:noFill/>
          </a:ln>
        </p:spPr>
        <p:txBody>
          <a:bodyPr>
            <a:noAutofit/>
          </a:bodyPr>
          <a:lstStyle/>
          <a:p>
            <a:r>
              <a:rPr lang="en-US" sz="1800" dirty="0"/>
              <a:t>Choose </a:t>
            </a:r>
            <a:r>
              <a:rPr lang="en-US" sz="1800" b="1" dirty="0"/>
              <a:t>URL Checker </a:t>
            </a:r>
            <a:r>
              <a:rPr lang="en-US" sz="1800" dirty="0"/>
              <a:t>function</a:t>
            </a:r>
          </a:p>
          <a:p>
            <a:r>
              <a:rPr lang="en-US" sz="1800" b="1" dirty="0"/>
              <a:t>Results screen shows</a:t>
            </a:r>
            <a:r>
              <a:rPr lang="en-US" sz="1800" dirty="0"/>
              <a:t>:</a:t>
            </a:r>
            <a:br>
              <a:rPr lang="en-US" sz="1800" dirty="0"/>
            </a:br>
            <a:endParaRPr lang="en-US" sz="1800" dirty="0"/>
          </a:p>
          <a:p>
            <a:pPr lvl="1"/>
            <a:r>
              <a:rPr lang="en-US" dirty="0"/>
              <a:t>Total number of errors found</a:t>
            </a:r>
          </a:p>
          <a:p>
            <a:pPr lvl="1"/>
            <a:r>
              <a:rPr lang="en-US" dirty="0"/>
              <a:t>Number of each error type </a:t>
            </a:r>
          </a:p>
          <a:p>
            <a:pPr lvl="1"/>
            <a:r>
              <a:rPr lang="en-US" dirty="0"/>
              <a:t>List of problem URLs</a:t>
            </a:r>
          </a:p>
          <a:p>
            <a:pPr lvl="1"/>
            <a:r>
              <a:rPr lang="en-US" dirty="0"/>
              <a:t>HTML error codes</a:t>
            </a:r>
          </a:p>
          <a:p>
            <a:pPr lvl="2"/>
            <a:r>
              <a:rPr lang="en-US" dirty="0"/>
              <a:t>3xx Moved</a:t>
            </a:r>
          </a:p>
          <a:p>
            <a:pPr lvl="2"/>
            <a:r>
              <a:rPr lang="en-US" dirty="0">
                <a:solidFill>
                  <a:srgbClr val="FF0000"/>
                </a:solidFill>
              </a:rPr>
              <a:t>4xx Forbidden / Not Found</a:t>
            </a:r>
          </a:p>
          <a:p>
            <a:pPr lvl="2"/>
            <a:r>
              <a:rPr lang="en-US" dirty="0">
                <a:solidFill>
                  <a:srgbClr val="FF0000"/>
                </a:solidFill>
              </a:rPr>
              <a:t>5xx Service Unavailable</a:t>
            </a:r>
          </a:p>
          <a:p>
            <a:pPr lvl="2"/>
            <a:r>
              <a:rPr lang="en-US" dirty="0">
                <a:solidFill>
                  <a:srgbClr val="FF0000"/>
                </a:solidFill>
              </a:rPr>
              <a:t>None</a:t>
            </a:r>
            <a:r>
              <a:rPr lang="en-US" dirty="0"/>
              <a:t>, SSL failed, and Timeout</a:t>
            </a:r>
          </a:p>
        </p:txBody>
      </p:sp>
      <p:sp>
        <p:nvSpPr>
          <p:cNvPr id="25" name="TextBox 24">
            <a:extLst>
              <a:ext uri="{FF2B5EF4-FFF2-40B4-BE49-F238E27FC236}">
                <a16:creationId xmlns:a16="http://schemas.microsoft.com/office/drawing/2014/main" id="{521EB977-9523-E2DD-D52C-8A07794B9740}"/>
              </a:ext>
            </a:extLst>
          </p:cNvPr>
          <p:cNvSpPr txBox="1"/>
          <p:nvPr/>
        </p:nvSpPr>
        <p:spPr>
          <a:xfrm>
            <a:off x="5643062" y="1847841"/>
            <a:ext cx="5933356" cy="4247317"/>
          </a:xfrm>
          <a:prstGeom prst="rect">
            <a:avLst/>
          </a:prstGeom>
          <a:noFill/>
          <a:ln>
            <a:noFill/>
          </a:ln>
        </p:spPr>
        <p:txBody>
          <a:bodyPr wrap="square">
            <a:spAutoFit/>
          </a:bodyPr>
          <a:lstStyle/>
          <a:p>
            <a:pPr marL="285750" indent="-285750">
              <a:buFont typeface="Arial" panose="020B0604020202020204" pitchFamily="34" charset="0"/>
              <a:buChar char="•"/>
            </a:pPr>
            <a:r>
              <a:rPr lang="en-US" dirty="0"/>
              <a:t>You can perform these functions:</a:t>
            </a:r>
            <a:br>
              <a:rPr lang="en-US" dirty="0"/>
            </a:br>
            <a:endParaRPr lang="en-US" dirty="0"/>
          </a:p>
          <a:p>
            <a:pPr marL="742950" lvl="1" indent="-285750">
              <a:buFont typeface="Arial" panose="020B0604020202020204" pitchFamily="34" charset="0"/>
              <a:buChar char="•"/>
            </a:pPr>
            <a:r>
              <a:rPr lang="en-US" b="1" dirty="0"/>
              <a:t>Sort</a:t>
            </a:r>
            <a:r>
              <a:rPr lang="en-US" dirty="0"/>
              <a:t> the report by clicking any column heading</a:t>
            </a:r>
          </a:p>
          <a:p>
            <a:pPr marL="742950" lvl="1" indent="-285750">
              <a:buFont typeface="Arial" panose="020B0604020202020204" pitchFamily="34" charset="0"/>
              <a:buChar char="•"/>
            </a:pPr>
            <a:r>
              <a:rPr lang="en-US" b="1" dirty="0"/>
              <a:t>Go to a URL </a:t>
            </a:r>
            <a:r>
              <a:rPr lang="en-US" dirty="0"/>
              <a:t>(click Go button on left)</a:t>
            </a:r>
          </a:p>
          <a:p>
            <a:pPr marL="742950" lvl="1" indent="-285750">
              <a:buFont typeface="Arial" panose="020B0604020202020204" pitchFamily="34" charset="0"/>
              <a:buChar char="•"/>
            </a:pPr>
            <a:r>
              <a:rPr lang="en-US" b="1" dirty="0"/>
              <a:t>Update to New URLs </a:t>
            </a:r>
          </a:p>
          <a:p>
            <a:pPr marL="1200150" lvl="2" indent="-285750">
              <a:buFont typeface="Arial" panose="020B0604020202020204" pitchFamily="34" charset="0"/>
              <a:buChar char="•"/>
            </a:pPr>
            <a:r>
              <a:rPr lang="en-US" dirty="0"/>
              <a:t>enter a new URL </a:t>
            </a:r>
          </a:p>
          <a:p>
            <a:pPr marL="1200150" lvl="2" indent="-285750">
              <a:buFont typeface="Arial" panose="020B0604020202020204" pitchFamily="34" charset="0"/>
              <a:buChar char="•"/>
            </a:pPr>
            <a:r>
              <a:rPr lang="en-US" dirty="0"/>
              <a:t>check the box on the right</a:t>
            </a:r>
          </a:p>
          <a:p>
            <a:pPr marL="1200150" lvl="2" indent="-285750">
              <a:buFont typeface="Arial" panose="020B0604020202020204" pitchFamily="34" charset="0"/>
              <a:buChar char="•"/>
            </a:pPr>
            <a:r>
              <a:rPr lang="en-US" dirty="0"/>
              <a:t>Click Preview; click Process</a:t>
            </a:r>
          </a:p>
          <a:p>
            <a:pPr marL="742950" lvl="1" indent="-285750">
              <a:buFont typeface="Arial" panose="020B0604020202020204" pitchFamily="34" charset="0"/>
              <a:buChar char="•"/>
            </a:pPr>
            <a:r>
              <a:rPr lang="en-US" b="1" dirty="0"/>
              <a:t>Test new URL </a:t>
            </a:r>
            <a:r>
              <a:rPr lang="en-US" dirty="0"/>
              <a:t>(click Go button on right)</a:t>
            </a:r>
            <a:br>
              <a:rPr lang="en-US" dirty="0"/>
            </a:br>
            <a:endParaRPr lang="en-US" dirty="0"/>
          </a:p>
          <a:p>
            <a:pPr marL="742950" lvl="1" indent="-285750">
              <a:buFont typeface="Arial" panose="020B0604020202020204" pitchFamily="34" charset="0"/>
              <a:buChar char="•"/>
            </a:pPr>
            <a:r>
              <a:rPr lang="en-US" b="1" dirty="0"/>
              <a:t>Edit </a:t>
            </a:r>
            <a:r>
              <a:rPr lang="en-US" dirty="0"/>
              <a:t>selected bib record (click Edit, top right)</a:t>
            </a:r>
          </a:p>
          <a:p>
            <a:pPr marL="742950" lvl="1" indent="-285750">
              <a:buFont typeface="Arial" panose="020B0604020202020204" pitchFamily="34" charset="0"/>
              <a:buChar char="•"/>
            </a:pPr>
            <a:r>
              <a:rPr lang="en-US" b="1" dirty="0"/>
              <a:t>Print </a:t>
            </a:r>
            <a:r>
              <a:rPr lang="en-US" dirty="0"/>
              <a:t>the list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Select </a:t>
            </a:r>
            <a:r>
              <a:rPr lang="en-US" b="1" dirty="0"/>
              <a:t>URL block </a:t>
            </a:r>
            <a:r>
              <a:rPr lang="en-US" dirty="0"/>
              <a:t>from the </a:t>
            </a:r>
            <a:r>
              <a:rPr lang="en-US" b="1" dirty="0"/>
              <a:t>Admin</a:t>
            </a:r>
            <a:r>
              <a:rPr lang="en-US" dirty="0"/>
              <a:t> menu</a:t>
            </a:r>
          </a:p>
          <a:p>
            <a:pPr marL="742950" lvl="1" indent="-285750">
              <a:buFont typeface="Arial" panose="020B0604020202020204" pitchFamily="34" charset="0"/>
              <a:buChar char="•"/>
            </a:pPr>
            <a:r>
              <a:rPr lang="en-US" dirty="0"/>
              <a:t>Select </a:t>
            </a:r>
            <a:r>
              <a:rPr lang="en-US" b="1" dirty="0"/>
              <a:t>Interactive Report </a:t>
            </a:r>
            <a:r>
              <a:rPr lang="en-US" dirty="0"/>
              <a:t>from the </a:t>
            </a:r>
            <a:r>
              <a:rPr lang="en-US" b="1" dirty="0"/>
              <a:t>Tools</a:t>
            </a:r>
            <a:r>
              <a:rPr lang="en-US" dirty="0"/>
              <a:t> menu</a:t>
            </a:r>
          </a:p>
        </p:txBody>
      </p:sp>
      <p:sp>
        <p:nvSpPr>
          <p:cNvPr id="27" name="TextBox 26">
            <a:extLst>
              <a:ext uri="{FF2B5EF4-FFF2-40B4-BE49-F238E27FC236}">
                <a16:creationId xmlns:a16="http://schemas.microsoft.com/office/drawing/2014/main" id="{D22DC7CB-ACBE-FCC1-61AD-785332D96145}"/>
              </a:ext>
            </a:extLst>
          </p:cNvPr>
          <p:cNvSpPr txBox="1"/>
          <p:nvPr/>
        </p:nvSpPr>
        <p:spPr>
          <a:xfrm>
            <a:off x="8609740" y="874018"/>
            <a:ext cx="2622834" cy="307777"/>
          </a:xfrm>
          <a:prstGeom prst="rect">
            <a:avLst/>
          </a:prstGeom>
          <a:noFill/>
        </p:spPr>
        <p:txBody>
          <a:bodyPr wrap="none" rtlCol="0">
            <a:spAutoFit/>
          </a:bodyPr>
          <a:lstStyle/>
          <a:p>
            <a:r>
              <a:rPr lang="en-US" sz="1400" dirty="0">
                <a:solidFill>
                  <a:schemeClr val="accent1"/>
                </a:solidFill>
              </a:rPr>
              <a:t>* Summary from previous slide</a:t>
            </a:r>
          </a:p>
        </p:txBody>
      </p:sp>
    </p:spTree>
    <p:extLst>
      <p:ext uri="{BB962C8B-B14F-4D97-AF65-F5344CB8AC3E}">
        <p14:creationId xmlns:p14="http://schemas.microsoft.com/office/powerpoint/2010/main" val="307283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3FCB3A-DC41-C5BE-F22C-4B83D2484B01}"/>
              </a:ext>
            </a:extLst>
          </p:cNvPr>
          <p:cNvSpPr/>
          <p:nvPr/>
        </p:nvSpPr>
        <p:spPr>
          <a:xfrm>
            <a:off x="657265" y="1395938"/>
            <a:ext cx="10687282" cy="812242"/>
          </a:xfrm>
          <a:prstGeom prst="rect">
            <a:avLst/>
          </a:prstGeom>
          <a:solidFill>
            <a:schemeClr val="accent4">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0C5C996-552B-8471-5912-5DD7457B5B43}"/>
              </a:ext>
            </a:extLst>
          </p:cNvPr>
          <p:cNvSpPr txBox="1"/>
          <p:nvPr/>
        </p:nvSpPr>
        <p:spPr>
          <a:xfrm>
            <a:off x="6781270" y="1308385"/>
            <a:ext cx="4703977" cy="1077218"/>
          </a:xfrm>
          <a:prstGeom prst="rect">
            <a:avLst/>
          </a:prstGeom>
          <a:noFill/>
          <a:ln>
            <a:noFill/>
          </a:ln>
        </p:spPr>
        <p:txBody>
          <a:bodyPr wrap="square">
            <a:spAutoFit/>
          </a:bodyPr>
          <a:lstStyle/>
          <a:p>
            <a:endParaRPr lang="en-US" sz="1600" b="0" i="0" dirty="0">
              <a:solidFill>
                <a:srgbClr val="303030"/>
              </a:solidFill>
              <a:effectLst/>
              <a:latin typeface="arial" panose="020B0604020202020204" pitchFamily="34" charset="0"/>
            </a:endParaRPr>
          </a:p>
          <a:p>
            <a:r>
              <a:rPr lang="en-US" sz="1600" b="0" i="0" dirty="0">
                <a:solidFill>
                  <a:srgbClr val="303030"/>
                </a:solidFill>
                <a:effectLst/>
                <a:latin typeface="arial" panose="020B0604020202020204" pitchFamily="34" charset="0"/>
              </a:rPr>
              <a:t>The block list can have up to 500 entries. To add a URL, select </a:t>
            </a:r>
            <a:r>
              <a:rPr lang="en-US" sz="1600" b="1" i="0" dirty="0">
                <a:solidFill>
                  <a:srgbClr val="303030"/>
                </a:solidFill>
                <a:effectLst/>
                <a:latin typeface="arial" panose="020B0604020202020204" pitchFamily="34" charset="0"/>
              </a:rPr>
              <a:t>URL Block</a:t>
            </a:r>
            <a:r>
              <a:rPr lang="en-US" sz="1600" b="0" i="0" dirty="0">
                <a:solidFill>
                  <a:srgbClr val="303030"/>
                </a:solidFill>
                <a:effectLst/>
                <a:latin typeface="arial" panose="020B0604020202020204" pitchFamily="34" charset="0"/>
              </a:rPr>
              <a:t> from the </a:t>
            </a:r>
            <a:r>
              <a:rPr lang="en-US" sz="1600" b="1" i="0" dirty="0">
                <a:solidFill>
                  <a:srgbClr val="303030"/>
                </a:solidFill>
                <a:effectLst/>
                <a:latin typeface="arial" panose="020B0604020202020204" pitchFamily="34" charset="0"/>
              </a:rPr>
              <a:t>Admin</a:t>
            </a:r>
            <a:r>
              <a:rPr lang="en-US" sz="1600" b="0" i="0" dirty="0">
                <a:solidFill>
                  <a:srgbClr val="303030"/>
                </a:solidFill>
                <a:effectLst/>
                <a:latin typeface="arial" panose="020B0604020202020204" pitchFamily="34" charset="0"/>
              </a:rPr>
              <a:t> menu.</a:t>
            </a:r>
          </a:p>
          <a:p>
            <a:endParaRPr lang="en-US" sz="1600" b="0" i="0" dirty="0">
              <a:solidFill>
                <a:srgbClr val="303030"/>
              </a:solidFill>
              <a:effectLst/>
              <a:latin typeface="arial" panose="020B0604020202020204" pitchFamily="34" charset="0"/>
            </a:endParaRPr>
          </a:p>
        </p:txBody>
      </p:sp>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1: Sierra URL Checker / Blocking (excluding) URLs</a:t>
            </a:r>
          </a:p>
        </p:txBody>
      </p:sp>
      <p:sp>
        <p:nvSpPr>
          <p:cNvPr id="10" name="TextBox 9">
            <a:extLst>
              <a:ext uri="{FF2B5EF4-FFF2-40B4-BE49-F238E27FC236}">
                <a16:creationId xmlns:a16="http://schemas.microsoft.com/office/drawing/2014/main" id="{9CF597F8-ED9C-ECF4-EA1A-AF2DB5636F1D}"/>
              </a:ext>
            </a:extLst>
          </p:cNvPr>
          <p:cNvSpPr txBox="1"/>
          <p:nvPr/>
        </p:nvSpPr>
        <p:spPr>
          <a:xfrm>
            <a:off x="2319208" y="2405168"/>
            <a:ext cx="9025339" cy="646331"/>
          </a:xfrm>
          <a:prstGeom prst="rect">
            <a:avLst/>
          </a:prstGeom>
          <a:noFill/>
        </p:spPr>
        <p:txBody>
          <a:bodyPr wrap="square">
            <a:spAutoFit/>
          </a:bodyPr>
          <a:lstStyle/>
          <a:p>
            <a:r>
              <a:rPr lang="en-US" b="0" i="0" dirty="0">
                <a:solidFill>
                  <a:srgbClr val="303030"/>
                </a:solidFill>
                <a:effectLst/>
                <a:latin typeface="arial" panose="020B0604020202020204" pitchFamily="34" charset="0"/>
              </a:rPr>
              <a:t>You should </a:t>
            </a:r>
            <a:r>
              <a:rPr lang="en-US" b="1" i="0" dirty="0">
                <a:solidFill>
                  <a:srgbClr val="FF0000"/>
                </a:solidFill>
                <a:effectLst/>
                <a:latin typeface="arial" panose="020B0604020202020204" pitchFamily="34" charset="0"/>
              </a:rPr>
              <a:t>exclude trusted URLs from being tested </a:t>
            </a:r>
            <a:r>
              <a:rPr lang="en-US" b="0" i="0" dirty="0">
                <a:solidFill>
                  <a:srgbClr val="303030"/>
                </a:solidFill>
                <a:effectLst/>
                <a:latin typeface="arial" panose="020B0604020202020204" pitchFamily="34" charset="0"/>
              </a:rPr>
              <a:t>by the </a:t>
            </a:r>
            <a:r>
              <a:rPr lang="en-US" b="1" i="0" dirty="0">
                <a:solidFill>
                  <a:srgbClr val="303030"/>
                </a:solidFill>
                <a:effectLst/>
                <a:latin typeface="arial" panose="020B0604020202020204" pitchFamily="34" charset="0"/>
              </a:rPr>
              <a:t>URL Checker</a:t>
            </a:r>
            <a:r>
              <a:rPr lang="en-US" b="0" i="0" dirty="0">
                <a:solidFill>
                  <a:srgbClr val="303030"/>
                </a:solidFill>
                <a:effectLst/>
                <a:latin typeface="arial" panose="020B0604020202020204" pitchFamily="34" charset="0"/>
              </a:rPr>
              <a:t> </a:t>
            </a:r>
          </a:p>
          <a:p>
            <a:r>
              <a:rPr lang="en-US" b="0" i="0" dirty="0">
                <a:solidFill>
                  <a:srgbClr val="303030"/>
                </a:solidFill>
                <a:effectLst/>
                <a:latin typeface="arial" panose="020B0604020202020204" pitchFamily="34" charset="0"/>
              </a:rPr>
              <a:t>by adding the URL or a portion of the URL to the URL Block list. </a:t>
            </a:r>
          </a:p>
        </p:txBody>
      </p:sp>
      <p:pic>
        <p:nvPicPr>
          <p:cNvPr id="13" name="Picture 12">
            <a:extLst>
              <a:ext uri="{FF2B5EF4-FFF2-40B4-BE49-F238E27FC236}">
                <a16:creationId xmlns:a16="http://schemas.microsoft.com/office/drawing/2014/main" id="{E66EC49C-706D-641D-05DF-E927A217170F}"/>
              </a:ext>
            </a:extLst>
          </p:cNvPr>
          <p:cNvPicPr>
            <a:picLocks noChangeAspect="1"/>
          </p:cNvPicPr>
          <p:nvPr/>
        </p:nvPicPr>
        <p:blipFill>
          <a:blip r:embed="rId2"/>
          <a:stretch>
            <a:fillRect/>
          </a:stretch>
        </p:blipFill>
        <p:spPr>
          <a:xfrm>
            <a:off x="2319208" y="3185587"/>
            <a:ext cx="6743700" cy="2276475"/>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210CEF54-EB41-716C-8645-EF1BE49CBB01}"/>
              </a:ext>
            </a:extLst>
          </p:cNvPr>
          <p:cNvSpPr txBox="1"/>
          <p:nvPr/>
        </p:nvSpPr>
        <p:spPr>
          <a:xfrm>
            <a:off x="927512" y="5828791"/>
            <a:ext cx="6687764" cy="369332"/>
          </a:xfrm>
          <a:prstGeom prst="rect">
            <a:avLst/>
          </a:prstGeom>
          <a:noFill/>
        </p:spPr>
        <p:txBody>
          <a:bodyPr wrap="square">
            <a:spAutoFit/>
          </a:bodyPr>
          <a:lstStyle/>
          <a:p>
            <a:r>
              <a:rPr lang="en-US" i="1" dirty="0">
                <a:solidFill>
                  <a:srgbClr val="237948"/>
                </a:solidFill>
                <a:latin typeface="arial" panose="020B0604020202020204" pitchFamily="34" charset="0"/>
              </a:rPr>
              <a:t>This is highly recommended</a:t>
            </a:r>
            <a:endParaRPr lang="en-US" i="1" dirty="0">
              <a:solidFill>
                <a:srgbClr val="237948"/>
              </a:solidFill>
            </a:endParaRPr>
          </a:p>
        </p:txBody>
      </p:sp>
      <p:pic>
        <p:nvPicPr>
          <p:cNvPr id="20" name="Picture 19">
            <a:extLst>
              <a:ext uri="{FF2B5EF4-FFF2-40B4-BE49-F238E27FC236}">
                <a16:creationId xmlns:a16="http://schemas.microsoft.com/office/drawing/2014/main" id="{1940BB2D-0AA5-08F0-8D14-237DC82698C1}"/>
              </a:ext>
            </a:extLst>
          </p:cNvPr>
          <p:cNvPicPr>
            <a:picLocks noChangeAspect="1"/>
          </p:cNvPicPr>
          <p:nvPr/>
        </p:nvPicPr>
        <p:blipFill>
          <a:blip r:embed="rId3"/>
          <a:stretch>
            <a:fillRect/>
          </a:stretch>
        </p:blipFill>
        <p:spPr>
          <a:xfrm>
            <a:off x="657265" y="1316278"/>
            <a:ext cx="6059109" cy="891901"/>
          </a:xfrm>
          <a:prstGeom prst="rect">
            <a:avLst/>
          </a:prstGeom>
        </p:spPr>
      </p:pic>
      <p:cxnSp>
        <p:nvCxnSpPr>
          <p:cNvPr id="21" name="Connector: Elbow 20">
            <a:extLst>
              <a:ext uri="{FF2B5EF4-FFF2-40B4-BE49-F238E27FC236}">
                <a16:creationId xmlns:a16="http://schemas.microsoft.com/office/drawing/2014/main" id="{99C12243-1D9D-311A-8DD9-0FB6129A298E}"/>
              </a:ext>
            </a:extLst>
          </p:cNvPr>
          <p:cNvCxnSpPr>
            <a:cxnSpLocks/>
            <a:endCxn id="13" idx="1"/>
          </p:cNvCxnSpPr>
          <p:nvPr/>
        </p:nvCxnSpPr>
        <p:spPr>
          <a:xfrm rot="16200000" flipH="1">
            <a:off x="850810" y="2855427"/>
            <a:ext cx="2300472" cy="6363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319F857-E3F4-A1E4-3A43-F776E3E6F68E}"/>
              </a:ext>
            </a:extLst>
          </p:cNvPr>
          <p:cNvSpPr/>
          <p:nvPr/>
        </p:nvSpPr>
        <p:spPr>
          <a:xfrm>
            <a:off x="5408570" y="1838529"/>
            <a:ext cx="1257827" cy="247097"/>
          </a:xfrm>
          <a:prstGeom prst="rect">
            <a:avLst/>
          </a:prstGeom>
          <a:solidFill>
            <a:srgbClr val="FFFF0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8B94E731-237D-A50B-EB85-F4D1D74297DB}"/>
              </a:ext>
            </a:extLst>
          </p:cNvPr>
          <p:cNvCxnSpPr/>
          <p:nvPr/>
        </p:nvCxnSpPr>
        <p:spPr>
          <a:xfrm>
            <a:off x="6716374" y="1395938"/>
            <a:ext cx="0" cy="8122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88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a:xfrm>
            <a:off x="516565" y="659877"/>
            <a:ext cx="11083555" cy="736060"/>
          </a:xfrm>
        </p:spPr>
        <p:txBody>
          <a:bodyPr/>
          <a:lstStyle/>
          <a:p>
            <a:r>
              <a:rPr lang="en-US" dirty="0"/>
              <a:t>Part 1: Sierra URL Checker / Interactive Report</a:t>
            </a:r>
          </a:p>
        </p:txBody>
      </p:sp>
      <p:sp>
        <p:nvSpPr>
          <p:cNvPr id="9" name="TextBox 8">
            <a:extLst>
              <a:ext uri="{FF2B5EF4-FFF2-40B4-BE49-F238E27FC236}">
                <a16:creationId xmlns:a16="http://schemas.microsoft.com/office/drawing/2014/main" id="{F0166132-D364-2EBB-630F-6016D9EE095B}"/>
              </a:ext>
            </a:extLst>
          </p:cNvPr>
          <p:cNvSpPr txBox="1"/>
          <p:nvPr/>
        </p:nvSpPr>
        <p:spPr>
          <a:xfrm>
            <a:off x="3987795" y="1708160"/>
            <a:ext cx="1143646" cy="338554"/>
          </a:xfrm>
          <a:prstGeom prst="rect">
            <a:avLst/>
          </a:prstGeom>
          <a:solidFill>
            <a:schemeClr val="accent6">
              <a:lumMod val="90000"/>
              <a:lumOff val="10000"/>
            </a:schemeClr>
          </a:solidFill>
        </p:spPr>
        <p:txBody>
          <a:bodyPr wrap="none" rtlCol="0">
            <a:spAutoFit/>
          </a:bodyPr>
          <a:lstStyle/>
          <a:p>
            <a:r>
              <a:rPr lang="en-US" sz="1600" dirty="0">
                <a:solidFill>
                  <a:schemeClr val="bg1"/>
                </a:solidFill>
              </a:rPr>
              <a:t>URL Block</a:t>
            </a:r>
          </a:p>
        </p:txBody>
      </p:sp>
      <p:cxnSp>
        <p:nvCxnSpPr>
          <p:cNvPr id="11" name="Connector: Elbow 10">
            <a:extLst>
              <a:ext uri="{FF2B5EF4-FFF2-40B4-BE49-F238E27FC236}">
                <a16:creationId xmlns:a16="http://schemas.microsoft.com/office/drawing/2014/main" id="{034B57CD-A2C3-F2DA-D24D-2785CC5A3763}"/>
              </a:ext>
            </a:extLst>
          </p:cNvPr>
          <p:cNvCxnSpPr>
            <a:cxnSpLocks/>
          </p:cNvCxnSpPr>
          <p:nvPr/>
        </p:nvCxnSpPr>
        <p:spPr>
          <a:xfrm>
            <a:off x="3521413" y="1662872"/>
            <a:ext cx="466382" cy="214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492AC4-06F4-F0BA-3C73-CAE2646D35A2}"/>
              </a:ext>
            </a:extLst>
          </p:cNvPr>
          <p:cNvSpPr txBox="1"/>
          <p:nvPr/>
        </p:nvSpPr>
        <p:spPr>
          <a:xfrm>
            <a:off x="3326139" y="2191051"/>
            <a:ext cx="1805302" cy="338554"/>
          </a:xfrm>
          <a:prstGeom prst="rect">
            <a:avLst/>
          </a:prstGeom>
          <a:solidFill>
            <a:schemeClr val="accent6">
              <a:lumMod val="90000"/>
              <a:lumOff val="10000"/>
            </a:schemeClr>
          </a:solidFill>
        </p:spPr>
        <p:txBody>
          <a:bodyPr wrap="none" rtlCol="0">
            <a:spAutoFit/>
          </a:bodyPr>
          <a:lstStyle/>
          <a:p>
            <a:r>
              <a:rPr lang="en-US" sz="1600" dirty="0">
                <a:solidFill>
                  <a:schemeClr val="bg1"/>
                </a:solidFill>
              </a:rPr>
              <a:t>Interactive Report</a:t>
            </a:r>
          </a:p>
        </p:txBody>
      </p:sp>
      <p:cxnSp>
        <p:nvCxnSpPr>
          <p:cNvPr id="17" name="Connector: Elbow 16">
            <a:extLst>
              <a:ext uri="{FF2B5EF4-FFF2-40B4-BE49-F238E27FC236}">
                <a16:creationId xmlns:a16="http://schemas.microsoft.com/office/drawing/2014/main" id="{2F7522E0-F47F-4C70-97FA-AB3D2D388B5F}"/>
              </a:ext>
            </a:extLst>
          </p:cNvPr>
          <p:cNvCxnSpPr>
            <a:cxnSpLocks/>
          </p:cNvCxnSpPr>
          <p:nvPr/>
        </p:nvCxnSpPr>
        <p:spPr>
          <a:xfrm>
            <a:off x="2500009" y="1662872"/>
            <a:ext cx="788213" cy="699784"/>
          </a:xfrm>
          <a:prstGeom prst="bentConnector3">
            <a:avLst>
              <a:gd name="adj1" fmla="val 2038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94FA44-707C-321C-C680-9248C8D2736D}"/>
              </a:ext>
            </a:extLst>
          </p:cNvPr>
          <p:cNvSpPr txBox="1"/>
          <p:nvPr/>
        </p:nvSpPr>
        <p:spPr>
          <a:xfrm>
            <a:off x="907896" y="4583020"/>
            <a:ext cx="10300891" cy="923330"/>
          </a:xfrm>
          <a:prstGeom prst="rect">
            <a:avLst/>
          </a:prstGeom>
          <a:noFill/>
        </p:spPr>
        <p:txBody>
          <a:bodyPr wrap="square">
            <a:spAutoFit/>
          </a:bodyPr>
          <a:lstStyle/>
          <a:p>
            <a:r>
              <a:rPr lang="en-US" b="0" i="0" dirty="0">
                <a:solidFill>
                  <a:srgbClr val="303030"/>
                </a:solidFill>
                <a:effectLst/>
                <a:latin typeface="arial" panose="020B0604020202020204" pitchFamily="34" charset="0"/>
              </a:rPr>
              <a:t>You can run </a:t>
            </a:r>
            <a:r>
              <a:rPr lang="en-US" b="1" i="0" dirty="0">
                <a:solidFill>
                  <a:srgbClr val="303030"/>
                </a:solidFill>
                <a:effectLst/>
                <a:latin typeface="arial" panose="020B0604020202020204" pitchFamily="34" charset="0"/>
              </a:rPr>
              <a:t>URL Checker</a:t>
            </a:r>
            <a:r>
              <a:rPr lang="en-US" b="0" i="0" dirty="0">
                <a:solidFill>
                  <a:srgbClr val="303030"/>
                </a:solidFill>
                <a:effectLst/>
                <a:latin typeface="arial" panose="020B0604020202020204" pitchFamily="34" charset="0"/>
              </a:rPr>
              <a:t> at any time, whether you are using automatic URL Checking or not. Using the interactive </a:t>
            </a:r>
            <a:r>
              <a:rPr lang="en-US" b="1" i="0" dirty="0">
                <a:solidFill>
                  <a:srgbClr val="303030"/>
                </a:solidFill>
                <a:effectLst/>
                <a:latin typeface="arial" panose="020B0604020202020204" pitchFamily="34" charset="0"/>
              </a:rPr>
              <a:t>URL Checker</a:t>
            </a:r>
            <a:r>
              <a:rPr lang="en-US" b="0" i="0" dirty="0">
                <a:solidFill>
                  <a:srgbClr val="303030"/>
                </a:solidFill>
                <a:effectLst/>
                <a:latin typeface="arial" panose="020B0604020202020204" pitchFamily="34" charset="0"/>
              </a:rPr>
              <a:t>, you can run a report over a review file, a range of records, or from an index search. </a:t>
            </a:r>
            <a:endParaRPr lang="en-US" dirty="0"/>
          </a:p>
        </p:txBody>
      </p:sp>
      <p:pic>
        <p:nvPicPr>
          <p:cNvPr id="5" name="Picture 4">
            <a:extLst>
              <a:ext uri="{FF2B5EF4-FFF2-40B4-BE49-F238E27FC236}">
                <a16:creationId xmlns:a16="http://schemas.microsoft.com/office/drawing/2014/main" id="{D1577834-5845-B4CA-236B-5479F9864422}"/>
              </a:ext>
            </a:extLst>
          </p:cNvPr>
          <p:cNvPicPr>
            <a:picLocks noChangeAspect="1"/>
          </p:cNvPicPr>
          <p:nvPr/>
        </p:nvPicPr>
        <p:blipFill>
          <a:blip r:embed="rId2"/>
          <a:stretch>
            <a:fillRect/>
          </a:stretch>
        </p:blipFill>
        <p:spPr>
          <a:xfrm>
            <a:off x="927512" y="1395937"/>
            <a:ext cx="10215680" cy="3042746"/>
          </a:xfrm>
          <a:prstGeom prst="rect">
            <a:avLst/>
          </a:prstGeom>
        </p:spPr>
      </p:pic>
      <p:sp>
        <p:nvSpPr>
          <p:cNvPr id="12" name="TextBox 11">
            <a:extLst>
              <a:ext uri="{FF2B5EF4-FFF2-40B4-BE49-F238E27FC236}">
                <a16:creationId xmlns:a16="http://schemas.microsoft.com/office/drawing/2014/main" id="{F3CA1D20-E50E-A56D-C393-26A6FDA56964}"/>
              </a:ext>
            </a:extLst>
          </p:cNvPr>
          <p:cNvSpPr txBox="1"/>
          <p:nvPr/>
        </p:nvSpPr>
        <p:spPr>
          <a:xfrm>
            <a:off x="3016374" y="1831307"/>
            <a:ext cx="1805302" cy="338554"/>
          </a:xfrm>
          <a:prstGeom prst="rect">
            <a:avLst/>
          </a:prstGeom>
          <a:solidFill>
            <a:schemeClr val="accent6">
              <a:lumMod val="90000"/>
              <a:lumOff val="10000"/>
            </a:schemeClr>
          </a:solidFill>
        </p:spPr>
        <p:txBody>
          <a:bodyPr wrap="none" rtlCol="0">
            <a:spAutoFit/>
          </a:bodyPr>
          <a:lstStyle/>
          <a:p>
            <a:r>
              <a:rPr lang="en-US" sz="1600" dirty="0">
                <a:solidFill>
                  <a:schemeClr val="bg1"/>
                </a:solidFill>
              </a:rPr>
              <a:t>Interactive Report</a:t>
            </a:r>
          </a:p>
        </p:txBody>
      </p:sp>
      <p:cxnSp>
        <p:nvCxnSpPr>
          <p:cNvPr id="13" name="Connector: Elbow 12">
            <a:extLst>
              <a:ext uri="{FF2B5EF4-FFF2-40B4-BE49-F238E27FC236}">
                <a16:creationId xmlns:a16="http://schemas.microsoft.com/office/drawing/2014/main" id="{54030316-543D-C57D-C737-17FB652C1154}"/>
              </a:ext>
            </a:extLst>
          </p:cNvPr>
          <p:cNvCxnSpPr>
            <a:cxnSpLocks/>
            <a:endCxn id="12" idx="1"/>
          </p:cNvCxnSpPr>
          <p:nvPr/>
        </p:nvCxnSpPr>
        <p:spPr>
          <a:xfrm rot="16200000" flipH="1">
            <a:off x="2433782" y="1417992"/>
            <a:ext cx="697456" cy="4677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EFD26FA-02E4-E7FC-DF0B-23F206F074D0}"/>
              </a:ext>
            </a:extLst>
          </p:cNvPr>
          <p:cNvSpPr/>
          <p:nvPr/>
        </p:nvSpPr>
        <p:spPr>
          <a:xfrm>
            <a:off x="8093411" y="1838529"/>
            <a:ext cx="2655651" cy="247097"/>
          </a:xfrm>
          <a:prstGeom prst="rect">
            <a:avLst/>
          </a:prstGeom>
          <a:solidFill>
            <a:srgbClr val="FFFF0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70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IUG 2024">
      <a:dk1>
        <a:srgbClr val="000000"/>
      </a:dk1>
      <a:lt1>
        <a:srgbClr val="FFFFFF"/>
      </a:lt1>
      <a:dk2>
        <a:srgbClr val="44546A"/>
      </a:dk2>
      <a:lt2>
        <a:srgbClr val="E7E6E6"/>
      </a:lt2>
      <a:accent1>
        <a:srgbClr val="0075B5"/>
      </a:accent1>
      <a:accent2>
        <a:srgbClr val="5B5CA5"/>
      </a:accent2>
      <a:accent3>
        <a:srgbClr val="AFB6BC"/>
      </a:accent3>
      <a:accent4>
        <a:srgbClr val="FFC000"/>
      </a:accent4>
      <a:accent5>
        <a:srgbClr val="5B9BD5"/>
      </a:accent5>
      <a:accent6>
        <a:srgbClr val="071D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Tommy Valdez</DisplayName>
        <AccountId>58</AccountId>
        <AccountType/>
      </UserInfo>
      <UserInfo>
        <DisplayName>Emily Reisinger</DisplayName>
        <AccountId>39</AccountId>
        <AccountType/>
      </UserInfo>
      <UserInfo>
        <DisplayName>Lauren Schaefer</DisplayName>
        <AccountId>12</AccountId>
        <AccountType/>
      </UserInfo>
      <UserInfo>
        <DisplayName>Ellen Wallace</DisplayName>
        <AccountId>94</AccountId>
        <AccountType/>
      </UserInfo>
      <UserInfo>
        <DisplayName>Inbal Rose Hellmann</DisplayName>
        <AccountId>6957</AccountId>
        <AccountType/>
      </UserInfo>
    </SharedWithUsers>
    <MediaLengthInSeconds xmlns="1ee16b87-d06b-4acc-bab3-ebea1d9e5ffa" xsi:nil="true"/>
    <Image xmlns="a82fdb6e-c179-430d-8182-68f5a58a7fb4" xsi:nil="true"/>
    <_ip_UnifiedCompliancePolicyUIAction xmlns="http://schemas.microsoft.com/sharepoint/v3" xsi:nil="true"/>
    <TaxCatchAll xmlns="d970c9ed-be0d-4385-ae12-bba36a1d31bb" xsi:nil="true"/>
    <_ip_UnifiedCompliancePolicyProperties xmlns="http://schemas.microsoft.com/sharepoint/v3" xsi:nil="true"/>
    <lcf76f155ced4ddcb4097134ff3c332f xmlns="cec4d0f3-197b-4313-9bcc-a9a9b4711ab2">
      <Terms xmlns="http://schemas.microsoft.com/office/infopath/2007/PartnerControls"/>
    </lcf76f155ced4ddcb4097134ff3c332f>
    <Timestamp xmlns="cec4d0f3-197b-4313-9bcc-a9a9b4711ab2" xsi:nil="true"/>
  </documentManagement>
</p:properties>
</file>

<file path=customXml/itemProps1.xml><?xml version="1.0" encoding="utf-8"?>
<ds:datastoreItem xmlns:ds="http://schemas.openxmlformats.org/officeDocument/2006/customXml" ds:itemID="{578581D6-0F56-4F4F-B631-DD7B84A2F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3.xml><?xml version="1.0" encoding="utf-8"?>
<ds:datastoreItem xmlns:ds="http://schemas.openxmlformats.org/officeDocument/2006/customXml" ds:itemID="{088F9655-2023-4CDE-8CF6-16CB6DC1D549}">
  <ds:schemaRefs>
    <ds:schemaRef ds:uri="http://purl.org/dc/elements/1.1/"/>
    <ds:schemaRef ds:uri="cec4d0f3-197b-4313-9bcc-a9a9b4711ab2"/>
    <ds:schemaRef ds:uri="1ee16b87-d06b-4acc-bab3-ebea1d9e5ffa"/>
    <ds:schemaRef ds:uri="15b4db40-66c5-4774-a7a4-592c47258125"/>
    <ds:schemaRef ds:uri="http://purl.org/dc/dcmitype/"/>
    <ds:schemaRef ds:uri="http://schemas.microsoft.com/sharepoint/v3"/>
    <ds:schemaRef ds:uri="http://schemas.microsoft.com/office/infopath/2007/PartnerControls"/>
    <ds:schemaRef ds:uri="http://schemas.openxmlformats.org/package/2006/metadata/core-properties"/>
    <ds:schemaRef ds:uri="d970c9ed-be0d-4385-ae12-bba36a1d31bb"/>
    <ds:schemaRef ds:uri="http://schemas.microsoft.com/office/2006/documentManagement/types"/>
    <ds:schemaRef ds:uri="http://purl.org/dc/terms/"/>
    <ds:schemaRef ds:uri="a82fdb6e-c179-430d-8182-68f5a58a7fb4"/>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otalTime>5836</TotalTime>
  <Words>2195</Words>
  <Application>Microsoft Office PowerPoint</Application>
  <PresentationFormat>Widescreen</PresentationFormat>
  <Paragraphs>295</Paragraphs>
  <Slides>30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Inter</vt:lpstr>
      <vt:lpstr>Arial</vt:lpstr>
      <vt:lpstr>Arial</vt:lpstr>
      <vt:lpstr>Calibri</vt:lpstr>
      <vt:lpstr>Consolas</vt:lpstr>
      <vt:lpstr>Courier New</vt:lpstr>
      <vt:lpstr>Georgia</vt:lpstr>
      <vt:lpstr>Roboto</vt:lpstr>
      <vt:lpstr>Roboto Medium</vt:lpstr>
      <vt:lpstr>Segoe UI Historic</vt:lpstr>
      <vt:lpstr>Wingdings</vt:lpstr>
      <vt:lpstr>Office Theme</vt:lpstr>
      <vt:lpstr>There is no such thing as a permanent URL</vt:lpstr>
      <vt:lpstr>Abstract &amp; Background Information </vt:lpstr>
      <vt:lpstr>Problem use case</vt:lpstr>
      <vt:lpstr>Session Agenda</vt:lpstr>
      <vt:lpstr>Part 1: Sierra URL Checker / Permissions</vt:lpstr>
      <vt:lpstr>Part 1: Sierra URL Checker / Results</vt:lpstr>
      <vt:lpstr>Part 1: Sierra URL Checker / Results</vt:lpstr>
      <vt:lpstr>Part 1: Sierra URL Checker / Blocking (excluding) URLs</vt:lpstr>
      <vt:lpstr>Part 1: Sierra URL Checker / Interactive Report</vt:lpstr>
      <vt:lpstr>Part 1: Sierra URL Checker / Interactive Report</vt:lpstr>
      <vt:lpstr>Part 1: Sierra URL Checker / urlverify.html</vt:lpstr>
      <vt:lpstr>Part 2: Link checking with SEO Spider Tool</vt:lpstr>
      <vt:lpstr>PowerPoint Presentation</vt:lpstr>
      <vt:lpstr>Part 2: Link checking with SEO Spider Tool</vt:lpstr>
      <vt:lpstr>Part 2: Link checking with SEO Spider Tool</vt:lpstr>
      <vt:lpstr>Part 2: Link checking with SEO Spider Tool</vt:lpstr>
      <vt:lpstr>Part 2: Link checking with SEO Spider Tool</vt:lpstr>
      <vt:lpstr>Part 2: Link checking with SEO Spider Tool</vt:lpstr>
      <vt:lpstr>Part 2: Link checking with SEO Spider Tool</vt:lpstr>
      <vt:lpstr>Part 2: Link checking with SEO Spider Tool</vt:lpstr>
      <vt:lpstr>Part 2: Link checking with SEO Spider Tool</vt:lpstr>
      <vt:lpstr>Save the file containing lines with bib id and URL; import file into Create Lists for editing.</vt:lpstr>
      <vt:lpstr>Part 3: Link Validation using Python Scripts</vt:lpstr>
      <vt:lpstr>Part 3: Link Validation using Python Script</vt:lpstr>
      <vt:lpstr>Part 3: Link Validation using Python Script</vt:lpstr>
      <vt:lpstr>Part 3: Link Validation using Python Script</vt:lpstr>
      <vt:lpstr>Part 3: Link Validation using Python Script</vt:lpstr>
      <vt:lpstr>Summary</vt:lpstr>
      <vt:lpstr>We considered three options to monitor and maintain URLs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is no such thing as a permanent link</dc:title>
  <dc:subject/>
  <dc:creator/>
  <cp:keywords>Sierra, SEO Spider, URL Verify</cp:keywords>
  <dc:description/>
  <cp:lastModifiedBy>Cummings, Michael</cp:lastModifiedBy>
  <cp:revision>122</cp:revision>
  <dcterms:created xsi:type="dcterms:W3CDTF">2019-12-02T15:33:25Z</dcterms:created>
  <dcterms:modified xsi:type="dcterms:W3CDTF">2024-03-09T22:37:11Z</dcterms:modified>
  <cp:category>Sierra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