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35"/>
  </p:notesMasterIdLst>
  <p:sldIdLst>
    <p:sldId id="265" r:id="rId2"/>
    <p:sldId id="302" r:id="rId3"/>
    <p:sldId id="300" r:id="rId4"/>
    <p:sldId id="301" r:id="rId5"/>
    <p:sldId id="278" r:id="rId6"/>
    <p:sldId id="258" r:id="rId7"/>
    <p:sldId id="261" r:id="rId8"/>
    <p:sldId id="259" r:id="rId9"/>
    <p:sldId id="257" r:id="rId10"/>
    <p:sldId id="264" r:id="rId11"/>
    <p:sldId id="279" r:id="rId12"/>
    <p:sldId id="280" r:id="rId13"/>
    <p:sldId id="270" r:id="rId14"/>
    <p:sldId id="303" r:id="rId15"/>
    <p:sldId id="277" r:id="rId16"/>
    <p:sldId id="266" r:id="rId17"/>
    <p:sldId id="282" r:id="rId18"/>
    <p:sldId id="283" r:id="rId19"/>
    <p:sldId id="292" r:id="rId20"/>
    <p:sldId id="269" r:id="rId21"/>
    <p:sldId id="285" r:id="rId22"/>
    <p:sldId id="286" r:id="rId23"/>
    <p:sldId id="287" r:id="rId24"/>
    <p:sldId id="284" r:id="rId25"/>
    <p:sldId id="288" r:id="rId26"/>
    <p:sldId id="293" r:id="rId27"/>
    <p:sldId id="298" r:id="rId28"/>
    <p:sldId id="299" r:id="rId29"/>
    <p:sldId id="294" r:id="rId30"/>
    <p:sldId id="296" r:id="rId31"/>
    <p:sldId id="297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4" autoAdjust="0"/>
    <p:restoredTop sz="89068" autoAdjust="0"/>
  </p:normalViewPr>
  <p:slideViewPr>
    <p:cSldViewPr>
      <p:cViewPr varScale="1">
        <p:scale>
          <a:sx n="65" d="100"/>
          <a:sy n="6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39C52-2713-45A5-8363-B60E163C3F87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BCBF0-FE5E-4480-B60E-9521255AA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474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CBF0-FE5E-4480-B60E-9521255AA2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CBF0-FE5E-4480-B60E-9521255AA2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1483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CBF0-FE5E-4480-B60E-9521255AA2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468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CBF0-FE5E-4480-B60E-9521255AA2F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CBF0-FE5E-4480-B60E-9521255AA2F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32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9B1-6155-41D6-866F-35B1BDE500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7683-A02A-45EC-8FB8-E6278783AF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9B1-6155-41D6-866F-35B1BDE500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7683-A02A-45EC-8FB8-E6278783A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9B1-6155-41D6-866F-35B1BDE500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7683-A02A-45EC-8FB8-E6278783A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9B1-6155-41D6-866F-35B1BDE500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7683-A02A-45EC-8FB8-E6278783A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9B1-6155-41D6-866F-35B1BDE500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7683-A02A-45EC-8FB8-E6278783A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9B1-6155-41D6-866F-35B1BDE500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7683-A02A-45EC-8FB8-E6278783A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9B1-6155-41D6-866F-35B1BDE500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7683-A02A-45EC-8FB8-E6278783A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9B1-6155-41D6-866F-35B1BDE500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7683-A02A-45EC-8FB8-E6278783A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9B1-6155-41D6-866F-35B1BDE500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7683-A02A-45EC-8FB8-E6278783A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B79B1-6155-41D6-866F-35B1BDE500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7683-A02A-45EC-8FB8-E6278783AF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AB79B1-6155-41D6-866F-35B1BDE500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4FC7683-A02A-45EC-8FB8-E6278783A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AB79B1-6155-41D6-866F-35B1BDE50020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4FC7683-A02A-45EC-8FB8-E6278783AF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f\Desktop\s2%20iug%202016\It's%20Not%20About%20The%20Nail--4EDhdAHrOg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76200"/>
            <a:ext cx="8305800" cy="1752600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>
                <a:latin typeface="Arial Black" pitchFamily="34" charset="0"/>
              </a:rPr>
              <a:t>Trading Spaces: Who Moved My Desk?</a:t>
            </a:r>
            <a:endParaRPr lang="en-US" sz="5400" i="1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3352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724543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Presenter: Dorothy Hargett, MA, MLIS</a:t>
            </a:r>
          </a:p>
          <a:p>
            <a:pPr algn="ctr"/>
            <a:r>
              <a:rPr lang="en-US" dirty="0" smtClean="0"/>
              <a:t>Librarian – Head of Access Services</a:t>
            </a:r>
          </a:p>
          <a:p>
            <a:pPr algn="ctr"/>
            <a:r>
              <a:rPr lang="en-US" dirty="0" smtClean="0"/>
              <a:t>Regent University Library</a:t>
            </a:r>
            <a:endParaRPr lang="en-US" dirty="0"/>
          </a:p>
        </p:txBody>
      </p:sp>
      <p:pic>
        <p:nvPicPr>
          <p:cNvPr id="14" name="Picture 13" descr="http://il8.picdn.net/shutterstock/videos/11670851/thumb/1.jpg?i10c=img.resize(height:160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4746"/>
            <a:ext cx="9144000" cy="396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isplaying PhotoGrid_1426464317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isplaying PhotoGrid_14264643173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59012" y="1774825"/>
            <a:ext cx="4625975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4572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Can we survive the change?</a:t>
            </a:r>
            <a:endParaRPr lang="en-US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arathonsweetheart.files.wordpress.com/2011/02/runn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1412" y="771470"/>
            <a:ext cx="4799188" cy="53245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8382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PEOPLE RUN TO AVOID CHANGE AS LONG AS POSSIBLE.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6670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what I heard from the employees: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will never work.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 feel like I’m being   disrespected.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Do I still have a job.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257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supervisors were afraid that this would happen to them.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Employees Don’t Like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Taken by surprise</a:t>
            </a:r>
          </a:p>
          <a:p>
            <a:pPr lvl="0"/>
            <a:r>
              <a:rPr lang="en-US" dirty="0" smtClean="0"/>
              <a:t>Not included in the process</a:t>
            </a:r>
          </a:p>
          <a:p>
            <a:pPr lvl="0"/>
            <a:r>
              <a:rPr lang="en-US" dirty="0" smtClean="0"/>
              <a:t>Feelings not taken into consideration</a:t>
            </a:r>
          </a:p>
          <a:p>
            <a:pPr lvl="0"/>
            <a:r>
              <a:rPr lang="en-US" dirty="0" smtClean="0"/>
              <a:t>Expected to change overnight</a:t>
            </a:r>
          </a:p>
          <a:p>
            <a:pPr lvl="0"/>
            <a:r>
              <a:rPr lang="en-US" dirty="0" smtClean="0"/>
              <a:t>Not heard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with All Parties</a:t>
            </a:r>
            <a:endParaRPr lang="en-US" dirty="0"/>
          </a:p>
        </p:txBody>
      </p:sp>
      <p:pic>
        <p:nvPicPr>
          <p:cNvPr id="4" name="Content Placeholder 3" descr="http://www.tropicalmedicine.ox.ac.uk/_asset/image/department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28800" y="1524000"/>
            <a:ext cx="563880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pic>
        <p:nvPicPr>
          <p:cNvPr id="4" name="It's Not About The Nail--4EDhdAHrO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466850"/>
            <a:ext cx="7188200" cy="5391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252728"/>
          </a:xfrm>
        </p:spPr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>Do not be afraid to discuss the chain of command—stop hiding and ignoring the main topic.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http://blogs-images.forbes.com/rodgerdeanduncan/files/2014/10/elephant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0709" y="1865198"/>
            <a:ext cx="7442582" cy="444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2249488"/>
            <a:ext cx="8229600" cy="4324350"/>
          </a:xfrm>
        </p:spPr>
        <p:txBody>
          <a:bodyPr/>
          <a:lstStyle/>
          <a:p>
            <a:pPr algn="ctr"/>
            <a:endParaRPr lang="en-US" sz="5400" dirty="0" smtClean="0"/>
          </a:p>
          <a:p>
            <a:pPr algn="ctr"/>
            <a:r>
              <a:rPr lang="en-US" sz="5400" dirty="0" smtClean="0"/>
              <a:t>Develop a Workflow Timeline</a:t>
            </a:r>
          </a:p>
          <a:p>
            <a:endParaRPr lang="en-US" dirty="0"/>
          </a:p>
        </p:txBody>
      </p:sp>
      <p:pic>
        <p:nvPicPr>
          <p:cNvPr id="2049" name="Picture 1" descr="C:\Users\f\AppData\Local\Microsoft\Windows\Temporary Internet Files\Content.IE5\Y4ORKOWH\check-mar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81000"/>
            <a:ext cx="2257425" cy="20288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33600" y="5257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RESPECT</a:t>
            </a: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– Layout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ILL long time employee gave incoming Head of Access Services an overview of how ILL is set up and operating.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What is the vision of the combining circulation and  ILL . How can we do this in your space?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Logistics—ILL moved to a central location conducive to the workflow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 Plan….</a:t>
            </a:r>
            <a:r>
              <a:rPr lang="en-US" sz="3200" dirty="0" smtClean="0"/>
              <a:t>(example)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Circulation Student Schedule is as follows:</a:t>
            </a:r>
            <a:endParaRPr lang="en-US" dirty="0" smtClean="0"/>
          </a:p>
          <a:p>
            <a:pPr>
              <a:buNone/>
            </a:pPr>
            <a:r>
              <a:rPr lang="en-US" i="1" dirty="0" smtClean="0"/>
              <a:t>M-F</a:t>
            </a:r>
            <a:endParaRPr lang="en-US" dirty="0" smtClean="0"/>
          </a:p>
          <a:p>
            <a:r>
              <a:rPr lang="en-US" i="1" dirty="0" smtClean="0"/>
              <a:t>8am-9am:   Pull Books and Bound Journals</a:t>
            </a:r>
          </a:p>
          <a:p>
            <a:endParaRPr lang="en-US" dirty="0" smtClean="0"/>
          </a:p>
          <a:p>
            <a:r>
              <a:rPr lang="en-US" i="1" dirty="0" smtClean="0"/>
              <a:t>10am-11am:  Photocopying (beginning Monday</a:t>
            </a:r>
          </a:p>
          <a:p>
            <a:pPr>
              <a:buNone/>
            </a:pPr>
            <a:r>
              <a:rPr lang="en-US" i="1" dirty="0" smtClean="0"/>
              <a:t> 9/9)</a:t>
            </a:r>
          </a:p>
          <a:p>
            <a:pPr>
              <a:buNone/>
            </a:pPr>
            <a:endParaRPr lang="en-US" dirty="0" smtClean="0"/>
          </a:p>
          <a:p>
            <a:r>
              <a:rPr lang="en-US" i="1" dirty="0" smtClean="0"/>
              <a:t>11am-12pm:  Packing all Outgoing Mail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Restructuring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7491"/>
            <a:ext cx="5705856" cy="2711668"/>
          </a:xfrm>
        </p:spPr>
        <p:txBody>
          <a:bodyPr/>
          <a:lstStyle/>
          <a:p>
            <a:r>
              <a:rPr lang="en-US" dirty="0" smtClean="0"/>
              <a:t>Changing Workstations</a:t>
            </a:r>
          </a:p>
          <a:p>
            <a:r>
              <a:rPr lang="en-US" dirty="0" smtClean="0"/>
              <a:t>Training Circulation Assistants</a:t>
            </a:r>
          </a:p>
          <a:p>
            <a:r>
              <a:rPr lang="en-US" dirty="0" smtClean="0"/>
              <a:t>Training Staff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4" name="Picture 6" descr="C:\Users\f\AppData\Local\Microsoft\Windows\Temporary Internet Files\Content.IE5\FOXIVWRZ\MC90029754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916" y="685800"/>
            <a:ext cx="1815084" cy="1272845"/>
          </a:xfrm>
          <a:prstGeom prst="rect">
            <a:avLst/>
          </a:prstGeom>
          <a:noFill/>
        </p:spPr>
      </p:pic>
      <p:pic>
        <p:nvPicPr>
          <p:cNvPr id="2056" name="Picture 8" descr="C:\Users\f\AppData\Local\Microsoft\Windows\Temporary Internet Files\Content.IE5\HMBWJK2H\MM900283022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1219200" cy="1219200"/>
          </a:xfrm>
          <a:prstGeom prst="rect">
            <a:avLst/>
          </a:prstGeom>
          <a:noFill/>
        </p:spPr>
      </p:pic>
      <p:pic>
        <p:nvPicPr>
          <p:cNvPr id="2059" name="Picture 11" descr="C:\Users\f\AppData\Local\Microsoft\Windows\Temporary Internet Files\Content.IE5\V8IHV2MI\MC9000561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945" y="4450991"/>
            <a:ext cx="1789481" cy="1427378"/>
          </a:xfrm>
          <a:prstGeom prst="rect">
            <a:avLst/>
          </a:prstGeom>
          <a:noFill/>
        </p:spPr>
      </p:pic>
      <p:pic>
        <p:nvPicPr>
          <p:cNvPr id="2052" name="Picture 4" descr="http://www.chacocanyon.com/images/restructuring-fear-cycle-2-larg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7631" y="3194556"/>
            <a:ext cx="5487769" cy="35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9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Many Emotions</a:t>
            </a:r>
            <a:endParaRPr lang="en-US" dirty="0"/>
          </a:p>
        </p:txBody>
      </p:sp>
      <p:pic>
        <p:nvPicPr>
          <p:cNvPr id="1026" name="Picture 2" descr="http://www.vanetworking.com/wp-content/uploads/2009/06/angry-virtual-assistant-221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105025" cy="2857500"/>
          </a:xfrm>
          <a:prstGeom prst="rect">
            <a:avLst/>
          </a:prstGeom>
          <a:noFill/>
        </p:spPr>
      </p:pic>
      <p:pic>
        <p:nvPicPr>
          <p:cNvPr id="1028" name="Picture 4" descr="Image result for angry crying businew wom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752599"/>
            <a:ext cx="3352800" cy="2231137"/>
          </a:xfrm>
          <a:prstGeom prst="rect">
            <a:avLst/>
          </a:prstGeom>
          <a:noFill/>
        </p:spPr>
      </p:pic>
      <p:pic>
        <p:nvPicPr>
          <p:cNvPr id="1030" name="Picture 6" descr="http://www.healthnewsreview.org/wp-content/uploads/2015/11/iStock_000044167292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524000"/>
            <a:ext cx="3667125" cy="2440431"/>
          </a:xfrm>
          <a:prstGeom prst="rect">
            <a:avLst/>
          </a:prstGeom>
          <a:noFill/>
        </p:spPr>
      </p:pic>
      <p:pic>
        <p:nvPicPr>
          <p:cNvPr id="1032" name="Picture 8" descr="http://theprocessconsultant.com/wp-content/uploads/2014/03/confused-business-people-300x2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581400"/>
            <a:ext cx="2857500" cy="2543175"/>
          </a:xfrm>
          <a:prstGeom prst="rect">
            <a:avLst/>
          </a:prstGeom>
          <a:noFill/>
        </p:spPr>
      </p:pic>
      <p:pic>
        <p:nvPicPr>
          <p:cNvPr id="1034" name="Picture 10" descr="http://yourblackworld.net/wp-content/uploads/2012/11/1c00confused-wom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191000"/>
            <a:ext cx="2857500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Training/Concerns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Training Tools—One on one training with the former ILL supervisor and Atlas video training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ILL Specialist is learning Circulation tasks and rotating weekend duties with Circulation supervisors.</a:t>
            </a:r>
          </a:p>
          <a:p>
            <a:pPr lvl="0">
              <a:buNone/>
            </a:pPr>
            <a:endParaRPr lang="en-US" dirty="0" smtClean="0"/>
          </a:p>
          <a:p>
            <a:pPr lvl="0"/>
            <a:r>
              <a:rPr lang="en-US" dirty="0" smtClean="0"/>
              <a:t>Concerns – During the process we were still questioning  and saying: this looks good on paper but can this really work.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High:</a:t>
            </a:r>
          </a:p>
          <a:p>
            <a:pPr>
              <a:buNone/>
            </a:pPr>
            <a:r>
              <a:rPr lang="en-US" dirty="0" smtClean="0"/>
              <a:t>	Borrowing, Lending and Document Delivery online processing including any online updates.</a:t>
            </a:r>
          </a:p>
          <a:p>
            <a:endParaRPr lang="en-US" dirty="0" smtClean="0"/>
          </a:p>
          <a:p>
            <a:r>
              <a:rPr lang="en-US" dirty="0" smtClean="0"/>
              <a:t>Medium</a:t>
            </a:r>
          </a:p>
          <a:p>
            <a:pPr>
              <a:buNone/>
            </a:pPr>
            <a:r>
              <a:rPr lang="en-US" dirty="0" smtClean="0"/>
              <a:t>	Scanning Articles</a:t>
            </a:r>
          </a:p>
          <a:p>
            <a:endParaRPr lang="en-US" dirty="0" smtClean="0"/>
          </a:p>
          <a:p>
            <a:r>
              <a:rPr lang="en-US" dirty="0" smtClean="0"/>
              <a:t>Low:</a:t>
            </a:r>
          </a:p>
          <a:p>
            <a:pPr>
              <a:buNone/>
            </a:pPr>
            <a:r>
              <a:rPr lang="en-US" dirty="0" smtClean="0"/>
              <a:t>	Pulling books and bound journals from collection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Major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Manual of Detailed Procedures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Scheduling</a:t>
            </a:r>
          </a:p>
          <a:p>
            <a:endParaRPr lang="en-US" dirty="0"/>
          </a:p>
        </p:txBody>
      </p:sp>
      <p:pic>
        <p:nvPicPr>
          <p:cNvPr id="4" name="Picture 1" descr="C:\Users\f\AppData\Local\Microsoft\Windows\Temporary Internet Files\Content.IE5\Y4ORKOWH\check-mar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609600"/>
            <a:ext cx="1409566" cy="126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295400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dirty="0" smtClean="0"/>
              <a:t>Bridge the gap between Library Administration and the merging departments.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0" y="2628900"/>
            <a:ext cx="8305800" cy="4440936"/>
          </a:xfrm>
        </p:spPr>
        <p:txBody>
          <a:bodyPr/>
          <a:lstStyle/>
          <a:p>
            <a:r>
              <a:rPr lang="en-US" dirty="0" smtClean="0"/>
              <a:t>Just make it happen – No Excuses</a:t>
            </a:r>
          </a:p>
          <a:p>
            <a:r>
              <a:rPr lang="en-US" dirty="0" smtClean="0"/>
              <a:t>Weekly Updates</a:t>
            </a:r>
            <a:endParaRPr lang="en-US" dirty="0"/>
          </a:p>
        </p:txBody>
      </p:sp>
      <p:pic>
        <p:nvPicPr>
          <p:cNvPr id="4" name="Picture 1" descr="C:\Users\f\AppData\Local\Microsoft\Windows\Temporary Internet Files\Content.IE5\Y4ORKOWH\check-mar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600200"/>
            <a:ext cx="1409566" cy="1266825"/>
          </a:xfrm>
          <a:prstGeom prst="rect">
            <a:avLst/>
          </a:prstGeom>
          <a:noFill/>
        </p:spPr>
      </p:pic>
      <p:pic>
        <p:nvPicPr>
          <p:cNvPr id="3074" name="Picture 2" descr="https://www.secureworldexpo.com/sites/secureworld/files/Bridging%20the%20Gap%20-%20Labeled%20for%20Re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47024"/>
            <a:ext cx="6605764" cy="292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Access Services Weekly Update- Week 4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Dorothy has been processing books received for ILL local and DE students through </a:t>
            </a:r>
            <a:r>
              <a:rPr lang="en-US" i="1" dirty="0" err="1" smtClean="0"/>
              <a:t>Illiad</a:t>
            </a:r>
            <a:r>
              <a:rPr lang="en-US" i="1" dirty="0" smtClean="0"/>
              <a:t>.</a:t>
            </a:r>
          </a:p>
          <a:p>
            <a:endParaRPr lang="en-US" dirty="0" smtClean="0"/>
          </a:p>
          <a:p>
            <a:r>
              <a:rPr lang="en-US" i="1" dirty="0" smtClean="0"/>
              <a:t>Also every Friday at 10am Abe will be making Courtesy Calls for ILL books waiting to be picked up.  These are books that have not been picked up for 1 week or longer, after the initial e-mail contact when the book was received.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077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customer service Improved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91" y="1738758"/>
            <a:ext cx="8229600" cy="4325112"/>
          </a:xfrm>
        </p:spPr>
        <p:txBody>
          <a:bodyPr/>
          <a:lstStyle/>
          <a:p>
            <a:r>
              <a:rPr lang="en-US" dirty="0" smtClean="0"/>
              <a:t>Night and Weekend ILL Services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Circulation staff and assistants are more knowledgeable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" descr="C:\Users\f\AppData\Local\Microsoft\Windows\Temporary Internet Files\Content.IE5\Y4ORKOWH\check-mark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600200"/>
            <a:ext cx="1409566" cy="1266825"/>
          </a:xfrm>
          <a:prstGeom prst="rect">
            <a:avLst/>
          </a:prstGeom>
          <a:noFill/>
        </p:spPr>
      </p:pic>
      <p:pic>
        <p:nvPicPr>
          <p:cNvPr id="5" name="Picture 3" descr="C:\Users\dorohar\AppData\Local\Microsoft\Windows\Temporary Internet Files\Content.IE5\2L384H54\MC9003835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12" y="5235785"/>
            <a:ext cx="114987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dorohar\AppData\Local\Microsoft\Windows\Temporary Internet Files\Content.IE5\V51ZBNOK\MC90038364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3530" y="4519235"/>
            <a:ext cx="2664276" cy="20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dorohar\AppData\Local\Microsoft\Windows\Temporary Internet Files\Content.IE5\V51ZBNOK\MC90022992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56415"/>
            <a:ext cx="1937291" cy="21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Changed </a:t>
            </a:r>
            <a:r>
              <a:rPr lang="en-US" dirty="0"/>
              <a:t>with the </a:t>
            </a:r>
            <a:r>
              <a:rPr lang="en-US" dirty="0" smtClean="0"/>
              <a:t>Merge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Received 1267 more borrowing once merge was completed. (Based on first 3 quarters comparison)</a:t>
            </a:r>
          </a:p>
        </p:txBody>
      </p:sp>
      <p:pic>
        <p:nvPicPr>
          <p:cNvPr id="4" name="Picture 1" descr="C:\Users\f\AppData\Local\Microsoft\Windows\Temporary Internet Files\Content.IE5\Y4ORKOWH\check-mar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3352800"/>
            <a:ext cx="1409566" cy="1266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06385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of Patron records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ILLIAD on circulation computers and pulled up with Millennium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Blocks can be added in Millennium—not just ILLIAD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Check-in mail at circulation in Millennium</a:t>
            </a:r>
            <a:endParaRPr lang="en-US" dirty="0"/>
          </a:p>
        </p:txBody>
      </p:sp>
      <p:pic>
        <p:nvPicPr>
          <p:cNvPr id="4" name="Picture 1" descr="C:\Users\f\AppData\Local\Microsoft\Windows\Temporary Internet Files\Content.IE5\Y4ORKOWH\check-mark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685800"/>
            <a:ext cx="1409566" cy="1266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\AppData\Local\Microsoft\Windows\Temporary Internet Files\Content.IE5\CYCJZACE\aniversario-1-an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90" y="548640"/>
            <a:ext cx="9168190" cy="63093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SUPRISES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962400"/>
            <a:ext cx="723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THIS MAY TAKE LONGER THAN YOU THINK!!</a:t>
            </a:r>
            <a:endParaRPr lang="en-US" sz="5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Bumps in the Road</a:t>
            </a:r>
            <a:endParaRPr lang="en-US" dirty="0"/>
          </a:p>
        </p:txBody>
      </p:sp>
      <p:pic>
        <p:nvPicPr>
          <p:cNvPr id="4098" name="Picture 2" descr="http://images.sodahead.com/profiles/0/0/2/3/7/2/1/5/5/bumps-in-the-road-10851267168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35746" y="1774825"/>
            <a:ext cx="6272508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orohar\AppData\Local\Microsoft\Windows\Temporary Internet Files\Content.IE5\2L384H54\MC9004324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38200"/>
            <a:ext cx="167005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0258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Problem!!!</a:t>
            </a:r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31" y="1905000"/>
            <a:ext cx="9041355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Happening Now</a:t>
            </a:r>
            <a:endParaRPr lang="en-US" dirty="0"/>
          </a:p>
        </p:txBody>
      </p:sp>
      <p:pic>
        <p:nvPicPr>
          <p:cNvPr id="4" name="Content Placeholder 3" descr="http://www.csf.cz/files/clanky/PuzzlePiec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4707" y="1801812"/>
            <a:ext cx="65545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19400" y="3657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Circulation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4114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Interlibrary  Loan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9812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From This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8531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3.gstatic.com/images?q=tbn:ANd9GcQHG7Clexmq2naNBp-ix_inOfla33ZOR3Qb0iphLrm_kAW6N80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62312" y="32162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liparts.co/cliparts/6iy/X5d/6iyX5d5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2109"/>
            <a:ext cx="4268088" cy="373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11430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Access Services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3563" y="3252664"/>
            <a:ext cx="1943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Circulation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252664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Interlibrary Loan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500" y="13884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This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>
            <a:off x="1219201" y="1527411"/>
            <a:ext cx="1294512" cy="2799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176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f\AppData\Local\Microsoft\Windows\Temporary Internet Files\Content.IE5\N4GH2FY6\1335-12439673009u9Z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f\AppData\Local\Microsoft\Windows\Temporary Internet Files\Content.IE5\Y4ORKOWH\thank-you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533400"/>
            <a:ext cx="4038600" cy="4191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19200" y="57150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Dorothy Hargett, M.A., MLIS</a:t>
            </a:r>
          </a:p>
          <a:p>
            <a:pPr algn="ctr"/>
            <a:r>
              <a:rPr lang="en-US" dirty="0" smtClean="0"/>
              <a:t>Librarian – Head of Access Services</a:t>
            </a:r>
          </a:p>
          <a:p>
            <a:pPr algn="ctr"/>
            <a:r>
              <a:rPr lang="en-US" dirty="0" smtClean="0"/>
              <a:t>dorohar@regent.edu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58438"/>
            <a:ext cx="8839200" cy="503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47800"/>
            <a:ext cx="54136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Communicate</a:t>
            </a:r>
          </a:p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Listen</a:t>
            </a:r>
          </a:p>
          <a:p>
            <a:pPr>
              <a:buFont typeface="Arial" pitchFamily="34" charset="0"/>
              <a:buChar char="•"/>
            </a:pP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Respect</a:t>
            </a:r>
          </a:p>
          <a:p>
            <a:pPr>
              <a:buFont typeface="Arial" pitchFamily="34" charset="0"/>
              <a:buChar char="•"/>
            </a:pP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Action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609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Keys to a </a:t>
            </a:r>
            <a:r>
              <a:rPr lang="en-US" dirty="0"/>
              <a:t>S</a:t>
            </a:r>
            <a:r>
              <a:rPr lang="en-US" dirty="0" smtClean="0"/>
              <a:t>uccessful Merger</a:t>
            </a:r>
            <a:endParaRPr lang="en-US" dirty="0"/>
          </a:p>
        </p:txBody>
      </p:sp>
      <p:pic>
        <p:nvPicPr>
          <p:cNvPr id="33793" name="Picture 1" descr="C:\Users\f\AppData\Local\Microsoft\Windows\INetCache\IE\4E5NBVWI\Thinkers_Keys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714" y="2462333"/>
            <a:ext cx="2628572" cy="1933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</a:t>
            </a:r>
            <a:r>
              <a:rPr lang="en-US" dirty="0" smtClean="0"/>
              <a:t>evelop </a:t>
            </a:r>
            <a:r>
              <a:rPr lang="en-US" dirty="0" smtClean="0"/>
              <a:t>a workflow </a:t>
            </a:r>
            <a:r>
              <a:rPr lang="en-US" dirty="0" smtClean="0"/>
              <a:t>timeline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r>
              <a:rPr lang="en-US" dirty="0" smtClean="0"/>
              <a:t>Three major challenges to expect and practical ways to work through each of them.</a:t>
            </a:r>
          </a:p>
          <a:p>
            <a:pPr lvl="0"/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32511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D</a:t>
            </a:r>
            <a:r>
              <a:rPr lang="en-US" dirty="0" smtClean="0"/>
              <a:t>evelop </a:t>
            </a:r>
            <a:r>
              <a:rPr lang="en-US" dirty="0" smtClean="0"/>
              <a:t>a plan to bridge the gap between Library Administration and the merging departments.</a:t>
            </a:r>
          </a:p>
          <a:p>
            <a:pPr lvl="0">
              <a:buNone/>
            </a:pPr>
            <a:endParaRPr lang="en-US" dirty="0" smtClean="0"/>
          </a:p>
          <a:p>
            <a:r>
              <a:rPr lang="en-US" dirty="0" smtClean="0"/>
              <a:t>How customer service and statistics changed with the merge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How Millennium is used in the merge</a:t>
            </a:r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ttp://cecblog.typepad.com/.a/6a00d83452098b69e2019aff532e95970d-pi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f\AppData\Local\Microsoft\Windows\Temporary Internet Files\Content.IE5\N4GH2FY6\medicaid-budget-cut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6830" y="5029200"/>
            <a:ext cx="280699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brandonsteiner.com/wp-content/uploads/2013/07/249430162_640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10452</TotalTime>
  <Words>568</Words>
  <Application>Microsoft Office PowerPoint</Application>
  <PresentationFormat>On-screen Show (4:3)</PresentationFormat>
  <Paragraphs>124</Paragraphs>
  <Slides>33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Module</vt:lpstr>
      <vt:lpstr>Trading Spaces: Who Moved My Desk?</vt:lpstr>
      <vt:lpstr>So Many Emotions</vt:lpstr>
      <vt:lpstr>So What’s the Problem!!!</vt:lpstr>
      <vt:lpstr>Slide 4</vt:lpstr>
      <vt:lpstr>Slide 5</vt:lpstr>
      <vt:lpstr>Discussion Points</vt:lpstr>
      <vt:lpstr>Slide 7</vt:lpstr>
      <vt:lpstr>Slide 8</vt:lpstr>
      <vt:lpstr>Slide 9</vt:lpstr>
      <vt:lpstr>Slide 10</vt:lpstr>
      <vt:lpstr>Slide 11</vt:lpstr>
      <vt:lpstr>Reasons Employees Don’t Like Change</vt:lpstr>
      <vt:lpstr>Meeting with All Parties</vt:lpstr>
      <vt:lpstr>LISTEN</vt:lpstr>
      <vt:lpstr>Do not be afraid to discuss the chain of command—stop hiding and ignoring the main topic. </vt:lpstr>
      <vt:lpstr>Slide 16</vt:lpstr>
      <vt:lpstr>Meeting – Layout a Plan</vt:lpstr>
      <vt:lpstr>Layout A Plan….(example)</vt:lpstr>
      <vt:lpstr>Restructuring</vt:lpstr>
      <vt:lpstr>Training/Concerns</vt:lpstr>
      <vt:lpstr>Priority Tasks</vt:lpstr>
      <vt:lpstr>Three Major Challenges</vt:lpstr>
      <vt:lpstr>Bridge the gap between Library Administration and the merging departments. </vt:lpstr>
      <vt:lpstr>Access Services Weekly Update- Week 4</vt:lpstr>
      <vt:lpstr>How customer service Improved </vt:lpstr>
      <vt:lpstr>Statistics Changed with the Merge</vt:lpstr>
      <vt:lpstr>MILLENNIUM</vt:lpstr>
      <vt:lpstr>SUPRISES</vt:lpstr>
      <vt:lpstr>Bumps in the Road</vt:lpstr>
      <vt:lpstr>What’s Happening Now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WE STAND</dc:title>
  <dc:creator>dorohar-lenovo</dc:creator>
  <cp:lastModifiedBy>dorohar-lenovo</cp:lastModifiedBy>
  <cp:revision>49</cp:revision>
  <dcterms:created xsi:type="dcterms:W3CDTF">2015-02-26T22:01:25Z</dcterms:created>
  <dcterms:modified xsi:type="dcterms:W3CDTF">2016-03-18T21:16:44Z</dcterms:modified>
</cp:coreProperties>
</file>