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4" r:id="rId5"/>
    <p:sldId id="271" r:id="rId6"/>
    <p:sldId id="274" r:id="rId7"/>
    <p:sldId id="273" r:id="rId8"/>
    <p:sldId id="257" r:id="rId9"/>
    <p:sldId id="275" r:id="rId10"/>
    <p:sldId id="27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son, Keri-Lynn" initials="PK" lastIdx="0" clrIdx="0">
    <p:extLst>
      <p:ext uri="{19B8F6BF-5375-455C-9EA6-DF929625EA0E}">
        <p15:presenceInfo xmlns:p15="http://schemas.microsoft.com/office/powerpoint/2012/main" userId="S-1-5-21-1659586129-1088173270-227697207-19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75A"/>
    <a:srgbClr val="0047BA"/>
    <a:srgbClr val="463A5D"/>
    <a:srgbClr val="B5B8AF"/>
    <a:srgbClr val="00ACBB"/>
    <a:srgbClr val="27AAE1"/>
    <a:srgbClr val="3D174B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/>
    <p:restoredTop sz="86395"/>
  </p:normalViewPr>
  <p:slideViewPr>
    <p:cSldViewPr snapToGrid="0" snapToObjects="1">
      <p:cViewPr varScale="1">
        <p:scale>
          <a:sx n="63" d="100"/>
          <a:sy n="63" d="100"/>
        </p:scale>
        <p:origin x="5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463A5D"/>
                </a:solidFill>
              </a:rPr>
              <a:t>Tuesday, March 23</a:t>
            </a:r>
            <a:r>
              <a:rPr lang="en-US" sz="1700" b="0" baseline="30000" dirty="0">
                <a:solidFill>
                  <a:srgbClr val="463A5D"/>
                </a:solidFill>
              </a:rPr>
              <a:t> </a:t>
            </a:r>
            <a:r>
              <a:rPr lang="en-US" sz="1700" b="0" baseline="0" dirty="0">
                <a:solidFill>
                  <a:srgbClr val="463A5D"/>
                </a:solidFill>
              </a:rPr>
              <a:t>– Thursday, March 25</a:t>
            </a:r>
            <a:endParaRPr lang="en-US" sz="1700" b="0" baseline="30000" dirty="0">
              <a:solidFill>
                <a:srgbClr val="463A5D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8AC19-094D-464A-BB1F-5DE27660491E}"/>
              </a:ext>
            </a:extLst>
          </p:cNvPr>
          <p:cNvGrpSpPr/>
          <p:nvPr userDrawn="1"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D7CC4F-0F99-F244-BD52-75BBDFEE618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6A31BE-6619-9E4A-8287-951A4E799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47BA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63A5D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42000">
                <a:srgbClr val="00ACBB"/>
              </a:gs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#IUG2021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373D26-464B-ED40-98E8-8B4D4F6EA1A6}"/>
              </a:ext>
            </a:extLst>
          </p:cNvPr>
          <p:cNvGrpSpPr/>
          <p:nvPr userDrawn="1"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FD947A-59F9-3445-9692-7D3DCB707F4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7424B-9723-4E4E-BD3B-E17695A8A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7459076" cy="1327022"/>
          </a:xfrm>
        </p:spPr>
        <p:txBody>
          <a:bodyPr>
            <a:normAutofit/>
          </a:bodyPr>
          <a:lstStyle/>
          <a:p>
            <a:r>
              <a:rPr lang="en-US" sz="5400" dirty="0"/>
              <a:t>Batch, </a:t>
            </a:r>
            <a:r>
              <a:rPr lang="en-US" sz="5400" i="1" dirty="0"/>
              <a:t>Please</a:t>
            </a:r>
            <a:r>
              <a:rPr lang="en-US" sz="5400" i="1" dirty="0" smtClean="0"/>
              <a:t>!</a:t>
            </a:r>
            <a:endParaRPr lang="en-US" sz="54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0" y="3108960"/>
            <a:ext cx="8199120" cy="1280160"/>
          </a:xfrm>
        </p:spPr>
        <p:txBody>
          <a:bodyPr>
            <a:noAutofit/>
          </a:bodyPr>
          <a:lstStyle/>
          <a:p>
            <a:r>
              <a:rPr lang="en-US" sz="3200" dirty="0" smtClean="0"/>
              <a:t>Batch </a:t>
            </a:r>
            <a:r>
              <a:rPr lang="en-US" sz="3200" dirty="0"/>
              <a:t>Editing and Loading MARC Records Using </a:t>
            </a:r>
            <a:r>
              <a:rPr lang="en-US" sz="3200" dirty="0" smtClean="0"/>
              <a:t>MarcEdit </a:t>
            </a:r>
            <a:r>
              <a:rPr lang="en-US" sz="3200" dirty="0"/>
              <a:t>and Sierra’s Data Exchange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345" y="4228292"/>
            <a:ext cx="7067709" cy="646890"/>
          </a:xfrm>
        </p:spPr>
        <p:txBody>
          <a:bodyPr>
            <a:noAutofit/>
          </a:bodyPr>
          <a:lstStyle/>
          <a:p>
            <a:r>
              <a:rPr lang="en-US" dirty="0" smtClean="0"/>
              <a:t>Keri-Lynn Paulson</a:t>
            </a:r>
          </a:p>
          <a:p>
            <a:r>
              <a:rPr lang="en-US" dirty="0" smtClean="0"/>
              <a:t>King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695F05-24F9-E740-9E1B-D63ADCC9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04" y="1564177"/>
            <a:ext cx="11538275" cy="50957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Electronic Resources Librarian</a:t>
            </a:r>
          </a:p>
          <a:p>
            <a:pPr lvl="1"/>
            <a:r>
              <a:rPr lang="en-US" sz="3000" dirty="0" smtClean="0"/>
              <a:t>Reference and Instruction background—not cataloging</a:t>
            </a:r>
          </a:p>
          <a:p>
            <a:r>
              <a:rPr lang="en-US" sz="3200" dirty="0" smtClean="0"/>
              <a:t>King University</a:t>
            </a:r>
          </a:p>
          <a:p>
            <a:pPr lvl="1"/>
            <a:r>
              <a:rPr lang="en-US" sz="2800" dirty="0" smtClean="0"/>
              <a:t>1800 FTE, undergrad and grad programs</a:t>
            </a:r>
            <a:endParaRPr lang="en-US" sz="2800" dirty="0"/>
          </a:p>
          <a:p>
            <a:r>
              <a:rPr lang="en-US" sz="3200" dirty="0" smtClean="0"/>
              <a:t>Consortium (Holston Associated Libraries—HAL)</a:t>
            </a:r>
          </a:p>
          <a:p>
            <a:pPr lvl="1"/>
            <a:r>
              <a:rPr lang="en-US" sz="2800" dirty="0" smtClean="0"/>
              <a:t>2 public libraries &amp; 2 private academic libraries, across 2 states</a:t>
            </a:r>
          </a:p>
          <a:p>
            <a:pPr lvl="1"/>
            <a:r>
              <a:rPr lang="en-US" sz="2800" dirty="0"/>
              <a:t>shared ILS (Sierra)</a:t>
            </a:r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he 2 academics are also in Appalachian College Association (ACA)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4" y="1966913"/>
            <a:ext cx="11801475" cy="4210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Ebook</a:t>
            </a:r>
            <a:r>
              <a:rPr lang="en-US" dirty="0" smtClean="0"/>
              <a:t>/ Streaming Film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 vendors, 19 collections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44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#1: Loading for More than One Institution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6348" y="1736384"/>
            <a:ext cx="843051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53575A"/>
                </a:solidFill>
              </a:rPr>
              <a:t>Agree on:</a:t>
            </a:r>
          </a:p>
          <a:p>
            <a:r>
              <a:rPr lang="en-US" sz="3200" dirty="0" smtClean="0">
                <a:solidFill>
                  <a:srgbClr val="53575A"/>
                </a:solidFill>
              </a:rPr>
              <a:t>1. Who loads what shared collections &amp; when</a:t>
            </a:r>
          </a:p>
          <a:p>
            <a:r>
              <a:rPr lang="en-US" sz="3200" dirty="0" smtClean="0">
                <a:solidFill>
                  <a:srgbClr val="53575A"/>
                </a:solidFill>
              </a:rPr>
              <a:t>2. Match point fields (we use 001)</a:t>
            </a:r>
          </a:p>
          <a:p>
            <a:r>
              <a:rPr lang="en-US" sz="3200" dirty="0" smtClean="0">
                <a:solidFill>
                  <a:srgbClr val="53575A"/>
                </a:solidFill>
              </a:rPr>
              <a:t>3. Local notes fields (590)</a:t>
            </a:r>
          </a:p>
          <a:p>
            <a:r>
              <a:rPr lang="en-US" sz="3200" dirty="0" smtClean="0">
                <a:solidFill>
                  <a:srgbClr val="53575A"/>
                </a:solidFill>
              </a:rPr>
              <a:t>4. Series notes (830)</a:t>
            </a:r>
          </a:p>
          <a:p>
            <a:r>
              <a:rPr lang="en-US" sz="3200" dirty="0" smtClean="0">
                <a:solidFill>
                  <a:srgbClr val="53575A"/>
                </a:solidFill>
              </a:rPr>
              <a:t>5. URL labels (856z subfield)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1" y="1267690"/>
            <a:ext cx="9199325" cy="4961651"/>
          </a:xfrm>
        </p:spPr>
      </p:pic>
    </p:spTree>
    <p:extLst>
      <p:ext uri="{BB962C8B-B14F-4D97-AF65-F5344CB8AC3E}">
        <p14:creationId xmlns:p14="http://schemas.microsoft.com/office/powerpoint/2010/main" val="27959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#2: Keeping </a:t>
            </a:r>
            <a:r>
              <a:rPr lang="en-US" dirty="0"/>
              <a:t>T</a:t>
            </a:r>
            <a:r>
              <a:rPr lang="en-US" dirty="0" smtClean="0"/>
              <a:t>hings Tidy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5" y="1574800"/>
            <a:ext cx="8008637" cy="2282031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316556"/>
            <a:ext cx="6038850" cy="14382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3" y="1388006"/>
            <a:ext cx="6381332" cy="43388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9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#3: Load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1999" y="1829631"/>
            <a:ext cx="492760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75A"/>
                </a:solidFill>
              </a:rPr>
              <a:t>For Collections: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New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Update Records (Merges First!)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Deleted Records</a:t>
            </a:r>
            <a:endParaRPr lang="en-US" sz="2400" dirty="0">
              <a:solidFill>
                <a:srgbClr val="53575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1" y="3779334"/>
            <a:ext cx="448733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3575A"/>
                </a:solidFill>
              </a:rPr>
              <a:t>Multiple Collections: ex. JSTOR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Evidence Based Acquisitions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Demand Driven Acquisitions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Purchased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3575A"/>
                </a:solidFill>
              </a:rPr>
              <a:t>Open Access Books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7" y="1829631"/>
            <a:ext cx="13903485" cy="39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7195" y="4800600"/>
            <a:ext cx="3677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Keri-Lynn Paulson</a:t>
            </a:r>
          </a:p>
          <a:p>
            <a:pPr algn="ctr"/>
            <a:r>
              <a:rPr lang="en-US" sz="2000" dirty="0" smtClean="0"/>
              <a:t>Electronic Resources Librarian</a:t>
            </a:r>
          </a:p>
          <a:p>
            <a:pPr algn="ctr"/>
            <a:r>
              <a:rPr lang="en-US" sz="2000" dirty="0" smtClean="0"/>
              <a:t>King University</a:t>
            </a:r>
          </a:p>
          <a:p>
            <a:pPr algn="ctr"/>
            <a:r>
              <a:rPr lang="en-US" sz="2000" dirty="0" smtClean="0"/>
              <a:t>kpaulson@king.edu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7128F65B609478E6BAE05B8D87665" ma:contentTypeVersion="12" ma:contentTypeDescription="Create a new document." ma:contentTypeScope="" ma:versionID="284c1d4d60195cfbf50c4e685b5b1c32">
  <xsd:schema xmlns:xsd="http://www.w3.org/2001/XMLSchema" xmlns:xs="http://www.w3.org/2001/XMLSchema" xmlns:p="http://schemas.microsoft.com/office/2006/metadata/properties" xmlns:ns2="1ee16b87-d06b-4acc-bab3-ebea1d9e5ffa" xmlns:ns3="15b4db40-66c5-4774-a7a4-592c47258125" targetNamespace="http://schemas.microsoft.com/office/2006/metadata/properties" ma:root="true" ma:fieldsID="b8abf1d6d1882515d255da7733969a97" ns2:_="" ns3:_="">
    <xsd:import namespace="1ee16b87-d06b-4acc-bab3-ebea1d9e5ffa"/>
    <xsd:import namespace="15b4db40-66c5-4774-a7a4-592c47258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Stephanie Smith</DisplayName>
        <AccountId>18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800BD-7683-4F8A-96FE-A3DE81945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F9655-2023-4CDE-8CF6-16CB6DC1D549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ee16b87-d06b-4acc-bab3-ebea1d9e5ffa"/>
    <ds:schemaRef ds:uri="http://purl.org/dc/elements/1.1/"/>
    <ds:schemaRef ds:uri="http://schemas.microsoft.com/office/2006/metadata/properties"/>
    <ds:schemaRef ds:uri="http://schemas.microsoft.com/office/infopath/2007/PartnerControls"/>
    <ds:schemaRef ds:uri="15b4db40-66c5-4774-a7a4-592c4725812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193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Georgia</vt:lpstr>
      <vt:lpstr>Noto Serif</vt:lpstr>
      <vt:lpstr>Roboto</vt:lpstr>
      <vt:lpstr>Roboto Medium</vt:lpstr>
      <vt:lpstr>Segoe UI Historic</vt:lpstr>
      <vt:lpstr>Wingdings</vt:lpstr>
      <vt:lpstr>Office Theme</vt:lpstr>
      <vt:lpstr>Batch, Please!</vt:lpstr>
      <vt:lpstr>Background</vt:lpstr>
      <vt:lpstr>Ebook/ Streaming Film packages</vt:lpstr>
      <vt:lpstr>Tip #1: Loading for More than One Institution</vt:lpstr>
      <vt:lpstr>Tip #2: Keeping Things Tidy </vt:lpstr>
      <vt:lpstr>PowerPoint Presentation</vt:lpstr>
      <vt:lpstr>Tip #3: Load Order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Paulson, Keri-Lynn</cp:lastModifiedBy>
  <cp:revision>88</cp:revision>
  <dcterms:created xsi:type="dcterms:W3CDTF">2019-12-02T15:33:25Z</dcterms:created>
  <dcterms:modified xsi:type="dcterms:W3CDTF">2021-03-05T20:15:23Z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0x0101002DA7128F65B609478E6BAE05B8D87665</vt:lpwstr>
  </property>
</Properties>
</file>