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64" r:id="rId5"/>
    <p:sldId id="271" r:id="rId6"/>
    <p:sldId id="274" r:id="rId7"/>
    <p:sldId id="273" r:id="rId8"/>
    <p:sldId id="275" r:id="rId9"/>
    <p:sldId id="276" r:id="rId10"/>
    <p:sldId id="285" r:id="rId11"/>
    <p:sldId id="280" r:id="rId12"/>
    <p:sldId id="277" r:id="rId13"/>
    <p:sldId id="286" r:id="rId14"/>
    <p:sldId id="284" r:id="rId15"/>
    <p:sldId id="278" r:id="rId16"/>
    <p:sldId id="279" r:id="rId17"/>
    <p:sldId id="281" r:id="rId18"/>
    <p:sldId id="261" r:id="rId19"/>
    <p:sldId id="282" r:id="rId20"/>
    <p:sldId id="28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358"/>
    <a:srgbClr val="F05023"/>
    <a:srgbClr val="FBD504"/>
    <a:srgbClr val="F68E29"/>
    <a:srgbClr val="E7E8E9"/>
    <a:srgbClr val="D1D2D4"/>
    <a:srgbClr val="27272A"/>
    <a:srgbClr val="AFDECC"/>
    <a:srgbClr val="237948"/>
    <a:srgbClr val="308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86422"/>
  </p:normalViewPr>
  <p:slideViewPr>
    <p:cSldViewPr snapToGrid="0" snapToObjects="1">
      <p:cViewPr varScale="1">
        <p:scale>
          <a:sx n="61" d="100"/>
          <a:sy n="61" d="100"/>
        </p:scale>
        <p:origin x="677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942952-1C2A-788A-1870-EB9C680A3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3920" y="9144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rgbClr val="AFDECC"/>
            </a:gs>
            <a:gs pos="100000">
              <a:srgbClr val="575358"/>
            </a:gs>
            <a:gs pos="58000">
              <a:srgbClr val="23794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5E1742-5199-305E-01F0-98ADFD2292D2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Picture 3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91B2F55D-A3B8-D289-9F07-BE0B24340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61FE68-CA8A-7644-B1D1-10628DC7BC61}"/>
              </a:ext>
            </a:extLst>
          </p:cNvPr>
          <p:cNvSpPr/>
          <p:nvPr userDrawn="1"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3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F05023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A5156A-C064-B2FD-679D-5A1406DE0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4422" y="82464"/>
            <a:ext cx="3099147" cy="3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E8086-0CB6-0F55-C16B-56F634A46E7D}"/>
              </a:ext>
            </a:extLst>
          </p:cNvPr>
          <p:cNvSpPr/>
          <p:nvPr userDrawn="1"/>
        </p:nvSpPr>
        <p:spPr>
          <a:xfrm>
            <a:off x="-1" y="980239"/>
            <a:ext cx="12192002" cy="4243114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917C68-4975-7DD8-41C8-1E7B10DA7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2C9F53-2A88-794D-F8E0-3B469092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8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0186F8-1600-0345-E15E-91A7D24FB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6D0D11-7DFD-A8FC-A50B-11D94EA84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E42139-FF84-0423-A3BD-682CDE80E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A23A23-EC26-A127-8BCF-4F75263CE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FA658B4D-7196-038B-8D74-9798D08F1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F050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915717"/>
            <a:ext cx="6932393" cy="750087"/>
          </a:xfrm>
        </p:spPr>
        <p:txBody>
          <a:bodyPr/>
          <a:lstStyle/>
          <a:p>
            <a:r>
              <a:rPr lang="en-US" dirty="0"/>
              <a:t>Cataloging in LEAP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31C7-1CAC-054C-A46F-A6B34A99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689230"/>
            <a:ext cx="6946388" cy="369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4268" y="4441372"/>
            <a:ext cx="7243464" cy="115754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Celia Mulder (they/them)</a:t>
            </a:r>
          </a:p>
          <a:p>
            <a:r>
              <a:rPr lang="en-US" dirty="0"/>
              <a:t>Head of Collection Management &amp; Co-system Administrator </a:t>
            </a:r>
          </a:p>
          <a:p>
            <a:r>
              <a:rPr lang="en-US" dirty="0"/>
              <a:t>Clinton-Macomb Public Library, Clinton Township, MI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FF46-F0D6-413E-B11D-D2F21E42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D875-CFF8-4ADC-B298-35ECB1BD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568" y="2664822"/>
            <a:ext cx="4971803" cy="4414665"/>
          </a:xfrm>
        </p:spPr>
        <p:txBody>
          <a:bodyPr/>
          <a:lstStyle/>
          <a:p>
            <a:pPr lvl="1"/>
            <a:r>
              <a:rPr lang="en-US" dirty="0"/>
              <a:t>Saving the record: no replace all, easier to find additional titles, don’t get alternate formats popping up as often.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OCLC often freezes when we search and you have to search again. LEAP has the pending results you can pull in without having to stop and search again.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AA33E-54DE-4C55-B111-25D998C5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9" y="1716827"/>
            <a:ext cx="7144747" cy="4467849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27293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7578-44FB-430E-9895-503B4D61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797923"/>
            <a:ext cx="4744204" cy="4414665"/>
          </a:xfrm>
        </p:spPr>
        <p:txBody>
          <a:bodyPr/>
          <a:lstStyle/>
          <a:p>
            <a:r>
              <a:rPr lang="en-US" dirty="0"/>
              <a:t>Emphasize new functions in LEAP that weren’t available in the client </a:t>
            </a:r>
          </a:p>
          <a:p>
            <a:r>
              <a:rPr lang="en-US" dirty="0"/>
              <a:t>Customize user settings right away</a:t>
            </a:r>
          </a:p>
          <a:p>
            <a:r>
              <a:rPr lang="en-US" dirty="0"/>
              <a:t>Shadow people who started on LEAP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5F56B-ADF6-4D1D-9BDE-B0485BF7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992" y="1589803"/>
            <a:ext cx="5576442" cy="3447751"/>
          </a:xfrm>
          <a:prstGeom prst="rect">
            <a:avLst/>
          </a:prstGeom>
          <a:ln>
            <a:solidFill>
              <a:srgbClr val="575358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110F9-AC54-4A29-B112-40C5DFCE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9" y="3313678"/>
            <a:ext cx="5716623" cy="3447751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37768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461C-146C-4EA8-816E-899060EF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in LEAP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DF4E-3E53-4BF8-9215-4559E775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2474816"/>
            <a:ext cx="3437917" cy="4068487"/>
          </a:xfrm>
        </p:spPr>
        <p:txBody>
          <a:bodyPr/>
          <a:lstStyle/>
          <a:p>
            <a:r>
              <a:rPr lang="en-US" dirty="0"/>
              <a:t>Access from any computer, on or off network</a:t>
            </a:r>
          </a:p>
          <a:p>
            <a:endParaRPr lang="en-US" dirty="0"/>
          </a:p>
          <a:p>
            <a:r>
              <a:rPr lang="en-US" dirty="0"/>
              <a:t>Resizing the browser window and the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ACC92-F0FC-4A95-85DD-8CFD60D2C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1"/>
          <a:stretch/>
        </p:blipFill>
        <p:spPr>
          <a:xfrm>
            <a:off x="4094191" y="1886492"/>
            <a:ext cx="7505929" cy="3820096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3479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384E-6E68-4B06-8AA7-0AC95A17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Work in LEAP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491E3-73EF-4F85-9242-C0481F57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663" y="1762297"/>
            <a:ext cx="5504120" cy="4414665"/>
          </a:xfrm>
        </p:spPr>
        <p:txBody>
          <a:bodyPr/>
          <a:lstStyle/>
          <a:p>
            <a:r>
              <a:rPr lang="en-US" dirty="0"/>
              <a:t>Remote work in 2020</a:t>
            </a:r>
          </a:p>
          <a:p>
            <a:r>
              <a:rPr lang="en-US" dirty="0"/>
              <a:t>Remote work after 2020 - Telework policy</a:t>
            </a:r>
          </a:p>
          <a:p>
            <a:r>
              <a:rPr lang="en-US" dirty="0"/>
              <a:t>Cataloging from home</a:t>
            </a:r>
          </a:p>
          <a:p>
            <a:r>
              <a:rPr lang="en-US" dirty="0"/>
              <a:t>Remote report and finishing items</a:t>
            </a:r>
          </a:p>
          <a:p>
            <a:r>
              <a:rPr lang="en-US" dirty="0"/>
              <a:t>Winter/spring 2023 – value proven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1C6E7-B9BA-4976-BFF4-97C2DDE6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3" y="3243738"/>
            <a:ext cx="5820587" cy="2829320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5419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867D-1B5E-43DD-ABE8-F00B1CDA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and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14B5-95DB-4280-AB57-BA77E181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cataloging staff are encouraged to suggest ideas for improvements or functions they use and are missing in LEAP</a:t>
            </a:r>
          </a:p>
          <a:p>
            <a:r>
              <a:rPr lang="en-US" dirty="0"/>
              <a:t>Idea Exchange</a:t>
            </a:r>
          </a:p>
          <a:p>
            <a:r>
              <a:rPr lang="en-US" dirty="0"/>
              <a:t>Product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9759A-5696-4B51-9832-0F192A1A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96" y="2785662"/>
            <a:ext cx="7097486" cy="3744213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39731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&amp; Brainstorm</a:t>
            </a:r>
          </a:p>
        </p:txBody>
      </p:sp>
    </p:spTree>
    <p:extLst>
      <p:ext uri="{BB962C8B-B14F-4D97-AF65-F5344CB8AC3E}">
        <p14:creationId xmlns:p14="http://schemas.microsoft.com/office/powerpoint/2010/main" val="140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AC6C-5B2D-419A-AA9B-B5452760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F90E-DECE-4B9A-8F75-A7778828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Do you use LEAP to catalog?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are your LEAP pros and cons?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improvements do you want to see?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Are there any tips, tricks, or shortcuts you know and would like to share? </a:t>
            </a:r>
          </a:p>
        </p:txBody>
      </p:sp>
    </p:spTree>
    <p:extLst>
      <p:ext uri="{BB962C8B-B14F-4D97-AF65-F5344CB8AC3E}">
        <p14:creationId xmlns:p14="http://schemas.microsoft.com/office/powerpoint/2010/main" val="30125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EDAB1-8F6E-4E86-A399-C98EE4FA2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i="0" dirty="0"/>
              <a:t>https://tinyurl.com/catinLEAP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07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59590-7DCF-4375-9B26-27D71612A1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Celia Mulder – cmulder@cmpl.org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Moving to LEAP with CMPL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Building buy-in with staff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Discussion &amp; Brainstorm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35CF1-8362-49AC-819E-84FF7433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83" y="1770011"/>
            <a:ext cx="3312177" cy="4414665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DC9C-4BBB-48C8-A0E9-53307394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782AE-5112-4C2C-9BB5-436EE0177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934" y="1769838"/>
            <a:ext cx="3312306" cy="4414838"/>
          </a:xfrm>
          <a:prstGeom prst="rect">
            <a:avLst/>
          </a:prstGeom>
          <a:ln>
            <a:solidFill>
              <a:srgbClr val="575358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C0DC34-16AF-4B0D-ABA1-484B16F7C0E4}"/>
              </a:ext>
            </a:extLst>
          </p:cNvPr>
          <p:cNvSpPr/>
          <p:nvPr/>
        </p:nvSpPr>
        <p:spPr>
          <a:xfrm>
            <a:off x="6420592" y="2541399"/>
            <a:ext cx="6096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358"/>
                </a:solidFill>
              </a:rPr>
              <a:t>Former reference librarian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358"/>
                </a:solidFill>
              </a:rPr>
              <a:t>Metadata enthusiast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75358"/>
                </a:solidFill>
              </a:rPr>
              <a:t>On the job cataloging training</a:t>
            </a:r>
          </a:p>
        </p:txBody>
      </p:sp>
    </p:spTree>
    <p:extLst>
      <p:ext uri="{BB962C8B-B14F-4D97-AF65-F5344CB8AC3E}">
        <p14:creationId xmlns:p14="http://schemas.microsoft.com/office/powerpoint/2010/main" val="19650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5579435" cy="4414665"/>
          </a:xfrm>
        </p:spPr>
        <p:txBody>
          <a:bodyPr/>
          <a:lstStyle/>
          <a:p>
            <a:r>
              <a:rPr lang="en-US" dirty="0"/>
              <a:t>Suburban library system north of Detroit, Michigan serving the townships of Clinton and Macomb</a:t>
            </a:r>
          </a:p>
          <a:p>
            <a:r>
              <a:rPr lang="en-US" dirty="0"/>
              <a:t>Growing population of 190,000</a:t>
            </a:r>
          </a:p>
          <a:p>
            <a:r>
              <a:rPr lang="en-US" dirty="0"/>
              <a:t>Main library and two branches</a:t>
            </a:r>
          </a:p>
          <a:p>
            <a:r>
              <a:rPr lang="en-US" dirty="0"/>
              <a:t>Centralized cataloging and semi-centralized collection development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Clinton-Macomb Public Library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167BE-FE5D-40FD-B4EE-6D6B16CB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8" y="2137503"/>
            <a:ext cx="4641015" cy="3479526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22930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E782-978F-4B60-844F-3D240272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LEAP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24F1-7C4F-4324-B54C-4FA9CFE3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Polaris users since 2003</a:t>
            </a:r>
          </a:p>
          <a:p>
            <a:r>
              <a:rPr lang="en-US" dirty="0"/>
              <a:t>Began using LEAP right away</a:t>
            </a:r>
          </a:p>
          <a:p>
            <a:r>
              <a:rPr lang="en-US" dirty="0"/>
              <a:t>In 2017 all circulation staff were moved to LEAP</a:t>
            </a:r>
          </a:p>
          <a:p>
            <a:r>
              <a:rPr lang="en-US" dirty="0"/>
              <a:t>Incoming substitute librarians are only trained on LEAP</a:t>
            </a:r>
          </a:p>
          <a:p>
            <a:r>
              <a:rPr lang="en-US" dirty="0"/>
              <a:t>Incoming salaried librarians are trained in LEAP </a:t>
            </a:r>
          </a:p>
          <a:p>
            <a:pPr lvl="1"/>
            <a:r>
              <a:rPr lang="en-US" dirty="0"/>
              <a:t>Only a few tasks still take them to the client. 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81635-BE8D-4A84-BC21-266F1EDF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21" y="3016332"/>
            <a:ext cx="4639772" cy="3069771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16336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F790-AFD3-422F-9E7F-55E8B76B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CMPL Starts Cataloging in LEAP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DFB5F-8B1E-4F1C-9320-94F6863A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762297"/>
            <a:ext cx="2666021" cy="4414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early adopter vs. the never-in-a-million years staff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A7792-D479-42FB-88FB-06EC40D8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887" y="1899717"/>
            <a:ext cx="8850113" cy="4168574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28017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2A01B-7E12-4D86-A707-F6CC554D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4" y="682211"/>
            <a:ext cx="9132820" cy="5029820"/>
          </a:xfrm>
          <a:prstGeom prst="rect">
            <a:avLst/>
          </a:prstGeom>
          <a:ln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15793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0AAD-28C0-4049-9691-5119213A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slow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B81C-D43B-40DB-9A16-907A768DB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LEAP window open all the time</a:t>
            </a:r>
          </a:p>
          <a:p>
            <a:endParaRPr lang="en-US" dirty="0"/>
          </a:p>
          <a:p>
            <a:r>
              <a:rPr lang="en-US" dirty="0"/>
              <a:t>Train staff to use LEAP for tasks like searching, circulation tasks, check in, placing holds, patron look up, etc.</a:t>
            </a:r>
          </a:p>
          <a:p>
            <a:endParaRPr lang="en-US" dirty="0"/>
          </a:p>
          <a:p>
            <a:r>
              <a:rPr lang="en-US" dirty="0"/>
              <a:t>Adjust to LEAP before jumping into MARC editing in LEAP</a:t>
            </a:r>
          </a:p>
          <a:p>
            <a:endParaRPr lang="en-US" dirty="0"/>
          </a:p>
          <a:p>
            <a:r>
              <a:rPr lang="en-US" dirty="0"/>
              <a:t>Ongoing LEAP training, especially after upgrades</a:t>
            </a:r>
          </a:p>
        </p:txBody>
      </p:sp>
    </p:spTree>
    <p:extLst>
      <p:ext uri="{BB962C8B-B14F-4D97-AF65-F5344CB8AC3E}">
        <p14:creationId xmlns:p14="http://schemas.microsoft.com/office/powerpoint/2010/main" val="3329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4D56-1994-419E-B677-8191E76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Buy-in with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1AFD-E410-4B83-92F5-D854E52D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pros </a:t>
            </a:r>
          </a:p>
          <a:p>
            <a:pPr lvl="1"/>
            <a:r>
              <a:rPr lang="en-US" dirty="0"/>
              <a:t>Opening the 520 field automatically fixes any rouge characters in the description.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3685F-4CC7-4E55-8388-156930B1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2411050"/>
            <a:ext cx="12192000" cy="1558579"/>
          </a:xfrm>
          <a:prstGeom prst="rect">
            <a:avLst/>
          </a:prstGeom>
          <a:ln>
            <a:solidFill>
              <a:srgbClr val="575358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4B797-1B2B-4A30-A536-41328ED6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3644096"/>
            <a:ext cx="7316888" cy="3213904"/>
          </a:xfrm>
          <a:prstGeom prst="rect">
            <a:avLst/>
          </a:prstGeom>
          <a:ln w="12700">
            <a:solidFill>
              <a:srgbClr val="575358"/>
            </a:solidFill>
          </a:ln>
        </p:spPr>
      </p:pic>
    </p:spTree>
    <p:extLst>
      <p:ext uri="{BB962C8B-B14F-4D97-AF65-F5344CB8AC3E}">
        <p14:creationId xmlns:p14="http://schemas.microsoft.com/office/powerpoint/2010/main" val="14823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B632626C47242ACF3B077C9BAEC55" ma:contentTypeVersion="22" ma:contentTypeDescription="Create a new document." ma:contentTypeScope="" ma:versionID="c8f74275c4c5ae93311d7d1c85fee7a9">
  <xsd:schema xmlns:xsd="http://www.w3.org/2001/XMLSchema" xmlns:xs="http://www.w3.org/2001/XMLSchema" xmlns:p="http://schemas.microsoft.com/office/2006/metadata/properties" xmlns:ns2="1ee16b87-d06b-4acc-bab3-ebea1d9e5ffa" xmlns:ns3="15b4db40-66c5-4774-a7a4-592c47258125" xmlns:ns4="a82fdb6e-c179-430d-8182-68f5a58a7fb4" targetNamespace="http://schemas.microsoft.com/office/2006/metadata/properties" ma:root="true" ma:fieldsID="67303df0d8e8b74d072de3270bc8af29" ns2:_="" ns3:_="" ns4:_="">
    <xsd:import namespace="1ee16b87-d06b-4acc-bab3-ebea1d9e5ffa"/>
    <xsd:import namespace="15b4db40-66c5-4774-a7a4-592c47258125"/>
    <xsd:import namespace="a82fdb6e-c179-430d-8182-68f5a58a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1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 Jacobson</DisplayName>
        <AccountId>18</AccountId>
        <AccountType/>
      </UserInfo>
      <UserInfo>
        <DisplayName>Stephanie Smith</DisplayName>
        <AccountId>58</AccountId>
        <AccountType/>
      </UserInfo>
      <UserInfo>
        <DisplayName>Ellen Wallace</DisplayName>
        <AccountId>39</AccountId>
        <AccountType/>
      </UserInfo>
    </SharedWithUsers>
    <MediaLengthInSeconds xmlns="1ee16b87-d06b-4acc-bab3-ebea1d9e5ffa" xsi:nil="true"/>
    <Image xmlns="a82fdb6e-c179-430d-8182-68f5a58a7fb4" xsi:nil="true"/>
  </documentManagement>
</p:properties>
</file>

<file path=customXml/itemProps1.xml><?xml version="1.0" encoding="utf-8"?>
<ds:datastoreItem xmlns:ds="http://schemas.openxmlformats.org/officeDocument/2006/customXml" ds:itemID="{2BF1133D-B442-4AEA-9C40-CBADD23E9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a82fdb6e-c179-430d-8182-68f5a58a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a82fdb6e-c179-430d-8182-68f5a58a7fb4"/>
    <ds:schemaRef ds:uri="15b4db40-66c5-4774-a7a4-592c47258125"/>
    <ds:schemaRef ds:uri="http://purl.org/dc/elements/1.1/"/>
    <ds:schemaRef ds:uri="1ee16b87-d06b-4acc-bab3-ebea1d9e5ffa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430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Georgia</vt:lpstr>
      <vt:lpstr>Noto Serif</vt:lpstr>
      <vt:lpstr>Roboto</vt:lpstr>
      <vt:lpstr>Roboto Medium</vt:lpstr>
      <vt:lpstr>Segoe UI Historic</vt:lpstr>
      <vt:lpstr>Wingdings</vt:lpstr>
      <vt:lpstr>Office Theme</vt:lpstr>
      <vt:lpstr>Cataloging in LEAP</vt:lpstr>
      <vt:lpstr>Outline</vt:lpstr>
      <vt:lpstr>Me </vt:lpstr>
      <vt:lpstr>Clinton-Macomb Public Library</vt:lpstr>
      <vt:lpstr>Moving to LEAP </vt:lpstr>
      <vt:lpstr>CMPL Starts Cataloging in LEAP</vt:lpstr>
      <vt:lpstr>PowerPoint Presentation</vt:lpstr>
      <vt:lpstr>Start slow  </vt:lpstr>
      <vt:lpstr>Building Buy-in with Staff</vt:lpstr>
      <vt:lpstr>PowerPoint Presentation</vt:lpstr>
      <vt:lpstr>PowerPoint Presentation</vt:lpstr>
      <vt:lpstr>Accessibility in LEAP</vt:lpstr>
      <vt:lpstr>Remote Work in LEAP</vt:lpstr>
      <vt:lpstr>Updates and Requests</vt:lpstr>
      <vt:lpstr>Discussion &amp; Brainstorm</vt:lpstr>
      <vt:lpstr>Discussion Questions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Celia Mulder</cp:lastModifiedBy>
  <cp:revision>116</cp:revision>
  <dcterms:created xsi:type="dcterms:W3CDTF">2019-12-02T15:33:25Z</dcterms:created>
  <dcterms:modified xsi:type="dcterms:W3CDTF">2023-05-09T13:39:39Z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