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7"/>
  </p:notesMasterIdLst>
  <p:sldIdLst>
    <p:sldId id="264" r:id="rId5"/>
    <p:sldId id="4035" r:id="rId6"/>
    <p:sldId id="257" r:id="rId7"/>
    <p:sldId id="258" r:id="rId8"/>
    <p:sldId id="259" r:id="rId9"/>
    <p:sldId id="4080" r:id="rId10"/>
    <p:sldId id="4081" r:id="rId11"/>
    <p:sldId id="4082" r:id="rId12"/>
    <p:sldId id="4084" r:id="rId13"/>
    <p:sldId id="4085" r:id="rId14"/>
    <p:sldId id="4086" r:id="rId15"/>
    <p:sldId id="4087" r:id="rId16"/>
    <p:sldId id="4089" r:id="rId17"/>
    <p:sldId id="4088" r:id="rId18"/>
    <p:sldId id="260" r:id="rId19"/>
    <p:sldId id="261" r:id="rId20"/>
    <p:sldId id="4034" r:id="rId21"/>
    <p:sldId id="4090" r:id="rId22"/>
    <p:sldId id="4091" r:id="rId23"/>
    <p:sldId id="4092" r:id="rId24"/>
    <p:sldId id="4093" r:id="rId25"/>
    <p:sldId id="4099" r:id="rId26"/>
    <p:sldId id="4100" r:id="rId27"/>
    <p:sldId id="4101" r:id="rId28"/>
    <p:sldId id="4032" r:id="rId29"/>
    <p:sldId id="270" r:id="rId30"/>
    <p:sldId id="4075" r:id="rId31"/>
    <p:sldId id="4095" r:id="rId32"/>
    <p:sldId id="4072" r:id="rId33"/>
    <p:sldId id="4071" r:id="rId34"/>
    <p:sldId id="4070" r:id="rId35"/>
    <p:sldId id="4069" r:id="rId36"/>
    <p:sldId id="4068" r:id="rId37"/>
    <p:sldId id="4052" r:id="rId38"/>
    <p:sldId id="4066" r:id="rId39"/>
    <p:sldId id="4065" r:id="rId40"/>
    <p:sldId id="4098" r:id="rId41"/>
    <p:sldId id="4062" r:id="rId42"/>
    <p:sldId id="4061" r:id="rId43"/>
    <p:sldId id="4060" r:id="rId44"/>
    <p:sldId id="4059" r:id="rId45"/>
    <p:sldId id="4097" r:id="rId46"/>
    <p:sldId id="4057" r:id="rId47"/>
    <p:sldId id="4056" r:id="rId48"/>
    <p:sldId id="4055" r:id="rId49"/>
    <p:sldId id="4033" r:id="rId50"/>
    <p:sldId id="4036" r:id="rId51"/>
    <p:sldId id="4037" r:id="rId52"/>
    <p:sldId id="4038" r:id="rId53"/>
    <p:sldId id="4039" r:id="rId54"/>
    <p:sldId id="4040" r:id="rId55"/>
    <p:sldId id="4041" r:id="rId56"/>
    <p:sldId id="4042" r:id="rId57"/>
    <p:sldId id="4043" r:id="rId58"/>
    <p:sldId id="4044" r:id="rId59"/>
    <p:sldId id="4045" r:id="rId60"/>
    <p:sldId id="4046" r:id="rId61"/>
    <p:sldId id="4047" r:id="rId62"/>
    <p:sldId id="4048" r:id="rId63"/>
    <p:sldId id="4049" r:id="rId64"/>
    <p:sldId id="4050" r:id="rId65"/>
    <p:sldId id="26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023"/>
    <a:srgbClr val="237948"/>
    <a:srgbClr val="F68E29"/>
    <a:srgbClr val="575358"/>
    <a:srgbClr val="E6E6E6"/>
    <a:srgbClr val="FBD504"/>
    <a:srgbClr val="E7E8E9"/>
    <a:srgbClr val="D1D2D4"/>
    <a:srgbClr val="27272A"/>
    <a:srgbClr val="AFD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EDF81-A77D-57B3-DBAF-5FA6C03FDD97}" v="279" dt="2024-03-26T11:57:58.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34264-8B43-9E43-BE6B-7B512C7060CC}"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9937-0B8D-9A49-8EF5-04B6AE50A6B9}" type="slidenum">
              <a:rPr lang="en-US" smtClean="0"/>
              <a:t>‹#›</a:t>
            </a:fld>
            <a:endParaRPr lang="en-US"/>
          </a:p>
        </p:txBody>
      </p:sp>
    </p:spTree>
    <p:extLst>
      <p:ext uri="{BB962C8B-B14F-4D97-AF65-F5344CB8AC3E}">
        <p14:creationId xmlns:p14="http://schemas.microsoft.com/office/powerpoint/2010/main" val="136313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r>
              <a:rPr lang="en-US">
                <a:solidFill>
                  <a:srgbClr val="464646"/>
                </a:solidFill>
                <a:latin typeface="Futura"/>
              </a:rPr>
              <a:t>Perception vs. Reality</a:t>
            </a:r>
          </a:p>
          <a:p>
            <a:pPr marR="0" lvl="0" rtl="0"/>
            <a:r>
              <a:rPr lang="en-US" b="0" i="0" u="none" strike="noStrike" baseline="0">
                <a:solidFill>
                  <a:srgbClr val="464646"/>
                </a:solidFill>
                <a:latin typeface="Futura"/>
              </a:rPr>
              <a:t>Behavior mirror actions, actions provide patterns. </a:t>
            </a:r>
          </a:p>
          <a:p>
            <a:pPr marR="0" lvl="0" rtl="0"/>
            <a:r>
              <a:rPr lang="en-US" b="0" i="0" u="none" strike="noStrike" baseline="0">
                <a:solidFill>
                  <a:srgbClr val="464646"/>
                </a:solidFill>
                <a:latin typeface="Futura"/>
              </a:rPr>
              <a:t>It is not new; it is just getting the attention it deserves. </a:t>
            </a:r>
          </a:p>
          <a:p>
            <a:pPr marR="0" lvl="0" rtl="0"/>
            <a:r>
              <a:rPr lang="en-US" b="0" i="0" u="none" strike="noStrike" baseline="0">
                <a:solidFill>
                  <a:srgbClr val="464646"/>
                </a:solidFill>
                <a:latin typeface="Futura"/>
              </a:rPr>
              <a:t>Consider adding an image representing behavior (i.e., something along the lines of predicting future actions based on behavior)</a:t>
            </a:r>
            <a:endParaRPr lang="en-US" b="0" i="0" u="none" strike="noStrike" baseline="-25000">
              <a:solidFill>
                <a:srgbClr val="464646"/>
              </a:solidFill>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2319937-0B8D-9A49-8EF5-04B6AE50A6B9}" type="slidenum">
              <a:rPr lang="en-US" smtClean="0"/>
              <a:t>4</a:t>
            </a:fld>
            <a:endParaRPr lang="en-US"/>
          </a:p>
        </p:txBody>
      </p:sp>
    </p:spTree>
    <p:extLst>
      <p:ext uri="{BB962C8B-B14F-4D97-AF65-F5344CB8AC3E}">
        <p14:creationId xmlns:p14="http://schemas.microsoft.com/office/powerpoint/2010/main" val="2878396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This view is available in Sierra 5.5 and later.</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URL</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https://techdocs.iii.com/sierradna/Content/Transactions/Circulation.htm</a:t>
            </a:r>
          </a:p>
        </p:txBody>
      </p:sp>
      <p:sp>
        <p:nvSpPr>
          <p:cNvPr id="4" name="Slide Number Placeholder 3"/>
          <p:cNvSpPr>
            <a:spLocks noGrp="1"/>
          </p:cNvSpPr>
          <p:nvPr>
            <p:ph type="sldNum" sz="quarter" idx="5"/>
          </p:nvPr>
        </p:nvSpPr>
        <p:spPr/>
        <p:txBody>
          <a:bodyPr/>
          <a:lstStyle/>
          <a:p>
            <a:fld id="{A2319937-0B8D-9A49-8EF5-04B6AE50A6B9}" type="slidenum">
              <a:rPr lang="en-US" smtClean="0"/>
              <a:t>21</a:t>
            </a:fld>
            <a:endParaRPr lang="en-US"/>
          </a:p>
        </p:txBody>
      </p:sp>
    </p:spTree>
    <p:extLst>
      <p:ext uri="{BB962C8B-B14F-4D97-AF65-F5344CB8AC3E}">
        <p14:creationId xmlns:p14="http://schemas.microsoft.com/office/powerpoint/2010/main" val="66631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This view is available in Sierra 5.5 and later.</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URL</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https://techdocs.iii.com/sierradna/Content/Transactions/Circulation.htm</a:t>
            </a:r>
          </a:p>
        </p:txBody>
      </p:sp>
      <p:sp>
        <p:nvSpPr>
          <p:cNvPr id="4" name="Slide Number Placeholder 3"/>
          <p:cNvSpPr>
            <a:spLocks noGrp="1"/>
          </p:cNvSpPr>
          <p:nvPr>
            <p:ph type="sldNum" sz="quarter" idx="5"/>
          </p:nvPr>
        </p:nvSpPr>
        <p:spPr/>
        <p:txBody>
          <a:bodyPr/>
          <a:lstStyle/>
          <a:p>
            <a:fld id="{A2319937-0B8D-9A49-8EF5-04B6AE50A6B9}" type="slidenum">
              <a:rPr lang="en-US" smtClean="0"/>
              <a:t>22</a:t>
            </a:fld>
            <a:endParaRPr lang="en-US"/>
          </a:p>
        </p:txBody>
      </p:sp>
    </p:spTree>
    <p:extLst>
      <p:ext uri="{BB962C8B-B14F-4D97-AF65-F5344CB8AC3E}">
        <p14:creationId xmlns:p14="http://schemas.microsoft.com/office/powerpoint/2010/main" val="309000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This view is available in Sierra 5.5 and later.</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URL</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https://techdocs.iii.com/sierradna/Content/Transactions/Circulation.htm</a:t>
            </a:r>
          </a:p>
        </p:txBody>
      </p:sp>
      <p:sp>
        <p:nvSpPr>
          <p:cNvPr id="4" name="Slide Number Placeholder 3"/>
          <p:cNvSpPr>
            <a:spLocks noGrp="1"/>
          </p:cNvSpPr>
          <p:nvPr>
            <p:ph type="sldNum" sz="quarter" idx="5"/>
          </p:nvPr>
        </p:nvSpPr>
        <p:spPr/>
        <p:txBody>
          <a:bodyPr/>
          <a:lstStyle/>
          <a:p>
            <a:fld id="{A2319937-0B8D-9A49-8EF5-04B6AE50A6B9}" type="slidenum">
              <a:rPr lang="en-US" smtClean="0"/>
              <a:t>23</a:t>
            </a:fld>
            <a:endParaRPr lang="en-US"/>
          </a:p>
        </p:txBody>
      </p:sp>
    </p:spTree>
    <p:extLst>
      <p:ext uri="{BB962C8B-B14F-4D97-AF65-F5344CB8AC3E}">
        <p14:creationId xmlns:p14="http://schemas.microsoft.com/office/powerpoint/2010/main" val="174140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This view is available in Sierra 5.5 and later.</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URL</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https://techdocs.iii.com/sierradna/Content/Transactions/Circulation.htm</a:t>
            </a:r>
          </a:p>
        </p:txBody>
      </p:sp>
      <p:sp>
        <p:nvSpPr>
          <p:cNvPr id="4" name="Slide Number Placeholder 3"/>
          <p:cNvSpPr>
            <a:spLocks noGrp="1"/>
          </p:cNvSpPr>
          <p:nvPr>
            <p:ph type="sldNum" sz="quarter" idx="5"/>
          </p:nvPr>
        </p:nvSpPr>
        <p:spPr/>
        <p:txBody>
          <a:bodyPr/>
          <a:lstStyle/>
          <a:p>
            <a:fld id="{A2319937-0B8D-9A49-8EF5-04B6AE50A6B9}" type="slidenum">
              <a:rPr lang="en-US" smtClean="0"/>
              <a:t>24</a:t>
            </a:fld>
            <a:endParaRPr lang="en-US"/>
          </a:p>
        </p:txBody>
      </p:sp>
    </p:spTree>
    <p:extLst>
      <p:ext uri="{BB962C8B-B14F-4D97-AF65-F5344CB8AC3E}">
        <p14:creationId xmlns:p14="http://schemas.microsoft.com/office/powerpoint/2010/main" val="1811098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319937-0B8D-9A49-8EF5-04B6AE50A6B9}" type="slidenum">
              <a:rPr lang="en-US" smtClean="0"/>
              <a:t>23</a:t>
            </a:fld>
            <a:endParaRPr lang="en-US"/>
          </a:p>
        </p:txBody>
      </p:sp>
    </p:spTree>
    <p:extLst>
      <p:ext uri="{BB962C8B-B14F-4D97-AF65-F5344CB8AC3E}">
        <p14:creationId xmlns:p14="http://schemas.microsoft.com/office/powerpoint/2010/main" val="3597265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319937-0B8D-9A49-8EF5-04B6AE50A6B9}" type="slidenum">
              <a:rPr lang="en-US" smtClean="0"/>
              <a:t>26</a:t>
            </a:fld>
            <a:endParaRPr lang="en-US"/>
          </a:p>
        </p:txBody>
      </p:sp>
    </p:spTree>
    <p:extLst>
      <p:ext uri="{BB962C8B-B14F-4D97-AF65-F5344CB8AC3E}">
        <p14:creationId xmlns:p14="http://schemas.microsoft.com/office/powerpoint/2010/main" val="2475769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319937-0B8D-9A49-8EF5-04B6AE50A6B9}" type="slidenum">
              <a:rPr lang="en-US" smtClean="0"/>
              <a:t>41</a:t>
            </a:fld>
            <a:endParaRPr lang="en-US"/>
          </a:p>
        </p:txBody>
      </p:sp>
    </p:spTree>
    <p:extLst>
      <p:ext uri="{BB962C8B-B14F-4D97-AF65-F5344CB8AC3E}">
        <p14:creationId xmlns:p14="http://schemas.microsoft.com/office/powerpoint/2010/main" val="210834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Going into IUG 2017 I had never worked with Python and was still very much a SQL novice.  I attended this presentation Gem gave showing how to write a script that would run a query, throw the results into an Excel file, and email that off and immediately thought it was something I could actually do.  A month later we had our first version of this report, essentially using Gem's script but uploading the file to an FTP server instead of emailing it.</a:t>
            </a:r>
          </a:p>
          <a:p>
            <a:r>
              <a:rPr lang="en-US"/>
              <a:t>3 years later we launched our new staff Intranet site that included a mechanism for staff to run canned SQL reports, and crafting an on demand version of this tool, with a few extra filtering options was one of the very first reports we included.</a:t>
            </a:r>
            <a:endParaRPr lang="en-US">
              <a:cs typeface="Calibri"/>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44</a:t>
            </a:fld>
            <a:endParaRPr lang="en-US"/>
          </a:p>
        </p:txBody>
      </p:sp>
    </p:spTree>
    <p:extLst>
      <p:ext uri="{BB962C8B-B14F-4D97-AF65-F5344CB8AC3E}">
        <p14:creationId xmlns:p14="http://schemas.microsoft.com/office/powerpoint/2010/main" val="3593129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that's how things were until the end of '23 when I met with a new department head at one of our libraries and she shared the instructions her predecessor had left her on the additional processing their staff would do with the report EVERY week.  It goes on like this for another 2 dozen steps.</a:t>
            </a:r>
          </a:p>
          <a:p>
            <a:r>
              <a:rPr lang="en-US"/>
              <a:t>Mostly they wanted to take the massive list we produced each week and portion it out to different selectors at their library according to each's subject area.  We put out some feelers to other libraries in the network to get a sense of how they used this report and quickly learned that while the instructions here were a bit of an extreme example, they were hardly unique.</a:t>
            </a:r>
            <a:endParaRPr lang="en-US">
              <a:cs typeface="Calibri"/>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45</a:t>
            </a:fld>
            <a:endParaRPr lang="en-US"/>
          </a:p>
        </p:txBody>
      </p:sp>
    </p:spTree>
    <p:extLst>
      <p:ext uri="{BB962C8B-B14F-4D97-AF65-F5344CB8AC3E}">
        <p14:creationId xmlns:p14="http://schemas.microsoft.com/office/powerpoint/2010/main" val="1992939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we took that feedback and came up with a list of improvements to make to the report to at least mitigate that extra effort everyone was doing.  From a practical perspective we still need this to be a bit of a one size fits all tool so we couldn't customize it to the collection areas for every staff member throughout the network, but wanted to reduce that extra processing everyone was doing as much as possible, and while we were at it add in a few extra data columns that staff said they'd like to see.</a:t>
            </a:r>
          </a:p>
        </p:txBody>
      </p:sp>
      <p:sp>
        <p:nvSpPr>
          <p:cNvPr id="4" name="Slide Number Placeholder 3"/>
          <p:cNvSpPr>
            <a:spLocks noGrp="1"/>
          </p:cNvSpPr>
          <p:nvPr>
            <p:ph type="sldNum" sz="quarter" idx="5"/>
          </p:nvPr>
        </p:nvSpPr>
        <p:spPr/>
        <p:txBody>
          <a:bodyPr/>
          <a:lstStyle/>
          <a:p>
            <a:fld id="{A2319937-0B8D-9A49-8EF5-04B6AE50A6B9}" type="slidenum">
              <a:rPr lang="en-US" smtClean="0"/>
              <a:t>46</a:t>
            </a:fld>
            <a:endParaRPr lang="en-US"/>
          </a:p>
        </p:txBody>
      </p:sp>
    </p:spTree>
    <p:extLst>
      <p:ext uri="{BB962C8B-B14F-4D97-AF65-F5344CB8AC3E}">
        <p14:creationId xmlns:p14="http://schemas.microsoft.com/office/powerpoint/2010/main" val="383109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r>
              <a:rPr lang="en-US">
                <a:solidFill>
                  <a:srgbClr val="464646"/>
                </a:solidFill>
                <a:latin typeface="Futura"/>
              </a:rPr>
              <a:t>Add a screenshot of the Time-to-Pick-up field from the Loan Rule table.</a:t>
            </a:r>
          </a:p>
          <a:p>
            <a:pPr marR="0" lvl="0" rtl="0"/>
            <a:r>
              <a:rPr lang="en-US">
                <a:solidFill>
                  <a:srgbClr val="464646"/>
                </a:solidFill>
                <a:latin typeface="Futura"/>
              </a:rPr>
              <a:t>Add a screenshot of the Holdshelf activity report from Decision Center. Is there an equivalent for the legacy Web management Report module?</a:t>
            </a:r>
          </a:p>
          <a:p>
            <a:pPr marR="0" lvl="0" rtl="0"/>
            <a:r>
              <a:rPr lang="en-US">
                <a:solidFill>
                  <a:srgbClr val="464646"/>
                </a:solidFill>
                <a:latin typeface="Futura"/>
              </a:rPr>
              <a:t>It provides numbers on Placed On Holdshelf, Picked up from Holdshelf, Abandoned from Holdshelf, Abandoned Percentage</a:t>
            </a:r>
          </a:p>
          <a:p>
            <a:pPr marR="0" lvl="0" rtl="0"/>
            <a:r>
              <a:rPr lang="en-US">
                <a:solidFill>
                  <a:srgbClr val="464646"/>
                </a:solidFill>
                <a:latin typeface="Futura"/>
              </a:rPr>
              <a:t>What additional information could we add to this so it's more useful for staff?</a:t>
            </a:r>
          </a:p>
          <a:p>
            <a:pPr marR="0" lvl="0" rtl="0"/>
            <a:r>
              <a:rPr lang="en-US" b="0" i="0" u="none" strike="noStrike" baseline="0">
                <a:solidFill>
                  <a:srgbClr val="464646"/>
                </a:solidFill>
                <a:latin typeface="Futura"/>
              </a:rPr>
              <a:t>Add a screenshot of Holdshelf SQL data showing a sample of data along with the average time patrons typically pick up their holds.</a:t>
            </a:r>
            <a:endParaRPr lang="en-US" b="0" i="0" u="none" strike="noStrike" baseline="-25000">
              <a:solidFill>
                <a:srgbClr val="464646"/>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5</a:t>
            </a:fld>
            <a:endParaRPr lang="en-US"/>
          </a:p>
        </p:txBody>
      </p:sp>
    </p:spTree>
    <p:extLst>
      <p:ext uri="{BB962C8B-B14F-4D97-AF65-F5344CB8AC3E}">
        <p14:creationId xmlns:p14="http://schemas.microsoft.com/office/powerpoint/2010/main" val="1839219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made updates to both versions of our purchase alert which you can access on the two following slides.  This will take you to the on demand query accessed via the user interface you see here, and which could be fairly easily adopted by others, just replace the variables this fills in with your own parameters.</a:t>
            </a:r>
          </a:p>
          <a:p>
            <a:endParaRPr lang="en-US">
              <a:cs typeface="Calibri"/>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47</a:t>
            </a:fld>
            <a:endParaRPr lang="en-US"/>
          </a:p>
        </p:txBody>
      </p:sp>
    </p:spTree>
    <p:extLst>
      <p:ext uri="{BB962C8B-B14F-4D97-AF65-F5344CB8AC3E}">
        <p14:creationId xmlns:p14="http://schemas.microsoft.com/office/powerpoint/2010/main" val="2275795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here you can find the Python script and related </a:t>
            </a:r>
            <a:r>
              <a:rPr lang="en-US" err="1"/>
              <a:t>SQl</a:t>
            </a:r>
            <a:r>
              <a:rPr lang="en-US"/>
              <a:t> queries for the automated version that produces the spreadsheets we place on our FTP server each week.</a:t>
            </a:r>
          </a:p>
          <a:p>
            <a:endParaRPr lang="en-US">
              <a:cs typeface="Calibri"/>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48</a:t>
            </a:fld>
            <a:endParaRPr lang="en-US"/>
          </a:p>
        </p:txBody>
      </p:sp>
    </p:spTree>
    <p:extLst>
      <p:ext uri="{BB962C8B-B14F-4D97-AF65-F5344CB8AC3E}">
        <p14:creationId xmlns:p14="http://schemas.microsoft.com/office/powerpoint/2010/main" val="3573064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quickly go through the additions we made to our original report, which was quite similar in nature to what Rebecca just presented.  Staff wanted the inclusion of ISBN and UPC codes to help make the report a bit more actionable.  This way when the report alerts them to a title they should consider purchasing they can just copy and past the number directly into the vendor's site to place the order.  What you see here aggregates all such numbers on a bib record into a single comma delimited field, using the </a:t>
            </a:r>
            <a:r>
              <a:rPr lang="en-US" err="1"/>
              <a:t>string_agg</a:t>
            </a:r>
            <a:r>
              <a:rPr lang="en-US"/>
              <a:t>() function, and performs some regular expression based cleanup to remove unwanted text from those fields, resulting in the sort of display seen here.</a:t>
            </a:r>
          </a:p>
        </p:txBody>
      </p:sp>
      <p:sp>
        <p:nvSpPr>
          <p:cNvPr id="4" name="Slide Number Placeholder 3"/>
          <p:cNvSpPr>
            <a:spLocks noGrp="1"/>
          </p:cNvSpPr>
          <p:nvPr>
            <p:ph type="sldNum" sz="quarter" idx="5"/>
          </p:nvPr>
        </p:nvSpPr>
        <p:spPr/>
        <p:txBody>
          <a:bodyPr/>
          <a:lstStyle/>
          <a:p>
            <a:fld id="{A2319937-0B8D-9A49-8EF5-04B6AE50A6B9}" type="slidenum">
              <a:rPr lang="en-US" smtClean="0"/>
              <a:t>49</a:t>
            </a:fld>
            <a:endParaRPr lang="en-US"/>
          </a:p>
        </p:txBody>
      </p:sp>
    </p:spTree>
    <p:extLst>
      <p:ext uri="{BB962C8B-B14F-4D97-AF65-F5344CB8AC3E}">
        <p14:creationId xmlns:p14="http://schemas.microsoft.com/office/powerpoint/2010/main" val="3217227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the on demand version of the report, I overthought the filtering options a bit in the prior version which just confused people.  That and the addition of age level and mat types getting worked into the collection category logic meant those were no longer useful as filters. The # of titles was more important when we were generated one huge list, but once it's subdivided it's more manageable so that can go.  Controlling the sort order was just needless complexity and as you can tell by the filter label I was already struggling to explain it so we're just going with a default and if someone wants to resort that's easy enough to do in Excel.  </a:t>
            </a:r>
          </a:p>
          <a:p>
            <a:r>
              <a:rPr lang="en-US"/>
              <a:t>But then we have to add in the new Hold threshold, more on that in a moment</a:t>
            </a:r>
          </a:p>
        </p:txBody>
      </p:sp>
      <p:sp>
        <p:nvSpPr>
          <p:cNvPr id="4" name="Slide Number Placeholder 3"/>
          <p:cNvSpPr>
            <a:spLocks noGrp="1"/>
          </p:cNvSpPr>
          <p:nvPr>
            <p:ph type="sldNum" sz="quarter" idx="5"/>
          </p:nvPr>
        </p:nvSpPr>
        <p:spPr/>
        <p:txBody>
          <a:bodyPr/>
          <a:lstStyle/>
          <a:p>
            <a:fld id="{A2319937-0B8D-9A49-8EF5-04B6AE50A6B9}" type="slidenum">
              <a:rPr lang="en-US" smtClean="0"/>
              <a:t>50</a:t>
            </a:fld>
            <a:endParaRPr lang="en-US"/>
          </a:p>
        </p:txBody>
      </p:sp>
    </p:spTree>
    <p:extLst>
      <p:ext uri="{BB962C8B-B14F-4D97-AF65-F5344CB8AC3E}">
        <p14:creationId xmlns:p14="http://schemas.microsoft.com/office/powerpoint/2010/main" val="738253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 we had a request to reproduce the logic we've used in Encore try to capture materials that have been recently received but may still be waiting in tech services to be added to the collection.  Our setting for that in process message was 14 days so we're reproducing that here.</a:t>
            </a:r>
          </a:p>
          <a:p>
            <a:r>
              <a:rPr lang="en-US"/>
              <a:t>In the inner query created counts of orders that were received in the past 14 days and items on the same bib records that were created in the past 14 days.</a:t>
            </a:r>
          </a:p>
          <a:p>
            <a:r>
              <a:rPr lang="en-US"/>
              <a:t>Then in the main query we can do the math for instances where there are more in process orders than there are items.  Note we've used the MAX() function when calling all of those, which was a lazy method of reconciling possible one-to-many join errors that might sneak in there due to the number of LEFT JOINS and subqueries we have in play.</a:t>
            </a:r>
            <a:endParaRPr lang="en-US">
              <a:ea typeface="Calibri"/>
              <a:cs typeface="Calibri"/>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51</a:t>
            </a:fld>
            <a:endParaRPr lang="en-US"/>
          </a:p>
        </p:txBody>
      </p:sp>
    </p:spTree>
    <p:extLst>
      <p:ext uri="{BB962C8B-B14F-4D97-AF65-F5344CB8AC3E}">
        <p14:creationId xmlns:p14="http://schemas.microsoft.com/office/powerpoint/2010/main" val="1289749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item locations are structured so the 4th character identifies </a:t>
            </a:r>
            <a:r>
              <a:rPr lang="en-US" err="1"/>
              <a:t>juv</a:t>
            </a:r>
            <a:r>
              <a:rPr lang="en-US"/>
              <a:t> and YA collections.  So we're pulling those and then looking for the most frequently assigned location among all items on a bib using the MODE() function.  It is however the case that due to pre publication titles in the list that some titles will have zero items, hence the Unknown option in the case statement</a:t>
            </a:r>
          </a:p>
        </p:txBody>
      </p:sp>
      <p:sp>
        <p:nvSpPr>
          <p:cNvPr id="4" name="Slide Number Placeholder 3"/>
          <p:cNvSpPr>
            <a:spLocks noGrp="1"/>
          </p:cNvSpPr>
          <p:nvPr>
            <p:ph type="sldNum" sz="quarter" idx="5"/>
          </p:nvPr>
        </p:nvSpPr>
        <p:spPr/>
        <p:txBody>
          <a:bodyPr/>
          <a:lstStyle/>
          <a:p>
            <a:fld id="{A2319937-0B8D-9A49-8EF5-04B6AE50A6B9}" type="slidenum">
              <a:rPr lang="en-US" smtClean="0"/>
              <a:t>52</a:t>
            </a:fld>
            <a:endParaRPr lang="en-US"/>
          </a:p>
        </p:txBody>
      </p:sp>
    </p:spTree>
    <p:extLst>
      <p:ext uri="{BB962C8B-B14F-4D97-AF65-F5344CB8AC3E}">
        <p14:creationId xmlns:p14="http://schemas.microsoft.com/office/powerpoint/2010/main" val="1915657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other data point we need to create is a marker of if a title is fiction or non-fiction.  The approach we've taken is one that was pulled out of a prior report we had created and involves looking at subject headings (with a lot of regex), the material types and the MARC leader values.  This is a little imperfect but has proven to be decently reliable just with a slight excess of records resolves to unknown due to pre-pub vendor records that haven't received full cataloging as of yet.</a:t>
            </a:r>
          </a:p>
        </p:txBody>
      </p:sp>
      <p:sp>
        <p:nvSpPr>
          <p:cNvPr id="4" name="Slide Number Placeholder 3"/>
          <p:cNvSpPr>
            <a:spLocks noGrp="1"/>
          </p:cNvSpPr>
          <p:nvPr>
            <p:ph type="sldNum" sz="quarter" idx="5"/>
          </p:nvPr>
        </p:nvSpPr>
        <p:spPr/>
        <p:txBody>
          <a:bodyPr/>
          <a:lstStyle/>
          <a:p>
            <a:fld id="{A2319937-0B8D-9A49-8EF5-04B6AE50A6B9}" type="slidenum">
              <a:rPr lang="en-US" smtClean="0"/>
              <a:t>53</a:t>
            </a:fld>
            <a:endParaRPr lang="en-US"/>
          </a:p>
        </p:txBody>
      </p:sp>
    </p:spTree>
    <p:extLst>
      <p:ext uri="{BB962C8B-B14F-4D97-AF65-F5344CB8AC3E}">
        <p14:creationId xmlns:p14="http://schemas.microsoft.com/office/powerpoint/2010/main" val="1804505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a:t>
            </a:r>
            <a:r>
              <a:rPr lang="en-US" err="1"/>
              <a:t>xlsxwriter</a:t>
            </a:r>
            <a:r>
              <a:rPr lang="en-US"/>
              <a:t> we can now create separate worksheets within the spreadsheet we're creating and as the script loops through the SQL results we can use some conditional logic to determine sheet to write each row to.  We can't do this with the on demand version of the report since that can only produce .csv files but by exposing these fields staff can easily sort the resulting report and do the final cleanup without too much additional effort.</a:t>
            </a:r>
          </a:p>
        </p:txBody>
      </p:sp>
      <p:sp>
        <p:nvSpPr>
          <p:cNvPr id="4" name="Slide Number Placeholder 3"/>
          <p:cNvSpPr>
            <a:spLocks noGrp="1"/>
          </p:cNvSpPr>
          <p:nvPr>
            <p:ph type="sldNum" sz="quarter" idx="5"/>
          </p:nvPr>
        </p:nvSpPr>
        <p:spPr/>
        <p:txBody>
          <a:bodyPr/>
          <a:lstStyle/>
          <a:p>
            <a:fld id="{A2319937-0B8D-9A49-8EF5-04B6AE50A6B9}" type="slidenum">
              <a:rPr lang="en-US" smtClean="0"/>
              <a:t>54</a:t>
            </a:fld>
            <a:endParaRPr lang="en-US"/>
          </a:p>
        </p:txBody>
      </p:sp>
    </p:spTree>
    <p:extLst>
      <p:ext uri="{BB962C8B-B14F-4D97-AF65-F5344CB8AC3E}">
        <p14:creationId xmlns:p14="http://schemas.microsoft.com/office/powerpoint/2010/main" val="1356449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for some fancy Excel formula work we wanted to make the report more actionable by providing a reasonable suggested purchase amount.  The problem being that those needs could differ greatly from library to library in our network where we have urban multi-branch libraries and much smaller suburban communities.  So we came up with a method where the formula used to calculate this value would work off of variable within the column header that users could change on the fly.  By default it's set to 1 copy for every three local holds then subtracting any copies that are already available, on order or that are in process.</a:t>
            </a:r>
          </a:p>
        </p:txBody>
      </p:sp>
      <p:sp>
        <p:nvSpPr>
          <p:cNvPr id="4" name="Slide Number Placeholder 3"/>
          <p:cNvSpPr>
            <a:spLocks noGrp="1"/>
          </p:cNvSpPr>
          <p:nvPr>
            <p:ph type="sldNum" sz="quarter" idx="5"/>
          </p:nvPr>
        </p:nvSpPr>
        <p:spPr/>
        <p:txBody>
          <a:bodyPr/>
          <a:lstStyle/>
          <a:p>
            <a:fld id="{A2319937-0B8D-9A49-8EF5-04B6AE50A6B9}" type="slidenum">
              <a:rPr lang="en-US" smtClean="0"/>
              <a:t>55</a:t>
            </a:fld>
            <a:endParaRPr lang="en-US"/>
          </a:p>
        </p:txBody>
      </p:sp>
    </p:spTree>
    <p:extLst>
      <p:ext uri="{BB962C8B-B14F-4D97-AF65-F5344CB8AC3E}">
        <p14:creationId xmlns:p14="http://schemas.microsoft.com/office/powerpoint/2010/main" val="2862362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here you can see the Excel formula necessary for that to actually work, which searches for whatever appears between the parenthesis in cell O1</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56</a:t>
            </a:fld>
            <a:endParaRPr lang="en-US"/>
          </a:p>
        </p:txBody>
      </p:sp>
    </p:spTree>
    <p:extLst>
      <p:ext uri="{BB962C8B-B14F-4D97-AF65-F5344CB8AC3E}">
        <p14:creationId xmlns:p14="http://schemas.microsoft.com/office/powerpoint/2010/main" val="405706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D79A9-834A-F3E1-F0B7-FF01224EC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2E38A-86C5-D751-BC74-73328939C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3F80F-3077-CD66-2235-800CF3D9D0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6D34FE-BBFE-754C-6C63-E399E6A0D0C5}"/>
              </a:ext>
            </a:extLst>
          </p:cNvPr>
          <p:cNvSpPr>
            <a:spLocks noGrp="1"/>
          </p:cNvSpPr>
          <p:nvPr>
            <p:ph type="sldNum" sz="quarter" idx="5"/>
          </p:nvPr>
        </p:nvSpPr>
        <p:spPr/>
        <p:txBody>
          <a:bodyPr/>
          <a:lstStyle/>
          <a:p>
            <a:fld id="{A2319937-0B8D-9A49-8EF5-04B6AE50A6B9}" type="slidenum">
              <a:rPr lang="en-US" smtClean="0"/>
              <a:t>6</a:t>
            </a:fld>
            <a:endParaRPr lang="en-US"/>
          </a:p>
        </p:txBody>
      </p:sp>
    </p:spTree>
    <p:extLst>
      <p:ext uri="{BB962C8B-B14F-4D97-AF65-F5344CB8AC3E}">
        <p14:creationId xmlns:p14="http://schemas.microsoft.com/office/powerpoint/2010/main" val="34128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then here's what we had to come up with on the Python end to build that into our sheet.  For this to work we had to keep track of the row currently being written to by </a:t>
            </a:r>
            <a:r>
              <a:rPr lang="en-US" err="1"/>
              <a:t>xlsxwriter</a:t>
            </a:r>
            <a:r>
              <a:rPr lang="en-US"/>
              <a:t>, plug that into the blanks in the formula each time its written using string formatting, and then increment the variable used to track that by one each time it goes through the writing loop.</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57</a:t>
            </a:fld>
            <a:endParaRPr lang="en-US"/>
          </a:p>
        </p:txBody>
      </p:sp>
    </p:spTree>
    <p:extLst>
      <p:ext uri="{BB962C8B-B14F-4D97-AF65-F5344CB8AC3E}">
        <p14:creationId xmlns:p14="http://schemas.microsoft.com/office/powerpoint/2010/main" val="1085421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here's the final result of all these additions.</a:t>
            </a:r>
          </a:p>
        </p:txBody>
      </p:sp>
      <p:sp>
        <p:nvSpPr>
          <p:cNvPr id="4" name="Slide Number Placeholder 3"/>
          <p:cNvSpPr>
            <a:spLocks noGrp="1"/>
          </p:cNvSpPr>
          <p:nvPr>
            <p:ph type="sldNum" sz="quarter" idx="5"/>
          </p:nvPr>
        </p:nvSpPr>
        <p:spPr/>
        <p:txBody>
          <a:bodyPr/>
          <a:lstStyle/>
          <a:p>
            <a:fld id="{A2319937-0B8D-9A49-8EF5-04B6AE50A6B9}" type="slidenum">
              <a:rPr lang="en-US" smtClean="0"/>
              <a:t>58</a:t>
            </a:fld>
            <a:endParaRPr lang="en-US"/>
          </a:p>
        </p:txBody>
      </p:sp>
    </p:spTree>
    <p:extLst>
      <p:ext uri="{BB962C8B-B14F-4D97-AF65-F5344CB8AC3E}">
        <p14:creationId xmlns:p14="http://schemas.microsoft.com/office/powerpoint/2010/main" val="137420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provides numbers on Placed On Holdshelf, Picked up from Holdshelf, Abandoned from Holdshelf , and Abandoned Percentage</a:t>
            </a:r>
          </a:p>
          <a:p>
            <a:r>
              <a:rPr lang="en-US"/>
              <a:t>What additional information could we add to this so it's more useful for staff?</a:t>
            </a:r>
          </a:p>
        </p:txBody>
      </p:sp>
      <p:sp>
        <p:nvSpPr>
          <p:cNvPr id="4" name="Slide Number Placeholder 3"/>
          <p:cNvSpPr>
            <a:spLocks noGrp="1"/>
          </p:cNvSpPr>
          <p:nvPr>
            <p:ph type="sldNum" sz="quarter" idx="5"/>
          </p:nvPr>
        </p:nvSpPr>
        <p:spPr/>
        <p:txBody>
          <a:bodyPr/>
          <a:lstStyle/>
          <a:p>
            <a:fld id="{A2319937-0B8D-9A49-8EF5-04B6AE50A6B9}" type="slidenum">
              <a:rPr lang="en-US" smtClean="0"/>
              <a:t>8</a:t>
            </a:fld>
            <a:endParaRPr lang="en-US"/>
          </a:p>
        </p:txBody>
      </p:sp>
    </p:spTree>
    <p:extLst>
      <p:ext uri="{BB962C8B-B14F-4D97-AF65-F5344CB8AC3E}">
        <p14:creationId xmlns:p14="http://schemas.microsoft.com/office/powerpoint/2010/main" val="306573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u="none" strike="noStrike" baseline="0">
                <a:solidFill>
                  <a:srgbClr val="464646"/>
                </a:solidFill>
                <a:latin typeface="Futura Bold"/>
              </a:rPr>
              <a:t>Having two ears should allow us to listen twice before we speak…</a:t>
            </a:r>
            <a:r>
              <a:rPr lang="en-US" b="0" i="0" u="none" strike="noStrike" baseline="0">
                <a:solidFill>
                  <a:srgbClr val="464646"/>
                </a:solidFill>
                <a:latin typeface="Futura Bold"/>
              </a:rPr>
              <a:t> - Tommy Reeves</a:t>
            </a:r>
          </a:p>
          <a:p>
            <a:endParaRPr lang="en-US"/>
          </a:p>
        </p:txBody>
      </p:sp>
      <p:sp>
        <p:nvSpPr>
          <p:cNvPr id="4" name="Slide Number Placeholder 3"/>
          <p:cNvSpPr>
            <a:spLocks noGrp="1"/>
          </p:cNvSpPr>
          <p:nvPr>
            <p:ph type="sldNum" sz="quarter" idx="5"/>
          </p:nvPr>
        </p:nvSpPr>
        <p:spPr/>
        <p:txBody>
          <a:bodyPr/>
          <a:lstStyle/>
          <a:p>
            <a:fld id="{A2319937-0B8D-9A49-8EF5-04B6AE50A6B9}" type="slidenum">
              <a:rPr lang="en-US" smtClean="0"/>
              <a:t>15</a:t>
            </a:fld>
            <a:endParaRPr lang="en-US"/>
          </a:p>
        </p:txBody>
      </p:sp>
    </p:spTree>
    <p:extLst>
      <p:ext uri="{BB962C8B-B14F-4D97-AF65-F5344CB8AC3E}">
        <p14:creationId xmlns:p14="http://schemas.microsoft.com/office/powerpoint/2010/main" val="298357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This view is available in Sierra 5.5 and later.</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URL</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https://techdocs.iii.com/sierradna/Content/Transactions/Circulation.htm</a:t>
            </a:r>
          </a:p>
        </p:txBody>
      </p:sp>
      <p:sp>
        <p:nvSpPr>
          <p:cNvPr id="4" name="Slide Number Placeholder 3"/>
          <p:cNvSpPr>
            <a:spLocks noGrp="1"/>
          </p:cNvSpPr>
          <p:nvPr>
            <p:ph type="sldNum" sz="quarter" idx="5"/>
          </p:nvPr>
        </p:nvSpPr>
        <p:spPr/>
        <p:txBody>
          <a:bodyPr/>
          <a:lstStyle/>
          <a:p>
            <a:fld id="{A2319937-0B8D-9A49-8EF5-04B6AE50A6B9}" type="slidenum">
              <a:rPr lang="en-US" smtClean="0"/>
              <a:t>16</a:t>
            </a:fld>
            <a:endParaRPr lang="en-US"/>
          </a:p>
        </p:txBody>
      </p:sp>
    </p:spTree>
    <p:extLst>
      <p:ext uri="{BB962C8B-B14F-4D97-AF65-F5344CB8AC3E}">
        <p14:creationId xmlns:p14="http://schemas.microsoft.com/office/powerpoint/2010/main" val="96005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This view is available in Sierra 5.5 and later.</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URL</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https://techdocs.iii.com/sierradna/Content/Transactions/Circulation.htm</a:t>
            </a:r>
          </a:p>
        </p:txBody>
      </p:sp>
      <p:sp>
        <p:nvSpPr>
          <p:cNvPr id="4" name="Slide Number Placeholder 3"/>
          <p:cNvSpPr>
            <a:spLocks noGrp="1"/>
          </p:cNvSpPr>
          <p:nvPr>
            <p:ph type="sldNum" sz="quarter" idx="5"/>
          </p:nvPr>
        </p:nvSpPr>
        <p:spPr/>
        <p:txBody>
          <a:bodyPr/>
          <a:lstStyle/>
          <a:p>
            <a:fld id="{A2319937-0B8D-9A49-8EF5-04B6AE50A6B9}" type="slidenum">
              <a:rPr lang="en-US" smtClean="0"/>
              <a:t>18</a:t>
            </a:fld>
            <a:endParaRPr lang="en-US"/>
          </a:p>
        </p:txBody>
      </p:sp>
    </p:spTree>
    <p:extLst>
      <p:ext uri="{BB962C8B-B14F-4D97-AF65-F5344CB8AC3E}">
        <p14:creationId xmlns:p14="http://schemas.microsoft.com/office/powerpoint/2010/main" val="84769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This view is available in Sierra 5.5 and later.</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URL</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https://techdocs.iii.com/sierradna/Content/Transactions/Circulation.htm</a:t>
            </a:r>
          </a:p>
        </p:txBody>
      </p:sp>
      <p:sp>
        <p:nvSpPr>
          <p:cNvPr id="4" name="Slide Number Placeholder 3"/>
          <p:cNvSpPr>
            <a:spLocks noGrp="1"/>
          </p:cNvSpPr>
          <p:nvPr>
            <p:ph type="sldNum" sz="quarter" idx="5"/>
          </p:nvPr>
        </p:nvSpPr>
        <p:spPr/>
        <p:txBody>
          <a:bodyPr/>
          <a:lstStyle/>
          <a:p>
            <a:fld id="{A2319937-0B8D-9A49-8EF5-04B6AE50A6B9}" type="slidenum">
              <a:rPr lang="en-US" smtClean="0"/>
              <a:t>19</a:t>
            </a:fld>
            <a:endParaRPr lang="en-US"/>
          </a:p>
        </p:txBody>
      </p:sp>
    </p:spTree>
    <p:extLst>
      <p:ext uri="{BB962C8B-B14F-4D97-AF65-F5344CB8AC3E}">
        <p14:creationId xmlns:p14="http://schemas.microsoft.com/office/powerpoint/2010/main" val="332651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This view is available in Sierra 5.5 and later.</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URL</a:t>
            </a:r>
          </a:p>
          <a:p>
            <a:pPr marL="628650" lvl="1" indent="-171450">
              <a:buFont typeface="Arial" panose="020B0604020202020204" pitchFamily="34" charset="0"/>
              <a:buChar char="•"/>
            </a:pPr>
            <a:r>
              <a:rPr lang="en-US" sz="1200" b="0" i="0" kern="1200">
                <a:solidFill>
                  <a:schemeClr val="tx1"/>
                </a:solidFill>
                <a:effectLst/>
                <a:latin typeface="+mn-lt"/>
                <a:ea typeface="+mn-ea"/>
                <a:cs typeface="+mn-cs"/>
              </a:rPr>
              <a:t>https://techdocs.iii.com/sierradna/Content/Transactions/Circulation.htm</a:t>
            </a:r>
          </a:p>
        </p:txBody>
      </p:sp>
      <p:sp>
        <p:nvSpPr>
          <p:cNvPr id="4" name="Slide Number Placeholder 3"/>
          <p:cNvSpPr>
            <a:spLocks noGrp="1"/>
          </p:cNvSpPr>
          <p:nvPr>
            <p:ph type="sldNum" sz="quarter" idx="5"/>
          </p:nvPr>
        </p:nvSpPr>
        <p:spPr/>
        <p:txBody>
          <a:bodyPr/>
          <a:lstStyle/>
          <a:p>
            <a:fld id="{A2319937-0B8D-9A49-8EF5-04B6AE50A6B9}" type="slidenum">
              <a:rPr lang="en-US" smtClean="0"/>
              <a:t>20</a:t>
            </a:fld>
            <a:endParaRPr lang="en-US"/>
          </a:p>
        </p:txBody>
      </p:sp>
    </p:spTree>
    <p:extLst>
      <p:ext uri="{BB962C8B-B14F-4D97-AF65-F5344CB8AC3E}">
        <p14:creationId xmlns:p14="http://schemas.microsoft.com/office/powerpoint/2010/main" val="547152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userDrawn="1"/>
        </p:nvSpPr>
        <p:spPr>
          <a:xfrm>
            <a:off x="-1" y="2796513"/>
            <a:ext cx="12192002" cy="3395316"/>
          </a:xfrm>
          <a:prstGeom prst="rect">
            <a:avLst/>
          </a:prstGeom>
          <a:gradFill>
            <a:gsLst>
              <a:gs pos="0">
                <a:schemeClr val="accent6">
                  <a:alpha val="95359"/>
                  <a:lumMod val="20000"/>
                </a:schemeClr>
              </a:gs>
              <a:gs pos="68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3107531"/>
            <a:ext cx="6932393" cy="750087"/>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3942283"/>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5068970"/>
            <a:ext cx="6942138" cy="554038"/>
          </a:xfrm>
        </p:spPr>
        <p:txBody>
          <a:bodyPr>
            <a:normAutofit/>
          </a:bodyPr>
          <a:lstStyle>
            <a:lvl1pPr marL="0" indent="0" algn="ctr">
              <a:buNone/>
              <a:defRPr sz="2400">
                <a:solidFill>
                  <a:schemeClr val="bg1"/>
                </a:solidFill>
              </a:defRPr>
            </a:lvl1pPr>
          </a:lstStyle>
          <a:p>
            <a:pPr lvl="0"/>
            <a:r>
              <a:rPr lang="en-US"/>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a:solidFill>
                  <a:schemeClr val="bg1"/>
                </a:solidFill>
              </a:rPr>
              <a:t>#IUG2021</a:t>
            </a:r>
            <a:endParaRPr lang="en-US" sz="1600" baseline="3000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6" name="Picture 5" descr="A logo for a company&#10;&#10;Description automatically generated">
            <a:extLst>
              <a:ext uri="{FF2B5EF4-FFF2-40B4-BE49-F238E27FC236}">
                <a16:creationId xmlns:a16="http://schemas.microsoft.com/office/drawing/2014/main" id="{C812285D-72C6-55A8-CAE8-E1B3525DA0E8}"/>
              </a:ext>
            </a:extLst>
          </p:cNvPr>
          <p:cNvPicPr>
            <a:picLocks noChangeAspect="1"/>
          </p:cNvPicPr>
          <p:nvPr userDrawn="1"/>
        </p:nvPicPr>
        <p:blipFill rotWithShape="1">
          <a:blip r:embed="rId3"/>
          <a:srcRect l="6040" t="14463" r="5100" b="15758"/>
          <a:stretch/>
        </p:blipFill>
        <p:spPr>
          <a:xfrm>
            <a:off x="3166373" y="435004"/>
            <a:ext cx="5877018" cy="2015231"/>
          </a:xfrm>
          <a:prstGeom prst="rect">
            <a:avLst/>
          </a:prstGeom>
        </p:spPr>
      </p:pic>
    </p:spTree>
    <p:extLst>
      <p:ext uri="{BB962C8B-B14F-4D97-AF65-F5344CB8AC3E}">
        <p14:creationId xmlns:p14="http://schemas.microsoft.com/office/powerpoint/2010/main" val="1545539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userDrawn="1"/>
        </p:nvSpPr>
        <p:spPr>
          <a:xfrm>
            <a:off x="182880" y="6360160"/>
            <a:ext cx="157480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609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flip="none" rotWithShape="1">
          <a:gsLst>
            <a:gs pos="0">
              <a:schemeClr val="accent6">
                <a:alpha val="95000"/>
                <a:lumMod val="20000"/>
              </a:schemeClr>
            </a:gs>
            <a:gs pos="100000">
              <a:schemeClr val="accent1"/>
            </a:gs>
            <a:gs pos="59000">
              <a:schemeClr val="accent2"/>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a:t>Click to add section title</a:t>
            </a:r>
          </a:p>
        </p:txBody>
      </p:sp>
      <p:sp>
        <p:nvSpPr>
          <p:cNvPr id="6" name="TextBox 5">
            <a:extLst>
              <a:ext uri="{FF2B5EF4-FFF2-40B4-BE49-F238E27FC236}">
                <a16:creationId xmlns:a16="http://schemas.microsoft.com/office/drawing/2014/main" id="{FED6B1CD-743E-BB4D-8074-57FD6A8B64AE}"/>
              </a:ext>
            </a:extLst>
          </p:cNvPr>
          <p:cNvSpPr txBox="1"/>
          <p:nvPr userDrawn="1"/>
        </p:nvSpPr>
        <p:spPr>
          <a:xfrm>
            <a:off x="-1182941" y="6397482"/>
            <a:ext cx="4572000" cy="338554"/>
          </a:xfrm>
          <a:prstGeom prst="rect">
            <a:avLst/>
          </a:prstGeom>
          <a:noFill/>
        </p:spPr>
        <p:txBody>
          <a:bodyPr wrap="square" rtlCol="0">
            <a:spAutoFit/>
          </a:bodyPr>
          <a:lstStyle/>
          <a:p>
            <a:pPr algn="ctr"/>
            <a:r>
              <a:rPr lang="en-US" sz="1600">
                <a:solidFill>
                  <a:schemeClr val="bg1"/>
                </a:solidFill>
              </a:rPr>
              <a:t>#IUG2024</a:t>
            </a:r>
            <a:endParaRPr lang="en-US" sz="1600" baseline="30000">
              <a:solidFill>
                <a:schemeClr val="bg1"/>
              </a:solidFill>
            </a:endParaRPr>
          </a:p>
        </p:txBody>
      </p:sp>
      <p:pic>
        <p:nvPicPr>
          <p:cNvPr id="3" name="Picture 2" descr="A white letter on a black background&#10;&#10;Description automatically generated">
            <a:extLst>
              <a:ext uri="{FF2B5EF4-FFF2-40B4-BE49-F238E27FC236}">
                <a16:creationId xmlns:a16="http://schemas.microsoft.com/office/drawing/2014/main" id="{E759597F-C8AA-F41E-F539-049B7829C63A}"/>
              </a:ext>
            </a:extLst>
          </p:cNvPr>
          <p:cNvPicPr>
            <a:picLocks noChangeAspect="1"/>
          </p:cNvPicPr>
          <p:nvPr userDrawn="1"/>
        </p:nvPicPr>
        <p:blipFill>
          <a:blip r:embed="rId2"/>
          <a:stretch>
            <a:fillRect/>
          </a:stretch>
        </p:blipFill>
        <p:spPr>
          <a:xfrm>
            <a:off x="10322560" y="6207761"/>
            <a:ext cx="1588726" cy="505064"/>
          </a:xfrm>
          <a:prstGeom prst="rect">
            <a:avLst/>
          </a:prstGeom>
        </p:spPr>
      </p:pic>
      <p:pic>
        <p:nvPicPr>
          <p:cNvPr id="8" name="Picture 7">
            <a:extLst>
              <a:ext uri="{FF2B5EF4-FFF2-40B4-BE49-F238E27FC236}">
                <a16:creationId xmlns:a16="http://schemas.microsoft.com/office/drawing/2014/main" id="{D28B2D7F-6B4E-5DD5-8704-94169AA34B98}"/>
              </a:ext>
            </a:extLst>
          </p:cNvPr>
          <p:cNvPicPr>
            <a:picLocks noChangeAspect="1"/>
          </p:cNvPicPr>
          <p:nvPr userDrawn="1"/>
        </p:nvPicPr>
        <p:blipFill>
          <a:blip r:embed="rId3"/>
          <a:stretch>
            <a:fillRect/>
          </a:stretch>
        </p:blipFill>
        <p:spPr>
          <a:xfrm>
            <a:off x="254000" y="6469380"/>
            <a:ext cx="267494" cy="213995"/>
          </a:xfrm>
          <a:prstGeom prst="rect">
            <a:avLst/>
          </a:prstGeom>
        </p:spPr>
      </p:pic>
    </p:spTree>
    <p:extLst>
      <p:ext uri="{BB962C8B-B14F-4D97-AF65-F5344CB8AC3E}">
        <p14:creationId xmlns:p14="http://schemas.microsoft.com/office/powerpoint/2010/main" val="281636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DA62DF-AE40-FAD1-DE75-E027AFE895F8}"/>
              </a:ext>
            </a:extLst>
          </p:cNvPr>
          <p:cNvSpPr/>
          <p:nvPr userDrawn="1"/>
        </p:nvSpPr>
        <p:spPr>
          <a:xfrm>
            <a:off x="-2" y="5917015"/>
            <a:ext cx="12192002" cy="940985"/>
          </a:xfrm>
          <a:prstGeom prst="rect">
            <a:avLst/>
          </a:prstGeom>
          <a:gradFill>
            <a:gsLst>
              <a:gs pos="0">
                <a:schemeClr val="accent6">
                  <a:alpha val="95359"/>
                  <a:lumMod val="20375"/>
                </a:schemeClr>
              </a:gs>
              <a:gs pos="62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963809"/>
            <a:ext cx="5486400" cy="798020"/>
          </a:xfrm>
        </p:spPr>
        <p:txBody>
          <a:bodyPr>
            <a:normAutofit/>
          </a:bodyPr>
          <a:lstStyle>
            <a:lvl1pPr marL="0" indent="0" algn="ctr">
              <a:buNone/>
              <a:defRPr sz="6000" b="1">
                <a:solidFill>
                  <a:schemeClr val="accent1"/>
                </a:solidFill>
              </a:defRPr>
            </a:lvl1pPr>
          </a:lstStyle>
          <a:p>
            <a:pPr lvl="0"/>
            <a:r>
              <a:rPr lang="en-US"/>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4023207"/>
            <a:ext cx="4224337" cy="955675"/>
          </a:xfrm>
        </p:spPr>
        <p:txBody>
          <a:bodyPr>
            <a:normAutofit/>
          </a:bodyPr>
          <a:lstStyle>
            <a:lvl1pPr marL="0" indent="0" algn="ctr">
              <a:buNone/>
              <a:defRPr sz="2800">
                <a:solidFill>
                  <a:srgbClr val="575358"/>
                </a:solidFill>
              </a:defRPr>
            </a:lvl1pPr>
          </a:lstStyle>
          <a:p>
            <a:pPr lvl="0"/>
            <a:r>
              <a:rPr lang="en-US"/>
              <a:t>Questions?</a:t>
            </a:r>
          </a:p>
        </p:txBody>
      </p:sp>
      <p:sp>
        <p:nvSpPr>
          <p:cNvPr id="11" name="TextBox 10">
            <a:extLst>
              <a:ext uri="{FF2B5EF4-FFF2-40B4-BE49-F238E27FC236}">
                <a16:creationId xmlns:a16="http://schemas.microsoft.com/office/drawing/2014/main" id="{9F50E31C-F9CF-834D-94CA-50E82FA2103E}"/>
              </a:ext>
            </a:extLst>
          </p:cNvPr>
          <p:cNvSpPr txBox="1"/>
          <p:nvPr userDrawn="1"/>
        </p:nvSpPr>
        <p:spPr>
          <a:xfrm>
            <a:off x="-1182941" y="6406360"/>
            <a:ext cx="4572000" cy="338554"/>
          </a:xfrm>
          <a:prstGeom prst="rect">
            <a:avLst/>
          </a:prstGeom>
          <a:noFill/>
        </p:spPr>
        <p:txBody>
          <a:bodyPr wrap="square" rtlCol="0">
            <a:spAutoFit/>
          </a:bodyPr>
          <a:lstStyle/>
          <a:p>
            <a:pPr algn="ctr"/>
            <a:r>
              <a:rPr lang="en-US" sz="1600">
                <a:solidFill>
                  <a:schemeClr val="bg1"/>
                </a:solidFill>
              </a:rPr>
              <a:t>#IUG2024</a:t>
            </a:r>
            <a:endParaRPr lang="en-US" sz="1600" baseline="30000">
              <a:solidFill>
                <a:schemeClr val="bg1"/>
              </a:solidFill>
            </a:endParaRPr>
          </a:p>
        </p:txBody>
      </p:sp>
      <p:pic>
        <p:nvPicPr>
          <p:cNvPr id="7" name="Picture 6" descr="A logo for a company&#10;&#10;Description automatically generated">
            <a:extLst>
              <a:ext uri="{FF2B5EF4-FFF2-40B4-BE49-F238E27FC236}">
                <a16:creationId xmlns:a16="http://schemas.microsoft.com/office/drawing/2014/main" id="{E6F4CCD4-F86F-AD24-7F44-19E9104881FE}"/>
              </a:ext>
            </a:extLst>
          </p:cNvPr>
          <p:cNvPicPr>
            <a:picLocks noChangeAspect="1"/>
          </p:cNvPicPr>
          <p:nvPr userDrawn="1"/>
        </p:nvPicPr>
        <p:blipFill rotWithShape="1">
          <a:blip r:embed="rId2"/>
          <a:srcRect l="6040" t="14463" r="5100" b="15758"/>
          <a:stretch/>
        </p:blipFill>
        <p:spPr>
          <a:xfrm>
            <a:off x="3166373" y="683579"/>
            <a:ext cx="5877018" cy="2015231"/>
          </a:xfrm>
          <a:prstGeom prst="rect">
            <a:avLst/>
          </a:prstGeom>
        </p:spPr>
      </p:pic>
      <p:pic>
        <p:nvPicPr>
          <p:cNvPr id="2" name="Picture 1">
            <a:extLst>
              <a:ext uri="{FF2B5EF4-FFF2-40B4-BE49-F238E27FC236}">
                <a16:creationId xmlns:a16="http://schemas.microsoft.com/office/drawing/2014/main" id="{86456D67-7E21-0B8A-3F0A-73DFAB75C73A}"/>
              </a:ext>
            </a:extLst>
          </p:cNvPr>
          <p:cNvPicPr>
            <a:picLocks noChangeAspect="1"/>
          </p:cNvPicPr>
          <p:nvPr userDrawn="1"/>
        </p:nvPicPr>
        <p:blipFill>
          <a:blip r:embed="rId3"/>
          <a:stretch>
            <a:fillRect/>
          </a:stretch>
        </p:blipFill>
        <p:spPr>
          <a:xfrm>
            <a:off x="254000" y="6469380"/>
            <a:ext cx="267494" cy="213995"/>
          </a:xfrm>
          <a:prstGeom prst="rect">
            <a:avLst/>
          </a:prstGeom>
        </p:spPr>
      </p:pic>
    </p:spTree>
    <p:extLst>
      <p:ext uri="{BB962C8B-B14F-4D97-AF65-F5344CB8AC3E}">
        <p14:creationId xmlns:p14="http://schemas.microsoft.com/office/powerpoint/2010/main" val="732849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ABF7-A03F-2B9B-B21E-3D2633AB497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018B4E6A-6620-A4DA-2595-7EB57E1263A7}"/>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DADFF-840A-E805-3769-39D0C68AEE0D}"/>
              </a:ext>
            </a:extLst>
          </p:cNvPr>
          <p:cNvSpPr>
            <a:spLocks noGrp="1"/>
          </p:cNvSpPr>
          <p:nvPr>
            <p:ph type="dt" sz="half" idx="10"/>
          </p:nvPr>
        </p:nvSpPr>
        <p:spPr/>
        <p:txBody>
          <a:bodyPr/>
          <a:lstStyle/>
          <a:p>
            <a:fld id="{78B94274-2F87-4E9C-9C1B-F25AF05FD6E8}" type="datetimeFigureOut">
              <a:rPr lang="en-US" smtClean="0"/>
              <a:t>3/26/2024</a:t>
            </a:fld>
            <a:endParaRPr lang="en-US"/>
          </a:p>
        </p:txBody>
      </p:sp>
      <p:sp>
        <p:nvSpPr>
          <p:cNvPr id="5" name="Footer Placeholder 4">
            <a:extLst>
              <a:ext uri="{FF2B5EF4-FFF2-40B4-BE49-F238E27FC236}">
                <a16:creationId xmlns:a16="http://schemas.microsoft.com/office/drawing/2014/main" id="{E50AF4FA-3394-2082-6099-6A1A7AE2F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DAB83-78CD-D6F6-C308-353B40B80481}"/>
              </a:ext>
            </a:extLst>
          </p:cNvPr>
          <p:cNvSpPr>
            <a:spLocks noGrp="1"/>
          </p:cNvSpPr>
          <p:nvPr>
            <p:ph type="sldNum" sz="quarter" idx="12"/>
          </p:nvPr>
        </p:nvSpPr>
        <p:spPr/>
        <p:txBody>
          <a:bodyPr/>
          <a:lstStyle/>
          <a:p>
            <a:fld id="{7DC61B45-DC5E-42FF-A25E-588EB31DD077}" type="slidenum">
              <a:rPr lang="en-US" smtClean="0"/>
              <a:t>‹#›</a:t>
            </a:fld>
            <a:endParaRPr lang="en-US"/>
          </a:p>
        </p:txBody>
      </p:sp>
    </p:spTree>
    <p:extLst>
      <p:ext uri="{BB962C8B-B14F-4D97-AF65-F5344CB8AC3E}">
        <p14:creationId xmlns:p14="http://schemas.microsoft.com/office/powerpoint/2010/main" val="159181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le Slide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CDA08-8A9B-BAC4-39A7-2EF17C4F8026}"/>
              </a:ext>
            </a:extLst>
          </p:cNvPr>
          <p:cNvSpPr/>
          <p:nvPr userDrawn="1"/>
        </p:nvSpPr>
        <p:spPr>
          <a:xfrm>
            <a:off x="-2" y="976544"/>
            <a:ext cx="12192002" cy="4243526"/>
          </a:xfrm>
          <a:prstGeom prst="rect">
            <a:avLst/>
          </a:prstGeom>
          <a:gradFill>
            <a:gsLst>
              <a:gs pos="0">
                <a:schemeClr val="accent6">
                  <a:alpha val="95359"/>
                  <a:lumMod val="20375"/>
                </a:schemeClr>
              </a:gs>
              <a:gs pos="68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1901230"/>
            <a:ext cx="6932393" cy="780560"/>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2869390"/>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3864151"/>
            <a:ext cx="6942138" cy="554038"/>
          </a:xfrm>
        </p:spPr>
        <p:txBody>
          <a:bodyPr>
            <a:normAutofit/>
          </a:bodyPr>
          <a:lstStyle>
            <a:lvl1pPr marL="0" indent="0" algn="ctr">
              <a:buNone/>
              <a:defRPr sz="2400">
                <a:solidFill>
                  <a:schemeClr val="bg1"/>
                </a:solidFill>
              </a:defRPr>
            </a:lvl1pPr>
          </a:lstStyle>
          <a:p>
            <a:pPr lvl="0"/>
            <a:r>
              <a:rPr lang="en-US"/>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a:solidFill>
                  <a:schemeClr val="bg1"/>
                </a:solidFill>
              </a:rPr>
              <a:t>#IUG2021</a:t>
            </a:r>
            <a:endParaRPr lang="en-US" sz="1600" baseline="3000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7" name="Picture 6" descr="A blue number on a black background&#10;&#10;Description automatically generated">
            <a:extLst>
              <a:ext uri="{FF2B5EF4-FFF2-40B4-BE49-F238E27FC236}">
                <a16:creationId xmlns:a16="http://schemas.microsoft.com/office/drawing/2014/main" id="{D49A9206-226C-3505-6D87-A00842E3843D}"/>
              </a:ext>
            </a:extLst>
          </p:cNvPr>
          <p:cNvPicPr>
            <a:picLocks noChangeAspect="1"/>
          </p:cNvPicPr>
          <p:nvPr userDrawn="1"/>
        </p:nvPicPr>
        <p:blipFill>
          <a:blip r:embed="rId3"/>
          <a:stretch>
            <a:fillRect/>
          </a:stretch>
        </p:blipFill>
        <p:spPr>
          <a:xfrm>
            <a:off x="10312400" y="6232188"/>
            <a:ext cx="1617002" cy="514052"/>
          </a:xfrm>
          <a:prstGeom prst="rect">
            <a:avLst/>
          </a:prstGeom>
        </p:spPr>
      </p:pic>
    </p:spTree>
    <p:extLst>
      <p:ext uri="{BB962C8B-B14F-4D97-AF65-F5344CB8AC3E}">
        <p14:creationId xmlns:p14="http://schemas.microsoft.com/office/powerpoint/2010/main" val="914892963"/>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74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pic>
        <p:nvPicPr>
          <p:cNvPr id="5" name="Picture 4" descr="A blue number on a black background&#10;&#10;Description automatically generated">
            <a:extLst>
              <a:ext uri="{FF2B5EF4-FFF2-40B4-BE49-F238E27FC236}">
                <a16:creationId xmlns:a16="http://schemas.microsoft.com/office/drawing/2014/main" id="{27FC3D80-8BB6-82BD-A9E1-C86B970A003A}"/>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8" name="Picture 7">
            <a:extLst>
              <a:ext uri="{FF2B5EF4-FFF2-40B4-BE49-F238E27FC236}">
                <a16:creationId xmlns:a16="http://schemas.microsoft.com/office/drawing/2014/main" id="{825C2A84-0CA4-9E16-CCC7-7ABBA3AA5418}"/>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3805007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B59BDA-E291-F8DD-C4E7-8B88EC809BCD}"/>
              </a:ext>
            </a:extLst>
          </p:cNvPr>
          <p:cNvSpPr/>
          <p:nvPr userDrawn="1"/>
        </p:nvSpPr>
        <p:spPr>
          <a:xfrm>
            <a:off x="0" y="541585"/>
            <a:ext cx="12192002" cy="940985"/>
          </a:xfrm>
          <a:prstGeom prst="rect">
            <a:avLst/>
          </a:prstGeom>
          <a:gradFill>
            <a:gsLst>
              <a:gs pos="0">
                <a:schemeClr val="accent6">
                  <a:alpha val="95359"/>
                  <a:lumMod val="20375"/>
                </a:schemeClr>
              </a:gs>
              <a:gs pos="62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pic>
        <p:nvPicPr>
          <p:cNvPr id="4" name="Picture 3" descr="A blue number on a black background&#10;&#10;Description automatically generated">
            <a:extLst>
              <a:ext uri="{FF2B5EF4-FFF2-40B4-BE49-F238E27FC236}">
                <a16:creationId xmlns:a16="http://schemas.microsoft.com/office/drawing/2014/main" id="{BBC4DEDA-047E-056F-CC67-2F0676D21022}"/>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8" name="Picture 7">
            <a:extLst>
              <a:ext uri="{FF2B5EF4-FFF2-40B4-BE49-F238E27FC236}">
                <a16:creationId xmlns:a16="http://schemas.microsoft.com/office/drawing/2014/main" id="{998249BD-2DF4-63B9-CB3A-1EA9EC831230}"/>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395403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chemeClr val="accent1"/>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blue number on a black background&#10;&#10;Description automatically generated">
            <a:extLst>
              <a:ext uri="{FF2B5EF4-FFF2-40B4-BE49-F238E27FC236}">
                <a16:creationId xmlns:a16="http://schemas.microsoft.com/office/drawing/2014/main" id="{D4BE2DE3-A26B-0144-7E02-0DB6A0B6D16D}"/>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4" name="Picture 3">
            <a:extLst>
              <a:ext uri="{FF2B5EF4-FFF2-40B4-BE49-F238E27FC236}">
                <a16:creationId xmlns:a16="http://schemas.microsoft.com/office/drawing/2014/main" id="{49F028FB-1F59-B637-EEF7-1F1774076132}"/>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4028975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chemeClr val="accent1"/>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6795888"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7518400" y="2178320"/>
            <a:ext cx="3516510"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pic>
        <p:nvPicPr>
          <p:cNvPr id="3" name="Picture 2" descr="A blue number on a black background&#10;&#10;Description automatically generated">
            <a:extLst>
              <a:ext uri="{FF2B5EF4-FFF2-40B4-BE49-F238E27FC236}">
                <a16:creationId xmlns:a16="http://schemas.microsoft.com/office/drawing/2014/main" id="{8422F242-EA7A-F15B-8F38-9FFA04FC258E}"/>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4" name="Picture 3">
            <a:extLst>
              <a:ext uri="{FF2B5EF4-FFF2-40B4-BE49-F238E27FC236}">
                <a16:creationId xmlns:a16="http://schemas.microsoft.com/office/drawing/2014/main" id="{BB4211B4-4A0B-9ECA-995B-0C0DE510D7F3}"/>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2716449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18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solidFill>
                  <a:srgbClr val="575358"/>
                </a:solidFill>
              </a:defRPr>
            </a:lvl1pPr>
          </a:lstStyle>
          <a:p>
            <a:pPr lvl="0"/>
            <a:r>
              <a:rPr lang="en-US"/>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rgbClr val="575358"/>
                </a:solidFill>
              </a:defRPr>
            </a:lvl1pPr>
          </a:lstStyle>
          <a:p>
            <a:pPr lvl="0"/>
            <a:r>
              <a:rPr lang="en-US"/>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pic>
        <p:nvPicPr>
          <p:cNvPr id="6" name="Picture 5" descr="A blue number on a black background&#10;&#10;Description automatically generated">
            <a:extLst>
              <a:ext uri="{FF2B5EF4-FFF2-40B4-BE49-F238E27FC236}">
                <a16:creationId xmlns:a16="http://schemas.microsoft.com/office/drawing/2014/main" id="{147CABCB-9C60-E112-9A21-F1379F741A40}"/>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7" name="Picture 6">
            <a:extLst>
              <a:ext uri="{FF2B5EF4-FFF2-40B4-BE49-F238E27FC236}">
                <a16:creationId xmlns:a16="http://schemas.microsoft.com/office/drawing/2014/main" id="{5D08A257-65A9-6443-1465-CC96C8AA2C5D}"/>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117614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F79395-0844-AD0D-53A2-F531521F5E61}"/>
              </a:ext>
            </a:extLst>
          </p:cNvPr>
          <p:cNvSpPr/>
          <p:nvPr userDrawn="1"/>
        </p:nvSpPr>
        <p:spPr>
          <a:xfrm>
            <a:off x="0" y="0"/>
            <a:ext cx="12192002" cy="6858000"/>
          </a:xfrm>
          <a:prstGeom prst="rect">
            <a:avLst/>
          </a:prstGeom>
          <a:gradFill>
            <a:gsLst>
              <a:gs pos="0">
                <a:schemeClr val="accent6">
                  <a:alpha val="95359"/>
                  <a:lumMod val="20375"/>
                </a:schemeClr>
              </a:gs>
              <a:gs pos="59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bg1"/>
                </a:solidFill>
              </a:defRPr>
            </a:lvl1pPr>
          </a:lstStyle>
          <a:p>
            <a:fld id="{4E05448C-0736-1547-BEB1-CB30D0B29A88}" type="slidenum">
              <a:rPr lang="en-US" smtClean="0"/>
              <a:pPr/>
              <a:t>‹#›</a:t>
            </a:fld>
            <a:endParaRPr lang="en-US"/>
          </a:p>
        </p:txBody>
      </p:sp>
      <p:sp>
        <p:nvSpPr>
          <p:cNvPr id="10" name="TextBox 9">
            <a:extLst>
              <a:ext uri="{FF2B5EF4-FFF2-40B4-BE49-F238E27FC236}">
                <a16:creationId xmlns:a16="http://schemas.microsoft.com/office/drawing/2014/main" id="{253CB0F5-C883-4244-A2C8-E70894486D4E}"/>
              </a:ext>
            </a:extLst>
          </p:cNvPr>
          <p:cNvSpPr txBox="1"/>
          <p:nvPr userDrawn="1"/>
        </p:nvSpPr>
        <p:spPr>
          <a:xfrm>
            <a:off x="-1182941" y="6397482"/>
            <a:ext cx="4572000" cy="338554"/>
          </a:xfrm>
          <a:prstGeom prst="rect">
            <a:avLst/>
          </a:prstGeom>
          <a:noFill/>
        </p:spPr>
        <p:txBody>
          <a:bodyPr wrap="square" rtlCol="0">
            <a:spAutoFit/>
          </a:bodyPr>
          <a:lstStyle/>
          <a:p>
            <a:pPr algn="ctr"/>
            <a:r>
              <a:rPr lang="en-US" sz="1600">
                <a:solidFill>
                  <a:schemeClr val="bg1"/>
                </a:solidFill>
              </a:rPr>
              <a:t>#IUG2024</a:t>
            </a:r>
            <a:endParaRPr lang="en-US" sz="1600" baseline="30000">
              <a:solidFill>
                <a:schemeClr val="bg1"/>
              </a:solidFill>
            </a:endParaRPr>
          </a:p>
        </p:txBody>
      </p:sp>
      <p:pic>
        <p:nvPicPr>
          <p:cNvPr id="5" name="Picture 4" descr="A white letter on a black background&#10;&#10;Description automatically generated">
            <a:extLst>
              <a:ext uri="{FF2B5EF4-FFF2-40B4-BE49-F238E27FC236}">
                <a16:creationId xmlns:a16="http://schemas.microsoft.com/office/drawing/2014/main" id="{8A9AB1D3-7F82-D0C9-30B0-E9D35A63B8BE}"/>
              </a:ext>
            </a:extLst>
          </p:cNvPr>
          <p:cNvPicPr>
            <a:picLocks noChangeAspect="1"/>
          </p:cNvPicPr>
          <p:nvPr userDrawn="1"/>
        </p:nvPicPr>
        <p:blipFill>
          <a:blip r:embed="rId2"/>
          <a:stretch>
            <a:fillRect/>
          </a:stretch>
        </p:blipFill>
        <p:spPr>
          <a:xfrm>
            <a:off x="10322560" y="6207761"/>
            <a:ext cx="1588726" cy="505064"/>
          </a:xfrm>
          <a:prstGeom prst="rect">
            <a:avLst/>
          </a:prstGeom>
        </p:spPr>
      </p:pic>
      <p:pic>
        <p:nvPicPr>
          <p:cNvPr id="4" name="Picture 3">
            <a:extLst>
              <a:ext uri="{FF2B5EF4-FFF2-40B4-BE49-F238E27FC236}">
                <a16:creationId xmlns:a16="http://schemas.microsoft.com/office/drawing/2014/main" id="{BE06B2BD-9127-F7AF-E19E-DBA5993CC4A6}"/>
              </a:ext>
            </a:extLst>
          </p:cNvPr>
          <p:cNvPicPr>
            <a:picLocks noChangeAspect="1"/>
          </p:cNvPicPr>
          <p:nvPr userDrawn="1"/>
        </p:nvPicPr>
        <p:blipFill>
          <a:blip r:embed="rId3"/>
          <a:stretch>
            <a:fillRect/>
          </a:stretch>
        </p:blipFill>
        <p:spPr>
          <a:xfrm>
            <a:off x="254000" y="6469380"/>
            <a:ext cx="267494" cy="213995"/>
          </a:xfrm>
          <a:prstGeom prst="rect">
            <a:avLst/>
          </a:prstGeom>
        </p:spPr>
      </p:pic>
    </p:spTree>
    <p:extLst>
      <p:ext uri="{BB962C8B-B14F-4D97-AF65-F5344CB8AC3E}">
        <p14:creationId xmlns:p14="http://schemas.microsoft.com/office/powerpoint/2010/main" val="4039630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1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pic>
        <p:nvPicPr>
          <p:cNvPr id="6" name="Picture 5">
            <a:extLst>
              <a:ext uri="{FF2B5EF4-FFF2-40B4-BE49-F238E27FC236}">
                <a16:creationId xmlns:a16="http://schemas.microsoft.com/office/drawing/2014/main" id="{8244C16B-CE90-09F1-6278-FC3314E14C18}"/>
              </a:ext>
            </a:extLst>
          </p:cNvPr>
          <p:cNvPicPr>
            <a:picLocks noChangeAspect="1"/>
          </p:cNvPicPr>
          <p:nvPr userDrawn="1"/>
        </p:nvPicPr>
        <p:blipFill>
          <a:blip r:embed="rId2"/>
          <a:stretch>
            <a:fillRect/>
          </a:stretch>
        </p:blipFill>
        <p:spPr>
          <a:xfrm>
            <a:off x="254000" y="6467475"/>
            <a:ext cx="267494" cy="213995"/>
          </a:xfrm>
          <a:prstGeom prst="rect">
            <a:avLst/>
          </a:prstGeom>
        </p:spPr>
      </p:pic>
    </p:spTree>
    <p:extLst>
      <p:ext uri="{BB962C8B-B14F-4D97-AF65-F5344CB8AC3E}">
        <p14:creationId xmlns:p14="http://schemas.microsoft.com/office/powerpoint/2010/main" val="2553602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sp>
        <p:nvSpPr>
          <p:cNvPr id="9" name="TextBox 8">
            <a:extLst>
              <a:ext uri="{FF2B5EF4-FFF2-40B4-BE49-F238E27FC236}">
                <a16:creationId xmlns:a16="http://schemas.microsoft.com/office/drawing/2014/main" id="{BCA0E099-69B7-9549-A9A0-3F0BE181716D}"/>
              </a:ext>
            </a:extLst>
          </p:cNvPr>
          <p:cNvSpPr txBox="1"/>
          <p:nvPr userDrawn="1"/>
        </p:nvSpPr>
        <p:spPr>
          <a:xfrm>
            <a:off x="-1182941" y="6397482"/>
            <a:ext cx="4572000" cy="338554"/>
          </a:xfrm>
          <a:prstGeom prst="rect">
            <a:avLst/>
          </a:prstGeom>
          <a:noFill/>
        </p:spPr>
        <p:txBody>
          <a:bodyPr wrap="square" rtlCol="0">
            <a:spAutoFit/>
          </a:bodyPr>
          <a:lstStyle/>
          <a:p>
            <a:pPr algn="ctr"/>
            <a:r>
              <a:rPr lang="en-US" sz="1600">
                <a:solidFill>
                  <a:srgbClr val="575358"/>
                </a:solidFill>
              </a:rPr>
              <a:t>#IUG2024</a:t>
            </a:r>
            <a:endParaRPr lang="en-US" sz="1600" baseline="30000">
              <a:solidFill>
                <a:srgbClr val="575358"/>
              </a:solidFill>
            </a:endParaRPr>
          </a:p>
        </p:txBody>
      </p:sp>
    </p:spTree>
    <p:extLst>
      <p:ext uri="{BB962C8B-B14F-4D97-AF65-F5344CB8AC3E}">
        <p14:creationId xmlns:p14="http://schemas.microsoft.com/office/powerpoint/2010/main" val="1834948040"/>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0" r:id="rId3"/>
    <p:sldLayoutId id="2147483668" r:id="rId4"/>
    <p:sldLayoutId id="2147483664" r:id="rId5"/>
    <p:sldLayoutId id="2147483663" r:id="rId6"/>
    <p:sldLayoutId id="2147483652" r:id="rId7"/>
    <p:sldLayoutId id="2147483665" r:id="rId8"/>
    <p:sldLayoutId id="2147483666" r:id="rId9"/>
    <p:sldLayoutId id="2147483670" r:id="rId10"/>
    <p:sldLayoutId id="2147483662" r:id="rId11"/>
    <p:sldLayoutId id="2147483655" r:id="rId12"/>
    <p:sldLayoutId id="2147483671" r:id="rId13"/>
  </p:sldLayoutIdLst>
  <p:txStyles>
    <p:titleStyle>
      <a:lvl1pPr algn="l" defTabSz="914400" rtl="0" eaLnBrk="1" latinLnBrk="0" hangingPunct="1">
        <a:lnSpc>
          <a:spcPct val="90000"/>
        </a:lnSpc>
        <a:spcBef>
          <a:spcPct val="0"/>
        </a:spcBef>
        <a:buNone/>
        <a:defRPr sz="28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tolibrary.org/Custom/Library/HighDemandHoldsReportdemoPY.txt" TargetMode="External"/><Relationship Id="rId2" Type="http://schemas.openxmlformats.org/officeDocument/2006/relationships/hyperlink" Target="https://www.tolibrary.org/Custom/Library/HighDemandHoldsReportdemo.txt" TargetMode="Externa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hyperlink" Target="https://www.gemstonelogan.com/presentations.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s://github.com/Minuteman-Library-Network/SQL-Queries/blob/master/Custom%20reports%20site/purchase%20alert.sq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mailto:jgoldstein@minlib.net" TargetMode="External"/><Relationship Id="rId2" Type="http://schemas.openxmlformats.org/officeDocument/2006/relationships/hyperlink" Target="mailto:rking@tolibrary.org" TargetMode="External"/><Relationship Id="rId1" Type="http://schemas.openxmlformats.org/officeDocument/2006/relationships/slideLayout" Target="../slideLayouts/slideLayout12.xml"/><Relationship Id="rId5" Type="http://schemas.openxmlformats.org/officeDocument/2006/relationships/hyperlink" Target="mailto:vzuniga@poudrelibraries.org" TargetMode="External"/><Relationship Id="rId4" Type="http://schemas.openxmlformats.org/officeDocument/2006/relationships/hyperlink" Target="mailto:bgaydos@starklibrary.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C232-5D0F-5F4C-B30F-2CE56449F57F}"/>
              </a:ext>
            </a:extLst>
          </p:cNvPr>
          <p:cNvSpPr>
            <a:spLocks noGrp="1"/>
          </p:cNvSpPr>
          <p:nvPr>
            <p:ph type="ctrTitle"/>
          </p:nvPr>
        </p:nvSpPr>
        <p:spPr>
          <a:xfrm>
            <a:off x="1843591" y="3107531"/>
            <a:ext cx="9154846" cy="750087"/>
          </a:xfrm>
        </p:spPr>
        <p:txBody>
          <a:bodyPr>
            <a:normAutofit fontScale="90000"/>
          </a:bodyPr>
          <a:lstStyle/>
          <a:p>
            <a:r>
              <a:rPr lang="en-US"/>
              <a:t>4 Perspectives on Using Holds Data with SQL</a:t>
            </a:r>
          </a:p>
        </p:txBody>
      </p:sp>
      <p:sp>
        <p:nvSpPr>
          <p:cNvPr id="4" name="Text Placeholder 3">
            <a:extLst>
              <a:ext uri="{FF2B5EF4-FFF2-40B4-BE49-F238E27FC236}">
                <a16:creationId xmlns:a16="http://schemas.microsoft.com/office/drawing/2014/main" id="{058DC0BC-28E1-3A44-A8FD-C24C50E63B4D}"/>
              </a:ext>
            </a:extLst>
          </p:cNvPr>
          <p:cNvSpPr>
            <a:spLocks noGrp="1"/>
          </p:cNvSpPr>
          <p:nvPr>
            <p:ph type="body" sz="quarter" idx="10"/>
          </p:nvPr>
        </p:nvSpPr>
        <p:spPr>
          <a:xfrm>
            <a:off x="2050089" y="3972308"/>
            <a:ext cx="8800348" cy="2063987"/>
          </a:xfrm>
        </p:spPr>
        <p:txBody>
          <a:bodyPr vert="horz" lIns="91440" tIns="45720" rIns="91440" bIns="45720" rtlCol="0" anchor="t">
            <a:normAutofit/>
          </a:bodyPr>
          <a:lstStyle/>
          <a:p>
            <a:r>
              <a:rPr lang="en-US" b="1">
                <a:latin typeface="Arial"/>
                <a:cs typeface="Arial"/>
              </a:rPr>
              <a:t>Victor Zuniga</a:t>
            </a:r>
            <a:r>
              <a:rPr lang="en-US">
                <a:latin typeface="Arial"/>
                <a:cs typeface="Arial"/>
              </a:rPr>
              <a:t>: </a:t>
            </a:r>
            <a:r>
              <a:rPr lang="es-419" err="1">
                <a:latin typeface="Arial"/>
                <a:cs typeface="Arial"/>
              </a:rPr>
              <a:t>Poudre</a:t>
            </a:r>
            <a:r>
              <a:rPr lang="es-419">
                <a:latin typeface="Arial"/>
                <a:cs typeface="Arial"/>
              </a:rPr>
              <a:t> </a:t>
            </a:r>
            <a:r>
              <a:rPr lang="es-419" err="1">
                <a:latin typeface="Arial"/>
                <a:cs typeface="Arial"/>
              </a:rPr>
              <a:t>Libraries</a:t>
            </a:r>
            <a:r>
              <a:rPr lang="en-US">
                <a:latin typeface="Arial"/>
                <a:cs typeface="Arial"/>
              </a:rPr>
              <a:t>, CO</a:t>
            </a:r>
            <a:endParaRPr lang="en-US"/>
          </a:p>
          <a:p>
            <a:r>
              <a:rPr lang="en-US" b="1">
                <a:latin typeface="Arial"/>
                <a:cs typeface="Arial"/>
              </a:rPr>
              <a:t>Bob Gaydos</a:t>
            </a:r>
            <a:r>
              <a:rPr lang="en-US">
                <a:latin typeface="Arial"/>
                <a:cs typeface="Arial"/>
              </a:rPr>
              <a:t>: Stark Library, OH</a:t>
            </a:r>
            <a:endParaRPr lang="en-US"/>
          </a:p>
          <a:p>
            <a:r>
              <a:rPr lang="en-US" b="1">
                <a:latin typeface="Arial"/>
                <a:cs typeface="Arial"/>
              </a:rPr>
              <a:t>Rebecca King</a:t>
            </a:r>
            <a:r>
              <a:rPr lang="en-US">
                <a:latin typeface="Arial"/>
                <a:cs typeface="Arial"/>
              </a:rPr>
              <a:t>: Thousand Oaks Library, CA</a:t>
            </a:r>
            <a:endParaRPr lang="en-US"/>
          </a:p>
          <a:p>
            <a:r>
              <a:rPr lang="en-US" b="1">
                <a:latin typeface="Arial"/>
                <a:cs typeface="Arial"/>
              </a:rPr>
              <a:t>Jeremy Goldstein</a:t>
            </a:r>
            <a:r>
              <a:rPr lang="en-US">
                <a:latin typeface="Arial"/>
                <a:cs typeface="Arial"/>
              </a:rPr>
              <a:t>: Minuteman Library Network, MA</a:t>
            </a:r>
          </a:p>
        </p:txBody>
      </p:sp>
    </p:spTree>
    <p:extLst>
      <p:ext uri="{BB962C8B-B14F-4D97-AF65-F5344CB8AC3E}">
        <p14:creationId xmlns:p14="http://schemas.microsoft.com/office/powerpoint/2010/main" val="3839004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F64F5-0D98-ECA0-E7A7-1BC203BE5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DA2FB6-2EF8-CEE0-57AE-DFA1229BD96A}"/>
              </a:ext>
            </a:extLst>
          </p:cNvPr>
          <p:cNvSpPr>
            <a:spLocks noGrp="1"/>
          </p:cNvSpPr>
          <p:nvPr>
            <p:ph type="title"/>
          </p:nvPr>
        </p:nvSpPr>
        <p:spPr/>
        <p:txBody>
          <a:bodyPr/>
          <a:lstStyle/>
          <a:p>
            <a:pPr marR="0" rtl="0"/>
            <a:r>
              <a:rPr lang="en-US" b="0" i="0" u="none" strike="noStrike" baseline="0">
                <a:latin typeface="Futura"/>
              </a:rPr>
              <a:t>SQL</a:t>
            </a:r>
          </a:p>
        </p:txBody>
      </p:sp>
      <p:pic>
        <p:nvPicPr>
          <p:cNvPr id="5" name="Content Placeholder 4">
            <a:extLst>
              <a:ext uri="{FF2B5EF4-FFF2-40B4-BE49-F238E27FC236}">
                <a16:creationId xmlns:a16="http://schemas.microsoft.com/office/drawing/2014/main" id="{8414228F-C4E9-A68D-B084-913425735ABA}"/>
              </a:ext>
            </a:extLst>
          </p:cNvPr>
          <p:cNvPicPr>
            <a:picLocks noGrp="1" noChangeAspect="1"/>
          </p:cNvPicPr>
          <p:nvPr>
            <p:ph idx="1"/>
          </p:nvPr>
        </p:nvPicPr>
        <p:blipFill>
          <a:blip r:embed="rId2"/>
          <a:srcRect/>
          <a:stretch/>
        </p:blipFill>
        <p:spPr>
          <a:xfrm>
            <a:off x="1404120" y="1637984"/>
            <a:ext cx="8609524" cy="4657143"/>
          </a:xfrm>
        </p:spPr>
      </p:pic>
    </p:spTree>
    <p:extLst>
      <p:ext uri="{BB962C8B-B14F-4D97-AF65-F5344CB8AC3E}">
        <p14:creationId xmlns:p14="http://schemas.microsoft.com/office/powerpoint/2010/main" val="227392602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B414E-22CF-CBB2-7A85-59717AE273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001168-0D6C-1D03-B56C-10B6CB93E9CF}"/>
              </a:ext>
            </a:extLst>
          </p:cNvPr>
          <p:cNvSpPr>
            <a:spLocks noGrp="1"/>
          </p:cNvSpPr>
          <p:nvPr>
            <p:ph type="title"/>
          </p:nvPr>
        </p:nvSpPr>
        <p:spPr/>
        <p:txBody>
          <a:bodyPr/>
          <a:lstStyle/>
          <a:p>
            <a:pPr marR="0" rtl="0"/>
            <a:r>
              <a:rPr lang="en-US" b="0" i="0" u="none" strike="noStrike" baseline="0">
                <a:latin typeface="Futura"/>
              </a:rPr>
              <a:t>SQL</a:t>
            </a:r>
          </a:p>
        </p:txBody>
      </p:sp>
      <p:pic>
        <p:nvPicPr>
          <p:cNvPr id="5" name="Content Placeholder 4">
            <a:extLst>
              <a:ext uri="{FF2B5EF4-FFF2-40B4-BE49-F238E27FC236}">
                <a16:creationId xmlns:a16="http://schemas.microsoft.com/office/drawing/2014/main" id="{5CDCAC55-6F68-B010-94C9-0C17132A6E3B}"/>
              </a:ext>
            </a:extLst>
          </p:cNvPr>
          <p:cNvPicPr>
            <a:picLocks noGrp="1" noChangeAspect="1"/>
          </p:cNvPicPr>
          <p:nvPr>
            <p:ph idx="1"/>
          </p:nvPr>
        </p:nvPicPr>
        <p:blipFill>
          <a:blip r:embed="rId2"/>
          <a:srcRect/>
          <a:stretch/>
        </p:blipFill>
        <p:spPr>
          <a:xfrm>
            <a:off x="1404120" y="1637984"/>
            <a:ext cx="8609524" cy="4657143"/>
          </a:xfrm>
        </p:spPr>
      </p:pic>
    </p:spTree>
    <p:extLst>
      <p:ext uri="{BB962C8B-B14F-4D97-AF65-F5344CB8AC3E}">
        <p14:creationId xmlns:p14="http://schemas.microsoft.com/office/powerpoint/2010/main" val="311581757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CA0B4-EC7B-2A8F-757A-B8977D125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94966-12B3-F7CD-018C-873D30663A5F}"/>
              </a:ext>
            </a:extLst>
          </p:cNvPr>
          <p:cNvSpPr>
            <a:spLocks noGrp="1"/>
          </p:cNvSpPr>
          <p:nvPr>
            <p:ph type="title"/>
          </p:nvPr>
        </p:nvSpPr>
        <p:spPr/>
        <p:txBody>
          <a:bodyPr/>
          <a:lstStyle/>
          <a:p>
            <a:pPr marR="0" rtl="0"/>
            <a:r>
              <a:rPr lang="en-US" b="0" i="0" u="none" strike="noStrike" baseline="0">
                <a:latin typeface="Futura"/>
              </a:rPr>
              <a:t>SQL</a:t>
            </a:r>
          </a:p>
        </p:txBody>
      </p:sp>
      <p:pic>
        <p:nvPicPr>
          <p:cNvPr id="5" name="Content Placeholder 4">
            <a:extLst>
              <a:ext uri="{FF2B5EF4-FFF2-40B4-BE49-F238E27FC236}">
                <a16:creationId xmlns:a16="http://schemas.microsoft.com/office/drawing/2014/main" id="{ACBF42FD-791B-68A7-2556-5875E0302A54}"/>
              </a:ext>
            </a:extLst>
          </p:cNvPr>
          <p:cNvPicPr>
            <a:picLocks noGrp="1" noChangeAspect="1"/>
          </p:cNvPicPr>
          <p:nvPr>
            <p:ph idx="1"/>
          </p:nvPr>
        </p:nvPicPr>
        <p:blipFill>
          <a:blip r:embed="rId2"/>
          <a:srcRect/>
          <a:stretch/>
        </p:blipFill>
        <p:spPr>
          <a:xfrm>
            <a:off x="1104009" y="1631745"/>
            <a:ext cx="10811777" cy="3592555"/>
          </a:xfrm>
        </p:spPr>
      </p:pic>
      <p:sp>
        <p:nvSpPr>
          <p:cNvPr id="4" name="Rectangle: Rounded Corners 3">
            <a:extLst>
              <a:ext uri="{FF2B5EF4-FFF2-40B4-BE49-F238E27FC236}">
                <a16:creationId xmlns:a16="http://schemas.microsoft.com/office/drawing/2014/main" id="{06949705-7590-96DD-08E4-7E09D8333B09}"/>
              </a:ext>
            </a:extLst>
          </p:cNvPr>
          <p:cNvSpPr/>
          <p:nvPr/>
        </p:nvSpPr>
        <p:spPr>
          <a:xfrm>
            <a:off x="2242423" y="3843851"/>
            <a:ext cx="2090057" cy="201881"/>
          </a:xfrm>
          <a:prstGeom prst="roundRect">
            <a:avLst/>
          </a:prstGeom>
          <a:no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4592587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CA0B4-EC7B-2A8F-757A-B8977D125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94966-12B3-F7CD-018C-873D30663A5F}"/>
              </a:ext>
            </a:extLst>
          </p:cNvPr>
          <p:cNvSpPr>
            <a:spLocks noGrp="1"/>
          </p:cNvSpPr>
          <p:nvPr>
            <p:ph type="title"/>
          </p:nvPr>
        </p:nvSpPr>
        <p:spPr/>
        <p:txBody>
          <a:bodyPr/>
          <a:lstStyle/>
          <a:p>
            <a:pPr marR="0" rtl="0"/>
            <a:r>
              <a:rPr lang="en-US" b="0" i="0" u="none" strike="noStrike" baseline="0">
                <a:latin typeface="Futura"/>
              </a:rPr>
              <a:t>SQL</a:t>
            </a:r>
          </a:p>
        </p:txBody>
      </p:sp>
      <p:pic>
        <p:nvPicPr>
          <p:cNvPr id="5" name="Content Placeholder 4">
            <a:extLst>
              <a:ext uri="{FF2B5EF4-FFF2-40B4-BE49-F238E27FC236}">
                <a16:creationId xmlns:a16="http://schemas.microsoft.com/office/drawing/2014/main" id="{ACBF42FD-791B-68A7-2556-5875E0302A54}"/>
              </a:ext>
            </a:extLst>
          </p:cNvPr>
          <p:cNvPicPr>
            <a:picLocks noGrp="1" noChangeAspect="1"/>
          </p:cNvPicPr>
          <p:nvPr>
            <p:ph idx="1"/>
          </p:nvPr>
        </p:nvPicPr>
        <p:blipFill>
          <a:blip r:embed="rId2"/>
          <a:srcRect/>
          <a:stretch/>
        </p:blipFill>
        <p:spPr>
          <a:xfrm>
            <a:off x="2920247" y="3390405"/>
            <a:ext cx="6276190" cy="1361905"/>
          </a:xfrm>
        </p:spPr>
      </p:pic>
      <p:sp>
        <p:nvSpPr>
          <p:cNvPr id="3" name="Rectangle: Rounded Corners 2">
            <a:extLst>
              <a:ext uri="{FF2B5EF4-FFF2-40B4-BE49-F238E27FC236}">
                <a16:creationId xmlns:a16="http://schemas.microsoft.com/office/drawing/2014/main" id="{22BDDDCE-F9E2-735A-DF4B-E528CD1884C1}"/>
              </a:ext>
            </a:extLst>
          </p:cNvPr>
          <p:cNvSpPr/>
          <p:nvPr/>
        </p:nvSpPr>
        <p:spPr>
          <a:xfrm>
            <a:off x="6345044" y="4226312"/>
            <a:ext cx="1427356" cy="245327"/>
          </a:xfrm>
          <a:prstGeom prst="roundRect">
            <a:avLst/>
          </a:prstGeom>
          <a:no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0302824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01760-3204-1C1E-EA3C-EDA2D71D6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6D6F1-9642-321E-EA55-0E50E131FBB5}"/>
              </a:ext>
            </a:extLst>
          </p:cNvPr>
          <p:cNvSpPr>
            <a:spLocks noGrp="1"/>
          </p:cNvSpPr>
          <p:nvPr>
            <p:ph type="title"/>
          </p:nvPr>
        </p:nvSpPr>
        <p:spPr/>
        <p:txBody>
          <a:bodyPr/>
          <a:lstStyle/>
          <a:p>
            <a:pPr marR="0" rtl="0"/>
            <a:r>
              <a:rPr lang="en-US" b="0" i="0" u="none" strike="noStrike" baseline="0">
                <a:latin typeface="Futura"/>
              </a:rPr>
              <a:t>SQL</a:t>
            </a:r>
          </a:p>
        </p:txBody>
      </p:sp>
      <p:pic>
        <p:nvPicPr>
          <p:cNvPr id="5" name="Content Placeholder 4">
            <a:extLst>
              <a:ext uri="{FF2B5EF4-FFF2-40B4-BE49-F238E27FC236}">
                <a16:creationId xmlns:a16="http://schemas.microsoft.com/office/drawing/2014/main" id="{D88617CA-C13F-E545-0A39-58D2A9EF5F7B}"/>
              </a:ext>
            </a:extLst>
          </p:cNvPr>
          <p:cNvPicPr>
            <a:picLocks noGrp="1" noChangeAspect="1"/>
          </p:cNvPicPr>
          <p:nvPr>
            <p:ph idx="1"/>
          </p:nvPr>
        </p:nvPicPr>
        <p:blipFill>
          <a:blip r:embed="rId2"/>
          <a:srcRect/>
          <a:stretch/>
        </p:blipFill>
        <p:spPr>
          <a:xfrm>
            <a:off x="3893553" y="3429000"/>
            <a:ext cx="3804762" cy="728571"/>
          </a:xfrm>
        </p:spPr>
      </p:pic>
    </p:spTree>
    <p:extLst>
      <p:ext uri="{BB962C8B-B14F-4D97-AF65-F5344CB8AC3E}">
        <p14:creationId xmlns:p14="http://schemas.microsoft.com/office/powerpoint/2010/main" val="251906312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40908-C755-3329-D353-D5A906284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5E9D9-1864-9C8E-CAA0-83AFD8A7A5AD}"/>
              </a:ext>
            </a:extLst>
          </p:cNvPr>
          <p:cNvSpPr>
            <a:spLocks noGrp="1"/>
          </p:cNvSpPr>
          <p:nvPr>
            <p:ph type="title"/>
          </p:nvPr>
        </p:nvSpPr>
        <p:spPr/>
        <p:txBody>
          <a:bodyPr/>
          <a:lstStyle/>
          <a:p>
            <a:pPr marR="0" rtl="0"/>
            <a:r>
              <a:rPr lang="en-US" b="0" i="0" u="none" strike="noStrike" baseline="0">
                <a:latin typeface="Futura"/>
              </a:rPr>
              <a:t>CONSIDER THIS:  </a:t>
            </a:r>
          </a:p>
        </p:txBody>
      </p:sp>
      <p:sp>
        <p:nvSpPr>
          <p:cNvPr id="3" name="Text Placeholder 2">
            <a:extLst>
              <a:ext uri="{FF2B5EF4-FFF2-40B4-BE49-F238E27FC236}">
                <a16:creationId xmlns:a16="http://schemas.microsoft.com/office/drawing/2014/main" id="{1E3BE951-8A9F-82CC-C7F9-AE9182F6E448}"/>
              </a:ext>
            </a:extLst>
          </p:cNvPr>
          <p:cNvSpPr>
            <a:spLocks noGrp="1"/>
          </p:cNvSpPr>
          <p:nvPr>
            <p:ph idx="1"/>
          </p:nvPr>
        </p:nvSpPr>
        <p:spPr/>
        <p:txBody>
          <a:bodyPr/>
          <a:lstStyle/>
          <a:p>
            <a:pPr marR="0" lvl="0" rtl="0"/>
            <a:r>
              <a:rPr lang="en-US" b="0" i="0" u="none" strike="noStrike" baseline="0">
                <a:solidFill>
                  <a:srgbClr val="464646"/>
                </a:solidFill>
                <a:latin typeface="Futura Bold"/>
              </a:rPr>
              <a:t>A similar approach can be applied to the analysis of Loan Rules and the duration for each one of them based on actual data.</a:t>
            </a:r>
            <a:r>
              <a:rPr lang="en-US" b="0" i="0" u="none" strike="noStrike" baseline="0">
                <a:solidFill>
                  <a:srgbClr val="464646"/>
                </a:solidFill>
                <a:latin typeface="Futura"/>
              </a:rPr>
              <a:t> </a:t>
            </a:r>
            <a:endParaRPr lang="en-US" b="0" i="0" u="none" strike="noStrike" baseline="-25000">
              <a:solidFill>
                <a:srgbClr val="464646"/>
              </a:solidFill>
              <a:latin typeface="Times New Roman" panose="02020603050405020304" pitchFamily="18" charset="0"/>
            </a:endParaRPr>
          </a:p>
        </p:txBody>
      </p:sp>
    </p:spTree>
    <p:extLst>
      <p:ext uri="{BB962C8B-B14F-4D97-AF65-F5344CB8AC3E}">
        <p14:creationId xmlns:p14="http://schemas.microsoft.com/office/powerpoint/2010/main" val="4258468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3FAEB-A165-2C2C-EEC8-6A579494B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1ACFD-46CC-976F-831D-F04B1502B0A1}"/>
              </a:ext>
            </a:extLst>
          </p:cNvPr>
          <p:cNvSpPr>
            <a:spLocks noGrp="1"/>
          </p:cNvSpPr>
          <p:nvPr>
            <p:ph type="title"/>
          </p:nvPr>
        </p:nvSpPr>
        <p:spPr/>
        <p:txBody>
          <a:bodyPr/>
          <a:lstStyle/>
          <a:p>
            <a:pPr marR="0" rtl="0"/>
            <a:r>
              <a:rPr lang="en-US" b="0" i="0" u="none" strike="noStrike" baseline="0">
                <a:latin typeface="Futura"/>
              </a:rPr>
              <a:t>Learn More Hold data</a:t>
            </a:r>
            <a:endParaRPr lang="en-US" b="0" i="0" u="none" strike="noStrike" baseline="0">
              <a:latin typeface="Times New Roman" panose="02020603050405020304" pitchFamily="18" charset="0"/>
            </a:endParaRPr>
          </a:p>
        </p:txBody>
      </p:sp>
      <p:sp>
        <p:nvSpPr>
          <p:cNvPr id="3" name="Text Placeholder 2">
            <a:extLst>
              <a:ext uri="{FF2B5EF4-FFF2-40B4-BE49-F238E27FC236}">
                <a16:creationId xmlns:a16="http://schemas.microsoft.com/office/drawing/2014/main" id="{EE10D43C-9FE0-5330-CC99-E52D142125DC}"/>
              </a:ext>
            </a:extLst>
          </p:cNvPr>
          <p:cNvSpPr>
            <a:spLocks noGrp="1"/>
          </p:cNvSpPr>
          <p:nvPr>
            <p:ph idx="1"/>
          </p:nvPr>
        </p:nvSpPr>
        <p:spPr/>
        <p:txBody>
          <a:bodyPr/>
          <a:lstStyle/>
          <a:p>
            <a:pPr marR="0" lvl="0" rtl="0"/>
            <a:r>
              <a:rPr lang="en-US">
                <a:solidFill>
                  <a:srgbClr val="464646"/>
                </a:solidFill>
                <a:latin typeface="Futura"/>
              </a:rPr>
              <a:t>Holdshelf activity report via Decision Center</a:t>
            </a:r>
          </a:p>
          <a:p>
            <a:pPr lvl="1"/>
            <a:r>
              <a:rPr lang="en-US" sz="2000">
                <a:solidFill>
                  <a:srgbClr val="464646"/>
                </a:solidFill>
                <a:latin typeface="Futura"/>
              </a:rPr>
              <a:t>Evaluation&gt; Holdshelf Activity</a:t>
            </a:r>
          </a:p>
          <a:p>
            <a:pPr lvl="1"/>
            <a:r>
              <a:rPr lang="en-US" sz="2000">
                <a:solidFill>
                  <a:srgbClr val="464646"/>
                </a:solidFill>
                <a:latin typeface="Futura"/>
              </a:rPr>
              <a:t>Development &gt; Hold-to-Item Ratio Buying</a:t>
            </a:r>
          </a:p>
          <a:p>
            <a:pPr marR="0" lvl="0" rtl="0"/>
            <a:r>
              <a:rPr lang="en-US" b="0" i="0" u="none" strike="noStrike" baseline="0">
                <a:solidFill>
                  <a:srgbClr val="464646"/>
                </a:solidFill>
                <a:latin typeface="Futura"/>
              </a:rPr>
              <a:t>Sierra</a:t>
            </a:r>
            <a:r>
              <a:rPr lang="en-US" b="0" i="0" u="none" strike="noStrike">
                <a:solidFill>
                  <a:srgbClr val="464646"/>
                </a:solidFill>
                <a:latin typeface="Futura"/>
              </a:rPr>
              <a:t> DNA</a:t>
            </a:r>
          </a:p>
          <a:p>
            <a:pPr lvl="1"/>
            <a:r>
              <a:rPr lang="en-US">
                <a:solidFill>
                  <a:srgbClr val="464646"/>
                </a:solidFill>
                <a:latin typeface="Futura"/>
              </a:rPr>
              <a:t>hold</a:t>
            </a:r>
          </a:p>
          <a:p>
            <a:pPr lvl="1"/>
            <a:r>
              <a:rPr lang="en-US">
                <a:solidFill>
                  <a:srgbClr val="464646"/>
                </a:solidFill>
                <a:latin typeface="Futura"/>
              </a:rPr>
              <a:t>hold_removed *</a:t>
            </a:r>
          </a:p>
        </p:txBody>
      </p:sp>
    </p:spTree>
    <p:extLst>
      <p:ext uri="{BB962C8B-B14F-4D97-AF65-F5344CB8AC3E}">
        <p14:creationId xmlns:p14="http://schemas.microsoft.com/office/powerpoint/2010/main" val="152106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35FF-733C-A941-7863-31237672A954}"/>
              </a:ext>
            </a:extLst>
          </p:cNvPr>
          <p:cNvSpPr>
            <a:spLocks noGrp="1"/>
          </p:cNvSpPr>
          <p:nvPr>
            <p:ph type="title"/>
          </p:nvPr>
        </p:nvSpPr>
        <p:spPr>
          <a:xfrm>
            <a:off x="869325" y="1946529"/>
            <a:ext cx="10515600" cy="870373"/>
          </a:xfrm>
        </p:spPr>
        <p:txBody>
          <a:bodyPr/>
          <a:lstStyle/>
          <a:p>
            <a:r>
              <a:rPr lang="en-US">
                <a:latin typeface="Arial"/>
                <a:cs typeface="Arial"/>
              </a:rPr>
              <a:t>The Collection Health Holds Report</a:t>
            </a:r>
            <a:endParaRPr lang="en-US"/>
          </a:p>
        </p:txBody>
      </p:sp>
      <p:sp>
        <p:nvSpPr>
          <p:cNvPr id="4" name="Text Placeholder 3">
            <a:extLst>
              <a:ext uri="{FF2B5EF4-FFF2-40B4-BE49-F238E27FC236}">
                <a16:creationId xmlns:a16="http://schemas.microsoft.com/office/drawing/2014/main" id="{10A9A519-B1D0-B581-C389-0A7ECAAC5955}"/>
              </a:ext>
            </a:extLst>
          </p:cNvPr>
          <p:cNvSpPr txBox="1">
            <a:spLocks/>
          </p:cNvSpPr>
          <p:nvPr/>
        </p:nvSpPr>
        <p:spPr>
          <a:xfrm>
            <a:off x="1732840" y="3046407"/>
            <a:ext cx="8800348" cy="22524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solidFill>
                  <a:schemeClr val="bg1"/>
                </a:solidFill>
                <a:latin typeface="Arial"/>
                <a:cs typeface="Arial"/>
              </a:rPr>
              <a:t>Bob Gaydos</a:t>
            </a:r>
            <a:endParaRPr lang="en-US" sz="3200">
              <a:solidFill>
                <a:schemeClr val="bg1"/>
              </a:solidFill>
            </a:endParaRPr>
          </a:p>
          <a:p>
            <a:pPr marL="0" indent="0" algn="ctr">
              <a:buNone/>
            </a:pPr>
            <a:r>
              <a:rPr lang="en-US" sz="3200">
                <a:solidFill>
                  <a:schemeClr val="bg1"/>
                </a:solidFill>
                <a:latin typeface="Arial"/>
                <a:cs typeface="Arial"/>
              </a:rPr>
              <a:t>Stark County District Library</a:t>
            </a:r>
          </a:p>
          <a:p>
            <a:pPr marL="0" indent="0" algn="ctr">
              <a:buNone/>
            </a:pPr>
            <a:r>
              <a:rPr lang="en-US" sz="3200">
                <a:solidFill>
                  <a:schemeClr val="bg1"/>
                </a:solidFill>
                <a:latin typeface="Arial"/>
                <a:cs typeface="Arial"/>
              </a:rPr>
              <a:t>Canton, OH</a:t>
            </a:r>
            <a:endParaRPr lang="en-US" sz="3200">
              <a:solidFill>
                <a:schemeClr val="bg1"/>
              </a:solidFill>
            </a:endParaRPr>
          </a:p>
        </p:txBody>
      </p:sp>
    </p:spTree>
    <p:extLst>
      <p:ext uri="{BB962C8B-B14F-4D97-AF65-F5344CB8AC3E}">
        <p14:creationId xmlns:p14="http://schemas.microsoft.com/office/powerpoint/2010/main" val="138084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3FAEB-A165-2C2C-EEC8-6A579494B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1ACFD-46CC-976F-831D-F04B1502B0A1}"/>
              </a:ext>
            </a:extLst>
          </p:cNvPr>
          <p:cNvSpPr>
            <a:spLocks noGrp="1"/>
          </p:cNvSpPr>
          <p:nvPr>
            <p:ph type="title"/>
          </p:nvPr>
        </p:nvSpPr>
        <p:spPr/>
        <p:txBody>
          <a:bodyPr>
            <a:normAutofit/>
          </a:bodyPr>
          <a:lstStyle/>
          <a:p>
            <a:r>
              <a:rPr lang="en-US" sz="4000" b="0">
                <a:latin typeface="Futura"/>
                <a:cs typeface="Arial"/>
              </a:rPr>
              <a:t>The Collection Health Holds Report</a:t>
            </a:r>
            <a:endParaRPr lang="en-US" sz="4000" b="0" i="0" u="none" strike="noStrike" baseline="0">
              <a:latin typeface="Times New Roman" panose="02020603050405020304" pitchFamily="18" charset="0"/>
            </a:endParaRPr>
          </a:p>
        </p:txBody>
      </p:sp>
      <p:sp>
        <p:nvSpPr>
          <p:cNvPr id="3" name="Text Placeholder 2">
            <a:extLst>
              <a:ext uri="{FF2B5EF4-FFF2-40B4-BE49-F238E27FC236}">
                <a16:creationId xmlns:a16="http://schemas.microsoft.com/office/drawing/2014/main" id="{EE10D43C-9FE0-5330-CC99-E52D142125DC}"/>
              </a:ext>
            </a:extLst>
          </p:cNvPr>
          <p:cNvSpPr>
            <a:spLocks noGrp="1"/>
          </p:cNvSpPr>
          <p:nvPr>
            <p:ph idx="1"/>
          </p:nvPr>
        </p:nvSpPr>
        <p:spPr>
          <a:xfrm>
            <a:off x="516565" y="1637379"/>
            <a:ext cx="11083555" cy="4539583"/>
          </a:xfrm>
        </p:spPr>
        <p:txBody>
          <a:bodyPr vert="horz" lIns="91440" tIns="45720" rIns="91440" bIns="45720" rtlCol="0" anchor="t">
            <a:normAutofit/>
          </a:bodyPr>
          <a:lstStyle/>
          <a:p>
            <a:pPr marL="0" indent="0">
              <a:buNone/>
            </a:pPr>
            <a:r>
              <a:rPr lang="en-US" sz="2800">
                <a:solidFill>
                  <a:schemeClr val="tx1"/>
                </a:solidFill>
                <a:latin typeface="Arial"/>
                <a:cs typeface="Arial"/>
              </a:rPr>
              <a:t>This monthly report displays on a per-branch basis:</a:t>
            </a:r>
            <a:endParaRPr lang="en-US" sz="600">
              <a:solidFill>
                <a:schemeClr val="tx1"/>
              </a:solidFill>
            </a:endParaRPr>
          </a:p>
          <a:p>
            <a:pPr marL="0" indent="0">
              <a:buNone/>
            </a:pPr>
            <a:endParaRPr lang="en-US" sz="600">
              <a:solidFill>
                <a:schemeClr val="tx1"/>
              </a:solidFill>
              <a:latin typeface="Arial"/>
              <a:cs typeface="Arial"/>
            </a:endParaRPr>
          </a:p>
          <a:p>
            <a:pPr marL="457200" indent="-457200"/>
            <a:r>
              <a:rPr lang="en-US" sz="2800">
                <a:solidFill>
                  <a:schemeClr val="tx1"/>
                </a:solidFill>
                <a:latin typeface="Arial"/>
                <a:cs typeface="Arial"/>
              </a:rPr>
              <a:t>Number of holds checked out</a:t>
            </a:r>
            <a:endParaRPr lang="en-US" sz="2800">
              <a:solidFill>
                <a:schemeClr val="tx1"/>
              </a:solidFill>
            </a:endParaRPr>
          </a:p>
          <a:p>
            <a:pPr marL="457200" indent="-457200"/>
            <a:r>
              <a:rPr lang="en-US" sz="2800">
                <a:solidFill>
                  <a:schemeClr val="tx1"/>
                </a:solidFill>
                <a:latin typeface="Arial"/>
                <a:cs typeface="Arial"/>
              </a:rPr>
              <a:t>Number and percentage of those filled from the local collection</a:t>
            </a:r>
            <a:endParaRPr lang="en-US" sz="2800">
              <a:solidFill>
                <a:schemeClr val="tx1"/>
              </a:solidFill>
            </a:endParaRPr>
          </a:p>
          <a:p>
            <a:pPr marL="457200" indent="-457200"/>
            <a:r>
              <a:rPr lang="en-US" sz="2800">
                <a:solidFill>
                  <a:schemeClr val="tx1"/>
                </a:solidFill>
                <a:latin typeface="Arial"/>
                <a:cs typeface="Arial"/>
              </a:rPr>
              <a:t>Number and percentage of those filled via transit from other Stark Library branches</a:t>
            </a:r>
            <a:endParaRPr lang="en-US" sz="2800">
              <a:solidFill>
                <a:schemeClr val="tx1"/>
              </a:solidFill>
            </a:endParaRPr>
          </a:p>
          <a:p>
            <a:pPr marL="457200" indent="-457200"/>
            <a:r>
              <a:rPr lang="en-US" sz="2800">
                <a:solidFill>
                  <a:schemeClr val="tx1"/>
                </a:solidFill>
                <a:latin typeface="Arial"/>
                <a:cs typeface="Arial"/>
              </a:rPr>
              <a:t>Number and percentage of outbound INN-Reach holds</a:t>
            </a:r>
            <a:endParaRPr lang="en-US" sz="2800">
              <a:solidFill>
                <a:schemeClr val="tx1"/>
              </a:solidFill>
            </a:endParaRPr>
          </a:p>
          <a:p>
            <a:pPr marL="457200" indent="-457200"/>
            <a:r>
              <a:rPr lang="en-US" sz="2800">
                <a:solidFill>
                  <a:schemeClr val="tx1"/>
                </a:solidFill>
                <a:latin typeface="Arial"/>
                <a:cs typeface="Arial"/>
              </a:rPr>
              <a:t>Number and percentage of inbound INN-Reach holds</a:t>
            </a:r>
          </a:p>
          <a:p>
            <a:pPr marL="0" indent="0">
              <a:buNone/>
            </a:pPr>
            <a:endParaRPr lang="en-US" sz="800">
              <a:solidFill>
                <a:schemeClr val="tx1"/>
              </a:solidFill>
              <a:latin typeface="Arial"/>
              <a:cs typeface="Arial"/>
            </a:endParaRPr>
          </a:p>
          <a:p>
            <a:pPr marL="0" indent="0">
              <a:buNone/>
            </a:pPr>
            <a:r>
              <a:rPr lang="en-US" sz="2800">
                <a:solidFill>
                  <a:schemeClr val="tx1"/>
                </a:solidFill>
                <a:latin typeface="Arial"/>
                <a:cs typeface="Arial"/>
              </a:rPr>
              <a:t>Source:  </a:t>
            </a:r>
            <a:r>
              <a:rPr lang="en-US" sz="3200" err="1">
                <a:solidFill>
                  <a:schemeClr val="tx1"/>
                </a:solidFill>
                <a:latin typeface="Consolas"/>
                <a:cs typeface="Arial"/>
              </a:rPr>
              <a:t>circ_trans</a:t>
            </a:r>
            <a:endParaRPr lang="en-US" sz="3200">
              <a:solidFill>
                <a:schemeClr val="tx1"/>
              </a:solidFill>
              <a:latin typeface="Consolas"/>
            </a:endParaRPr>
          </a:p>
        </p:txBody>
      </p:sp>
    </p:spTree>
    <p:extLst>
      <p:ext uri="{BB962C8B-B14F-4D97-AF65-F5344CB8AC3E}">
        <p14:creationId xmlns:p14="http://schemas.microsoft.com/office/powerpoint/2010/main" val="1616741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3FAEB-A165-2C2C-EEC8-6A579494B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1ACFD-46CC-976F-831D-F04B1502B0A1}"/>
              </a:ext>
            </a:extLst>
          </p:cNvPr>
          <p:cNvSpPr>
            <a:spLocks noGrp="1"/>
          </p:cNvSpPr>
          <p:nvPr>
            <p:ph type="title"/>
          </p:nvPr>
        </p:nvSpPr>
        <p:spPr/>
        <p:txBody>
          <a:bodyPr>
            <a:normAutofit/>
          </a:bodyPr>
          <a:lstStyle/>
          <a:p>
            <a:r>
              <a:rPr lang="en-US" sz="4000" b="0">
                <a:latin typeface="Futura"/>
                <a:cs typeface="Arial"/>
              </a:rPr>
              <a:t>The Collection Health Holds Report</a:t>
            </a:r>
            <a:endParaRPr lang="en-US" sz="4000" b="0" i="0" u="none" strike="noStrike" baseline="0">
              <a:latin typeface="Times New Roman" panose="02020603050405020304" pitchFamily="18" charset="0"/>
            </a:endParaRPr>
          </a:p>
        </p:txBody>
      </p:sp>
      <p:pic>
        <p:nvPicPr>
          <p:cNvPr id="4" name="Content Placeholder 3" descr="A screenshot of a computer&#10;&#10;Description automatically generated">
            <a:extLst>
              <a:ext uri="{FF2B5EF4-FFF2-40B4-BE49-F238E27FC236}">
                <a16:creationId xmlns:a16="http://schemas.microsoft.com/office/drawing/2014/main" id="{E9B9DA1A-7DA5-9E1A-69C3-2F016C0F66A2}"/>
              </a:ext>
            </a:extLst>
          </p:cNvPr>
          <p:cNvPicPr>
            <a:picLocks noGrp="1" noChangeAspect="1"/>
          </p:cNvPicPr>
          <p:nvPr>
            <p:ph idx="1"/>
          </p:nvPr>
        </p:nvPicPr>
        <p:blipFill>
          <a:blip r:embed="rId3"/>
          <a:stretch>
            <a:fillRect/>
          </a:stretch>
        </p:blipFill>
        <p:spPr>
          <a:xfrm>
            <a:off x="283812" y="1712125"/>
            <a:ext cx="11549061" cy="4068621"/>
          </a:xfrm>
        </p:spPr>
      </p:pic>
    </p:spTree>
    <p:extLst>
      <p:ext uri="{BB962C8B-B14F-4D97-AF65-F5344CB8AC3E}">
        <p14:creationId xmlns:p14="http://schemas.microsoft.com/office/powerpoint/2010/main" val="306332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35FF-733C-A941-7863-31237672A954}"/>
              </a:ext>
            </a:extLst>
          </p:cNvPr>
          <p:cNvSpPr>
            <a:spLocks noGrp="1"/>
          </p:cNvSpPr>
          <p:nvPr>
            <p:ph type="title"/>
          </p:nvPr>
        </p:nvSpPr>
        <p:spPr/>
        <p:txBody>
          <a:bodyPr/>
          <a:lstStyle/>
          <a:p>
            <a:r>
              <a:rPr lang="en-US" err="1">
                <a:latin typeface="Arial"/>
                <a:cs typeface="Arial"/>
              </a:rPr>
              <a:t>Holdshelf</a:t>
            </a:r>
            <a:r>
              <a:rPr lang="en-US">
                <a:latin typeface="Arial"/>
                <a:cs typeface="Arial"/>
              </a:rPr>
              <a:t> Time to Pickup</a:t>
            </a:r>
            <a:endParaRPr lang="en-US"/>
          </a:p>
        </p:txBody>
      </p:sp>
      <p:sp>
        <p:nvSpPr>
          <p:cNvPr id="4" name="Text Placeholder 3">
            <a:extLst>
              <a:ext uri="{FF2B5EF4-FFF2-40B4-BE49-F238E27FC236}">
                <a16:creationId xmlns:a16="http://schemas.microsoft.com/office/drawing/2014/main" id="{B568E7BE-45FE-8397-8935-16F50BACB9F1}"/>
              </a:ext>
            </a:extLst>
          </p:cNvPr>
          <p:cNvSpPr txBox="1">
            <a:spLocks/>
          </p:cNvSpPr>
          <p:nvPr/>
        </p:nvSpPr>
        <p:spPr>
          <a:xfrm>
            <a:off x="1695365" y="3433653"/>
            <a:ext cx="8800348" cy="20639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b="1">
                <a:solidFill>
                  <a:schemeClr val="bg1"/>
                </a:solidFill>
                <a:latin typeface="Arial"/>
                <a:cs typeface="Arial"/>
              </a:rPr>
              <a:t>Victor Zuniga</a:t>
            </a:r>
            <a:endParaRPr lang="en-US" sz="2800">
              <a:solidFill>
                <a:schemeClr val="bg1"/>
              </a:solidFill>
            </a:endParaRPr>
          </a:p>
          <a:p>
            <a:pPr marL="0" indent="0" algn="ctr">
              <a:buNone/>
            </a:pPr>
            <a:r>
              <a:rPr lang="es-419" sz="2800">
                <a:solidFill>
                  <a:schemeClr val="bg1"/>
                </a:solidFill>
                <a:latin typeface="Arial"/>
                <a:cs typeface="Arial"/>
              </a:rPr>
              <a:t>Poudre </a:t>
            </a:r>
            <a:r>
              <a:rPr lang="es-419" sz="2800" err="1">
                <a:solidFill>
                  <a:schemeClr val="bg1"/>
                </a:solidFill>
                <a:latin typeface="Arial"/>
                <a:cs typeface="Arial"/>
              </a:rPr>
              <a:t>Libraries</a:t>
            </a:r>
            <a:r>
              <a:rPr lang="en-US" sz="2800">
                <a:solidFill>
                  <a:schemeClr val="bg1"/>
                </a:solidFill>
                <a:latin typeface="Arial"/>
                <a:cs typeface="Arial"/>
              </a:rPr>
              <a:t>, CO</a:t>
            </a:r>
            <a:endParaRPr lang="en-US" sz="2800">
              <a:solidFill>
                <a:schemeClr val="bg1"/>
              </a:solidFill>
            </a:endParaRPr>
          </a:p>
        </p:txBody>
      </p:sp>
    </p:spTree>
    <p:extLst>
      <p:ext uri="{BB962C8B-B14F-4D97-AF65-F5344CB8AC3E}">
        <p14:creationId xmlns:p14="http://schemas.microsoft.com/office/powerpoint/2010/main" val="2048318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3FAEB-A165-2C2C-EEC8-6A579494B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1ACFD-46CC-976F-831D-F04B1502B0A1}"/>
              </a:ext>
            </a:extLst>
          </p:cNvPr>
          <p:cNvSpPr>
            <a:spLocks noGrp="1"/>
          </p:cNvSpPr>
          <p:nvPr>
            <p:ph type="title"/>
          </p:nvPr>
        </p:nvSpPr>
        <p:spPr/>
        <p:txBody>
          <a:bodyPr>
            <a:normAutofit/>
          </a:bodyPr>
          <a:lstStyle/>
          <a:p>
            <a:r>
              <a:rPr lang="en-US" sz="4000" b="0">
                <a:latin typeface="Futura"/>
                <a:cs typeface="Arial"/>
              </a:rPr>
              <a:t>The Challenge in Querying</a:t>
            </a:r>
            <a:r>
              <a:rPr lang="en-US" sz="4000" b="0">
                <a:latin typeface="Consolas"/>
                <a:cs typeface="Arial"/>
              </a:rPr>
              <a:t> </a:t>
            </a:r>
            <a:r>
              <a:rPr lang="en-US" sz="4000" b="0" err="1">
                <a:latin typeface="Consolas"/>
                <a:cs typeface="Arial"/>
              </a:rPr>
              <a:t>circ_trans</a:t>
            </a:r>
            <a:endParaRPr lang="en-US" sz="4000" b="0" i="0" u="none" strike="noStrike" baseline="0" err="1">
              <a:latin typeface="Consolas"/>
            </a:endParaRPr>
          </a:p>
        </p:txBody>
      </p:sp>
      <p:sp>
        <p:nvSpPr>
          <p:cNvPr id="3" name="Text Placeholder 2">
            <a:extLst>
              <a:ext uri="{FF2B5EF4-FFF2-40B4-BE49-F238E27FC236}">
                <a16:creationId xmlns:a16="http://schemas.microsoft.com/office/drawing/2014/main" id="{EE10D43C-9FE0-5330-CC99-E52D142125DC}"/>
              </a:ext>
            </a:extLst>
          </p:cNvPr>
          <p:cNvSpPr>
            <a:spLocks noGrp="1"/>
          </p:cNvSpPr>
          <p:nvPr>
            <p:ph idx="1"/>
          </p:nvPr>
        </p:nvSpPr>
        <p:spPr>
          <a:xfrm>
            <a:off x="529057" y="5097608"/>
            <a:ext cx="11071063" cy="1079354"/>
          </a:xfrm>
        </p:spPr>
        <p:txBody>
          <a:bodyPr vert="horz" lIns="91440" tIns="45720" rIns="91440" bIns="45720" rtlCol="0" anchor="t">
            <a:noAutofit/>
          </a:bodyPr>
          <a:lstStyle/>
          <a:p>
            <a:pPr marL="0" indent="0">
              <a:buNone/>
            </a:pPr>
            <a:r>
              <a:rPr lang="en-US" sz="3200">
                <a:solidFill>
                  <a:schemeClr val="tx1"/>
                </a:solidFill>
                <a:latin typeface="Arial"/>
                <a:cs typeface="Arial"/>
              </a:rPr>
              <a:t>The query identifies these pairs in </a:t>
            </a:r>
            <a:r>
              <a:rPr lang="en-US" sz="3200" err="1">
                <a:solidFill>
                  <a:schemeClr val="tx1"/>
                </a:solidFill>
                <a:latin typeface="Consolas"/>
                <a:cs typeface="Arial"/>
              </a:rPr>
              <a:t>circ_trans</a:t>
            </a:r>
            <a:r>
              <a:rPr lang="en-US" sz="3200">
                <a:solidFill>
                  <a:schemeClr val="tx1"/>
                </a:solidFill>
                <a:latin typeface="Arial"/>
                <a:cs typeface="Arial"/>
              </a:rPr>
              <a:t> and records the pairs in a temporary table.</a:t>
            </a:r>
            <a:endParaRPr lang="en-US" sz="4000">
              <a:solidFill>
                <a:schemeClr val="tx1"/>
              </a:solidFill>
            </a:endParaRPr>
          </a:p>
        </p:txBody>
      </p:sp>
      <p:graphicFrame>
        <p:nvGraphicFramePr>
          <p:cNvPr id="4" name="Table 3">
            <a:extLst>
              <a:ext uri="{FF2B5EF4-FFF2-40B4-BE49-F238E27FC236}">
                <a16:creationId xmlns:a16="http://schemas.microsoft.com/office/drawing/2014/main" id="{8BAE146C-8FB4-996F-8E27-D995F78E1BDF}"/>
              </a:ext>
            </a:extLst>
          </p:cNvPr>
          <p:cNvGraphicFramePr>
            <a:graphicFrameLocks noGrp="1"/>
          </p:cNvGraphicFramePr>
          <p:nvPr>
            <p:extLst>
              <p:ext uri="{D42A27DB-BD31-4B8C-83A1-F6EECF244321}">
                <p14:modId xmlns:p14="http://schemas.microsoft.com/office/powerpoint/2010/main" val="3068136348"/>
              </p:ext>
            </p:extLst>
          </p:nvPr>
        </p:nvGraphicFramePr>
        <p:xfrm>
          <a:off x="1274163" y="2860622"/>
          <a:ext cx="10398649" cy="1986123"/>
        </p:xfrm>
        <a:graphic>
          <a:graphicData uri="http://schemas.openxmlformats.org/drawingml/2006/table">
            <a:tbl>
              <a:tblPr firstRow="1" bandRow="1">
                <a:tableStyleId>{5C22544A-7EE6-4342-B048-85BDC9FD1C3A}</a:tableStyleId>
              </a:tblPr>
              <a:tblGrid>
                <a:gridCol w="3129195">
                  <a:extLst>
                    <a:ext uri="{9D8B030D-6E8A-4147-A177-3AD203B41FA5}">
                      <a16:colId xmlns:a16="http://schemas.microsoft.com/office/drawing/2014/main" val="1377897395"/>
                    </a:ext>
                  </a:extLst>
                </a:gridCol>
                <a:gridCol w="1817557">
                  <a:extLst>
                    <a:ext uri="{9D8B030D-6E8A-4147-A177-3AD203B41FA5}">
                      <a16:colId xmlns:a16="http://schemas.microsoft.com/office/drawing/2014/main" val="3665868793"/>
                    </a:ext>
                  </a:extLst>
                </a:gridCol>
                <a:gridCol w="5451897">
                  <a:extLst>
                    <a:ext uri="{9D8B030D-6E8A-4147-A177-3AD203B41FA5}">
                      <a16:colId xmlns:a16="http://schemas.microsoft.com/office/drawing/2014/main" val="2207223557"/>
                    </a:ext>
                  </a:extLst>
                </a:gridCol>
              </a:tblGrid>
              <a:tr h="632747">
                <a:tc>
                  <a:txBody>
                    <a:bodyPr/>
                    <a:lstStyle/>
                    <a:p>
                      <a:pPr lvl="0" algn="r">
                        <a:buNone/>
                      </a:pPr>
                      <a:r>
                        <a:rPr lang="en-US" sz="2800" b="1" i="0" u="none" strike="noStrike" noProof="0">
                          <a:solidFill>
                            <a:schemeClr val="tx1"/>
                          </a:solidFill>
                          <a:latin typeface="Arial"/>
                        </a:rPr>
                        <a:t>Transaction Type</a:t>
                      </a:r>
                      <a:endParaRPr lang="en-US" sz="2800" b="1">
                        <a:solidFill>
                          <a:schemeClr val="tx1"/>
                        </a:solidFill>
                      </a:endParaRPr>
                    </a:p>
                  </a:txBody>
                  <a:tcPr anchor="ctr">
                    <a:lnB w="12700">
                      <a:solidFill>
                        <a:schemeClr val="tx1"/>
                      </a:solidFill>
                    </a:lnB>
                    <a:noFill/>
                  </a:tcPr>
                </a:tc>
                <a:tc>
                  <a:txBody>
                    <a:bodyPr/>
                    <a:lstStyle/>
                    <a:p>
                      <a:pPr algn="ctr"/>
                      <a:r>
                        <a:rPr lang="en-US" sz="3200" err="1">
                          <a:solidFill>
                            <a:schemeClr val="tx1"/>
                          </a:solidFill>
                          <a:latin typeface="Consolas"/>
                        </a:rPr>
                        <a:t>op_code</a:t>
                      </a:r>
                    </a:p>
                  </a:txBody>
                  <a:tcPr anchor="ctr">
                    <a:lnB w="12700">
                      <a:solidFill>
                        <a:schemeClr val="tx1"/>
                      </a:solidFill>
                    </a:lnB>
                    <a:noFill/>
                  </a:tcPr>
                </a:tc>
                <a:tc>
                  <a:txBody>
                    <a:bodyPr/>
                    <a:lstStyle/>
                    <a:p>
                      <a:pPr lvl="0" algn="ctr">
                        <a:buNone/>
                      </a:pPr>
                      <a:endParaRPr lang="en-US" sz="3200">
                        <a:solidFill>
                          <a:schemeClr val="tx1"/>
                        </a:solidFill>
                      </a:endParaRPr>
                    </a:p>
                  </a:txBody>
                  <a:tcPr>
                    <a:noFill/>
                  </a:tcPr>
                </a:tc>
                <a:extLst>
                  <a:ext uri="{0D108BD9-81ED-4DB2-BD59-A6C34878D82A}">
                    <a16:rowId xmlns:a16="http://schemas.microsoft.com/office/drawing/2014/main" val="4144151075"/>
                  </a:ext>
                </a:extLst>
              </a:tr>
              <a:tr h="703053">
                <a:tc>
                  <a:txBody>
                    <a:bodyPr/>
                    <a:lstStyle/>
                    <a:p>
                      <a:pPr lvl="0" algn="r">
                        <a:buNone/>
                      </a:pPr>
                      <a:r>
                        <a:rPr lang="en-US" sz="3200" b="0" i="0" u="none" strike="noStrike" noProof="0">
                          <a:solidFill>
                            <a:schemeClr val="tx1"/>
                          </a:solidFill>
                          <a:latin typeface="Arial"/>
                        </a:rPr>
                        <a:t>Filled Hold</a:t>
                      </a:r>
                    </a:p>
                  </a:txBody>
                  <a:tcPr anchor="b">
                    <a:lnT w="12700">
                      <a:solidFill>
                        <a:schemeClr val="tx1"/>
                      </a:solidFill>
                    </a:lnT>
                    <a:noFill/>
                  </a:tcPr>
                </a:tc>
                <a:tc>
                  <a:txBody>
                    <a:bodyPr/>
                    <a:lstStyle/>
                    <a:p>
                      <a:pPr algn="ctr"/>
                      <a:r>
                        <a:rPr lang="en-US" sz="3200" b="1" kern="1200">
                          <a:solidFill>
                            <a:schemeClr val="tx1"/>
                          </a:solidFill>
                          <a:latin typeface="+mn-lt"/>
                          <a:ea typeface="+mn-ea"/>
                          <a:cs typeface="+mn-cs"/>
                        </a:rPr>
                        <a:t>f</a:t>
                      </a:r>
                    </a:p>
                  </a:txBody>
                  <a:tcPr anchor="b">
                    <a:lnT w="12700">
                      <a:solidFill>
                        <a:schemeClr val="tx1"/>
                      </a:solidFill>
                    </a:lnT>
                    <a:noFill/>
                  </a:tcPr>
                </a:tc>
                <a:tc>
                  <a:txBody>
                    <a:bodyPr/>
                    <a:lstStyle/>
                    <a:p>
                      <a:pPr lvl="0" algn="l">
                        <a:buNone/>
                      </a:pPr>
                      <a:r>
                        <a:rPr lang="en-US" sz="3200" b="0" kern="1200">
                          <a:solidFill>
                            <a:schemeClr val="tx1"/>
                          </a:solidFill>
                          <a:latin typeface="+mn-lt"/>
                          <a:ea typeface="+mn-ea"/>
                          <a:cs typeface="+mn-cs"/>
                        </a:rPr>
                        <a:t>Paired, but not </a:t>
                      </a:r>
                      <a:r>
                        <a:rPr lang="en-US" sz="3200" b="0" i="0" u="none" strike="noStrike" kern="1200" noProof="0">
                          <a:solidFill>
                            <a:schemeClr val="tx1"/>
                          </a:solidFill>
                          <a:latin typeface="Arial"/>
                        </a:rPr>
                        <a:t>necessarily</a:t>
                      </a:r>
                      <a:endParaRPr lang="en-US" sz="3200" b="0" kern="1200">
                        <a:solidFill>
                          <a:schemeClr val="tx1"/>
                        </a:solidFill>
                        <a:latin typeface="+mn-lt"/>
                        <a:ea typeface="+mn-ea"/>
                        <a:cs typeface="+mn-cs"/>
                      </a:endParaRPr>
                    </a:p>
                  </a:txBody>
                  <a:tcPr anchor="b">
                    <a:noFill/>
                  </a:tcPr>
                </a:tc>
                <a:extLst>
                  <a:ext uri="{0D108BD9-81ED-4DB2-BD59-A6C34878D82A}">
                    <a16:rowId xmlns:a16="http://schemas.microsoft.com/office/drawing/2014/main" val="618603173"/>
                  </a:ext>
                </a:extLst>
              </a:tr>
              <a:tr h="650323">
                <a:tc>
                  <a:txBody>
                    <a:bodyPr/>
                    <a:lstStyle/>
                    <a:p>
                      <a:pPr lvl="0" algn="r">
                        <a:buNone/>
                      </a:pPr>
                      <a:r>
                        <a:rPr lang="en-US" sz="3200" b="0" i="0" u="none" strike="noStrike" noProof="0">
                          <a:solidFill>
                            <a:schemeClr val="tx1"/>
                          </a:solidFill>
                          <a:latin typeface="Arial"/>
                        </a:rPr>
                        <a:t>Checkout</a:t>
                      </a:r>
                    </a:p>
                  </a:txBody>
                  <a:tcPr>
                    <a:noFill/>
                  </a:tcPr>
                </a:tc>
                <a:tc>
                  <a:txBody>
                    <a:bodyPr/>
                    <a:lstStyle/>
                    <a:p>
                      <a:pPr lvl="0" algn="ctr">
                        <a:buNone/>
                      </a:pPr>
                      <a:r>
                        <a:rPr lang="en-US" sz="3200" b="1" kern="1200">
                          <a:solidFill>
                            <a:schemeClr val="tx1"/>
                          </a:solidFill>
                          <a:latin typeface="+mn-lt"/>
                          <a:ea typeface="+mn-ea"/>
                          <a:cs typeface="+mn-cs"/>
                        </a:rPr>
                        <a:t>o</a:t>
                      </a:r>
                    </a:p>
                  </a:txBody>
                  <a:tcPr>
                    <a:noFill/>
                  </a:tcPr>
                </a:tc>
                <a:tc>
                  <a:txBody>
                    <a:bodyPr/>
                    <a:lstStyle/>
                    <a:p>
                      <a:pPr lvl="0" algn="l">
                        <a:buNone/>
                      </a:pPr>
                      <a:r>
                        <a:rPr lang="en-US" sz="3200" b="0" i="1" u="none" strike="noStrike" kern="1200" noProof="0">
                          <a:solidFill>
                            <a:schemeClr val="tx1"/>
                          </a:solidFill>
                          <a:latin typeface="Arial"/>
                        </a:rPr>
                        <a:t>adjacent </a:t>
                      </a:r>
                      <a:r>
                        <a:rPr lang="en-US" sz="3200" b="0" i="0" u="none" strike="noStrike" kern="1200" noProof="0">
                          <a:solidFill>
                            <a:schemeClr val="tx1"/>
                          </a:solidFill>
                          <a:latin typeface="Arial"/>
                        </a:rPr>
                        <a:t>rows</a:t>
                      </a:r>
                      <a:endParaRPr lang="en-US" sz="3200" b="0"/>
                    </a:p>
                  </a:txBody>
                  <a:tcPr>
                    <a:noFill/>
                  </a:tcPr>
                </a:tc>
                <a:extLst>
                  <a:ext uri="{0D108BD9-81ED-4DB2-BD59-A6C34878D82A}">
                    <a16:rowId xmlns:a16="http://schemas.microsoft.com/office/drawing/2014/main" val="1975410821"/>
                  </a:ext>
                </a:extLst>
              </a:tr>
            </a:tbl>
          </a:graphicData>
        </a:graphic>
      </p:graphicFrame>
      <p:sp>
        <p:nvSpPr>
          <p:cNvPr id="7" name="Text Placeholder 2">
            <a:extLst>
              <a:ext uri="{FF2B5EF4-FFF2-40B4-BE49-F238E27FC236}">
                <a16:creationId xmlns:a16="http://schemas.microsoft.com/office/drawing/2014/main" id="{1C2C1425-0D74-10FA-27C4-A1479F6CE41C}"/>
              </a:ext>
            </a:extLst>
          </p:cNvPr>
          <p:cNvSpPr txBox="1">
            <a:spLocks/>
          </p:cNvSpPr>
          <p:nvPr/>
        </p:nvSpPr>
        <p:spPr>
          <a:xfrm>
            <a:off x="544047" y="1714827"/>
            <a:ext cx="11071065" cy="10668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chemeClr val="tx1"/>
                </a:solidFill>
                <a:latin typeface="Arial"/>
                <a:cs typeface="Arial"/>
              </a:rPr>
              <a:t>Checkouts which fill holds are paired with a Filled Hold transaction in</a:t>
            </a:r>
            <a:r>
              <a:rPr lang="en-US" sz="3200">
                <a:solidFill>
                  <a:schemeClr val="tx1"/>
                </a:solidFill>
                <a:latin typeface="Consolas"/>
                <a:cs typeface="Arial"/>
              </a:rPr>
              <a:t> </a:t>
            </a:r>
            <a:r>
              <a:rPr lang="en-US" sz="3200" err="1">
                <a:solidFill>
                  <a:schemeClr val="tx1"/>
                </a:solidFill>
                <a:latin typeface="Consolas"/>
                <a:cs typeface="Arial"/>
              </a:rPr>
              <a:t>circ_trans</a:t>
            </a:r>
            <a:r>
              <a:rPr lang="en-US" sz="3200">
                <a:solidFill>
                  <a:schemeClr val="tx1"/>
                </a:solidFill>
                <a:latin typeface="Consolas"/>
                <a:cs typeface="Arial"/>
              </a:rPr>
              <a:t>:</a:t>
            </a:r>
            <a:endParaRPr lang="en-US" sz="3200">
              <a:solidFill>
                <a:schemeClr val="tx1"/>
              </a:solidFill>
              <a:latin typeface="Arial"/>
              <a:cs typeface="Arial"/>
            </a:endParaRPr>
          </a:p>
          <a:p>
            <a:pPr marL="0" indent="0">
              <a:buNone/>
            </a:pPr>
            <a:endParaRPr lang="en-US" sz="3200">
              <a:solidFill>
                <a:schemeClr val="tx1"/>
              </a:solidFill>
              <a:latin typeface="Arial"/>
            </a:endParaRPr>
          </a:p>
        </p:txBody>
      </p:sp>
    </p:spTree>
    <p:extLst>
      <p:ext uri="{BB962C8B-B14F-4D97-AF65-F5344CB8AC3E}">
        <p14:creationId xmlns:p14="http://schemas.microsoft.com/office/powerpoint/2010/main" val="348915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3FAEB-A165-2C2C-EEC8-6A579494B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1ACFD-46CC-976F-831D-F04B1502B0A1}"/>
              </a:ext>
            </a:extLst>
          </p:cNvPr>
          <p:cNvSpPr>
            <a:spLocks noGrp="1"/>
          </p:cNvSpPr>
          <p:nvPr>
            <p:ph type="title"/>
          </p:nvPr>
        </p:nvSpPr>
        <p:spPr/>
        <p:txBody>
          <a:bodyPr>
            <a:normAutofit/>
          </a:bodyPr>
          <a:lstStyle/>
          <a:p>
            <a:r>
              <a:rPr lang="en-US" sz="4000" b="0">
                <a:latin typeface="Futura"/>
                <a:cs typeface="Arial"/>
              </a:rPr>
              <a:t>Bonus:  New SQL Tricks!</a:t>
            </a:r>
            <a:endParaRPr lang="en-US" sz="4000" b="0" i="0" u="none" strike="noStrike" baseline="0">
              <a:latin typeface="Consolas"/>
            </a:endParaRPr>
          </a:p>
        </p:txBody>
      </p:sp>
      <p:sp>
        <p:nvSpPr>
          <p:cNvPr id="6" name="Content Placeholder 5">
            <a:extLst>
              <a:ext uri="{FF2B5EF4-FFF2-40B4-BE49-F238E27FC236}">
                <a16:creationId xmlns:a16="http://schemas.microsoft.com/office/drawing/2014/main" id="{166D0FF0-D965-3D4B-FF11-E5A7CB486A47}"/>
              </a:ext>
            </a:extLst>
          </p:cNvPr>
          <p:cNvSpPr>
            <a:spLocks noGrp="1"/>
          </p:cNvSpPr>
          <p:nvPr>
            <p:ph idx="1"/>
          </p:nvPr>
        </p:nvSpPr>
        <p:spPr>
          <a:xfrm>
            <a:off x="552284" y="1635426"/>
            <a:ext cx="11158505" cy="4327223"/>
          </a:xfrm>
        </p:spPr>
        <p:txBody>
          <a:bodyPr vert="horz" lIns="91440" tIns="45720" rIns="91440" bIns="45720" rtlCol="0" anchor="t">
            <a:normAutofit/>
          </a:bodyPr>
          <a:lstStyle/>
          <a:p>
            <a:pPr marL="0" indent="0">
              <a:buNone/>
            </a:pPr>
            <a:r>
              <a:rPr lang="en-US" sz="3600" b="1" err="1">
                <a:solidFill>
                  <a:schemeClr val="tx1"/>
                </a:solidFill>
                <a:latin typeface="Consolas"/>
                <a:cs typeface="Arial"/>
              </a:rPr>
              <a:t>generate_series</a:t>
            </a:r>
            <a:r>
              <a:rPr lang="en-US" sz="3200" b="1">
                <a:solidFill>
                  <a:schemeClr val="tx1"/>
                </a:solidFill>
                <a:latin typeface="Consolas"/>
                <a:cs typeface="Arial"/>
              </a:rPr>
              <a:t>() </a:t>
            </a:r>
            <a:r>
              <a:rPr lang="en-US" sz="3600">
                <a:solidFill>
                  <a:schemeClr val="tx1"/>
                </a:solidFill>
                <a:latin typeface="Arial"/>
                <a:cs typeface="Arial"/>
              </a:rPr>
              <a:t>function</a:t>
            </a:r>
          </a:p>
          <a:p>
            <a:pPr marL="0" indent="0">
              <a:buNone/>
            </a:pPr>
            <a:r>
              <a:rPr lang="en-US" sz="3600">
                <a:solidFill>
                  <a:schemeClr val="tx1"/>
                </a:solidFill>
                <a:latin typeface="Arial"/>
                <a:cs typeface="Arial"/>
              </a:rPr>
              <a:t>    – a "table-valued" or "set returning" function</a:t>
            </a:r>
            <a:endParaRPr lang="en-US" sz="1800">
              <a:solidFill>
                <a:schemeClr val="tx1"/>
              </a:solidFill>
            </a:endParaRPr>
          </a:p>
          <a:p>
            <a:pPr marL="0" indent="0">
              <a:buNone/>
            </a:pPr>
            <a:endParaRPr lang="en-US" sz="1050">
              <a:solidFill>
                <a:schemeClr val="tx1"/>
              </a:solidFill>
            </a:endParaRPr>
          </a:p>
          <a:p>
            <a:pPr marL="0" indent="0">
              <a:buNone/>
            </a:pPr>
            <a:r>
              <a:rPr lang="en-US" sz="3600" b="1">
                <a:solidFill>
                  <a:schemeClr val="tx1"/>
                </a:solidFill>
                <a:latin typeface="Consolas"/>
                <a:cs typeface="Arial"/>
              </a:rPr>
              <a:t>LATERAL</a:t>
            </a:r>
            <a:r>
              <a:rPr lang="en-US" sz="3600">
                <a:solidFill>
                  <a:schemeClr val="tx1"/>
                </a:solidFill>
                <a:latin typeface="Arial"/>
                <a:cs typeface="Arial"/>
              </a:rPr>
              <a:t> keyword</a:t>
            </a:r>
            <a:br>
              <a:rPr lang="en-US" sz="3600">
                <a:latin typeface="Arial"/>
                <a:cs typeface="Arial"/>
              </a:rPr>
            </a:br>
            <a:r>
              <a:rPr lang="en-US" sz="3600">
                <a:solidFill>
                  <a:schemeClr val="tx1"/>
                </a:solidFill>
                <a:latin typeface="Arial"/>
                <a:cs typeface="Arial"/>
              </a:rPr>
              <a:t>    – like a foreach loop</a:t>
            </a:r>
          </a:p>
          <a:p>
            <a:pPr marL="0" indent="0">
              <a:buNone/>
            </a:pPr>
            <a:r>
              <a:rPr lang="en-US" sz="3600">
                <a:solidFill>
                  <a:schemeClr val="tx1"/>
                </a:solidFill>
                <a:latin typeface="Arial"/>
                <a:cs typeface="Arial"/>
              </a:rPr>
              <a:t>    – </a:t>
            </a:r>
          </a:p>
        </p:txBody>
      </p:sp>
      <p:sp>
        <p:nvSpPr>
          <p:cNvPr id="4" name="TextBox 3">
            <a:extLst>
              <a:ext uri="{FF2B5EF4-FFF2-40B4-BE49-F238E27FC236}">
                <a16:creationId xmlns:a16="http://schemas.microsoft.com/office/drawing/2014/main" id="{3D75FC1C-C665-D54C-3337-8C97F5F2A2E4}"/>
              </a:ext>
            </a:extLst>
          </p:cNvPr>
          <p:cNvSpPr txBox="1"/>
          <p:nvPr/>
        </p:nvSpPr>
        <p:spPr>
          <a:xfrm>
            <a:off x="1429481" y="4359912"/>
            <a:ext cx="10131142" cy="1800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Arial"/>
              </a:rPr>
              <a:t>PostgreSQL will iterate over each row in a result set and evaluate a subquery using that row as a parameter.</a:t>
            </a:r>
            <a:endParaRPr lang="en-US" sz="3600"/>
          </a:p>
        </p:txBody>
      </p:sp>
    </p:spTree>
    <p:extLst>
      <p:ext uri="{BB962C8B-B14F-4D97-AF65-F5344CB8AC3E}">
        <p14:creationId xmlns:p14="http://schemas.microsoft.com/office/powerpoint/2010/main" val="1955975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3FAEB-A165-2C2C-EEC8-6A579494B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1ACFD-46CC-976F-831D-F04B1502B0A1}"/>
              </a:ext>
            </a:extLst>
          </p:cNvPr>
          <p:cNvSpPr>
            <a:spLocks noGrp="1"/>
          </p:cNvSpPr>
          <p:nvPr>
            <p:ph type="title"/>
          </p:nvPr>
        </p:nvSpPr>
        <p:spPr/>
        <p:txBody>
          <a:bodyPr>
            <a:normAutofit/>
          </a:bodyPr>
          <a:lstStyle/>
          <a:p>
            <a:r>
              <a:rPr lang="en-US" sz="4000" err="1">
                <a:latin typeface="Consolas"/>
                <a:cs typeface="Arial"/>
              </a:rPr>
              <a:t>generate_series</a:t>
            </a:r>
            <a:r>
              <a:rPr lang="en-US" sz="4000">
                <a:latin typeface="Consolas"/>
                <a:cs typeface="Arial"/>
              </a:rPr>
              <a:t>(</a:t>
            </a:r>
            <a:r>
              <a:rPr lang="en-US" sz="4000" i="1">
                <a:latin typeface="Consolas"/>
                <a:cs typeface="Arial"/>
              </a:rPr>
              <a:t>start</a:t>
            </a:r>
            <a:r>
              <a:rPr lang="en-US" sz="4000">
                <a:latin typeface="Consolas"/>
                <a:cs typeface="Arial"/>
              </a:rPr>
              <a:t>, </a:t>
            </a:r>
            <a:r>
              <a:rPr lang="en-US" sz="4000" i="1">
                <a:latin typeface="Consolas"/>
                <a:cs typeface="Arial"/>
              </a:rPr>
              <a:t>stop </a:t>
            </a:r>
            <a:r>
              <a:rPr lang="en-US" sz="4000">
                <a:latin typeface="Consolas"/>
                <a:cs typeface="Arial"/>
              </a:rPr>
              <a:t>[, </a:t>
            </a:r>
            <a:r>
              <a:rPr lang="en-US" sz="4000" i="1">
                <a:latin typeface="Consolas"/>
                <a:cs typeface="Arial"/>
              </a:rPr>
              <a:t>step</a:t>
            </a:r>
            <a:r>
              <a:rPr lang="en-US" sz="4000">
                <a:latin typeface="Consolas"/>
                <a:cs typeface="Arial"/>
              </a:rPr>
              <a:t>])</a:t>
            </a:r>
            <a:endParaRPr lang="en-US" sz="4000" i="0" u="none" strike="noStrike" baseline="0">
              <a:latin typeface="Consolas"/>
            </a:endParaRPr>
          </a:p>
        </p:txBody>
      </p:sp>
      <p:sp>
        <p:nvSpPr>
          <p:cNvPr id="3" name="Text Placeholder 2">
            <a:extLst>
              <a:ext uri="{FF2B5EF4-FFF2-40B4-BE49-F238E27FC236}">
                <a16:creationId xmlns:a16="http://schemas.microsoft.com/office/drawing/2014/main" id="{EE10D43C-9FE0-5330-CC99-E52D142125DC}"/>
              </a:ext>
            </a:extLst>
          </p:cNvPr>
          <p:cNvSpPr>
            <a:spLocks noGrp="1"/>
          </p:cNvSpPr>
          <p:nvPr>
            <p:ph idx="1"/>
          </p:nvPr>
        </p:nvSpPr>
        <p:spPr>
          <a:xfrm>
            <a:off x="516565" y="1887409"/>
            <a:ext cx="7821242" cy="4289553"/>
          </a:xfrm>
        </p:spPr>
        <p:txBody>
          <a:bodyPr vert="horz" lIns="91440" tIns="45720" rIns="91440" bIns="45720" rtlCol="0" anchor="t">
            <a:normAutofit/>
          </a:bodyPr>
          <a:lstStyle/>
          <a:p>
            <a:pPr marL="0" indent="0">
              <a:buNone/>
            </a:pPr>
            <a:r>
              <a:rPr lang="en-US" sz="3600">
                <a:solidFill>
                  <a:schemeClr val="tx1"/>
                </a:solidFill>
                <a:latin typeface="Consolas"/>
                <a:cs typeface="Arial"/>
              </a:rPr>
              <a:t>SELECT </a:t>
            </a:r>
            <a:r>
              <a:rPr lang="en-US" sz="3600" err="1">
                <a:solidFill>
                  <a:schemeClr val="tx1"/>
                </a:solidFill>
                <a:latin typeface="Consolas"/>
                <a:cs typeface="Arial"/>
              </a:rPr>
              <a:t>generate_series</a:t>
            </a:r>
            <a:r>
              <a:rPr lang="en-US" sz="3600">
                <a:solidFill>
                  <a:schemeClr val="tx1"/>
                </a:solidFill>
                <a:latin typeface="Consolas"/>
                <a:cs typeface="Arial"/>
              </a:rPr>
              <a:t>(0, 6)                 AS </a:t>
            </a:r>
            <a:r>
              <a:rPr lang="en-US" sz="3600" err="1">
                <a:solidFill>
                  <a:schemeClr val="tx1"/>
                </a:solidFill>
                <a:latin typeface="Consolas"/>
                <a:cs typeface="Arial"/>
              </a:rPr>
              <a:t>days_of_week</a:t>
            </a:r>
            <a:endParaRPr lang="en-US" sz="3600">
              <a:solidFill>
                <a:schemeClr val="tx1"/>
              </a:solidFill>
              <a:latin typeface="Consolas"/>
              <a:cs typeface="Arial"/>
            </a:endParaRPr>
          </a:p>
        </p:txBody>
      </p:sp>
      <p:pic>
        <p:nvPicPr>
          <p:cNvPr id="4" name="Picture 3" descr="A screenshot of a computer&#10;&#10;Description automatically generated">
            <a:extLst>
              <a:ext uri="{FF2B5EF4-FFF2-40B4-BE49-F238E27FC236}">
                <a16:creationId xmlns:a16="http://schemas.microsoft.com/office/drawing/2014/main" id="{5C1C00F3-5CDA-583C-2596-CED905B6820A}"/>
              </a:ext>
            </a:extLst>
          </p:cNvPr>
          <p:cNvPicPr>
            <a:picLocks noChangeAspect="1"/>
          </p:cNvPicPr>
          <p:nvPr/>
        </p:nvPicPr>
        <p:blipFill>
          <a:blip r:embed="rId3"/>
          <a:stretch>
            <a:fillRect/>
          </a:stretch>
        </p:blipFill>
        <p:spPr>
          <a:xfrm>
            <a:off x="9029700" y="1712119"/>
            <a:ext cx="2633662" cy="4469606"/>
          </a:xfrm>
          <a:prstGeom prst="rect">
            <a:avLst/>
          </a:prstGeom>
        </p:spPr>
      </p:pic>
    </p:spTree>
    <p:extLst>
      <p:ext uri="{BB962C8B-B14F-4D97-AF65-F5344CB8AC3E}">
        <p14:creationId xmlns:p14="http://schemas.microsoft.com/office/powerpoint/2010/main" val="3210856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3FAEB-A165-2C2C-EEC8-6A579494B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1ACFD-46CC-976F-831D-F04B1502B0A1}"/>
              </a:ext>
            </a:extLst>
          </p:cNvPr>
          <p:cNvSpPr>
            <a:spLocks noGrp="1"/>
          </p:cNvSpPr>
          <p:nvPr>
            <p:ph type="title"/>
          </p:nvPr>
        </p:nvSpPr>
        <p:spPr/>
        <p:txBody>
          <a:bodyPr>
            <a:normAutofit/>
          </a:bodyPr>
          <a:lstStyle/>
          <a:p>
            <a:r>
              <a:rPr lang="en-US" sz="4000">
                <a:latin typeface="Consolas"/>
                <a:cs typeface="Arial"/>
              </a:rPr>
              <a:t>The </a:t>
            </a:r>
            <a:r>
              <a:rPr lang="en-US" sz="3600">
                <a:latin typeface="Consolas"/>
                <a:cs typeface="Arial"/>
              </a:rPr>
              <a:t>LATERAL</a:t>
            </a:r>
            <a:r>
              <a:rPr lang="en-US" sz="3600">
                <a:latin typeface="Arial"/>
                <a:cs typeface="Arial"/>
              </a:rPr>
              <a:t> keyword in context</a:t>
            </a:r>
            <a:endParaRPr lang="en-US" sz="4000" i="0" u="none" strike="noStrike" baseline="0">
              <a:latin typeface="Consolas"/>
            </a:endParaRPr>
          </a:p>
        </p:txBody>
      </p:sp>
      <p:pic>
        <p:nvPicPr>
          <p:cNvPr id="8" name="Content Placeholder 7" descr="A screenshot of a computer program&#10;&#10;Description automatically generated">
            <a:extLst>
              <a:ext uri="{FF2B5EF4-FFF2-40B4-BE49-F238E27FC236}">
                <a16:creationId xmlns:a16="http://schemas.microsoft.com/office/drawing/2014/main" id="{28869A80-EDA9-19FE-5511-0C10F77B6423}"/>
              </a:ext>
            </a:extLst>
          </p:cNvPr>
          <p:cNvPicPr>
            <a:picLocks noGrp="1" noChangeAspect="1"/>
          </p:cNvPicPr>
          <p:nvPr>
            <p:ph idx="1"/>
          </p:nvPr>
        </p:nvPicPr>
        <p:blipFill>
          <a:blip r:embed="rId3"/>
          <a:stretch>
            <a:fillRect/>
          </a:stretch>
        </p:blipFill>
        <p:spPr>
          <a:xfrm>
            <a:off x="652906" y="1714974"/>
            <a:ext cx="9929812" cy="4461686"/>
          </a:xfrm>
        </p:spPr>
      </p:pic>
    </p:spTree>
    <p:extLst>
      <p:ext uri="{BB962C8B-B14F-4D97-AF65-F5344CB8AC3E}">
        <p14:creationId xmlns:p14="http://schemas.microsoft.com/office/powerpoint/2010/main" val="394813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3FAEB-A165-2C2C-EEC8-6A579494B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1ACFD-46CC-976F-831D-F04B1502B0A1}"/>
              </a:ext>
            </a:extLst>
          </p:cNvPr>
          <p:cNvSpPr>
            <a:spLocks noGrp="1"/>
          </p:cNvSpPr>
          <p:nvPr>
            <p:ph type="title"/>
          </p:nvPr>
        </p:nvSpPr>
        <p:spPr/>
        <p:txBody>
          <a:bodyPr>
            <a:normAutofit/>
          </a:bodyPr>
          <a:lstStyle/>
          <a:p>
            <a:r>
              <a:rPr lang="en-US" sz="4000">
                <a:latin typeface="Consolas"/>
                <a:cs typeface="Arial"/>
              </a:rPr>
              <a:t>The </a:t>
            </a:r>
            <a:r>
              <a:rPr lang="en-US" sz="3600">
                <a:latin typeface="Consolas"/>
                <a:cs typeface="Arial"/>
              </a:rPr>
              <a:t>LATERAL</a:t>
            </a:r>
            <a:r>
              <a:rPr lang="en-US" sz="3600">
                <a:latin typeface="Arial"/>
                <a:cs typeface="Arial"/>
              </a:rPr>
              <a:t> keyword, zoomed in</a:t>
            </a:r>
            <a:endParaRPr lang="en-US" sz="4000" i="0" u="none" strike="noStrike" baseline="0">
              <a:latin typeface="Consolas"/>
            </a:endParaRPr>
          </a:p>
        </p:txBody>
      </p:sp>
      <p:pic>
        <p:nvPicPr>
          <p:cNvPr id="9" name="Content Placeholder 8" descr="A screen shot of a computer&#10;&#10;Description automatically generated">
            <a:extLst>
              <a:ext uri="{FF2B5EF4-FFF2-40B4-BE49-F238E27FC236}">
                <a16:creationId xmlns:a16="http://schemas.microsoft.com/office/drawing/2014/main" id="{C23EF974-5DB8-3154-28BA-AEBC4D53ADFB}"/>
              </a:ext>
            </a:extLst>
          </p:cNvPr>
          <p:cNvPicPr>
            <a:picLocks noGrp="1" noChangeAspect="1"/>
          </p:cNvPicPr>
          <p:nvPr>
            <p:ph idx="1"/>
          </p:nvPr>
        </p:nvPicPr>
        <p:blipFill>
          <a:blip r:embed="rId3"/>
          <a:stretch>
            <a:fillRect/>
          </a:stretch>
        </p:blipFill>
        <p:spPr>
          <a:xfrm>
            <a:off x="521937" y="1716896"/>
            <a:ext cx="13204031" cy="4457842"/>
          </a:xfrm>
        </p:spPr>
      </p:pic>
    </p:spTree>
    <p:extLst>
      <p:ext uri="{BB962C8B-B14F-4D97-AF65-F5344CB8AC3E}">
        <p14:creationId xmlns:p14="http://schemas.microsoft.com/office/powerpoint/2010/main" val="22817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35FF-733C-A941-7863-31237672A954}"/>
              </a:ext>
            </a:extLst>
          </p:cNvPr>
          <p:cNvSpPr>
            <a:spLocks noGrp="1"/>
          </p:cNvSpPr>
          <p:nvPr>
            <p:ph type="title"/>
          </p:nvPr>
        </p:nvSpPr>
        <p:spPr/>
        <p:txBody>
          <a:bodyPr/>
          <a:lstStyle/>
          <a:p>
            <a:r>
              <a:rPr lang="en-US">
                <a:latin typeface="Arial"/>
                <a:cs typeface="Arial"/>
              </a:rPr>
              <a:t>Improved High Demand Holds</a:t>
            </a:r>
            <a:endParaRPr lang="en-US"/>
          </a:p>
        </p:txBody>
      </p:sp>
      <p:sp>
        <p:nvSpPr>
          <p:cNvPr id="4" name="Text Placeholder 3">
            <a:extLst>
              <a:ext uri="{FF2B5EF4-FFF2-40B4-BE49-F238E27FC236}">
                <a16:creationId xmlns:a16="http://schemas.microsoft.com/office/drawing/2014/main" id="{0D74E241-FB11-6F91-B227-0E3809F284CD}"/>
              </a:ext>
            </a:extLst>
          </p:cNvPr>
          <p:cNvSpPr txBox="1">
            <a:spLocks/>
          </p:cNvSpPr>
          <p:nvPr/>
        </p:nvSpPr>
        <p:spPr>
          <a:xfrm>
            <a:off x="1695365" y="3433653"/>
            <a:ext cx="8800348" cy="20639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b="1">
                <a:solidFill>
                  <a:schemeClr val="bg1"/>
                </a:solidFill>
                <a:latin typeface="Arial"/>
                <a:cs typeface="Arial"/>
              </a:rPr>
              <a:t>Rebecca King</a:t>
            </a:r>
            <a:endParaRPr lang="en-US" sz="2800">
              <a:solidFill>
                <a:schemeClr val="bg1"/>
              </a:solidFill>
            </a:endParaRPr>
          </a:p>
          <a:p>
            <a:pPr marL="0" indent="0" algn="ctr">
              <a:buNone/>
            </a:pPr>
            <a:r>
              <a:rPr lang="en-US" sz="2800">
                <a:solidFill>
                  <a:schemeClr val="bg1"/>
                </a:solidFill>
                <a:latin typeface="Arial"/>
                <a:cs typeface="Arial"/>
              </a:rPr>
              <a:t> Thousand Oaks Library, CA</a:t>
            </a:r>
          </a:p>
        </p:txBody>
      </p:sp>
    </p:spTree>
    <p:extLst>
      <p:ext uri="{BB962C8B-B14F-4D97-AF65-F5344CB8AC3E}">
        <p14:creationId xmlns:p14="http://schemas.microsoft.com/office/powerpoint/2010/main" val="2296679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E19909-B275-B9C4-0EEF-1306D57B014F}"/>
              </a:ext>
            </a:extLst>
          </p:cNvPr>
          <p:cNvSpPr>
            <a:spLocks noGrp="1"/>
          </p:cNvSpPr>
          <p:nvPr>
            <p:ph type="title"/>
          </p:nvPr>
        </p:nvSpPr>
        <p:spPr/>
        <p:txBody>
          <a:bodyPr/>
          <a:lstStyle/>
          <a:p>
            <a:r>
              <a:rPr lang="en-US">
                <a:latin typeface="Arial"/>
                <a:cs typeface="Arial"/>
              </a:rPr>
              <a:t>Current High-Demand Holds in Sierra</a:t>
            </a:r>
          </a:p>
        </p:txBody>
      </p:sp>
      <p:pic>
        <p:nvPicPr>
          <p:cNvPr id="9" name="Content Placeholder 8">
            <a:extLst>
              <a:ext uri="{FF2B5EF4-FFF2-40B4-BE49-F238E27FC236}">
                <a16:creationId xmlns:a16="http://schemas.microsoft.com/office/drawing/2014/main" id="{0CEC3F53-A604-A9FB-F284-47CA81AD8FB6}"/>
              </a:ext>
            </a:extLst>
          </p:cNvPr>
          <p:cNvPicPr>
            <a:picLocks noGrp="1" noChangeAspect="1"/>
          </p:cNvPicPr>
          <p:nvPr>
            <p:ph idx="1"/>
          </p:nvPr>
        </p:nvPicPr>
        <p:blipFill rotWithShape="1">
          <a:blip r:embed="rId3"/>
          <a:srcRect b="17135"/>
          <a:stretch/>
        </p:blipFill>
        <p:spPr>
          <a:xfrm>
            <a:off x="646982" y="1739787"/>
            <a:ext cx="6739472" cy="3758437"/>
          </a:xfrm>
        </p:spPr>
      </p:pic>
      <p:sp>
        <p:nvSpPr>
          <p:cNvPr id="2" name="Content Placeholder 2">
            <a:extLst>
              <a:ext uri="{FF2B5EF4-FFF2-40B4-BE49-F238E27FC236}">
                <a16:creationId xmlns:a16="http://schemas.microsoft.com/office/drawing/2014/main" id="{45D11283-0FBB-8870-F3E1-E6A6D0F22DA8}"/>
              </a:ext>
            </a:extLst>
          </p:cNvPr>
          <p:cNvSpPr txBox="1">
            <a:spLocks/>
          </p:cNvSpPr>
          <p:nvPr/>
        </p:nvSpPr>
        <p:spPr>
          <a:xfrm>
            <a:off x="7695210" y="3229449"/>
            <a:ext cx="4396214" cy="1907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800"/>
              <a:t>Frozen holds</a:t>
            </a:r>
          </a:p>
          <a:p>
            <a:pPr marL="514350" indent="-514350">
              <a:buFont typeface="+mj-lt"/>
              <a:buAutoNum type="arabicPeriod"/>
            </a:pPr>
            <a:r>
              <a:rPr lang="en-US" sz="2800"/>
              <a:t>Copies on order</a:t>
            </a:r>
          </a:p>
          <a:p>
            <a:pPr marL="514350" indent="-514350">
              <a:buFont typeface="+mj-lt"/>
              <a:buAutoNum type="arabicPeriod"/>
            </a:pPr>
            <a:r>
              <a:rPr lang="en-US" sz="2800"/>
              <a:t>Holds to copies ratio</a:t>
            </a:r>
          </a:p>
        </p:txBody>
      </p:sp>
      <p:sp>
        <p:nvSpPr>
          <p:cNvPr id="3" name="TextBox 2">
            <a:extLst>
              <a:ext uri="{FF2B5EF4-FFF2-40B4-BE49-F238E27FC236}">
                <a16:creationId xmlns:a16="http://schemas.microsoft.com/office/drawing/2014/main" id="{BB73A2EA-E79B-E3AD-4DA0-25F25A36035F}"/>
              </a:ext>
            </a:extLst>
          </p:cNvPr>
          <p:cNvSpPr txBox="1"/>
          <p:nvPr/>
        </p:nvSpPr>
        <p:spPr>
          <a:xfrm>
            <a:off x="7695210" y="2113807"/>
            <a:ext cx="4073237" cy="954107"/>
          </a:xfrm>
          <a:prstGeom prst="rect">
            <a:avLst/>
          </a:prstGeom>
          <a:noFill/>
        </p:spPr>
        <p:txBody>
          <a:bodyPr wrap="square" rtlCol="0">
            <a:spAutoFit/>
          </a:bodyPr>
          <a:lstStyle/>
          <a:p>
            <a:r>
              <a:rPr lang="en-US" sz="2800"/>
              <a:t>Data not Showing in </a:t>
            </a:r>
            <a:br>
              <a:rPr lang="en-US" sz="2800"/>
            </a:br>
            <a:r>
              <a:rPr lang="en-US" sz="2800"/>
              <a:t>High-Demand Holds</a:t>
            </a:r>
          </a:p>
        </p:txBody>
      </p:sp>
    </p:spTree>
    <p:extLst>
      <p:ext uri="{BB962C8B-B14F-4D97-AF65-F5344CB8AC3E}">
        <p14:creationId xmlns:p14="http://schemas.microsoft.com/office/powerpoint/2010/main" val="1005527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4F63C-65F3-1B1C-C423-CFF1A702F9A9}"/>
              </a:ext>
            </a:extLst>
          </p:cNvPr>
          <p:cNvSpPr>
            <a:spLocks noGrp="1"/>
          </p:cNvSpPr>
          <p:nvPr>
            <p:ph type="title"/>
          </p:nvPr>
        </p:nvSpPr>
        <p:spPr/>
        <p:txBody>
          <a:bodyPr/>
          <a:lstStyle/>
          <a:p>
            <a:r>
              <a:rPr lang="en-US"/>
              <a:t>Export Output File and Open in Excel</a:t>
            </a:r>
          </a:p>
        </p:txBody>
      </p:sp>
      <p:pic>
        <p:nvPicPr>
          <p:cNvPr id="5" name="Content Placeholder 4">
            <a:extLst>
              <a:ext uri="{FF2B5EF4-FFF2-40B4-BE49-F238E27FC236}">
                <a16:creationId xmlns:a16="http://schemas.microsoft.com/office/drawing/2014/main" id="{987EFDA7-2E19-F3F1-477B-490D570397B1}"/>
              </a:ext>
            </a:extLst>
          </p:cNvPr>
          <p:cNvPicPr>
            <a:picLocks noGrp="1" noChangeAspect="1"/>
          </p:cNvPicPr>
          <p:nvPr>
            <p:ph idx="1"/>
          </p:nvPr>
        </p:nvPicPr>
        <p:blipFill rotWithShape="1">
          <a:blip r:embed="rId2"/>
          <a:srcRect r="11865" b="23586"/>
          <a:stretch/>
        </p:blipFill>
        <p:spPr>
          <a:xfrm>
            <a:off x="1074664" y="1587313"/>
            <a:ext cx="10042671" cy="4396628"/>
          </a:xfrm>
        </p:spPr>
      </p:pic>
    </p:spTree>
    <p:extLst>
      <p:ext uri="{BB962C8B-B14F-4D97-AF65-F5344CB8AC3E}">
        <p14:creationId xmlns:p14="http://schemas.microsoft.com/office/powerpoint/2010/main" val="1164929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60F4-713D-AB2E-8E43-4D8AB2761E7C}"/>
              </a:ext>
            </a:extLst>
          </p:cNvPr>
          <p:cNvSpPr>
            <a:spLocks noGrp="1"/>
          </p:cNvSpPr>
          <p:nvPr>
            <p:ph type="title"/>
          </p:nvPr>
        </p:nvSpPr>
        <p:spPr/>
        <p:txBody>
          <a:bodyPr/>
          <a:lstStyle/>
          <a:p>
            <a:r>
              <a:rPr lang="en-US" sz="2800"/>
              <a:t>How </a:t>
            </a:r>
            <a:r>
              <a:rPr lang="en-US"/>
              <a:t>to </a:t>
            </a:r>
            <a:r>
              <a:rPr lang="en-US" sz="2800"/>
              <a:t>get holds data with SQL?</a:t>
            </a:r>
            <a:endParaRPr lang="en-US"/>
          </a:p>
        </p:txBody>
      </p:sp>
      <p:sp>
        <p:nvSpPr>
          <p:cNvPr id="3" name="Content Placeholder 2">
            <a:extLst>
              <a:ext uri="{FF2B5EF4-FFF2-40B4-BE49-F238E27FC236}">
                <a16:creationId xmlns:a16="http://schemas.microsoft.com/office/drawing/2014/main" id="{2A3FFDC1-1A4F-ADBB-E5FB-2862A89DEDCD}"/>
              </a:ext>
            </a:extLst>
          </p:cNvPr>
          <p:cNvSpPr>
            <a:spLocks noGrp="1"/>
          </p:cNvSpPr>
          <p:nvPr>
            <p:ph idx="1"/>
          </p:nvPr>
        </p:nvSpPr>
        <p:spPr>
          <a:xfrm>
            <a:off x="1116281" y="1857300"/>
            <a:ext cx="10483839" cy="4414665"/>
          </a:xfrm>
        </p:spPr>
        <p:txBody>
          <a:bodyPr vert="horz" lIns="91440" tIns="45720" rIns="91440" bIns="45720" rtlCol="0" anchor="t">
            <a:normAutofit/>
          </a:bodyPr>
          <a:lstStyle/>
          <a:p>
            <a:pPr>
              <a:buNone/>
            </a:pPr>
            <a:r>
              <a:rPr lang="en-US" sz="2800">
                <a:latin typeface="Arial"/>
                <a:cs typeface="Arial"/>
              </a:rPr>
              <a:t>Staff requested that the following data be included in the report:</a:t>
            </a:r>
            <a:endParaRPr lang="en-US">
              <a:latin typeface="Arial"/>
              <a:cs typeface="Arial"/>
            </a:endParaRPr>
          </a:p>
          <a:p>
            <a:r>
              <a:rPr lang="en-US" sz="2800">
                <a:latin typeface="Arial"/>
                <a:cs typeface="Arial"/>
              </a:rPr>
              <a:t>Exclude frozen holds</a:t>
            </a:r>
          </a:p>
          <a:p>
            <a:r>
              <a:rPr lang="en-US" sz="2800">
                <a:latin typeface="Arial"/>
                <a:cs typeface="Arial"/>
              </a:rPr>
              <a:t>Include copies on order</a:t>
            </a:r>
          </a:p>
          <a:p>
            <a:r>
              <a:rPr lang="en-US" sz="2800">
                <a:latin typeface="Arial"/>
                <a:cs typeface="Arial"/>
              </a:rPr>
              <a:t>Check if holds-to-copies ratio over 5:1</a:t>
            </a:r>
          </a:p>
          <a:p>
            <a:pPr marL="0" indent="0">
              <a:buNone/>
            </a:pPr>
            <a:endParaRPr lang="en-US" sz="2800"/>
          </a:p>
          <a:p>
            <a:pPr>
              <a:buNone/>
            </a:pPr>
            <a:r>
              <a:rPr lang="en-US" sz="2800">
                <a:latin typeface="Arial"/>
                <a:cs typeface="Arial"/>
              </a:rPr>
              <a:t>Additional information, such as</a:t>
            </a:r>
            <a:endParaRPr lang="en-US"/>
          </a:p>
          <a:p>
            <a:r>
              <a:rPr lang="en-US" sz="2800">
                <a:latin typeface="Arial"/>
                <a:cs typeface="Arial"/>
              </a:rPr>
              <a:t>Published year</a:t>
            </a:r>
            <a:endParaRPr lang="en-US"/>
          </a:p>
          <a:p>
            <a:r>
              <a:rPr lang="en-US" sz="2800">
                <a:latin typeface="Arial"/>
                <a:cs typeface="Arial"/>
              </a:rPr>
              <a:t>Link to the library catalog</a:t>
            </a:r>
            <a:endParaRPr lang="en-US"/>
          </a:p>
          <a:p>
            <a:pPr marL="0" indent="0">
              <a:buNone/>
            </a:pPr>
            <a:endParaRPr lang="en-US" sz="2800"/>
          </a:p>
        </p:txBody>
      </p:sp>
    </p:spTree>
    <p:extLst>
      <p:ext uri="{BB962C8B-B14F-4D97-AF65-F5344CB8AC3E}">
        <p14:creationId xmlns:p14="http://schemas.microsoft.com/office/powerpoint/2010/main" val="3567359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a:xfrm>
            <a:off x="516565" y="1762297"/>
            <a:ext cx="11424423" cy="4833375"/>
          </a:xfrm>
        </p:spPr>
        <p:txBody>
          <a:bodyPr vert="horz" lIns="91440" tIns="45720" rIns="91440" bIns="45720" rtlCol="0" anchor="t">
            <a:noAutofit/>
          </a:bodyPr>
          <a:lstStyle/>
          <a:p>
            <a:r>
              <a:rPr lang="en-US" sz="3200">
                <a:latin typeface="Arial"/>
                <a:cs typeface="Arial"/>
              </a:rPr>
              <a:t> We'd like to resolve each hold to a '</a:t>
            </a:r>
            <a:r>
              <a:rPr lang="en-US" sz="3200" err="1">
                <a:latin typeface="Arial"/>
                <a:cs typeface="Arial"/>
              </a:rPr>
              <a:t>bib_record_id</a:t>
            </a:r>
            <a:r>
              <a:rPr lang="en-US" sz="3200">
                <a:latin typeface="Arial"/>
                <a:cs typeface="Arial"/>
              </a:rPr>
              <a:t>' so we can get a sense of the number of holds on each title. A hold in the hold table is on a '</a:t>
            </a:r>
            <a:r>
              <a:rPr lang="en-US" sz="3200" err="1">
                <a:latin typeface="Arial"/>
                <a:cs typeface="Arial"/>
              </a:rPr>
              <a:t>record_id</a:t>
            </a:r>
            <a:r>
              <a:rPr lang="en-US" sz="3200">
                <a:latin typeface="Arial"/>
                <a:cs typeface="Arial"/>
              </a:rPr>
              <a:t>', which could be for bib ('b'), item ('</a:t>
            </a:r>
            <a:r>
              <a:rPr lang="en-US" sz="3200" err="1">
                <a:latin typeface="Arial"/>
                <a:cs typeface="Arial"/>
              </a:rPr>
              <a:t>i</a:t>
            </a:r>
            <a:r>
              <a:rPr lang="en-US" sz="3200">
                <a:latin typeface="Arial"/>
                <a:cs typeface="Arial"/>
              </a:rPr>
              <a:t>'), or volume ('j') level.</a:t>
            </a:r>
            <a:br>
              <a:rPr lang="en-US" sz="3200"/>
            </a:br>
            <a:endParaRPr lang="en-US" sz="3200"/>
          </a:p>
          <a:p>
            <a:r>
              <a:rPr lang="en-US" sz="3200">
                <a:latin typeface="Arial"/>
                <a:cs typeface="Arial"/>
              </a:rPr>
              <a:t> Let's create a TEMPORARY TABLE (or TEMP TABLE) to find bib holds that are not frozen. </a:t>
            </a:r>
            <a:endParaRPr lang="en-US" sz="3200"/>
          </a:p>
          <a:p>
            <a:pPr algn="l"/>
            <a:endParaRPr lang="en-US" sz="3200"/>
          </a:p>
          <a:p>
            <a:r>
              <a:rPr lang="en-US" sz="3200">
                <a:latin typeface="Arial"/>
                <a:cs typeface="Arial"/>
              </a:rPr>
              <a:t> The TEMP TABLE will be removed after a session is ended.</a:t>
            </a:r>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t>Building a Query</a:t>
            </a:r>
          </a:p>
        </p:txBody>
      </p:sp>
    </p:spTree>
    <p:extLst>
      <p:ext uri="{BB962C8B-B14F-4D97-AF65-F5344CB8AC3E}">
        <p14:creationId xmlns:p14="http://schemas.microsoft.com/office/powerpoint/2010/main" val="438767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BADA9-F154-B542-B905-C060AA894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968D7-CC82-8BC2-BC29-55C4E45BE957}"/>
              </a:ext>
            </a:extLst>
          </p:cNvPr>
          <p:cNvSpPr>
            <a:spLocks noGrp="1"/>
          </p:cNvSpPr>
          <p:nvPr>
            <p:ph type="title"/>
          </p:nvPr>
        </p:nvSpPr>
        <p:spPr/>
        <p:txBody>
          <a:bodyPr/>
          <a:lstStyle/>
          <a:p>
            <a:pPr marR="0" rtl="0"/>
            <a:r>
              <a:rPr lang="en-US" b="0" i="0" u="none" strike="noStrike" baseline="0">
                <a:latin typeface="Futura"/>
              </a:rPr>
              <a:t>Intro</a:t>
            </a:r>
            <a:r>
              <a:rPr lang="en-US" b="0" i="0" u="none" strike="noStrike" baseline="0">
                <a:solidFill>
                  <a:srgbClr val="787878"/>
                </a:solidFill>
                <a:latin typeface="Futura"/>
              </a:rPr>
              <a:t> </a:t>
            </a:r>
          </a:p>
        </p:txBody>
      </p:sp>
      <p:sp>
        <p:nvSpPr>
          <p:cNvPr id="3" name="Text Placeholder 2">
            <a:extLst>
              <a:ext uri="{FF2B5EF4-FFF2-40B4-BE49-F238E27FC236}">
                <a16:creationId xmlns:a16="http://schemas.microsoft.com/office/drawing/2014/main" id="{E5ACAB67-98B6-F079-CE59-BA96A0D9157A}"/>
              </a:ext>
            </a:extLst>
          </p:cNvPr>
          <p:cNvSpPr>
            <a:spLocks noGrp="1"/>
          </p:cNvSpPr>
          <p:nvPr>
            <p:ph idx="1"/>
          </p:nvPr>
        </p:nvSpPr>
        <p:spPr/>
        <p:txBody>
          <a:bodyPr/>
          <a:lstStyle/>
          <a:p>
            <a:pPr marR="0" lvl="0" rtl="0"/>
            <a:r>
              <a:rPr lang="en-US" b="0" i="0" u="none" strike="noStrike" baseline="0">
                <a:solidFill>
                  <a:srgbClr val="464646"/>
                </a:solidFill>
                <a:latin typeface="Futura"/>
              </a:rPr>
              <a:t>Are you finding yourself wondering how the current </a:t>
            </a:r>
            <a:r>
              <a:rPr lang="en-US" b="1" i="0" u="none" strike="noStrike" baseline="0">
                <a:solidFill>
                  <a:srgbClr val="464646"/>
                </a:solidFill>
                <a:latin typeface="Futura"/>
              </a:rPr>
              <a:t>Time to Pick up</a:t>
            </a:r>
            <a:r>
              <a:rPr lang="en-US" b="0" i="0" u="none" strike="noStrike" baseline="0">
                <a:solidFill>
                  <a:srgbClr val="464646"/>
                </a:solidFill>
                <a:latin typeface="Futura"/>
              </a:rPr>
              <a:t> setting (Holdshelf) value was determined? </a:t>
            </a:r>
          </a:p>
          <a:p>
            <a:pPr marR="0" lvl="0" rtl="0"/>
            <a:r>
              <a:rPr lang="en-US" b="0" i="0" u="none" strike="noStrike" baseline="0">
                <a:solidFill>
                  <a:srgbClr val="464646"/>
                </a:solidFill>
                <a:latin typeface="Futura"/>
              </a:rPr>
              <a:t>Are you curious to find out how much time patrons take to pick up an item on average? Can this be tweaked to improve response time?</a:t>
            </a:r>
          </a:p>
          <a:p>
            <a:pPr marR="0" lvl="0" rtl="0"/>
            <a:r>
              <a:rPr lang="en-US" b="0" i="0" u="none" strike="noStrike" baseline="0">
                <a:solidFill>
                  <a:srgbClr val="464646"/>
                </a:solidFill>
                <a:latin typeface="Futura"/>
              </a:rPr>
              <a:t>Learn practical techniques you can apply to your library based on actual patron behavior (data) </a:t>
            </a:r>
            <a:endParaRPr lang="en-US" b="0" i="0" u="none" strike="noStrike" baseline="-25000">
              <a:solidFill>
                <a:srgbClr val="464646"/>
              </a:solidFill>
              <a:latin typeface="Times New Roman" panose="02020603050405020304" pitchFamily="18" charset="0"/>
            </a:endParaRPr>
          </a:p>
        </p:txBody>
      </p:sp>
    </p:spTree>
    <p:extLst>
      <p:ext uri="{BB962C8B-B14F-4D97-AF65-F5344CB8AC3E}">
        <p14:creationId xmlns:p14="http://schemas.microsoft.com/office/powerpoint/2010/main" val="1531988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68CC66-8622-0C04-2DAE-EAC3D610964D}"/>
              </a:ext>
            </a:extLst>
          </p:cNvPr>
          <p:cNvSpPr>
            <a:spLocks noGrp="1"/>
          </p:cNvSpPr>
          <p:nvPr>
            <p:ph type="title"/>
          </p:nvPr>
        </p:nvSpPr>
        <p:spPr/>
        <p:txBody>
          <a:bodyPr/>
          <a:lstStyle/>
          <a:p>
            <a:r>
              <a:rPr lang="en-US"/>
              <a:t>Building a query (cont.)</a:t>
            </a:r>
          </a:p>
        </p:txBody>
      </p:sp>
      <p:sp>
        <p:nvSpPr>
          <p:cNvPr id="7" name="Content Placeholder 6">
            <a:extLst>
              <a:ext uri="{FF2B5EF4-FFF2-40B4-BE49-F238E27FC236}">
                <a16:creationId xmlns:a16="http://schemas.microsoft.com/office/drawing/2014/main" id="{2A9BA48D-262A-86AB-487B-4A0D2BD08169}"/>
              </a:ext>
            </a:extLst>
          </p:cNvPr>
          <p:cNvSpPr>
            <a:spLocks noGrp="1"/>
          </p:cNvSpPr>
          <p:nvPr>
            <p:ph idx="1"/>
          </p:nvPr>
        </p:nvSpPr>
        <p:spPr>
          <a:xfrm>
            <a:off x="516565" y="1762297"/>
            <a:ext cx="11506887" cy="4414665"/>
          </a:xfrm>
        </p:spPr>
        <p:txBody>
          <a:bodyPr vert="horz" lIns="91440" tIns="45720" rIns="91440" bIns="45720" rtlCol="0" anchor="t">
            <a:normAutofit/>
          </a:bodyPr>
          <a:lstStyle/>
          <a:p>
            <a:r>
              <a:rPr lang="en-US" sz="3200">
                <a:latin typeface="Arial"/>
                <a:cs typeface="Arial"/>
              </a:rPr>
              <a:t> The DROP TABLE clause helps if I modify the query and </a:t>
            </a:r>
            <a:br>
              <a:rPr lang="en-US" sz="3200">
                <a:latin typeface="Arial"/>
                <a:cs typeface="Arial"/>
              </a:rPr>
            </a:br>
            <a:r>
              <a:rPr lang="en-US" sz="3200">
                <a:latin typeface="Arial"/>
                <a:cs typeface="Arial"/>
              </a:rPr>
              <a:t>re-run it (to avoid an error on multiple runs.)</a:t>
            </a:r>
            <a:br>
              <a:rPr lang="en-US" sz="3200"/>
            </a:br>
            <a:endParaRPr lang="en-US" sz="3200"/>
          </a:p>
          <a:p>
            <a:r>
              <a:rPr lang="en-US" sz="3200">
                <a:latin typeface="Arial"/>
                <a:cs typeface="Arial"/>
              </a:rPr>
              <a:t> We bring in data about the record type ('</a:t>
            </a:r>
            <a:r>
              <a:rPr lang="en-US" sz="3200" err="1">
                <a:latin typeface="Arial"/>
                <a:cs typeface="Arial"/>
              </a:rPr>
              <a:t>r.record_type_code</a:t>
            </a:r>
            <a:r>
              <a:rPr lang="en-US" sz="3200">
                <a:latin typeface="Arial"/>
                <a:cs typeface="Arial"/>
              </a:rPr>
              <a:t>') and all the rest of the data concerning the hold (h.*)</a:t>
            </a:r>
            <a:br>
              <a:rPr lang="en-US" sz="3200"/>
            </a:br>
            <a:endParaRPr lang="en-US" sz="3200"/>
          </a:p>
          <a:p>
            <a:r>
              <a:rPr lang="en-US" sz="3200">
                <a:latin typeface="Arial"/>
                <a:cs typeface="Arial"/>
              </a:rPr>
              <a:t> We can work with the TEMP TABLE in subsequent statements as long as it's the same session.</a:t>
            </a:r>
          </a:p>
        </p:txBody>
      </p:sp>
    </p:spTree>
    <p:extLst>
      <p:ext uri="{BB962C8B-B14F-4D97-AF65-F5344CB8AC3E}">
        <p14:creationId xmlns:p14="http://schemas.microsoft.com/office/powerpoint/2010/main" val="595269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7F17B5DA-DFCC-4987-C96C-8A7E486F78D2}"/>
              </a:ext>
            </a:extLst>
          </p:cNvPr>
          <p:cNvSpPr>
            <a:spLocks noGrp="1"/>
          </p:cNvSpPr>
          <p:nvPr>
            <p:ph type="title"/>
          </p:nvPr>
        </p:nvSpPr>
        <p:spPr/>
        <p:txBody>
          <a:bodyPr/>
          <a:lstStyle/>
          <a:p>
            <a:r>
              <a:rPr lang="en-US">
                <a:latin typeface="Arial"/>
                <a:cs typeface="Arial"/>
              </a:rPr>
              <a:t>Building a TEMP TABLE</a:t>
            </a:r>
          </a:p>
        </p:txBody>
      </p:sp>
      <p:sp>
        <p:nvSpPr>
          <p:cNvPr id="2" name="Content Placeholder 1">
            <a:extLst>
              <a:ext uri="{FF2B5EF4-FFF2-40B4-BE49-F238E27FC236}">
                <a16:creationId xmlns:a16="http://schemas.microsoft.com/office/drawing/2014/main" id="{F85A8645-26EA-BC19-372C-D2DEAEAFDEFA}"/>
              </a:ext>
            </a:extLst>
          </p:cNvPr>
          <p:cNvSpPr>
            <a:spLocks noGrp="1"/>
          </p:cNvSpPr>
          <p:nvPr>
            <p:ph idx="1"/>
          </p:nvPr>
        </p:nvSpPr>
        <p:spPr>
          <a:xfrm>
            <a:off x="1177862" y="1663519"/>
            <a:ext cx="10210591" cy="4786421"/>
          </a:xfrm>
        </p:spPr>
        <p:txBody>
          <a:bodyPr>
            <a:noAutofit/>
          </a:bodyPr>
          <a:lstStyle/>
          <a:p>
            <a:pPr marL="0" indent="0">
              <a:lnSpc>
                <a:spcPct val="100000"/>
              </a:lnSpc>
              <a:spcBef>
                <a:spcPts val="0"/>
              </a:spcBef>
              <a:buNone/>
            </a:pPr>
            <a:r>
              <a:rPr lang="en-US" sz="2800">
                <a:solidFill>
                  <a:schemeClr val="accent6">
                    <a:lumMod val="75000"/>
                    <a:lumOff val="25000"/>
                  </a:schemeClr>
                </a:solidFill>
                <a:latin typeface="+mn-lt"/>
                <a:cs typeface="Courier New" panose="02070309020205020404" pitchFamily="49" charset="0"/>
              </a:rPr>
              <a:t>DROP TABLE IF EXISTS </a:t>
            </a:r>
            <a:r>
              <a:rPr lang="en-US" sz="2800">
                <a:solidFill>
                  <a:schemeClr val="tx1"/>
                </a:solidFill>
                <a:latin typeface="+mn-lt"/>
                <a:cs typeface="Courier New" panose="02070309020205020404" pitchFamily="49" charset="0"/>
              </a:rPr>
              <a:t>temp_tol_holds;</a:t>
            </a:r>
          </a:p>
          <a:p>
            <a:pPr marL="0" indent="0">
              <a:lnSpc>
                <a:spcPct val="100000"/>
              </a:lnSpc>
              <a:spcBef>
                <a:spcPts val="0"/>
              </a:spcBef>
              <a:buNone/>
            </a:pPr>
            <a:r>
              <a:rPr lang="en-US" sz="2800">
                <a:solidFill>
                  <a:schemeClr val="accent6">
                    <a:lumMod val="75000"/>
                    <a:lumOff val="25000"/>
                  </a:schemeClr>
                </a:solidFill>
                <a:latin typeface="+mn-lt"/>
                <a:cs typeface="Courier New" panose="02070309020205020404" pitchFamily="49" charset="0"/>
              </a:rPr>
              <a:t>CREATE</a:t>
            </a:r>
            <a:r>
              <a:rPr lang="en-US" sz="2800">
                <a:solidFill>
                  <a:schemeClr val="tx1"/>
                </a:solidFill>
                <a:latin typeface="+mn-lt"/>
                <a:cs typeface="Courier New" panose="02070309020205020404" pitchFamily="49" charset="0"/>
              </a:rPr>
              <a:t> TEMP TABLE </a:t>
            </a:r>
            <a:r>
              <a:rPr lang="en-US" sz="2800" err="1">
                <a:solidFill>
                  <a:schemeClr val="tx1"/>
                </a:solidFill>
                <a:latin typeface="+mn-lt"/>
                <a:cs typeface="Courier New" panose="02070309020205020404" pitchFamily="49" charset="0"/>
              </a:rPr>
              <a:t>temp_tol_holds</a:t>
            </a:r>
            <a:r>
              <a:rPr lang="en-US" sz="2800">
                <a:solidFill>
                  <a:schemeClr val="tx1"/>
                </a:solidFill>
                <a:latin typeface="+mn-lt"/>
                <a:cs typeface="Courier New" panose="02070309020205020404" pitchFamily="49" charset="0"/>
              </a:rPr>
              <a:t> </a:t>
            </a:r>
            <a:r>
              <a:rPr lang="en-US" sz="2800">
                <a:solidFill>
                  <a:schemeClr val="accent6">
                    <a:lumMod val="75000"/>
                    <a:lumOff val="25000"/>
                  </a:schemeClr>
                </a:solidFill>
                <a:latin typeface="+mn-lt"/>
                <a:cs typeface="Courier New" panose="02070309020205020404" pitchFamily="49" charset="0"/>
              </a:rPr>
              <a:t>AS</a:t>
            </a:r>
          </a:p>
          <a:p>
            <a:pPr marL="0" indent="0">
              <a:lnSpc>
                <a:spcPct val="100000"/>
              </a:lnSpc>
              <a:spcBef>
                <a:spcPts val="0"/>
              </a:spcBef>
              <a:buNone/>
            </a:pPr>
            <a:endParaRPr lang="en-US" sz="2800">
              <a:solidFill>
                <a:schemeClr val="tx1"/>
              </a:solidFill>
              <a:latin typeface="+mn-lt"/>
              <a:cs typeface="Courier New" panose="02070309020205020404" pitchFamily="49" charset="0"/>
            </a:endParaRPr>
          </a:p>
          <a:p>
            <a:pPr marL="0" indent="0">
              <a:lnSpc>
                <a:spcPct val="100000"/>
              </a:lnSpc>
              <a:spcBef>
                <a:spcPts val="0"/>
              </a:spcBef>
              <a:buNone/>
            </a:pPr>
            <a:r>
              <a:rPr lang="en-US" sz="2800">
                <a:solidFill>
                  <a:schemeClr val="accent6">
                    <a:lumMod val="75000"/>
                    <a:lumOff val="25000"/>
                  </a:schemeClr>
                </a:solidFill>
                <a:latin typeface="+mn-lt"/>
                <a:cs typeface="Courier New" panose="02070309020205020404" pitchFamily="49" charset="0"/>
              </a:rPr>
              <a:t>SELECT</a:t>
            </a:r>
          </a:p>
          <a:p>
            <a:pPr marL="0" indent="0">
              <a:lnSpc>
                <a:spcPct val="100000"/>
              </a:lnSpc>
              <a:spcBef>
                <a:spcPts val="0"/>
              </a:spcBef>
              <a:buNone/>
            </a:pPr>
            <a:r>
              <a:rPr lang="en-US" sz="2800">
                <a:solidFill>
                  <a:schemeClr val="tx1"/>
                </a:solidFill>
                <a:latin typeface="+mn-lt"/>
                <a:cs typeface="Courier New" panose="02070309020205020404" pitchFamily="49" charset="0"/>
              </a:rPr>
              <a:t>h.*,</a:t>
            </a:r>
          </a:p>
          <a:p>
            <a:pPr marL="0" indent="0">
              <a:lnSpc>
                <a:spcPct val="100000"/>
              </a:lnSpc>
              <a:spcBef>
                <a:spcPts val="0"/>
              </a:spcBef>
              <a:buNone/>
            </a:pPr>
            <a:r>
              <a:rPr lang="en-US" sz="2800">
                <a:solidFill>
                  <a:schemeClr val="tx1"/>
                </a:solidFill>
                <a:latin typeface="+mn-lt"/>
                <a:cs typeface="Courier New" panose="02070309020205020404" pitchFamily="49" charset="0"/>
              </a:rPr>
              <a:t>r.record_type_code,</a:t>
            </a:r>
          </a:p>
          <a:p>
            <a:pPr marL="0" indent="0">
              <a:lnSpc>
                <a:spcPct val="100000"/>
              </a:lnSpc>
              <a:spcBef>
                <a:spcPts val="0"/>
              </a:spcBef>
              <a:buNone/>
            </a:pPr>
            <a:r>
              <a:rPr lang="en-US" sz="2800">
                <a:solidFill>
                  <a:schemeClr val="accent6">
                    <a:lumMod val="75000"/>
                    <a:lumOff val="25000"/>
                  </a:schemeClr>
                </a:solidFill>
                <a:latin typeface="+mn-lt"/>
                <a:cs typeface="Courier New" panose="02070309020205020404" pitchFamily="49" charset="0"/>
              </a:rPr>
              <a:t>CASE</a:t>
            </a:r>
            <a:r>
              <a:rPr lang="en-US" sz="2800">
                <a:solidFill>
                  <a:schemeClr val="tx1"/>
                </a:solidFill>
                <a:latin typeface="+mn-lt"/>
                <a:cs typeface="Courier New" panose="02070309020205020404" pitchFamily="49" charset="0"/>
              </a:rPr>
              <a:t>	</a:t>
            </a:r>
          </a:p>
          <a:p>
            <a:pPr marL="0" indent="0">
              <a:lnSpc>
                <a:spcPct val="100000"/>
              </a:lnSpc>
              <a:spcBef>
                <a:spcPts val="0"/>
              </a:spcBef>
              <a:buNone/>
            </a:pPr>
            <a:r>
              <a:rPr lang="en-US" sz="2800">
                <a:solidFill>
                  <a:schemeClr val="tx1"/>
                </a:solidFill>
                <a:latin typeface="+mn-lt"/>
                <a:cs typeface="Courier New" panose="02070309020205020404" pitchFamily="49" charset="0"/>
              </a:rPr>
              <a:t>        </a:t>
            </a:r>
            <a:r>
              <a:rPr lang="en-US" sz="2800">
                <a:solidFill>
                  <a:schemeClr val="accent6">
                    <a:lumMod val="75000"/>
                    <a:lumOff val="25000"/>
                  </a:schemeClr>
                </a:solidFill>
                <a:latin typeface="+mn-lt"/>
                <a:cs typeface="Courier New" panose="02070309020205020404" pitchFamily="49" charset="0"/>
              </a:rPr>
              <a:t>WHEN</a:t>
            </a:r>
            <a:r>
              <a:rPr lang="en-US" sz="2800">
                <a:solidFill>
                  <a:schemeClr val="tx1"/>
                </a:solidFill>
                <a:latin typeface="+mn-lt"/>
                <a:cs typeface="Courier New" panose="02070309020205020404" pitchFamily="49" charset="0"/>
              </a:rPr>
              <a:t> r.record_type_code = 'b' </a:t>
            </a:r>
            <a:r>
              <a:rPr lang="en-US" sz="2800">
                <a:solidFill>
                  <a:schemeClr val="accent6">
                    <a:lumMod val="75000"/>
                    <a:lumOff val="25000"/>
                  </a:schemeClr>
                </a:solidFill>
                <a:latin typeface="+mn-lt"/>
                <a:cs typeface="Courier New" panose="02070309020205020404" pitchFamily="49" charset="0"/>
              </a:rPr>
              <a:t>THEN</a:t>
            </a:r>
            <a:r>
              <a:rPr lang="en-US" sz="2800">
                <a:solidFill>
                  <a:schemeClr val="tx1"/>
                </a:solidFill>
                <a:latin typeface="+mn-lt"/>
                <a:cs typeface="Courier New" panose="02070309020205020404" pitchFamily="49" charset="0"/>
              </a:rPr>
              <a:t> (h.record_id)	</a:t>
            </a:r>
          </a:p>
          <a:p>
            <a:pPr marL="0" indent="0">
              <a:lnSpc>
                <a:spcPct val="100000"/>
              </a:lnSpc>
              <a:spcBef>
                <a:spcPts val="0"/>
              </a:spcBef>
              <a:buNone/>
            </a:pPr>
            <a:r>
              <a:rPr lang="en-US" sz="2800">
                <a:solidFill>
                  <a:schemeClr val="tx1"/>
                </a:solidFill>
                <a:latin typeface="+mn-lt"/>
                <a:cs typeface="Courier New" panose="02070309020205020404" pitchFamily="49" charset="0"/>
              </a:rPr>
              <a:t>     </a:t>
            </a:r>
            <a:r>
              <a:rPr lang="en-US" sz="2800">
                <a:solidFill>
                  <a:schemeClr val="accent6">
                    <a:lumMod val="75000"/>
                    <a:lumOff val="25000"/>
                  </a:schemeClr>
                </a:solidFill>
                <a:latin typeface="+mn-lt"/>
                <a:cs typeface="Courier New" panose="02070309020205020404" pitchFamily="49" charset="0"/>
              </a:rPr>
              <a:t>ELSE NULL</a:t>
            </a:r>
          </a:p>
          <a:p>
            <a:pPr marL="0" indent="0">
              <a:lnSpc>
                <a:spcPct val="100000"/>
              </a:lnSpc>
              <a:spcBef>
                <a:spcPts val="0"/>
              </a:spcBef>
              <a:buNone/>
            </a:pPr>
            <a:r>
              <a:rPr lang="en-US" sz="2800">
                <a:solidFill>
                  <a:schemeClr val="accent6">
                    <a:lumMod val="75000"/>
                    <a:lumOff val="25000"/>
                  </a:schemeClr>
                </a:solidFill>
                <a:latin typeface="+mn-lt"/>
                <a:cs typeface="Courier New" panose="02070309020205020404" pitchFamily="49" charset="0"/>
              </a:rPr>
              <a:t>END AS </a:t>
            </a:r>
            <a:r>
              <a:rPr lang="en-US" sz="2800">
                <a:solidFill>
                  <a:schemeClr val="tx1"/>
                </a:solidFill>
                <a:latin typeface="+mn-lt"/>
                <a:cs typeface="Courier New" panose="02070309020205020404" pitchFamily="49" charset="0"/>
              </a:rPr>
              <a:t>bib_record_id</a:t>
            </a:r>
          </a:p>
        </p:txBody>
      </p:sp>
    </p:spTree>
    <p:extLst>
      <p:ext uri="{BB962C8B-B14F-4D97-AF65-F5344CB8AC3E}">
        <p14:creationId xmlns:p14="http://schemas.microsoft.com/office/powerpoint/2010/main" val="3249722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7F17B5DA-DFCC-4987-C96C-8A7E486F78D2}"/>
              </a:ext>
            </a:extLst>
          </p:cNvPr>
          <p:cNvSpPr>
            <a:spLocks noGrp="1"/>
          </p:cNvSpPr>
          <p:nvPr>
            <p:ph type="title"/>
          </p:nvPr>
        </p:nvSpPr>
        <p:spPr/>
        <p:txBody>
          <a:bodyPr/>
          <a:lstStyle/>
          <a:p>
            <a:r>
              <a:rPr lang="en-US"/>
              <a:t>Building a TEMP TABLE (cont.)</a:t>
            </a:r>
          </a:p>
        </p:txBody>
      </p:sp>
      <p:sp>
        <p:nvSpPr>
          <p:cNvPr id="2" name="Content Placeholder 1">
            <a:extLst>
              <a:ext uri="{FF2B5EF4-FFF2-40B4-BE49-F238E27FC236}">
                <a16:creationId xmlns:a16="http://schemas.microsoft.com/office/drawing/2014/main" id="{F85A8645-26EA-BC19-372C-D2DEAEAFDEFA}"/>
              </a:ext>
            </a:extLst>
          </p:cNvPr>
          <p:cNvSpPr>
            <a:spLocks noGrp="1"/>
          </p:cNvSpPr>
          <p:nvPr>
            <p:ph idx="1"/>
          </p:nvPr>
        </p:nvSpPr>
        <p:spPr>
          <a:xfrm>
            <a:off x="1419745" y="1778401"/>
            <a:ext cx="9639007" cy="4800532"/>
          </a:xfrm>
        </p:spPr>
        <p:txBody>
          <a:bodyPr vert="horz" lIns="91440" tIns="45720" rIns="91440" bIns="45720" rtlCol="0" anchor="t">
            <a:noAutofit/>
          </a:bodyPr>
          <a:lstStyle/>
          <a:p>
            <a:pPr marL="0" indent="0">
              <a:lnSpc>
                <a:spcPct val="100000"/>
              </a:lnSpc>
              <a:spcBef>
                <a:spcPts val="0"/>
              </a:spcBef>
              <a:buNone/>
            </a:pPr>
            <a:r>
              <a:rPr lang="en-US" sz="2800">
                <a:solidFill>
                  <a:schemeClr val="accent6">
                    <a:lumMod val="75000"/>
                    <a:lumOff val="25000"/>
                  </a:schemeClr>
                </a:solidFill>
                <a:latin typeface="+mn-lt"/>
                <a:cs typeface="Courier New"/>
              </a:rPr>
              <a:t>FROM</a:t>
            </a:r>
          </a:p>
          <a:p>
            <a:pPr marL="0" indent="0">
              <a:lnSpc>
                <a:spcPct val="100000"/>
              </a:lnSpc>
              <a:spcBef>
                <a:spcPts val="0"/>
              </a:spcBef>
              <a:buNone/>
            </a:pPr>
            <a:r>
              <a:rPr lang="en-US" sz="2800" err="1">
                <a:solidFill>
                  <a:schemeClr val="tx1"/>
                </a:solidFill>
                <a:latin typeface="+mn-lt"/>
                <a:cs typeface="Courier New"/>
              </a:rPr>
              <a:t>sierra_view.hold</a:t>
            </a:r>
            <a:r>
              <a:rPr lang="en-US" sz="2800">
                <a:solidFill>
                  <a:schemeClr val="tx1"/>
                </a:solidFill>
                <a:latin typeface="+mn-lt"/>
                <a:cs typeface="Courier New"/>
              </a:rPr>
              <a:t> </a:t>
            </a:r>
            <a:r>
              <a:rPr lang="en-US" sz="2800">
                <a:solidFill>
                  <a:schemeClr val="accent6">
                    <a:lumMod val="75000"/>
                    <a:lumOff val="25000"/>
                  </a:schemeClr>
                </a:solidFill>
                <a:latin typeface="+mn-lt"/>
                <a:cs typeface="Courier New"/>
              </a:rPr>
              <a:t>as</a:t>
            </a:r>
            <a:r>
              <a:rPr lang="en-US" sz="2800">
                <a:solidFill>
                  <a:schemeClr val="tx1"/>
                </a:solidFill>
                <a:latin typeface="+mn-lt"/>
                <a:cs typeface="Courier New"/>
              </a:rPr>
              <a:t> h</a:t>
            </a:r>
          </a:p>
          <a:p>
            <a:pPr marL="0" indent="0">
              <a:lnSpc>
                <a:spcPct val="100000"/>
              </a:lnSpc>
              <a:spcBef>
                <a:spcPts val="0"/>
              </a:spcBef>
              <a:buNone/>
            </a:pPr>
            <a:endParaRPr lang="en-US" sz="2800">
              <a:solidFill>
                <a:schemeClr val="tx1"/>
              </a:solidFill>
              <a:latin typeface="+mn-lt"/>
              <a:cs typeface="Courier New" panose="02070309020205020404" pitchFamily="49" charset="0"/>
            </a:endParaRPr>
          </a:p>
          <a:p>
            <a:pPr marL="0" indent="0">
              <a:lnSpc>
                <a:spcPct val="100000"/>
              </a:lnSpc>
              <a:spcBef>
                <a:spcPts val="0"/>
              </a:spcBef>
              <a:buNone/>
            </a:pPr>
            <a:r>
              <a:rPr lang="en-US" sz="2800">
                <a:solidFill>
                  <a:schemeClr val="accent6">
                    <a:lumMod val="75000"/>
                    <a:lumOff val="25000"/>
                  </a:schemeClr>
                </a:solidFill>
                <a:latin typeface="+mn-lt"/>
                <a:cs typeface="Courier New"/>
              </a:rPr>
              <a:t>LEFT OUTER JOIN</a:t>
            </a:r>
          </a:p>
          <a:p>
            <a:pPr marL="0" indent="0">
              <a:lnSpc>
                <a:spcPct val="100000"/>
              </a:lnSpc>
              <a:spcBef>
                <a:spcPts val="0"/>
              </a:spcBef>
              <a:buNone/>
            </a:pPr>
            <a:r>
              <a:rPr lang="en-US" sz="2800" err="1">
                <a:solidFill>
                  <a:schemeClr val="tx1"/>
                </a:solidFill>
                <a:latin typeface="+mn-lt"/>
                <a:cs typeface="Courier New"/>
              </a:rPr>
              <a:t>sierra_view.record_metadata</a:t>
            </a:r>
            <a:r>
              <a:rPr lang="en-US" sz="2800">
                <a:solidFill>
                  <a:schemeClr val="tx1"/>
                </a:solidFill>
                <a:latin typeface="+mn-lt"/>
                <a:cs typeface="Courier New"/>
              </a:rPr>
              <a:t> </a:t>
            </a:r>
            <a:r>
              <a:rPr lang="en-US" sz="2800">
                <a:solidFill>
                  <a:schemeClr val="accent6">
                    <a:lumMod val="75000"/>
                    <a:lumOff val="25000"/>
                  </a:schemeClr>
                </a:solidFill>
                <a:latin typeface="+mn-lt"/>
                <a:cs typeface="Courier New"/>
              </a:rPr>
              <a:t>as</a:t>
            </a:r>
            <a:r>
              <a:rPr lang="en-US" sz="2800">
                <a:solidFill>
                  <a:schemeClr val="tx1"/>
                </a:solidFill>
                <a:latin typeface="+mn-lt"/>
                <a:cs typeface="Courier New"/>
              </a:rPr>
              <a:t> r </a:t>
            </a:r>
            <a:r>
              <a:rPr lang="en-US" sz="2800">
                <a:solidFill>
                  <a:schemeClr val="accent6">
                    <a:lumMod val="75000"/>
                    <a:lumOff val="25000"/>
                  </a:schemeClr>
                </a:solidFill>
                <a:latin typeface="+mn-lt"/>
                <a:cs typeface="Courier New"/>
              </a:rPr>
              <a:t>ON</a:t>
            </a:r>
            <a:r>
              <a:rPr lang="en-US" sz="2800">
                <a:solidFill>
                  <a:schemeClr val="tx1"/>
                </a:solidFill>
                <a:latin typeface="+mn-lt"/>
                <a:cs typeface="Courier New"/>
              </a:rPr>
              <a:t>  r.id = </a:t>
            </a:r>
            <a:r>
              <a:rPr lang="en-US" sz="2800" err="1">
                <a:solidFill>
                  <a:schemeClr val="tx1"/>
                </a:solidFill>
                <a:latin typeface="+mn-lt"/>
                <a:cs typeface="Courier New"/>
              </a:rPr>
              <a:t>h.record_id</a:t>
            </a:r>
            <a:endParaRPr lang="en-US" sz="2800">
              <a:solidFill>
                <a:schemeClr val="tx1"/>
              </a:solidFill>
              <a:latin typeface="+mn-lt"/>
              <a:cs typeface="Courier New"/>
            </a:endParaRPr>
          </a:p>
          <a:p>
            <a:pPr marL="0" indent="0">
              <a:lnSpc>
                <a:spcPct val="100000"/>
              </a:lnSpc>
              <a:spcBef>
                <a:spcPts val="0"/>
              </a:spcBef>
              <a:buNone/>
            </a:pPr>
            <a:endParaRPr lang="en-US" sz="2800">
              <a:solidFill>
                <a:schemeClr val="tx1"/>
              </a:solidFill>
              <a:latin typeface="+mn-lt"/>
              <a:cs typeface="Courier New" panose="02070309020205020404" pitchFamily="49" charset="0"/>
            </a:endParaRPr>
          </a:p>
          <a:p>
            <a:pPr marL="0" indent="0">
              <a:lnSpc>
                <a:spcPct val="100000"/>
              </a:lnSpc>
              <a:spcBef>
                <a:spcPts val="0"/>
              </a:spcBef>
              <a:buNone/>
            </a:pPr>
            <a:r>
              <a:rPr lang="en-US" sz="2800">
                <a:solidFill>
                  <a:schemeClr val="accent6">
                    <a:lumMod val="75000"/>
                    <a:lumOff val="25000"/>
                  </a:schemeClr>
                </a:solidFill>
                <a:latin typeface="+mn-lt"/>
                <a:cs typeface="Courier New"/>
              </a:rPr>
              <a:t>WHERE </a:t>
            </a:r>
            <a:endParaRPr lang="en-US" sz="2800">
              <a:solidFill>
                <a:schemeClr val="accent6">
                  <a:lumMod val="75000"/>
                  <a:lumOff val="25000"/>
                </a:schemeClr>
              </a:solidFill>
              <a:latin typeface="+mn-lt"/>
              <a:cs typeface="Courier New" panose="02070309020205020404" pitchFamily="49" charset="0"/>
            </a:endParaRPr>
          </a:p>
          <a:p>
            <a:pPr marL="0" indent="0">
              <a:lnSpc>
                <a:spcPct val="100000"/>
              </a:lnSpc>
              <a:spcBef>
                <a:spcPts val="0"/>
              </a:spcBef>
              <a:buNone/>
            </a:pPr>
            <a:r>
              <a:rPr lang="en-US" sz="2800" err="1">
                <a:solidFill>
                  <a:schemeClr val="tx1"/>
                </a:solidFill>
                <a:latin typeface="+mn-lt"/>
                <a:cs typeface="Courier New"/>
              </a:rPr>
              <a:t>r.record_type_code</a:t>
            </a:r>
            <a:r>
              <a:rPr lang="en-US" sz="2800">
                <a:solidFill>
                  <a:schemeClr val="tx1"/>
                </a:solidFill>
                <a:latin typeface="+mn-lt"/>
                <a:cs typeface="Courier New"/>
              </a:rPr>
              <a:t> = 'b'</a:t>
            </a:r>
          </a:p>
          <a:p>
            <a:pPr marL="0" indent="0">
              <a:lnSpc>
                <a:spcPct val="100000"/>
              </a:lnSpc>
              <a:spcBef>
                <a:spcPts val="0"/>
              </a:spcBef>
              <a:buNone/>
            </a:pPr>
            <a:r>
              <a:rPr lang="en-US" sz="2800">
                <a:solidFill>
                  <a:schemeClr val="accent6">
                    <a:lumMod val="75000"/>
                    <a:lumOff val="25000"/>
                  </a:schemeClr>
                </a:solidFill>
                <a:latin typeface="+mn-lt"/>
                <a:cs typeface="Courier New"/>
              </a:rPr>
              <a:t>AND</a:t>
            </a:r>
            <a:r>
              <a:rPr lang="en-US" sz="2800">
                <a:solidFill>
                  <a:schemeClr val="tx1"/>
                </a:solidFill>
                <a:latin typeface="+mn-lt"/>
                <a:cs typeface="Courier New"/>
              </a:rPr>
              <a:t> </a:t>
            </a:r>
            <a:r>
              <a:rPr lang="en-US" sz="2800" err="1">
                <a:solidFill>
                  <a:schemeClr val="tx1"/>
                </a:solidFill>
                <a:latin typeface="+mn-lt"/>
                <a:cs typeface="Courier New"/>
              </a:rPr>
              <a:t>h.is_frozen</a:t>
            </a:r>
            <a:r>
              <a:rPr lang="en-US" sz="2800">
                <a:solidFill>
                  <a:schemeClr val="tx1"/>
                </a:solidFill>
                <a:latin typeface="+mn-lt"/>
                <a:cs typeface="Courier New"/>
              </a:rPr>
              <a:t> is false; </a:t>
            </a:r>
            <a:r>
              <a:rPr lang="en-US" sz="2800">
                <a:solidFill>
                  <a:srgbClr val="92D050"/>
                </a:solidFill>
                <a:latin typeface="+mn-lt"/>
                <a:cs typeface="Courier New"/>
              </a:rPr>
              <a:t>-- not frozen hold</a:t>
            </a:r>
          </a:p>
        </p:txBody>
      </p:sp>
    </p:spTree>
    <p:extLst>
      <p:ext uri="{BB962C8B-B14F-4D97-AF65-F5344CB8AC3E}">
        <p14:creationId xmlns:p14="http://schemas.microsoft.com/office/powerpoint/2010/main" val="4283473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D21F-179B-9508-41A5-A60191C85B78}"/>
              </a:ext>
            </a:extLst>
          </p:cNvPr>
          <p:cNvSpPr>
            <a:spLocks noGrp="1"/>
          </p:cNvSpPr>
          <p:nvPr>
            <p:ph type="title"/>
          </p:nvPr>
        </p:nvSpPr>
        <p:spPr/>
        <p:txBody>
          <a:bodyPr/>
          <a:lstStyle/>
          <a:p>
            <a:r>
              <a:rPr lang="en-US">
                <a:latin typeface="Arial"/>
                <a:cs typeface="Arial"/>
              </a:rPr>
              <a:t>Count Active Holds (not including the frozen holds)</a:t>
            </a:r>
            <a:endParaRPr lang="en-US"/>
          </a:p>
        </p:txBody>
      </p:sp>
      <p:sp>
        <p:nvSpPr>
          <p:cNvPr id="4" name="Content Placeholder 3">
            <a:extLst>
              <a:ext uri="{FF2B5EF4-FFF2-40B4-BE49-F238E27FC236}">
                <a16:creationId xmlns:a16="http://schemas.microsoft.com/office/drawing/2014/main" id="{BDECC599-396A-4B8B-859E-91EF6D51E20E}"/>
              </a:ext>
            </a:extLst>
          </p:cNvPr>
          <p:cNvSpPr>
            <a:spLocks noGrp="1"/>
          </p:cNvSpPr>
          <p:nvPr>
            <p:ph idx="1"/>
          </p:nvPr>
        </p:nvSpPr>
        <p:spPr>
          <a:xfrm>
            <a:off x="1739128" y="1651245"/>
            <a:ext cx="8485094" cy="4814047"/>
          </a:xfrm>
        </p:spPr>
        <p:txBody>
          <a:bodyPr vert="horz" lIns="91440" tIns="45720" rIns="91440" bIns="45720" rtlCol="0" anchor="t">
            <a:noAutofit/>
          </a:bodyPr>
          <a:lstStyle/>
          <a:p>
            <a:pPr marL="0" indent="0">
              <a:lnSpc>
                <a:spcPct val="100000"/>
              </a:lnSpc>
              <a:buNone/>
            </a:pPr>
            <a:r>
              <a:rPr lang="en-US" sz="2400">
                <a:solidFill>
                  <a:schemeClr val="accent6">
                    <a:lumMod val="75000"/>
                    <a:lumOff val="25000"/>
                  </a:schemeClr>
                </a:solidFill>
                <a:latin typeface="Arial"/>
                <a:cs typeface="Arial"/>
              </a:rPr>
              <a:t>SELECT</a:t>
            </a:r>
          </a:p>
          <a:p>
            <a:pPr marL="0" indent="0">
              <a:lnSpc>
                <a:spcPct val="100000"/>
              </a:lnSpc>
              <a:buNone/>
            </a:pPr>
            <a:r>
              <a:rPr lang="en-US" sz="2400">
                <a:latin typeface="Arial"/>
                <a:cs typeface="Arial"/>
              </a:rPr>
              <a:t>id2reckey(</a:t>
            </a:r>
            <a:r>
              <a:rPr lang="en-US" sz="2400" err="1">
                <a:latin typeface="Arial"/>
                <a:cs typeface="Arial"/>
              </a:rPr>
              <a:t>t.bib_record_id</a:t>
            </a:r>
            <a:r>
              <a:rPr lang="en-US" sz="2400">
                <a:latin typeface="Arial"/>
                <a:cs typeface="Arial"/>
              </a:rPr>
              <a:t>) ||'a' </a:t>
            </a:r>
            <a:r>
              <a:rPr lang="en-US" sz="2400">
                <a:solidFill>
                  <a:schemeClr val="accent6">
                    <a:lumMod val="75000"/>
                    <a:lumOff val="25000"/>
                  </a:schemeClr>
                </a:solidFill>
                <a:latin typeface="Arial"/>
                <a:cs typeface="Arial"/>
              </a:rPr>
              <a:t>as</a:t>
            </a:r>
            <a:r>
              <a:rPr lang="en-US" sz="2400">
                <a:latin typeface="Arial"/>
                <a:cs typeface="Arial"/>
              </a:rPr>
              <a:t> "Bib Record #",</a:t>
            </a:r>
          </a:p>
          <a:p>
            <a:pPr marL="0" indent="0">
              <a:lnSpc>
                <a:spcPct val="100000"/>
              </a:lnSpc>
              <a:buNone/>
            </a:pPr>
            <a:r>
              <a:rPr lang="en-US" sz="2400" err="1">
                <a:latin typeface="Arial"/>
                <a:cs typeface="Arial"/>
              </a:rPr>
              <a:t>b.best_title</a:t>
            </a:r>
            <a:r>
              <a:rPr lang="en-US" sz="2400">
                <a:latin typeface="Arial"/>
                <a:cs typeface="Arial"/>
              </a:rPr>
              <a:t> </a:t>
            </a:r>
            <a:r>
              <a:rPr lang="en-US" sz="2400">
                <a:solidFill>
                  <a:schemeClr val="accent6">
                    <a:lumMod val="75000"/>
                    <a:lumOff val="25000"/>
                  </a:schemeClr>
                </a:solidFill>
                <a:latin typeface="Arial"/>
                <a:cs typeface="Arial"/>
              </a:rPr>
              <a:t>as</a:t>
            </a:r>
            <a:r>
              <a:rPr lang="en-US" sz="2400">
                <a:latin typeface="Arial"/>
                <a:cs typeface="Arial"/>
              </a:rPr>
              <a:t> "Title",</a:t>
            </a:r>
          </a:p>
          <a:p>
            <a:pPr marL="0" indent="0">
              <a:lnSpc>
                <a:spcPct val="100000"/>
              </a:lnSpc>
              <a:buNone/>
            </a:pPr>
            <a:r>
              <a:rPr lang="en-US" sz="2400" err="1">
                <a:latin typeface="Arial"/>
                <a:cs typeface="Arial"/>
              </a:rPr>
              <a:t>b.best_author</a:t>
            </a:r>
            <a:r>
              <a:rPr lang="en-US" sz="2400">
                <a:latin typeface="Arial"/>
                <a:cs typeface="Arial"/>
              </a:rPr>
              <a:t> </a:t>
            </a:r>
            <a:r>
              <a:rPr lang="en-US" sz="2400">
                <a:solidFill>
                  <a:schemeClr val="accent6">
                    <a:lumMod val="75000"/>
                    <a:lumOff val="25000"/>
                  </a:schemeClr>
                </a:solidFill>
                <a:latin typeface="Arial"/>
                <a:cs typeface="Arial"/>
              </a:rPr>
              <a:t>as</a:t>
            </a:r>
            <a:r>
              <a:rPr lang="en-US" sz="2400">
                <a:latin typeface="Arial"/>
                <a:cs typeface="Arial"/>
              </a:rPr>
              <a:t> "Author",</a:t>
            </a:r>
          </a:p>
          <a:p>
            <a:pPr marL="0" indent="0">
              <a:lnSpc>
                <a:spcPct val="100000"/>
              </a:lnSpc>
              <a:buNone/>
            </a:pPr>
            <a:r>
              <a:rPr lang="en-US" sz="2400">
                <a:solidFill>
                  <a:schemeClr val="accent6">
                    <a:lumMod val="75000"/>
                    <a:lumOff val="25000"/>
                  </a:schemeClr>
                </a:solidFill>
                <a:latin typeface="Arial"/>
                <a:cs typeface="Arial"/>
              </a:rPr>
              <a:t>CASE</a:t>
            </a:r>
          </a:p>
          <a:p>
            <a:pPr marL="457200" lvl="1" indent="0">
              <a:lnSpc>
                <a:spcPct val="100000"/>
              </a:lnSpc>
              <a:buNone/>
            </a:pPr>
            <a:r>
              <a:rPr lang="en-US" sz="2400">
                <a:solidFill>
                  <a:schemeClr val="accent6">
                    <a:lumMod val="75000"/>
                    <a:lumOff val="25000"/>
                  </a:schemeClr>
                </a:solidFill>
                <a:latin typeface="Arial"/>
                <a:cs typeface="Arial"/>
              </a:rPr>
              <a:t>WHEN</a:t>
            </a:r>
            <a:r>
              <a:rPr lang="en-US" sz="2400">
                <a:latin typeface="Arial"/>
                <a:cs typeface="Arial"/>
              </a:rPr>
              <a:t> </a:t>
            </a:r>
            <a:r>
              <a:rPr lang="en-US" sz="2400" err="1">
                <a:latin typeface="Arial"/>
                <a:cs typeface="Arial"/>
              </a:rPr>
              <a:t>b.material_code</a:t>
            </a:r>
            <a:r>
              <a:rPr lang="en-US" sz="2400">
                <a:latin typeface="Arial"/>
                <a:cs typeface="Arial"/>
              </a:rPr>
              <a:t> = '7' </a:t>
            </a:r>
            <a:r>
              <a:rPr lang="en-US" sz="2400">
                <a:solidFill>
                  <a:schemeClr val="accent6">
                    <a:lumMod val="75000"/>
                    <a:lumOff val="25000"/>
                  </a:schemeClr>
                </a:solidFill>
                <a:latin typeface="Arial"/>
                <a:cs typeface="Arial"/>
              </a:rPr>
              <a:t>THEN</a:t>
            </a:r>
            <a:r>
              <a:rPr lang="en-US" sz="2400">
                <a:latin typeface="Arial"/>
                <a:cs typeface="Arial"/>
              </a:rPr>
              <a:t> 'WIFI HOTSPOT'</a:t>
            </a:r>
            <a:endParaRPr lang="en-US" sz="2400"/>
          </a:p>
          <a:p>
            <a:pPr marL="457200" lvl="1" indent="0">
              <a:lnSpc>
                <a:spcPct val="100000"/>
              </a:lnSpc>
              <a:buNone/>
            </a:pPr>
            <a:r>
              <a:rPr lang="en-US" sz="2400">
                <a:solidFill>
                  <a:schemeClr val="accent6">
                    <a:lumMod val="75000"/>
                    <a:lumOff val="25000"/>
                  </a:schemeClr>
                </a:solidFill>
                <a:latin typeface="Arial"/>
                <a:cs typeface="Arial"/>
              </a:rPr>
              <a:t>WHEN</a:t>
            </a:r>
            <a:r>
              <a:rPr lang="en-US" sz="2400">
                <a:latin typeface="Arial"/>
                <a:cs typeface="Arial"/>
              </a:rPr>
              <a:t> </a:t>
            </a:r>
            <a:r>
              <a:rPr lang="en-US" sz="2400" err="1">
                <a:latin typeface="Arial"/>
                <a:cs typeface="Arial"/>
              </a:rPr>
              <a:t>b.material_code</a:t>
            </a:r>
            <a:r>
              <a:rPr lang="en-US" sz="2400">
                <a:latin typeface="Arial"/>
                <a:cs typeface="Arial"/>
              </a:rPr>
              <a:t> = '8' </a:t>
            </a:r>
            <a:r>
              <a:rPr lang="en-US" sz="2400">
                <a:solidFill>
                  <a:schemeClr val="accent6">
                    <a:lumMod val="75000"/>
                    <a:lumOff val="25000"/>
                  </a:schemeClr>
                </a:solidFill>
                <a:latin typeface="Arial"/>
                <a:cs typeface="Arial"/>
              </a:rPr>
              <a:t>THEN</a:t>
            </a:r>
            <a:r>
              <a:rPr lang="en-US" sz="2400">
                <a:latin typeface="Arial"/>
                <a:cs typeface="Arial"/>
              </a:rPr>
              <a:t> 'LAPTOP KIT'</a:t>
            </a:r>
          </a:p>
          <a:p>
            <a:pPr marL="457200" lvl="1" indent="0">
              <a:lnSpc>
                <a:spcPct val="100000"/>
              </a:lnSpc>
              <a:buNone/>
            </a:pPr>
            <a:r>
              <a:rPr lang="en-US" sz="2400">
                <a:solidFill>
                  <a:schemeClr val="accent6">
                    <a:lumMod val="75000"/>
                    <a:lumOff val="25000"/>
                  </a:schemeClr>
                </a:solidFill>
                <a:latin typeface="Arial"/>
                <a:cs typeface="Arial"/>
              </a:rPr>
              <a:t>WHEN</a:t>
            </a:r>
            <a:r>
              <a:rPr lang="en-US" sz="2400">
                <a:latin typeface="Arial"/>
                <a:cs typeface="Arial"/>
              </a:rPr>
              <a:t> </a:t>
            </a:r>
            <a:r>
              <a:rPr lang="en-US" sz="2400" err="1">
                <a:latin typeface="Arial"/>
                <a:cs typeface="Arial"/>
              </a:rPr>
              <a:t>b.material_code</a:t>
            </a:r>
            <a:r>
              <a:rPr lang="en-US" sz="2400">
                <a:latin typeface="Arial"/>
                <a:cs typeface="Arial"/>
              </a:rPr>
              <a:t> = 'a' </a:t>
            </a:r>
            <a:r>
              <a:rPr lang="en-US" sz="2400">
                <a:solidFill>
                  <a:schemeClr val="accent6">
                    <a:lumMod val="75000"/>
                    <a:lumOff val="25000"/>
                  </a:schemeClr>
                </a:solidFill>
                <a:latin typeface="Arial"/>
                <a:cs typeface="Arial"/>
              </a:rPr>
              <a:t>THEN</a:t>
            </a:r>
            <a:r>
              <a:rPr lang="en-US" sz="2400">
                <a:latin typeface="Arial"/>
                <a:cs typeface="Arial"/>
              </a:rPr>
              <a:t> 'BOOK'</a:t>
            </a:r>
          </a:p>
          <a:p>
            <a:pPr marL="457200" lvl="1" indent="0">
              <a:lnSpc>
                <a:spcPct val="100000"/>
              </a:lnSpc>
              <a:buNone/>
            </a:pPr>
            <a:r>
              <a:rPr lang="en-US" sz="2400">
                <a:solidFill>
                  <a:schemeClr val="accent6">
                    <a:lumMod val="75000"/>
                    <a:lumOff val="25000"/>
                  </a:schemeClr>
                </a:solidFill>
                <a:latin typeface="Arial"/>
                <a:cs typeface="Arial"/>
              </a:rPr>
              <a:t>WHEN</a:t>
            </a:r>
            <a:r>
              <a:rPr lang="en-US" sz="2400">
                <a:latin typeface="Arial"/>
                <a:cs typeface="Arial"/>
              </a:rPr>
              <a:t> </a:t>
            </a:r>
            <a:r>
              <a:rPr lang="en-US" sz="2400" err="1">
                <a:latin typeface="Arial"/>
                <a:cs typeface="Arial"/>
              </a:rPr>
              <a:t>b.material_code</a:t>
            </a:r>
            <a:r>
              <a:rPr lang="en-US" sz="2400">
                <a:latin typeface="Arial"/>
                <a:cs typeface="Arial"/>
              </a:rPr>
              <a:t> = 'g' </a:t>
            </a:r>
            <a:r>
              <a:rPr lang="en-US" sz="2400">
                <a:solidFill>
                  <a:schemeClr val="accent6">
                    <a:lumMod val="75000"/>
                    <a:lumOff val="25000"/>
                  </a:schemeClr>
                </a:solidFill>
                <a:latin typeface="Arial"/>
                <a:cs typeface="Arial"/>
              </a:rPr>
              <a:t>THEN</a:t>
            </a:r>
            <a:r>
              <a:rPr lang="en-US" sz="2400">
                <a:latin typeface="Arial"/>
                <a:cs typeface="Arial"/>
              </a:rPr>
              <a:t> 'DVD'</a:t>
            </a:r>
          </a:p>
          <a:p>
            <a:pPr marL="457200" lvl="1" indent="0">
              <a:lnSpc>
                <a:spcPct val="100000"/>
              </a:lnSpc>
              <a:buNone/>
            </a:pPr>
            <a:r>
              <a:rPr lang="en-US" sz="2400">
                <a:solidFill>
                  <a:schemeClr val="accent6">
                    <a:lumMod val="75000"/>
                    <a:lumOff val="25000"/>
                  </a:schemeClr>
                </a:solidFill>
                <a:latin typeface="Arial"/>
                <a:cs typeface="Arial"/>
              </a:rPr>
              <a:t>WHEN</a:t>
            </a:r>
            <a:r>
              <a:rPr lang="en-US" sz="2400">
                <a:latin typeface="Arial"/>
                <a:cs typeface="Arial"/>
              </a:rPr>
              <a:t> </a:t>
            </a:r>
            <a:r>
              <a:rPr lang="en-US" sz="2400" err="1">
                <a:latin typeface="Arial"/>
                <a:cs typeface="Arial"/>
              </a:rPr>
              <a:t>b.material_code</a:t>
            </a:r>
            <a:r>
              <a:rPr lang="en-US" sz="2400">
                <a:latin typeface="Arial"/>
                <a:cs typeface="Arial"/>
              </a:rPr>
              <a:t> = 'n' </a:t>
            </a:r>
            <a:r>
              <a:rPr lang="en-US" sz="2400">
                <a:solidFill>
                  <a:schemeClr val="accent6">
                    <a:lumMod val="75000"/>
                    <a:lumOff val="25000"/>
                  </a:schemeClr>
                </a:solidFill>
                <a:latin typeface="Arial"/>
                <a:cs typeface="Arial"/>
              </a:rPr>
              <a:t>THEN</a:t>
            </a:r>
            <a:r>
              <a:rPr lang="en-US" sz="2400">
                <a:latin typeface="Arial"/>
                <a:cs typeface="Arial"/>
              </a:rPr>
              <a:t> 'BLU-RAY'</a:t>
            </a:r>
          </a:p>
        </p:txBody>
      </p:sp>
    </p:spTree>
    <p:extLst>
      <p:ext uri="{BB962C8B-B14F-4D97-AF65-F5344CB8AC3E}">
        <p14:creationId xmlns:p14="http://schemas.microsoft.com/office/powerpoint/2010/main" val="3928337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D21F-179B-9508-41A5-A60191C85B78}"/>
              </a:ext>
            </a:extLst>
          </p:cNvPr>
          <p:cNvSpPr>
            <a:spLocks noGrp="1"/>
          </p:cNvSpPr>
          <p:nvPr>
            <p:ph type="title"/>
          </p:nvPr>
        </p:nvSpPr>
        <p:spPr/>
        <p:txBody>
          <a:bodyPr/>
          <a:lstStyle/>
          <a:p>
            <a:r>
              <a:rPr lang="en-US"/>
              <a:t>Count Active Holds (cont.)</a:t>
            </a:r>
          </a:p>
        </p:txBody>
      </p:sp>
      <p:sp>
        <p:nvSpPr>
          <p:cNvPr id="4" name="Content Placeholder 3">
            <a:extLst>
              <a:ext uri="{FF2B5EF4-FFF2-40B4-BE49-F238E27FC236}">
                <a16:creationId xmlns:a16="http://schemas.microsoft.com/office/drawing/2014/main" id="{BDECC599-396A-4B8B-859E-91EF6D51E20E}"/>
              </a:ext>
            </a:extLst>
          </p:cNvPr>
          <p:cNvSpPr>
            <a:spLocks noGrp="1"/>
          </p:cNvSpPr>
          <p:nvPr>
            <p:ph idx="1"/>
          </p:nvPr>
        </p:nvSpPr>
        <p:spPr>
          <a:xfrm>
            <a:off x="2124634" y="1748119"/>
            <a:ext cx="10443673" cy="5217458"/>
          </a:xfrm>
        </p:spPr>
        <p:txBody>
          <a:bodyPr vert="horz" lIns="91440" tIns="45720" rIns="91440" bIns="45720" rtlCol="0" anchor="t">
            <a:noAutofit/>
          </a:bodyPr>
          <a:lstStyle/>
          <a:p>
            <a:pPr marL="457200" lvl="1" indent="0">
              <a:lnSpc>
                <a:spcPct val="100000"/>
              </a:lnSpc>
              <a:buNone/>
            </a:pPr>
            <a:r>
              <a:rPr lang="en-US" sz="2400">
                <a:solidFill>
                  <a:schemeClr val="accent6">
                    <a:lumMod val="75000"/>
                    <a:lumOff val="25000"/>
                  </a:schemeClr>
                </a:solidFill>
                <a:latin typeface="Arial"/>
                <a:cs typeface="Arial"/>
              </a:rPr>
              <a:t>WHEN</a:t>
            </a:r>
            <a:r>
              <a:rPr lang="en-US" sz="2400">
                <a:latin typeface="Arial"/>
                <a:cs typeface="Arial"/>
              </a:rPr>
              <a:t> </a:t>
            </a:r>
            <a:r>
              <a:rPr lang="en-US" sz="2400" err="1">
                <a:latin typeface="Arial"/>
                <a:cs typeface="Arial"/>
              </a:rPr>
              <a:t>b.material_code</a:t>
            </a:r>
            <a:r>
              <a:rPr lang="en-US" sz="2400">
                <a:latin typeface="Arial"/>
                <a:cs typeface="Arial"/>
              </a:rPr>
              <a:t> = '</a:t>
            </a:r>
            <a:r>
              <a:rPr lang="en-US" sz="2400" err="1">
                <a:latin typeface="Arial"/>
                <a:cs typeface="Arial"/>
              </a:rPr>
              <a:t>i</a:t>
            </a:r>
            <a:r>
              <a:rPr lang="en-US" sz="2400">
                <a:latin typeface="Arial"/>
                <a:cs typeface="Arial"/>
              </a:rPr>
              <a:t>' </a:t>
            </a:r>
            <a:r>
              <a:rPr lang="en-US" sz="2400">
                <a:solidFill>
                  <a:schemeClr val="accent6">
                    <a:lumMod val="75000"/>
                    <a:lumOff val="25000"/>
                  </a:schemeClr>
                </a:solidFill>
                <a:latin typeface="Arial"/>
                <a:cs typeface="Arial"/>
              </a:rPr>
              <a:t>THEN</a:t>
            </a:r>
            <a:r>
              <a:rPr lang="en-US" sz="2400">
                <a:latin typeface="Arial"/>
                <a:cs typeface="Arial"/>
              </a:rPr>
              <a:t> 'SPOKEN WORD'</a:t>
            </a:r>
            <a:endParaRPr lang="en-US" sz="2400"/>
          </a:p>
          <a:p>
            <a:pPr marL="457200" lvl="1" indent="0">
              <a:lnSpc>
                <a:spcPct val="100000"/>
              </a:lnSpc>
              <a:buNone/>
            </a:pPr>
            <a:r>
              <a:rPr lang="en-US" sz="2400">
                <a:solidFill>
                  <a:schemeClr val="accent6">
                    <a:lumMod val="75000"/>
                    <a:lumOff val="25000"/>
                  </a:schemeClr>
                </a:solidFill>
                <a:latin typeface="Arial"/>
                <a:cs typeface="Arial"/>
              </a:rPr>
              <a:t>WHEN</a:t>
            </a:r>
            <a:r>
              <a:rPr lang="en-US" sz="2400">
                <a:latin typeface="Arial"/>
                <a:cs typeface="Arial"/>
              </a:rPr>
              <a:t> </a:t>
            </a:r>
            <a:r>
              <a:rPr lang="en-US" sz="2400" err="1">
                <a:latin typeface="Arial"/>
                <a:cs typeface="Arial"/>
              </a:rPr>
              <a:t>b.material_code</a:t>
            </a:r>
            <a:r>
              <a:rPr lang="en-US" sz="2400">
                <a:latin typeface="Arial"/>
                <a:cs typeface="Arial"/>
              </a:rPr>
              <a:t> = 'z' </a:t>
            </a:r>
            <a:r>
              <a:rPr lang="en-US" sz="2400">
                <a:solidFill>
                  <a:schemeClr val="accent6">
                    <a:lumMod val="75000"/>
                    <a:lumOff val="25000"/>
                  </a:schemeClr>
                </a:solidFill>
                <a:latin typeface="Arial"/>
                <a:cs typeface="Arial"/>
              </a:rPr>
              <a:t>THEN</a:t>
            </a:r>
            <a:r>
              <a:rPr lang="en-US" sz="2400">
                <a:latin typeface="Arial"/>
                <a:cs typeface="Arial"/>
              </a:rPr>
              <a:t> 'LARGE PRINT'</a:t>
            </a:r>
            <a:endParaRPr lang="en-US" sz="2400"/>
          </a:p>
          <a:p>
            <a:pPr marL="457200" lvl="1" indent="0">
              <a:lnSpc>
                <a:spcPct val="100000"/>
              </a:lnSpc>
              <a:buNone/>
            </a:pPr>
            <a:r>
              <a:rPr lang="en-US" sz="2400">
                <a:solidFill>
                  <a:schemeClr val="accent6">
                    <a:lumMod val="75000"/>
                    <a:lumOff val="25000"/>
                  </a:schemeClr>
                </a:solidFill>
                <a:latin typeface="Arial"/>
                <a:cs typeface="Arial"/>
              </a:rPr>
              <a:t>WHEN</a:t>
            </a:r>
            <a:r>
              <a:rPr lang="en-US" sz="2400">
                <a:latin typeface="Arial"/>
                <a:cs typeface="Arial"/>
              </a:rPr>
              <a:t> </a:t>
            </a:r>
            <a:r>
              <a:rPr lang="en-US" sz="2400" err="1">
                <a:latin typeface="Arial"/>
                <a:cs typeface="Arial"/>
              </a:rPr>
              <a:t>b.material_code</a:t>
            </a:r>
            <a:r>
              <a:rPr lang="en-US" sz="2400">
                <a:latin typeface="Arial"/>
                <a:cs typeface="Arial"/>
              </a:rPr>
              <a:t> = '12' </a:t>
            </a:r>
            <a:r>
              <a:rPr lang="en-US" sz="2400">
                <a:solidFill>
                  <a:schemeClr val="accent6">
                    <a:lumMod val="75000"/>
                    <a:lumOff val="25000"/>
                  </a:schemeClr>
                </a:solidFill>
                <a:latin typeface="Arial"/>
                <a:cs typeface="Arial"/>
              </a:rPr>
              <a:t>THEN</a:t>
            </a:r>
            <a:r>
              <a:rPr lang="en-US" sz="2400">
                <a:latin typeface="Arial"/>
                <a:cs typeface="Arial"/>
              </a:rPr>
              <a:t> 'VIDEO GAME'</a:t>
            </a:r>
            <a:endParaRPr lang="en-US" sz="2400"/>
          </a:p>
          <a:p>
            <a:pPr marL="0" indent="0">
              <a:lnSpc>
                <a:spcPct val="100000"/>
              </a:lnSpc>
              <a:buNone/>
            </a:pPr>
            <a:r>
              <a:rPr lang="en-US" sz="2400">
                <a:solidFill>
                  <a:schemeClr val="accent6">
                    <a:lumMod val="75000"/>
                    <a:lumOff val="25000"/>
                  </a:schemeClr>
                </a:solidFill>
                <a:latin typeface="Arial"/>
                <a:cs typeface="Arial"/>
              </a:rPr>
              <a:t>ELSE</a:t>
            </a:r>
            <a:r>
              <a:rPr lang="en-US" sz="2400">
                <a:latin typeface="Arial"/>
                <a:cs typeface="Arial"/>
              </a:rPr>
              <a:t> 'unexpected code '||</a:t>
            </a:r>
            <a:r>
              <a:rPr lang="en-US" sz="2400" err="1">
                <a:latin typeface="Arial"/>
                <a:cs typeface="Arial"/>
              </a:rPr>
              <a:t>b.material_code</a:t>
            </a:r>
            <a:endParaRPr lang="en-US" sz="2400">
              <a:latin typeface="Arial"/>
              <a:cs typeface="Arial"/>
            </a:endParaRPr>
          </a:p>
          <a:p>
            <a:pPr marL="0" indent="0">
              <a:lnSpc>
                <a:spcPct val="100000"/>
              </a:lnSpc>
              <a:buNone/>
            </a:pPr>
            <a:r>
              <a:rPr lang="en-US" sz="2400">
                <a:solidFill>
                  <a:schemeClr val="accent6">
                    <a:lumMod val="75000"/>
                    <a:lumOff val="25000"/>
                  </a:schemeClr>
                </a:solidFill>
                <a:latin typeface="Arial"/>
                <a:cs typeface="Arial"/>
              </a:rPr>
              <a:t>END AS </a:t>
            </a:r>
            <a:r>
              <a:rPr lang="en-US" sz="2400">
                <a:latin typeface="Arial"/>
                <a:cs typeface="Arial"/>
              </a:rPr>
              <a:t>"Material Type",</a:t>
            </a:r>
          </a:p>
          <a:p>
            <a:pPr marL="0" indent="0">
              <a:lnSpc>
                <a:spcPct val="100000"/>
              </a:lnSpc>
              <a:buNone/>
            </a:pPr>
            <a:r>
              <a:rPr lang="en-US" sz="2400">
                <a:latin typeface="Arial"/>
                <a:cs typeface="Arial"/>
              </a:rPr>
              <a:t>( </a:t>
            </a:r>
            <a:r>
              <a:rPr lang="en-US" sz="2400">
                <a:solidFill>
                  <a:schemeClr val="accent6">
                    <a:lumMod val="75000"/>
                    <a:lumOff val="25000"/>
                  </a:schemeClr>
                </a:solidFill>
                <a:latin typeface="Arial"/>
                <a:cs typeface="Arial"/>
              </a:rPr>
              <a:t>SELECT</a:t>
            </a:r>
            <a:r>
              <a:rPr lang="en-US" sz="2400">
                <a:latin typeface="Arial"/>
                <a:cs typeface="Arial"/>
              </a:rPr>
              <a:t>	</a:t>
            </a:r>
          </a:p>
          <a:p>
            <a:pPr marL="457200" lvl="1" indent="0">
              <a:lnSpc>
                <a:spcPct val="100000"/>
              </a:lnSpc>
              <a:buNone/>
            </a:pPr>
            <a:r>
              <a:rPr lang="en-US" sz="2400">
                <a:solidFill>
                  <a:schemeClr val="accent6">
                    <a:lumMod val="75000"/>
                    <a:lumOff val="25000"/>
                  </a:schemeClr>
                </a:solidFill>
                <a:latin typeface="Arial"/>
                <a:cs typeface="Arial"/>
              </a:rPr>
              <a:t>COUNT</a:t>
            </a:r>
            <a:r>
              <a:rPr lang="en-US" sz="2400">
                <a:latin typeface="Arial"/>
                <a:cs typeface="Arial"/>
              </a:rPr>
              <a:t>(*)	</a:t>
            </a:r>
          </a:p>
          <a:p>
            <a:pPr marL="457200" lvl="1" indent="0">
              <a:lnSpc>
                <a:spcPct val="100000"/>
              </a:lnSpc>
              <a:buNone/>
            </a:pPr>
            <a:r>
              <a:rPr lang="en-US" sz="2400">
                <a:solidFill>
                  <a:schemeClr val="accent6">
                    <a:lumMod val="75000"/>
                    <a:lumOff val="25000"/>
                  </a:schemeClr>
                </a:solidFill>
                <a:latin typeface="Arial"/>
                <a:cs typeface="Arial"/>
              </a:rPr>
              <a:t>FROM   </a:t>
            </a:r>
            <a:r>
              <a:rPr lang="en-US" sz="2400">
                <a:latin typeface="Arial"/>
                <a:cs typeface="Arial"/>
              </a:rPr>
              <a:t> </a:t>
            </a:r>
            <a:r>
              <a:rPr lang="en-US" sz="2400" err="1">
                <a:latin typeface="Arial"/>
                <a:cs typeface="Arial"/>
              </a:rPr>
              <a:t>temp_tol_holds</a:t>
            </a:r>
            <a:r>
              <a:rPr lang="en-US" sz="2400">
                <a:latin typeface="Arial"/>
                <a:cs typeface="Arial"/>
              </a:rPr>
              <a:t> </a:t>
            </a:r>
            <a:r>
              <a:rPr lang="en-US" sz="2400">
                <a:solidFill>
                  <a:schemeClr val="accent6">
                    <a:lumMod val="75000"/>
                    <a:lumOff val="25000"/>
                  </a:schemeClr>
                </a:solidFill>
                <a:latin typeface="Arial"/>
                <a:cs typeface="Arial"/>
              </a:rPr>
              <a:t>as</a:t>
            </a:r>
            <a:r>
              <a:rPr lang="en-US" sz="2400">
                <a:latin typeface="Arial"/>
                <a:cs typeface="Arial"/>
              </a:rPr>
              <a:t> t1	</a:t>
            </a:r>
          </a:p>
          <a:p>
            <a:pPr marL="457200" lvl="1" indent="0">
              <a:lnSpc>
                <a:spcPct val="100000"/>
              </a:lnSpc>
              <a:buNone/>
            </a:pPr>
            <a:r>
              <a:rPr lang="en-US" sz="2400">
                <a:solidFill>
                  <a:schemeClr val="accent6">
                    <a:lumMod val="75000"/>
                    <a:lumOff val="25000"/>
                  </a:schemeClr>
                </a:solidFill>
                <a:latin typeface="Arial"/>
                <a:cs typeface="Arial"/>
              </a:rPr>
              <a:t>WHERE</a:t>
            </a:r>
            <a:r>
              <a:rPr lang="en-US" sz="2400">
                <a:latin typeface="Arial"/>
                <a:cs typeface="Arial"/>
              </a:rPr>
              <a:t> t1.record_id = </a:t>
            </a:r>
            <a:r>
              <a:rPr lang="en-US" sz="2400" err="1">
                <a:latin typeface="Arial"/>
                <a:cs typeface="Arial"/>
              </a:rPr>
              <a:t>t.record_id</a:t>
            </a:r>
            <a:r>
              <a:rPr lang="en-US" sz="2400">
                <a:latin typeface="Arial"/>
                <a:cs typeface="Arial"/>
              </a:rPr>
              <a:t> </a:t>
            </a:r>
            <a:endParaRPr lang="en-US" sz="2400"/>
          </a:p>
          <a:p>
            <a:pPr marL="0" indent="0">
              <a:lnSpc>
                <a:spcPct val="100000"/>
              </a:lnSpc>
              <a:buNone/>
            </a:pPr>
            <a:r>
              <a:rPr lang="en-US" sz="2600">
                <a:latin typeface="Arial"/>
                <a:cs typeface="Arial"/>
              </a:rPr>
              <a:t>) </a:t>
            </a:r>
            <a:r>
              <a:rPr lang="en-US" sz="2400">
                <a:solidFill>
                  <a:schemeClr val="accent6">
                    <a:lumMod val="75000"/>
                    <a:lumOff val="25000"/>
                  </a:schemeClr>
                </a:solidFill>
                <a:latin typeface="Arial"/>
                <a:cs typeface="Arial"/>
              </a:rPr>
              <a:t>AS</a:t>
            </a:r>
            <a:r>
              <a:rPr lang="en-US" sz="2400">
                <a:latin typeface="Arial"/>
                <a:cs typeface="Arial"/>
              </a:rPr>
              <a:t> "Active Holds",</a:t>
            </a:r>
          </a:p>
        </p:txBody>
      </p:sp>
    </p:spTree>
    <p:extLst>
      <p:ext uri="{BB962C8B-B14F-4D97-AF65-F5344CB8AC3E}">
        <p14:creationId xmlns:p14="http://schemas.microsoft.com/office/powerpoint/2010/main" val="1863459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D21F-179B-9508-41A5-A60191C85B78}"/>
              </a:ext>
            </a:extLst>
          </p:cNvPr>
          <p:cNvSpPr>
            <a:spLocks noGrp="1"/>
          </p:cNvSpPr>
          <p:nvPr>
            <p:ph type="title"/>
          </p:nvPr>
        </p:nvSpPr>
        <p:spPr/>
        <p:txBody>
          <a:bodyPr/>
          <a:lstStyle/>
          <a:p>
            <a:r>
              <a:rPr lang="en-US">
                <a:latin typeface="Arial"/>
                <a:cs typeface="Arial"/>
              </a:rPr>
              <a:t>Count Active Copies (circulating items)</a:t>
            </a:r>
            <a:endParaRPr lang="en-US"/>
          </a:p>
        </p:txBody>
      </p:sp>
      <p:sp>
        <p:nvSpPr>
          <p:cNvPr id="4" name="Content Placeholder 3">
            <a:extLst>
              <a:ext uri="{FF2B5EF4-FFF2-40B4-BE49-F238E27FC236}">
                <a16:creationId xmlns:a16="http://schemas.microsoft.com/office/drawing/2014/main" id="{16880D19-4C71-990B-7AED-B94DFF6B21C3}"/>
              </a:ext>
            </a:extLst>
          </p:cNvPr>
          <p:cNvSpPr>
            <a:spLocks noGrp="1"/>
          </p:cNvSpPr>
          <p:nvPr>
            <p:ph idx="1"/>
          </p:nvPr>
        </p:nvSpPr>
        <p:spPr>
          <a:xfrm>
            <a:off x="596915" y="1652128"/>
            <a:ext cx="11336506" cy="5284695"/>
          </a:xfrm>
        </p:spPr>
        <p:txBody>
          <a:bodyPr vert="horz" lIns="91440" tIns="45720" rIns="91440" bIns="45720" rtlCol="0" anchor="t">
            <a:noAutofit/>
          </a:bodyPr>
          <a:lstStyle/>
          <a:p>
            <a:pPr marL="0" indent="0">
              <a:lnSpc>
                <a:spcPct val="100000"/>
              </a:lnSpc>
              <a:buNone/>
            </a:pPr>
            <a:r>
              <a:rPr lang="en-US" sz="2400">
                <a:solidFill>
                  <a:schemeClr val="accent6">
                    <a:lumMod val="75000"/>
                    <a:lumOff val="25000"/>
                  </a:schemeClr>
                </a:solidFill>
                <a:latin typeface="Arial"/>
                <a:cs typeface="Arial"/>
              </a:rPr>
              <a:t>COALESCE</a:t>
            </a:r>
            <a:r>
              <a:rPr lang="en-US" sz="2400">
                <a:latin typeface="Arial"/>
                <a:cs typeface="Arial"/>
              </a:rPr>
              <a:t>((</a:t>
            </a:r>
            <a:endParaRPr lang="en-US"/>
          </a:p>
          <a:p>
            <a:pPr marL="914400" lvl="2" indent="0">
              <a:lnSpc>
                <a:spcPct val="100000"/>
              </a:lnSpc>
              <a:buNone/>
            </a:pPr>
            <a:r>
              <a:rPr lang="en-US" sz="2400">
                <a:solidFill>
                  <a:schemeClr val="accent6">
                    <a:lumMod val="75000"/>
                    <a:lumOff val="25000"/>
                  </a:schemeClr>
                </a:solidFill>
                <a:latin typeface="Arial"/>
                <a:cs typeface="Arial"/>
              </a:rPr>
              <a:t>SELECT</a:t>
            </a:r>
            <a:r>
              <a:rPr lang="en-US" sz="2400">
                <a:latin typeface="Arial"/>
                <a:cs typeface="Arial"/>
              </a:rPr>
              <a:t>	</a:t>
            </a:r>
          </a:p>
          <a:p>
            <a:pPr marL="914400" lvl="2" indent="0">
              <a:lnSpc>
                <a:spcPct val="100000"/>
              </a:lnSpc>
              <a:buNone/>
            </a:pPr>
            <a:r>
              <a:rPr lang="en-US" sz="2400">
                <a:solidFill>
                  <a:schemeClr val="accent6">
                    <a:lumMod val="75000"/>
                    <a:lumOff val="25000"/>
                  </a:schemeClr>
                </a:solidFill>
                <a:latin typeface="Arial"/>
                <a:cs typeface="Arial"/>
              </a:rPr>
              <a:t>COUNT</a:t>
            </a:r>
            <a:r>
              <a:rPr lang="en-US" sz="2400">
                <a:latin typeface="Arial"/>
                <a:cs typeface="Arial"/>
              </a:rPr>
              <a:t>(*)	</a:t>
            </a:r>
          </a:p>
          <a:p>
            <a:pPr marL="914400" lvl="2" indent="0">
              <a:lnSpc>
                <a:spcPct val="100000"/>
              </a:lnSpc>
              <a:buNone/>
            </a:pPr>
            <a:r>
              <a:rPr lang="en-US" sz="2400">
                <a:solidFill>
                  <a:schemeClr val="accent6">
                    <a:lumMod val="75000"/>
                    <a:lumOff val="25000"/>
                  </a:schemeClr>
                </a:solidFill>
                <a:latin typeface="Arial"/>
                <a:cs typeface="Arial"/>
              </a:rPr>
              <a:t>FROM</a:t>
            </a:r>
            <a:r>
              <a:rPr lang="en-US" sz="2400">
                <a:latin typeface="Arial"/>
                <a:cs typeface="Arial"/>
              </a:rPr>
              <a:t>  </a:t>
            </a:r>
            <a:r>
              <a:rPr lang="en-US" sz="2400" err="1">
                <a:latin typeface="Arial"/>
                <a:cs typeface="Arial"/>
              </a:rPr>
              <a:t>sierra_view.bib_record_item_record_link</a:t>
            </a:r>
            <a:r>
              <a:rPr lang="en-US" sz="2400">
                <a:latin typeface="Arial"/>
                <a:cs typeface="Arial"/>
              </a:rPr>
              <a:t> </a:t>
            </a:r>
            <a:r>
              <a:rPr lang="en-US" sz="2400">
                <a:solidFill>
                  <a:schemeClr val="accent6">
                    <a:lumMod val="75000"/>
                    <a:lumOff val="25000"/>
                  </a:schemeClr>
                </a:solidFill>
                <a:latin typeface="Arial"/>
                <a:cs typeface="Arial"/>
              </a:rPr>
              <a:t>as</a:t>
            </a:r>
            <a:r>
              <a:rPr lang="en-US" sz="2400">
                <a:latin typeface="Arial"/>
                <a:cs typeface="Arial"/>
              </a:rPr>
              <a:t> l	</a:t>
            </a:r>
            <a:endParaRPr lang="en-US" sz="2400"/>
          </a:p>
          <a:p>
            <a:pPr marL="914400" lvl="2" indent="0">
              <a:lnSpc>
                <a:spcPct val="100000"/>
              </a:lnSpc>
              <a:buNone/>
            </a:pPr>
            <a:r>
              <a:rPr lang="en-US" sz="2400">
                <a:solidFill>
                  <a:schemeClr val="accent6">
                    <a:lumMod val="75000"/>
                    <a:lumOff val="25000"/>
                  </a:schemeClr>
                </a:solidFill>
                <a:latin typeface="Arial"/>
                <a:cs typeface="Arial"/>
              </a:rPr>
              <a:t>       JOIN</a:t>
            </a:r>
            <a:r>
              <a:rPr lang="en-US" sz="2400">
                <a:latin typeface="Arial"/>
                <a:cs typeface="Arial"/>
              </a:rPr>
              <a:t> </a:t>
            </a:r>
            <a:r>
              <a:rPr lang="en-US" sz="2400" err="1">
                <a:latin typeface="Arial"/>
                <a:cs typeface="Arial"/>
              </a:rPr>
              <a:t>sierra_view.item_record</a:t>
            </a:r>
            <a:r>
              <a:rPr lang="en-US" sz="2400">
                <a:latin typeface="Arial"/>
                <a:cs typeface="Arial"/>
              </a:rPr>
              <a:t> </a:t>
            </a:r>
            <a:r>
              <a:rPr lang="en-US" sz="2400">
                <a:solidFill>
                  <a:schemeClr val="accent6">
                    <a:lumMod val="75000"/>
                    <a:lumOff val="25000"/>
                  </a:schemeClr>
                </a:solidFill>
                <a:latin typeface="Arial"/>
                <a:cs typeface="Arial"/>
              </a:rPr>
              <a:t>as</a:t>
            </a:r>
            <a:r>
              <a:rPr lang="en-US" sz="2400">
                <a:latin typeface="Arial"/>
                <a:cs typeface="Arial"/>
              </a:rPr>
              <a:t> </a:t>
            </a:r>
            <a:r>
              <a:rPr lang="en-US" sz="2400" err="1">
                <a:latin typeface="Arial"/>
                <a:cs typeface="Arial"/>
              </a:rPr>
              <a:t>i</a:t>
            </a:r>
            <a:r>
              <a:rPr lang="en-US" sz="2400">
                <a:latin typeface="Arial"/>
                <a:cs typeface="Arial"/>
              </a:rPr>
              <a:t>   </a:t>
            </a:r>
            <a:br>
              <a:rPr lang="en-US" sz="2400">
                <a:latin typeface="Arial"/>
                <a:cs typeface="Arial"/>
              </a:rPr>
            </a:br>
            <a:r>
              <a:rPr lang="en-US" sz="2400">
                <a:solidFill>
                  <a:schemeClr val="accent6">
                    <a:lumMod val="75000"/>
                    <a:lumOff val="25000"/>
                  </a:schemeClr>
                </a:solidFill>
                <a:latin typeface="Arial"/>
                <a:cs typeface="Arial"/>
              </a:rPr>
              <a:t>             ON </a:t>
            </a:r>
            <a:r>
              <a:rPr lang="en-US" sz="2400" err="1">
                <a:latin typeface="Arial"/>
                <a:cs typeface="Arial"/>
              </a:rPr>
              <a:t>i.record_id</a:t>
            </a:r>
            <a:r>
              <a:rPr lang="en-US" sz="2400">
                <a:latin typeface="Arial"/>
                <a:cs typeface="Arial"/>
              </a:rPr>
              <a:t> = </a:t>
            </a:r>
            <a:r>
              <a:rPr lang="en-US" sz="2400" err="1">
                <a:latin typeface="Arial"/>
                <a:cs typeface="Arial"/>
              </a:rPr>
              <a:t>l.item_record_id</a:t>
            </a:r>
            <a:endParaRPr lang="en-US" sz="2400">
              <a:latin typeface="Arial"/>
              <a:cs typeface="Arial"/>
            </a:endParaRPr>
          </a:p>
          <a:p>
            <a:pPr marL="0" indent="0">
              <a:lnSpc>
                <a:spcPct val="100000"/>
              </a:lnSpc>
              <a:buNone/>
            </a:pPr>
            <a:r>
              <a:rPr lang="en-US" sz="2400">
                <a:solidFill>
                  <a:schemeClr val="accent6">
                    <a:lumMod val="75000"/>
                    <a:lumOff val="25000"/>
                  </a:schemeClr>
                </a:solidFill>
                <a:latin typeface="Arial"/>
                <a:cs typeface="Arial"/>
              </a:rPr>
              <a:t>LEFT OUTER JOIN </a:t>
            </a:r>
            <a:r>
              <a:rPr lang="en-US" sz="2400" err="1">
                <a:latin typeface="Arial"/>
                <a:cs typeface="Arial"/>
              </a:rPr>
              <a:t>sierra_view.checkout</a:t>
            </a:r>
            <a:r>
              <a:rPr lang="en-US" sz="2400">
                <a:latin typeface="Arial"/>
                <a:cs typeface="Arial"/>
              </a:rPr>
              <a:t> </a:t>
            </a:r>
            <a:r>
              <a:rPr lang="en-US" sz="2400">
                <a:solidFill>
                  <a:schemeClr val="accent6">
                    <a:lumMod val="75000"/>
                    <a:lumOff val="25000"/>
                  </a:schemeClr>
                </a:solidFill>
                <a:latin typeface="Arial"/>
                <a:cs typeface="Arial"/>
              </a:rPr>
              <a:t>as</a:t>
            </a:r>
            <a:r>
              <a:rPr lang="en-US" sz="2400">
                <a:latin typeface="Arial"/>
                <a:cs typeface="Arial"/>
              </a:rPr>
              <a:t> c	 </a:t>
            </a:r>
            <a:br>
              <a:rPr lang="en-US" sz="2400">
                <a:latin typeface="Arial"/>
                <a:cs typeface="Arial"/>
              </a:rPr>
            </a:br>
            <a:r>
              <a:rPr lang="en-US" sz="2400">
                <a:solidFill>
                  <a:schemeClr val="accent6">
                    <a:lumMod val="75000"/>
                    <a:lumOff val="25000"/>
                  </a:schemeClr>
                </a:solidFill>
                <a:latin typeface="Arial"/>
                <a:cs typeface="Arial"/>
              </a:rPr>
              <a:t>                         ON</a:t>
            </a:r>
            <a:r>
              <a:rPr lang="en-US" sz="2400">
                <a:latin typeface="Arial"/>
                <a:cs typeface="Arial"/>
              </a:rPr>
              <a:t> </a:t>
            </a:r>
            <a:r>
              <a:rPr lang="en-US" sz="2400" err="1">
                <a:latin typeface="Arial"/>
                <a:cs typeface="Arial"/>
              </a:rPr>
              <a:t>c.item_record_id</a:t>
            </a:r>
            <a:r>
              <a:rPr lang="en-US" sz="2400">
                <a:latin typeface="Arial"/>
                <a:cs typeface="Arial"/>
              </a:rPr>
              <a:t> = </a:t>
            </a:r>
            <a:r>
              <a:rPr lang="en-US" sz="2400" err="1">
                <a:latin typeface="Arial"/>
                <a:cs typeface="Arial"/>
              </a:rPr>
              <a:t>l.item_record_id</a:t>
            </a:r>
          </a:p>
          <a:p>
            <a:pPr marL="914400" lvl="2" indent="0">
              <a:lnSpc>
                <a:spcPct val="100000"/>
              </a:lnSpc>
              <a:buNone/>
            </a:pPr>
            <a:r>
              <a:rPr lang="en-US" sz="2400">
                <a:solidFill>
                  <a:schemeClr val="accent6">
                    <a:lumMod val="75000"/>
                    <a:lumOff val="25000"/>
                  </a:schemeClr>
                </a:solidFill>
                <a:latin typeface="Arial"/>
                <a:cs typeface="Arial"/>
              </a:rPr>
              <a:t>WHERE</a:t>
            </a:r>
            <a:r>
              <a:rPr lang="en-US" sz="2400">
                <a:latin typeface="Arial"/>
                <a:cs typeface="Arial"/>
              </a:rPr>
              <a:t>  </a:t>
            </a:r>
            <a:r>
              <a:rPr lang="en-US" sz="2400" err="1">
                <a:latin typeface="Arial"/>
                <a:cs typeface="Arial"/>
              </a:rPr>
              <a:t>l.bib_record_id</a:t>
            </a:r>
            <a:r>
              <a:rPr lang="en-US" sz="2400">
                <a:latin typeface="Arial"/>
                <a:cs typeface="Arial"/>
              </a:rPr>
              <a:t> = </a:t>
            </a:r>
            <a:r>
              <a:rPr lang="en-US" sz="2400" err="1">
                <a:latin typeface="Arial"/>
                <a:cs typeface="Arial"/>
              </a:rPr>
              <a:t>t.record_id</a:t>
            </a:r>
            <a:r>
              <a:rPr lang="en-US" sz="2400">
                <a:latin typeface="Arial"/>
                <a:cs typeface="Arial"/>
              </a:rPr>
              <a:t> </a:t>
            </a:r>
            <a:endParaRPr lang="en-US" sz="2400"/>
          </a:p>
          <a:p>
            <a:pPr marL="1371600" lvl="3" indent="0">
              <a:lnSpc>
                <a:spcPct val="100000"/>
              </a:lnSpc>
              <a:buNone/>
            </a:pPr>
            <a:r>
              <a:rPr lang="en-US" sz="2400">
                <a:latin typeface="Arial"/>
                <a:cs typeface="Arial"/>
              </a:rPr>
              <a:t>       ),0) </a:t>
            </a:r>
            <a:r>
              <a:rPr lang="en-US" sz="2400">
                <a:solidFill>
                  <a:schemeClr val="accent6">
                    <a:lumMod val="75000"/>
                    <a:lumOff val="25000"/>
                  </a:schemeClr>
                </a:solidFill>
                <a:latin typeface="Arial"/>
                <a:cs typeface="Arial"/>
              </a:rPr>
              <a:t>AS</a:t>
            </a:r>
            <a:r>
              <a:rPr lang="en-US" sz="2400">
                <a:latin typeface="Arial"/>
                <a:cs typeface="Arial"/>
              </a:rPr>
              <a:t> "Active Copies",</a:t>
            </a:r>
          </a:p>
        </p:txBody>
      </p:sp>
    </p:spTree>
    <p:extLst>
      <p:ext uri="{BB962C8B-B14F-4D97-AF65-F5344CB8AC3E}">
        <p14:creationId xmlns:p14="http://schemas.microsoft.com/office/powerpoint/2010/main" val="1724102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D21F-179B-9508-41A5-A60191C85B78}"/>
              </a:ext>
            </a:extLst>
          </p:cNvPr>
          <p:cNvSpPr>
            <a:spLocks noGrp="1"/>
          </p:cNvSpPr>
          <p:nvPr>
            <p:ph type="title"/>
          </p:nvPr>
        </p:nvSpPr>
        <p:spPr/>
        <p:txBody>
          <a:bodyPr/>
          <a:lstStyle/>
          <a:p>
            <a:r>
              <a:rPr lang="en-US">
                <a:latin typeface="Arial"/>
                <a:cs typeface="Arial"/>
              </a:rPr>
              <a:t>Count Copies On Order (item not yet received)</a:t>
            </a:r>
            <a:endParaRPr lang="en-US"/>
          </a:p>
        </p:txBody>
      </p:sp>
      <p:sp>
        <p:nvSpPr>
          <p:cNvPr id="4" name="Content Placeholder 3">
            <a:extLst>
              <a:ext uri="{FF2B5EF4-FFF2-40B4-BE49-F238E27FC236}">
                <a16:creationId xmlns:a16="http://schemas.microsoft.com/office/drawing/2014/main" id="{E3F144D3-693F-E705-D567-2A1B04E2877E}"/>
              </a:ext>
            </a:extLst>
          </p:cNvPr>
          <p:cNvSpPr>
            <a:spLocks noGrp="1"/>
          </p:cNvSpPr>
          <p:nvPr>
            <p:ph idx="1"/>
          </p:nvPr>
        </p:nvSpPr>
        <p:spPr>
          <a:xfrm>
            <a:off x="517777" y="1583213"/>
            <a:ext cx="11808400" cy="4949256"/>
          </a:xfrm>
        </p:spPr>
        <p:txBody>
          <a:bodyPr vert="horz" lIns="91440" tIns="45720" rIns="91440" bIns="45720" rtlCol="0" anchor="t">
            <a:noAutofit/>
          </a:bodyPr>
          <a:lstStyle/>
          <a:p>
            <a:pPr marL="0" indent="0">
              <a:lnSpc>
                <a:spcPct val="100000"/>
              </a:lnSpc>
              <a:buNone/>
            </a:pPr>
            <a:r>
              <a:rPr lang="en-US">
                <a:solidFill>
                  <a:schemeClr val="accent6">
                    <a:lumMod val="75000"/>
                    <a:lumOff val="25000"/>
                  </a:schemeClr>
                </a:solidFill>
                <a:latin typeface="Arial"/>
                <a:cs typeface="Arial"/>
              </a:rPr>
              <a:t>COALESCE</a:t>
            </a:r>
            <a:r>
              <a:rPr lang="en-US">
                <a:latin typeface="Arial"/>
                <a:cs typeface="Arial"/>
              </a:rPr>
              <a:t>((	</a:t>
            </a:r>
            <a:endParaRPr lang="en-US"/>
          </a:p>
          <a:p>
            <a:pPr marL="457200" lvl="1" indent="0">
              <a:lnSpc>
                <a:spcPct val="100000"/>
              </a:lnSpc>
              <a:buNone/>
            </a:pPr>
            <a:r>
              <a:rPr lang="en-US" sz="2000">
                <a:solidFill>
                  <a:schemeClr val="accent6">
                    <a:lumMod val="75000"/>
                    <a:lumOff val="25000"/>
                  </a:schemeClr>
                </a:solidFill>
                <a:latin typeface="Arial"/>
                <a:cs typeface="Arial"/>
              </a:rPr>
              <a:t>SELECT</a:t>
            </a:r>
            <a:r>
              <a:rPr lang="en-US" sz="2000">
                <a:latin typeface="Arial"/>
                <a:cs typeface="Arial"/>
              </a:rPr>
              <a:t>	</a:t>
            </a:r>
          </a:p>
          <a:p>
            <a:pPr marL="457200" lvl="1" indent="0">
              <a:lnSpc>
                <a:spcPct val="100000"/>
              </a:lnSpc>
              <a:buNone/>
            </a:pPr>
            <a:r>
              <a:rPr lang="en-US" sz="2000">
                <a:solidFill>
                  <a:schemeClr val="accent6">
                    <a:lumMod val="75000"/>
                    <a:lumOff val="25000"/>
                  </a:schemeClr>
                </a:solidFill>
                <a:latin typeface="Arial"/>
                <a:cs typeface="Arial"/>
              </a:rPr>
              <a:t>SUM</a:t>
            </a:r>
            <a:r>
              <a:rPr lang="en-US" sz="2000">
                <a:latin typeface="Arial"/>
                <a:cs typeface="Arial"/>
              </a:rPr>
              <a:t>(</a:t>
            </a:r>
            <a:r>
              <a:rPr lang="en-US" sz="2000" err="1">
                <a:latin typeface="Arial"/>
                <a:cs typeface="Arial"/>
              </a:rPr>
              <a:t>c.copies</a:t>
            </a:r>
            <a:r>
              <a:rPr lang="en-US" sz="2000">
                <a:latin typeface="Arial"/>
                <a:cs typeface="Arial"/>
              </a:rPr>
              <a:t>)	</a:t>
            </a:r>
          </a:p>
          <a:p>
            <a:pPr marL="457200" lvl="1" indent="0">
              <a:lnSpc>
                <a:spcPct val="100000"/>
              </a:lnSpc>
              <a:buNone/>
            </a:pPr>
            <a:r>
              <a:rPr lang="en-US" sz="2000">
                <a:solidFill>
                  <a:schemeClr val="accent6">
                    <a:lumMod val="75000"/>
                    <a:lumOff val="25000"/>
                  </a:schemeClr>
                </a:solidFill>
                <a:latin typeface="Arial"/>
                <a:cs typeface="Arial"/>
              </a:rPr>
              <a:t>FROM</a:t>
            </a:r>
            <a:r>
              <a:rPr lang="en-US" sz="2000">
                <a:latin typeface="Arial"/>
                <a:cs typeface="Arial"/>
              </a:rPr>
              <a:t>  </a:t>
            </a:r>
            <a:r>
              <a:rPr lang="en-US" sz="2000" err="1">
                <a:latin typeface="Arial"/>
                <a:cs typeface="Arial"/>
              </a:rPr>
              <a:t>sierra_view.bib_record_order_record_link</a:t>
            </a:r>
            <a:r>
              <a:rPr lang="en-US" sz="2000">
                <a:latin typeface="Arial"/>
                <a:cs typeface="Arial"/>
              </a:rPr>
              <a:t> </a:t>
            </a:r>
            <a:r>
              <a:rPr lang="en-US" sz="2000">
                <a:solidFill>
                  <a:schemeClr val="accent6">
                    <a:lumMod val="75000"/>
                    <a:lumOff val="25000"/>
                  </a:schemeClr>
                </a:solidFill>
                <a:latin typeface="Arial"/>
                <a:cs typeface="Arial"/>
              </a:rPr>
              <a:t>as</a:t>
            </a:r>
            <a:r>
              <a:rPr lang="en-US" sz="2000">
                <a:latin typeface="Arial"/>
                <a:cs typeface="Arial"/>
              </a:rPr>
              <a:t> l	</a:t>
            </a:r>
            <a:endParaRPr lang="en-US"/>
          </a:p>
          <a:p>
            <a:pPr marL="914400" lvl="2" indent="0">
              <a:lnSpc>
                <a:spcPct val="100000"/>
              </a:lnSpc>
              <a:buNone/>
            </a:pPr>
            <a:r>
              <a:rPr lang="en-US" sz="2000">
                <a:solidFill>
                  <a:schemeClr val="accent6">
                    <a:lumMod val="75000"/>
                    <a:lumOff val="25000"/>
                  </a:schemeClr>
                </a:solidFill>
                <a:latin typeface="Arial"/>
                <a:cs typeface="Arial"/>
              </a:rPr>
              <a:t>LEFT OUTER JOIN </a:t>
            </a:r>
            <a:r>
              <a:rPr lang="en-US" sz="2000" err="1">
                <a:latin typeface="Arial"/>
                <a:cs typeface="Arial"/>
              </a:rPr>
              <a:t>sierra_view.order_record</a:t>
            </a:r>
            <a:r>
              <a:rPr lang="en-US" sz="2000">
                <a:latin typeface="Arial"/>
                <a:cs typeface="Arial"/>
              </a:rPr>
              <a:t> </a:t>
            </a:r>
            <a:r>
              <a:rPr lang="en-US" sz="2000">
                <a:solidFill>
                  <a:schemeClr val="accent6">
                    <a:lumMod val="75000"/>
                    <a:lumOff val="25000"/>
                  </a:schemeClr>
                </a:solidFill>
                <a:latin typeface="Arial"/>
                <a:cs typeface="Arial"/>
              </a:rPr>
              <a:t>as</a:t>
            </a:r>
            <a:r>
              <a:rPr lang="en-US" sz="2000">
                <a:latin typeface="Arial"/>
                <a:cs typeface="Arial"/>
              </a:rPr>
              <a:t> o </a:t>
            </a:r>
            <a:r>
              <a:rPr lang="en-US" sz="2000">
                <a:solidFill>
                  <a:schemeClr val="accent6">
                    <a:lumMod val="75000"/>
                    <a:lumOff val="25000"/>
                  </a:schemeClr>
                </a:solidFill>
                <a:latin typeface="Arial"/>
                <a:cs typeface="Arial"/>
              </a:rPr>
              <a:t>ON</a:t>
            </a:r>
            <a:r>
              <a:rPr lang="en-US" sz="2000">
                <a:latin typeface="Arial"/>
                <a:cs typeface="Arial"/>
              </a:rPr>
              <a:t>  </a:t>
            </a:r>
            <a:r>
              <a:rPr lang="en-US" sz="2000" err="1">
                <a:latin typeface="Arial"/>
                <a:cs typeface="Arial"/>
              </a:rPr>
              <a:t>o.record_id</a:t>
            </a:r>
            <a:r>
              <a:rPr lang="en-US" sz="2000">
                <a:latin typeface="Arial"/>
                <a:cs typeface="Arial"/>
              </a:rPr>
              <a:t> = </a:t>
            </a:r>
            <a:r>
              <a:rPr lang="en-US" sz="2000" err="1">
                <a:latin typeface="Arial"/>
                <a:cs typeface="Arial"/>
              </a:rPr>
              <a:t>l.order_record_id</a:t>
            </a:r>
            <a:r>
              <a:rPr lang="en-US" sz="2000">
                <a:latin typeface="Arial"/>
                <a:cs typeface="Arial"/>
              </a:rPr>
              <a:t>	</a:t>
            </a:r>
            <a:endParaRPr lang="en-US" sz="2000"/>
          </a:p>
          <a:p>
            <a:pPr marL="457200" lvl="1" indent="0">
              <a:lnSpc>
                <a:spcPct val="100000"/>
              </a:lnSpc>
              <a:buNone/>
            </a:pPr>
            <a:r>
              <a:rPr lang="en-US" sz="2000">
                <a:solidFill>
                  <a:schemeClr val="accent6">
                    <a:lumMod val="75000"/>
                    <a:lumOff val="25000"/>
                  </a:schemeClr>
                </a:solidFill>
                <a:latin typeface="Arial"/>
                <a:cs typeface="Arial"/>
              </a:rPr>
              <a:t>      JOIN</a:t>
            </a:r>
            <a:r>
              <a:rPr lang="en-US" sz="2000">
                <a:latin typeface="Arial"/>
                <a:cs typeface="Arial"/>
              </a:rPr>
              <a:t>   </a:t>
            </a:r>
            <a:r>
              <a:rPr lang="en-US" sz="2000" err="1">
                <a:latin typeface="Arial"/>
                <a:cs typeface="Arial"/>
              </a:rPr>
              <a:t>sierra_view.order_record_cmf</a:t>
            </a:r>
            <a:r>
              <a:rPr lang="en-US" sz="2000">
                <a:latin typeface="Arial"/>
                <a:cs typeface="Arial"/>
              </a:rPr>
              <a:t> </a:t>
            </a:r>
            <a:r>
              <a:rPr lang="en-US" sz="2000">
                <a:solidFill>
                  <a:schemeClr val="accent6">
                    <a:lumMod val="75000"/>
                    <a:lumOff val="25000"/>
                  </a:schemeClr>
                </a:solidFill>
                <a:latin typeface="Arial"/>
                <a:cs typeface="Arial"/>
              </a:rPr>
              <a:t>as</a:t>
            </a:r>
            <a:r>
              <a:rPr lang="en-US" sz="2000">
                <a:latin typeface="Arial"/>
                <a:cs typeface="Arial"/>
              </a:rPr>
              <a:t> c </a:t>
            </a:r>
            <a:r>
              <a:rPr lang="en-US" sz="2000">
                <a:solidFill>
                  <a:schemeClr val="accent6">
                    <a:lumMod val="75000"/>
                    <a:lumOff val="25000"/>
                  </a:schemeClr>
                </a:solidFill>
                <a:latin typeface="Arial"/>
                <a:cs typeface="Arial"/>
              </a:rPr>
              <a:t>ON</a:t>
            </a:r>
            <a:r>
              <a:rPr lang="en-US" sz="2000">
                <a:latin typeface="Arial"/>
                <a:cs typeface="Arial"/>
              </a:rPr>
              <a:t>  </a:t>
            </a:r>
            <a:r>
              <a:rPr lang="en-US" sz="2000" err="1">
                <a:latin typeface="Arial"/>
                <a:cs typeface="Arial"/>
              </a:rPr>
              <a:t>c.order_record_id</a:t>
            </a:r>
            <a:r>
              <a:rPr lang="en-US" sz="2000">
                <a:latin typeface="Arial"/>
                <a:cs typeface="Arial"/>
              </a:rPr>
              <a:t> = </a:t>
            </a:r>
            <a:r>
              <a:rPr lang="en-US" sz="2000" err="1">
                <a:latin typeface="Arial"/>
                <a:cs typeface="Arial"/>
              </a:rPr>
              <a:t>l.order_record_id</a:t>
            </a:r>
            <a:endParaRPr lang="en-US" sz="2000"/>
          </a:p>
          <a:p>
            <a:pPr marL="914400" lvl="2" indent="0">
              <a:lnSpc>
                <a:spcPct val="100000"/>
              </a:lnSpc>
              <a:buNone/>
            </a:pPr>
            <a:r>
              <a:rPr lang="en-US" sz="2000">
                <a:solidFill>
                  <a:schemeClr val="accent6">
                    <a:lumMod val="75000"/>
                    <a:lumOff val="25000"/>
                  </a:schemeClr>
                </a:solidFill>
                <a:latin typeface="Arial"/>
                <a:cs typeface="Arial"/>
              </a:rPr>
              <a:t>LEFT OUTER JOIN </a:t>
            </a:r>
            <a:r>
              <a:rPr lang="en-US" sz="2000" err="1">
                <a:latin typeface="Arial"/>
                <a:cs typeface="Arial"/>
              </a:rPr>
              <a:t>sierra_view.order_record_received</a:t>
            </a:r>
            <a:r>
              <a:rPr lang="en-US" sz="2000">
                <a:latin typeface="Arial"/>
                <a:cs typeface="Arial"/>
              </a:rPr>
              <a:t> </a:t>
            </a:r>
            <a:r>
              <a:rPr lang="en-US" sz="2000">
                <a:solidFill>
                  <a:schemeClr val="accent6">
                    <a:lumMod val="75000"/>
                    <a:lumOff val="25000"/>
                  </a:schemeClr>
                </a:solidFill>
                <a:latin typeface="Arial"/>
                <a:cs typeface="Arial"/>
              </a:rPr>
              <a:t>as</a:t>
            </a:r>
            <a:r>
              <a:rPr lang="en-US" sz="2000">
                <a:latin typeface="Arial"/>
                <a:cs typeface="Arial"/>
              </a:rPr>
              <a:t> r </a:t>
            </a:r>
            <a:br>
              <a:rPr lang="en-US" sz="2000">
                <a:latin typeface="Arial"/>
                <a:cs typeface="Arial"/>
              </a:rPr>
            </a:br>
            <a:r>
              <a:rPr lang="en-US" sz="2000">
                <a:solidFill>
                  <a:schemeClr val="accent6">
                    <a:lumMod val="75000"/>
                    <a:lumOff val="25000"/>
                  </a:schemeClr>
                </a:solidFill>
                <a:latin typeface="Arial"/>
                <a:cs typeface="Arial"/>
              </a:rPr>
              <a:t>       ON</a:t>
            </a:r>
            <a:r>
              <a:rPr lang="en-US" sz="2000">
                <a:latin typeface="Arial"/>
                <a:cs typeface="Arial"/>
              </a:rPr>
              <a:t> </a:t>
            </a:r>
            <a:r>
              <a:rPr lang="en-US" sz="2000" err="1">
                <a:latin typeface="Arial"/>
                <a:cs typeface="Arial"/>
              </a:rPr>
              <a:t>r.order_record_id</a:t>
            </a:r>
            <a:r>
              <a:rPr lang="en-US" sz="2000">
                <a:latin typeface="Arial"/>
                <a:cs typeface="Arial"/>
              </a:rPr>
              <a:t> = </a:t>
            </a:r>
            <a:r>
              <a:rPr lang="en-US" sz="2000" err="1">
                <a:latin typeface="Arial"/>
                <a:cs typeface="Arial"/>
              </a:rPr>
              <a:t>l.order_record_id</a:t>
            </a:r>
            <a:r>
              <a:rPr lang="en-US" sz="2000">
                <a:latin typeface="Arial"/>
                <a:cs typeface="Arial"/>
              </a:rPr>
              <a:t> </a:t>
            </a:r>
            <a:endParaRPr lang="en-US" sz="2000"/>
          </a:p>
          <a:p>
            <a:pPr marL="457200" lvl="1">
              <a:buNone/>
            </a:pPr>
            <a:r>
              <a:rPr lang="en-US" sz="2000">
                <a:solidFill>
                  <a:schemeClr val="accent6">
                    <a:lumMod val="75000"/>
                    <a:lumOff val="25000"/>
                  </a:schemeClr>
                </a:solidFill>
                <a:latin typeface="Arial"/>
                <a:cs typeface="Arial"/>
              </a:rPr>
              <a:t>   WHERE</a:t>
            </a:r>
            <a:r>
              <a:rPr lang="en-US" sz="2000">
                <a:latin typeface="Arial"/>
                <a:cs typeface="Arial"/>
              </a:rPr>
              <a:t> </a:t>
            </a:r>
            <a:r>
              <a:rPr lang="en-US" sz="2000" err="1">
                <a:latin typeface="Arial"/>
                <a:cs typeface="Arial"/>
              </a:rPr>
              <a:t>l.bib_record_id</a:t>
            </a:r>
            <a:r>
              <a:rPr lang="en-US" sz="2000">
                <a:latin typeface="Arial"/>
                <a:cs typeface="Arial"/>
              </a:rPr>
              <a:t> = </a:t>
            </a:r>
            <a:r>
              <a:rPr lang="en-US" sz="2000" err="1">
                <a:latin typeface="Arial"/>
                <a:cs typeface="Arial"/>
              </a:rPr>
              <a:t>t.bib_record_id</a:t>
            </a:r>
            <a:r>
              <a:rPr lang="en-US" sz="2000">
                <a:latin typeface="Arial"/>
                <a:cs typeface="Arial"/>
              </a:rPr>
              <a:t> </a:t>
            </a:r>
            <a:endParaRPr lang="en-US" sz="2000"/>
          </a:p>
          <a:p>
            <a:pPr marL="457200" lvl="1">
              <a:buNone/>
            </a:pPr>
            <a:r>
              <a:rPr lang="en-US" sz="2000">
                <a:solidFill>
                  <a:schemeClr val="accent6">
                    <a:lumMod val="75000"/>
                    <a:lumOff val="25000"/>
                  </a:schemeClr>
                </a:solidFill>
                <a:latin typeface="Arial"/>
                <a:cs typeface="Arial"/>
              </a:rPr>
              <a:t>               AND</a:t>
            </a:r>
            <a:r>
              <a:rPr lang="en-US" sz="2000">
                <a:latin typeface="Arial"/>
                <a:cs typeface="Arial"/>
              </a:rPr>
              <a:t> </a:t>
            </a:r>
            <a:r>
              <a:rPr lang="en-US" sz="2000" err="1">
                <a:latin typeface="Arial"/>
                <a:cs typeface="Arial"/>
              </a:rPr>
              <a:t>o.order_status_code</a:t>
            </a:r>
            <a:r>
              <a:rPr lang="en-US" sz="2000">
                <a:latin typeface="Arial"/>
                <a:cs typeface="Arial"/>
              </a:rPr>
              <a:t> = 'o' </a:t>
            </a:r>
            <a:endParaRPr lang="en-US" sz="2000"/>
          </a:p>
          <a:p>
            <a:pPr marL="457200" lvl="1">
              <a:buNone/>
            </a:pPr>
            <a:r>
              <a:rPr lang="en-US" sz="2000">
                <a:solidFill>
                  <a:schemeClr val="accent6">
                    <a:lumMod val="75000"/>
                    <a:lumOff val="25000"/>
                  </a:schemeClr>
                </a:solidFill>
                <a:latin typeface="Arial"/>
                <a:cs typeface="Arial"/>
              </a:rPr>
              <a:t>               AND</a:t>
            </a:r>
            <a:r>
              <a:rPr lang="en-US" sz="2000">
                <a:latin typeface="Arial"/>
                <a:cs typeface="Arial"/>
              </a:rPr>
              <a:t> r.id IS NULL</a:t>
            </a:r>
            <a:endParaRPr lang="en-US" sz="2000"/>
          </a:p>
          <a:p>
            <a:pPr marL="457200" lvl="1" indent="0">
              <a:buNone/>
            </a:pPr>
            <a:r>
              <a:rPr lang="en-US" sz="2000">
                <a:solidFill>
                  <a:schemeClr val="accent6">
                    <a:lumMod val="75000"/>
                    <a:lumOff val="25000"/>
                  </a:schemeClr>
                </a:solidFill>
                <a:latin typeface="Arial"/>
                <a:cs typeface="Arial"/>
              </a:rPr>
              <a:t>GROUP BY </a:t>
            </a:r>
            <a:r>
              <a:rPr lang="en-US" sz="2000" err="1">
                <a:latin typeface="Arial"/>
                <a:cs typeface="Arial"/>
              </a:rPr>
              <a:t>l.bib_record_id</a:t>
            </a:r>
            <a:endParaRPr lang="en-US" sz="2000">
              <a:latin typeface="Arial"/>
              <a:cs typeface="Arial"/>
            </a:endParaRPr>
          </a:p>
          <a:p>
            <a:pPr marL="457200" lvl="1" indent="0">
              <a:buNone/>
            </a:pPr>
            <a:r>
              <a:rPr lang="en-US" sz="2000">
                <a:latin typeface="Arial"/>
                <a:cs typeface="Arial"/>
              </a:rPr>
              <a:t>), 0) </a:t>
            </a:r>
            <a:r>
              <a:rPr lang="en-US" sz="2000">
                <a:solidFill>
                  <a:schemeClr val="accent6">
                    <a:lumMod val="75000"/>
                    <a:lumOff val="25000"/>
                  </a:schemeClr>
                </a:solidFill>
                <a:latin typeface="Arial"/>
                <a:cs typeface="Arial"/>
              </a:rPr>
              <a:t>AS</a:t>
            </a:r>
            <a:r>
              <a:rPr lang="en-US" sz="2000">
                <a:latin typeface="Arial"/>
                <a:cs typeface="Arial"/>
              </a:rPr>
              <a:t> "Copies On Order",</a:t>
            </a:r>
          </a:p>
        </p:txBody>
      </p:sp>
    </p:spTree>
    <p:extLst>
      <p:ext uri="{BB962C8B-B14F-4D97-AF65-F5344CB8AC3E}">
        <p14:creationId xmlns:p14="http://schemas.microsoft.com/office/powerpoint/2010/main" val="218435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5A4F-4C8C-602A-F646-20714AE01597}"/>
              </a:ext>
            </a:extLst>
          </p:cNvPr>
          <p:cNvSpPr>
            <a:spLocks noGrp="1"/>
          </p:cNvSpPr>
          <p:nvPr>
            <p:ph type="title"/>
          </p:nvPr>
        </p:nvSpPr>
        <p:spPr/>
        <p:txBody>
          <a:bodyPr/>
          <a:lstStyle/>
          <a:p>
            <a:r>
              <a:rPr lang="en-US">
                <a:latin typeface="Arial"/>
                <a:cs typeface="Arial"/>
              </a:rPr>
              <a:t>Get Published Year</a:t>
            </a:r>
            <a:endParaRPr lang="en-US"/>
          </a:p>
        </p:txBody>
      </p:sp>
      <p:sp>
        <p:nvSpPr>
          <p:cNvPr id="3" name="Content Placeholder 2">
            <a:extLst>
              <a:ext uri="{FF2B5EF4-FFF2-40B4-BE49-F238E27FC236}">
                <a16:creationId xmlns:a16="http://schemas.microsoft.com/office/drawing/2014/main" id="{738F0024-280F-A038-9DD1-7EB3D427842E}"/>
              </a:ext>
            </a:extLst>
          </p:cNvPr>
          <p:cNvSpPr>
            <a:spLocks noGrp="1"/>
          </p:cNvSpPr>
          <p:nvPr>
            <p:ph idx="1"/>
          </p:nvPr>
        </p:nvSpPr>
        <p:spPr>
          <a:xfrm>
            <a:off x="1419676" y="1762297"/>
            <a:ext cx="10660221" cy="4414665"/>
          </a:xfrm>
        </p:spPr>
        <p:txBody>
          <a:bodyPr vert="horz" lIns="91440" tIns="45720" rIns="91440" bIns="45720" rtlCol="0" anchor="t">
            <a:normAutofit/>
          </a:bodyPr>
          <a:lstStyle/>
          <a:p>
            <a:pPr marL="0" indent="0">
              <a:buNone/>
            </a:pPr>
            <a:r>
              <a:rPr lang="en-US" sz="2400">
                <a:solidFill>
                  <a:schemeClr val="accent6">
                    <a:lumMod val="75000"/>
                    <a:lumOff val="25000"/>
                  </a:schemeClr>
                </a:solidFill>
                <a:latin typeface="Arial"/>
                <a:cs typeface="Arial"/>
              </a:rPr>
              <a:t>CASE</a:t>
            </a:r>
          </a:p>
          <a:p>
            <a:pPr marL="0" indent="0">
              <a:buNone/>
            </a:pPr>
            <a:r>
              <a:rPr lang="en-US" sz="2400">
                <a:solidFill>
                  <a:schemeClr val="tx1"/>
                </a:solidFill>
                <a:latin typeface="Arial"/>
                <a:cs typeface="Arial"/>
              </a:rPr>
              <a:t>    </a:t>
            </a:r>
            <a:r>
              <a:rPr lang="en-US" sz="2400">
                <a:solidFill>
                  <a:schemeClr val="accent6">
                    <a:lumMod val="75000"/>
                    <a:lumOff val="25000"/>
                  </a:schemeClr>
                </a:solidFill>
                <a:latin typeface="Arial"/>
                <a:cs typeface="Arial"/>
              </a:rPr>
              <a:t>WHEN </a:t>
            </a:r>
            <a:r>
              <a:rPr lang="en-US" sz="2400" err="1">
                <a:solidFill>
                  <a:schemeClr val="tx1"/>
                </a:solidFill>
                <a:latin typeface="Arial"/>
                <a:cs typeface="Arial"/>
              </a:rPr>
              <a:t>b.publish_year</a:t>
            </a:r>
            <a:r>
              <a:rPr lang="en-US" sz="2400">
                <a:solidFill>
                  <a:schemeClr val="tx1"/>
                </a:solidFill>
                <a:latin typeface="Arial"/>
                <a:cs typeface="Arial"/>
              </a:rPr>
              <a:t> &gt; '2024' </a:t>
            </a:r>
            <a:endParaRPr lang="en-US">
              <a:solidFill>
                <a:schemeClr val="tx1"/>
              </a:solidFill>
            </a:endParaRPr>
          </a:p>
          <a:p>
            <a:pPr marL="0" indent="0">
              <a:buNone/>
            </a:pPr>
            <a:r>
              <a:rPr lang="en-US" sz="2400">
                <a:solidFill>
                  <a:schemeClr val="accent6">
                    <a:lumMod val="75000"/>
                    <a:lumOff val="25000"/>
                  </a:schemeClr>
                </a:solidFill>
                <a:latin typeface="Arial"/>
                <a:cs typeface="Arial"/>
              </a:rPr>
              <a:t>THEN </a:t>
            </a:r>
            <a:r>
              <a:rPr lang="en-US" sz="2400">
                <a:solidFill>
                  <a:schemeClr val="tx1"/>
                </a:solidFill>
                <a:latin typeface="Arial"/>
                <a:cs typeface="Arial"/>
              </a:rPr>
              <a:t>('20'||SUBSTRING(</a:t>
            </a:r>
            <a:r>
              <a:rPr lang="en-US" sz="2400" err="1">
                <a:solidFill>
                  <a:schemeClr val="tx1"/>
                </a:solidFill>
                <a:latin typeface="Arial"/>
                <a:cs typeface="Arial"/>
              </a:rPr>
              <a:t>b.publish_year</a:t>
            </a:r>
            <a:r>
              <a:rPr lang="en-US" sz="2400">
                <a:solidFill>
                  <a:schemeClr val="tx1"/>
                </a:solidFill>
                <a:latin typeface="Arial"/>
                <a:cs typeface="Arial"/>
              </a:rPr>
              <a:t>::VARCHAR,1,6))::INTEGER</a:t>
            </a:r>
            <a:endParaRPr lang="en-US">
              <a:solidFill>
                <a:schemeClr val="tx1"/>
              </a:solidFill>
            </a:endParaRPr>
          </a:p>
          <a:p>
            <a:pPr marL="0" indent="0">
              <a:buNone/>
            </a:pPr>
            <a:r>
              <a:rPr lang="en-US" sz="2400">
                <a:solidFill>
                  <a:schemeClr val="tx1"/>
                </a:solidFill>
                <a:latin typeface="Arial"/>
                <a:cs typeface="Arial"/>
              </a:rPr>
              <a:t>    </a:t>
            </a:r>
            <a:r>
              <a:rPr lang="en-US" sz="2400">
                <a:solidFill>
                  <a:schemeClr val="accent6">
                    <a:lumMod val="75000"/>
                    <a:lumOff val="25000"/>
                  </a:schemeClr>
                </a:solidFill>
                <a:latin typeface="Arial"/>
                <a:cs typeface="Arial"/>
              </a:rPr>
              <a:t>ELSE </a:t>
            </a:r>
            <a:r>
              <a:rPr lang="en-US" sz="2400" err="1">
                <a:solidFill>
                  <a:schemeClr val="tx1"/>
                </a:solidFill>
                <a:latin typeface="Arial"/>
                <a:cs typeface="Arial"/>
              </a:rPr>
              <a:t>b.publish_year</a:t>
            </a:r>
            <a:r>
              <a:rPr lang="en-US" sz="2400">
                <a:solidFill>
                  <a:schemeClr val="tx1"/>
                </a:solidFill>
                <a:latin typeface="Arial"/>
                <a:cs typeface="Arial"/>
              </a:rPr>
              <a:t>     </a:t>
            </a:r>
          </a:p>
          <a:p>
            <a:pPr marL="0" indent="0">
              <a:buNone/>
            </a:pPr>
            <a:r>
              <a:rPr lang="en-US" sz="2400">
                <a:solidFill>
                  <a:schemeClr val="accent6">
                    <a:lumMod val="75000"/>
                    <a:lumOff val="25000"/>
                  </a:schemeClr>
                </a:solidFill>
                <a:latin typeface="Arial"/>
                <a:cs typeface="Arial"/>
              </a:rPr>
              <a:t>END   </a:t>
            </a:r>
            <a:endParaRPr lang="en-US" sz="2400">
              <a:solidFill>
                <a:schemeClr val="accent6">
                  <a:lumMod val="75000"/>
                  <a:lumOff val="25000"/>
                </a:schemeClr>
              </a:solidFill>
            </a:endParaRPr>
          </a:p>
          <a:p>
            <a:pPr marL="0" indent="0">
              <a:buNone/>
            </a:pPr>
            <a:r>
              <a:rPr lang="en-US" sz="2400">
                <a:solidFill>
                  <a:schemeClr val="accent6">
                    <a:lumMod val="75000"/>
                    <a:lumOff val="25000"/>
                  </a:schemeClr>
                </a:solidFill>
                <a:latin typeface="Arial"/>
                <a:cs typeface="Arial"/>
              </a:rPr>
              <a:t>as </a:t>
            </a:r>
            <a:r>
              <a:rPr lang="en-US" sz="2400">
                <a:solidFill>
                  <a:schemeClr val="tx1"/>
                </a:solidFill>
                <a:latin typeface="Arial"/>
                <a:cs typeface="Arial"/>
              </a:rPr>
              <a:t>"Pub Year",    </a:t>
            </a:r>
            <a:endParaRPr lang="en-US" sz="2400">
              <a:solidFill>
                <a:schemeClr val="tx1"/>
              </a:solidFill>
            </a:endParaRPr>
          </a:p>
        </p:txBody>
      </p:sp>
    </p:spTree>
    <p:extLst>
      <p:ext uri="{BB962C8B-B14F-4D97-AF65-F5344CB8AC3E}">
        <p14:creationId xmlns:p14="http://schemas.microsoft.com/office/powerpoint/2010/main" val="3122968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654B-8939-9152-5A4A-E982A3EBAEBD}"/>
              </a:ext>
            </a:extLst>
          </p:cNvPr>
          <p:cNvSpPr>
            <a:spLocks noGrp="1"/>
          </p:cNvSpPr>
          <p:nvPr>
            <p:ph type="title"/>
          </p:nvPr>
        </p:nvSpPr>
        <p:spPr/>
        <p:txBody>
          <a:bodyPr/>
          <a:lstStyle/>
          <a:p>
            <a:r>
              <a:rPr lang="en-US" sz="2800">
                <a:latin typeface="Arial"/>
                <a:cs typeface="Arial"/>
              </a:rPr>
              <a:t>Get the Total Number of Active Holds</a:t>
            </a:r>
            <a:endParaRPr lang="en-US">
              <a:latin typeface="Arial"/>
              <a:cs typeface="Arial"/>
            </a:endParaRPr>
          </a:p>
        </p:txBody>
      </p:sp>
      <p:sp>
        <p:nvSpPr>
          <p:cNvPr id="3" name="Content Placeholder 2">
            <a:extLst>
              <a:ext uri="{FF2B5EF4-FFF2-40B4-BE49-F238E27FC236}">
                <a16:creationId xmlns:a16="http://schemas.microsoft.com/office/drawing/2014/main" id="{3C2E6EF3-D131-9B75-F148-992E514BCF37}"/>
              </a:ext>
            </a:extLst>
          </p:cNvPr>
          <p:cNvSpPr>
            <a:spLocks noGrp="1"/>
          </p:cNvSpPr>
          <p:nvPr>
            <p:ph idx="1"/>
          </p:nvPr>
        </p:nvSpPr>
        <p:spPr>
          <a:xfrm>
            <a:off x="1212630" y="3791505"/>
            <a:ext cx="8107868" cy="2420861"/>
          </a:xfrm>
        </p:spPr>
        <p:txBody>
          <a:bodyPr vert="horz" lIns="91440" tIns="45720" rIns="91440" bIns="45720" rtlCol="0" anchor="t">
            <a:normAutofit lnSpcReduction="10000"/>
          </a:bodyPr>
          <a:lstStyle/>
          <a:p>
            <a:pPr marL="0" indent="0">
              <a:buNone/>
            </a:pPr>
            <a:r>
              <a:rPr lang="en-US" sz="2400">
                <a:solidFill>
                  <a:schemeClr val="accent6">
                    <a:lumMod val="75000"/>
                    <a:lumOff val="25000"/>
                  </a:schemeClr>
                </a:solidFill>
                <a:latin typeface="Arial"/>
                <a:cs typeface="Arial"/>
              </a:rPr>
              <a:t>ROUND</a:t>
            </a:r>
            <a:r>
              <a:rPr lang="en-US" sz="2400">
                <a:latin typeface="Arial"/>
                <a:cs typeface="Arial"/>
              </a:rPr>
              <a:t>(</a:t>
            </a:r>
            <a:r>
              <a:rPr lang="en-US" sz="2400">
                <a:solidFill>
                  <a:schemeClr val="accent6">
                    <a:lumMod val="75000"/>
                    <a:lumOff val="25000"/>
                  </a:schemeClr>
                </a:solidFill>
                <a:latin typeface="Arial"/>
                <a:cs typeface="Arial"/>
              </a:rPr>
              <a:t>CAST</a:t>
            </a:r>
            <a:r>
              <a:rPr lang="en-US" sz="2400">
                <a:latin typeface="Arial"/>
                <a:cs typeface="Arial"/>
              </a:rPr>
              <a:t>((	</a:t>
            </a:r>
          </a:p>
          <a:p>
            <a:pPr marL="457200" lvl="1" indent="0">
              <a:buNone/>
            </a:pPr>
            <a:r>
              <a:rPr lang="en-US" sz="2400">
                <a:solidFill>
                  <a:schemeClr val="accent6">
                    <a:lumMod val="75000"/>
                    <a:lumOff val="25000"/>
                  </a:schemeClr>
                </a:solidFill>
                <a:latin typeface="Arial"/>
                <a:cs typeface="Arial"/>
              </a:rPr>
              <a:t>SELECT</a:t>
            </a:r>
            <a:r>
              <a:rPr lang="en-US" sz="2400">
                <a:latin typeface="Arial"/>
                <a:cs typeface="Arial"/>
              </a:rPr>
              <a:t>	</a:t>
            </a:r>
          </a:p>
          <a:p>
            <a:pPr marL="457200" lvl="1" indent="0">
              <a:buNone/>
            </a:pPr>
            <a:r>
              <a:rPr lang="en-US" sz="2400">
                <a:solidFill>
                  <a:schemeClr val="accent6">
                    <a:lumMod val="75000"/>
                    <a:lumOff val="25000"/>
                  </a:schemeClr>
                </a:solidFill>
                <a:latin typeface="Arial"/>
                <a:cs typeface="Arial"/>
              </a:rPr>
              <a:t>COUNT</a:t>
            </a:r>
            <a:r>
              <a:rPr lang="en-US" sz="2400">
                <a:latin typeface="Arial"/>
                <a:cs typeface="Arial"/>
              </a:rPr>
              <a:t>(*)	</a:t>
            </a:r>
          </a:p>
          <a:p>
            <a:pPr marL="457200" lvl="1" indent="0">
              <a:buNone/>
            </a:pPr>
            <a:r>
              <a:rPr lang="en-US" sz="2400">
                <a:solidFill>
                  <a:schemeClr val="accent6">
                    <a:lumMod val="75000"/>
                    <a:lumOff val="25000"/>
                  </a:schemeClr>
                </a:solidFill>
                <a:latin typeface="Arial"/>
                <a:cs typeface="Arial"/>
              </a:rPr>
              <a:t>FROM</a:t>
            </a:r>
            <a:r>
              <a:rPr lang="en-US" sz="2400">
                <a:latin typeface="Arial"/>
                <a:cs typeface="Arial"/>
              </a:rPr>
              <a:t>   </a:t>
            </a:r>
            <a:r>
              <a:rPr lang="en-US" sz="2400" err="1">
                <a:latin typeface="Arial"/>
                <a:cs typeface="Arial"/>
              </a:rPr>
              <a:t>temp_tol_holds</a:t>
            </a:r>
            <a:r>
              <a:rPr lang="en-US" sz="2400">
                <a:latin typeface="Arial"/>
                <a:cs typeface="Arial"/>
              </a:rPr>
              <a:t> </a:t>
            </a:r>
            <a:r>
              <a:rPr lang="en-US" sz="2400">
                <a:solidFill>
                  <a:schemeClr val="accent6">
                    <a:lumMod val="75000"/>
                    <a:lumOff val="25000"/>
                  </a:schemeClr>
                </a:solidFill>
                <a:latin typeface="Arial"/>
                <a:cs typeface="Arial"/>
              </a:rPr>
              <a:t>as</a:t>
            </a:r>
            <a:r>
              <a:rPr lang="en-US" sz="2400">
                <a:latin typeface="Arial"/>
                <a:cs typeface="Arial"/>
              </a:rPr>
              <a:t> t1	</a:t>
            </a:r>
          </a:p>
          <a:p>
            <a:pPr marL="457200" lvl="1" indent="0">
              <a:buNone/>
            </a:pPr>
            <a:r>
              <a:rPr lang="en-US" sz="2400">
                <a:solidFill>
                  <a:schemeClr val="accent6">
                    <a:lumMod val="75000"/>
                    <a:lumOff val="25000"/>
                  </a:schemeClr>
                </a:solidFill>
                <a:latin typeface="Arial"/>
                <a:cs typeface="Arial"/>
              </a:rPr>
              <a:t>WHERE</a:t>
            </a:r>
            <a:r>
              <a:rPr lang="en-US" sz="2400">
                <a:latin typeface="Arial"/>
                <a:cs typeface="Arial"/>
              </a:rPr>
              <a:t>   t1.record_id = </a:t>
            </a:r>
            <a:r>
              <a:rPr lang="en-US" sz="2400" err="1">
                <a:latin typeface="Arial"/>
                <a:cs typeface="Arial"/>
              </a:rPr>
              <a:t>t.record_id</a:t>
            </a:r>
            <a:endParaRPr lang="en-US" sz="2400">
              <a:latin typeface="Arial"/>
              <a:cs typeface="Arial"/>
            </a:endParaRPr>
          </a:p>
          <a:p>
            <a:pPr marL="0" indent="0">
              <a:buNone/>
            </a:pPr>
            <a:r>
              <a:rPr lang="en-US" sz="2400">
                <a:latin typeface="Arial"/>
                <a:cs typeface="Arial"/>
              </a:rPr>
              <a:t>) </a:t>
            </a:r>
            <a:r>
              <a:rPr lang="en-US" sz="2400">
                <a:solidFill>
                  <a:schemeClr val="accent6">
                    <a:lumMod val="75000"/>
                    <a:lumOff val="25000"/>
                  </a:schemeClr>
                </a:solidFill>
                <a:latin typeface="Arial"/>
                <a:cs typeface="Arial"/>
              </a:rPr>
              <a:t>AS</a:t>
            </a:r>
            <a:r>
              <a:rPr lang="en-US" sz="2400">
                <a:latin typeface="Arial"/>
                <a:cs typeface="Arial"/>
              </a:rPr>
              <a:t> </a:t>
            </a:r>
            <a:r>
              <a:rPr lang="en-US" sz="2400">
                <a:solidFill>
                  <a:schemeClr val="accent6">
                    <a:lumMod val="75000"/>
                    <a:lumOff val="25000"/>
                  </a:schemeClr>
                </a:solidFill>
                <a:latin typeface="Arial"/>
                <a:cs typeface="Arial"/>
              </a:rPr>
              <a:t>decimal</a:t>
            </a:r>
            <a:r>
              <a:rPr lang="en-US" sz="2400">
                <a:latin typeface="Arial"/>
                <a:cs typeface="Arial"/>
              </a:rPr>
              <a:t>(8,2)) /</a:t>
            </a:r>
          </a:p>
        </p:txBody>
      </p:sp>
      <p:sp>
        <p:nvSpPr>
          <p:cNvPr id="6" name="Rectangle 5">
            <a:extLst>
              <a:ext uri="{FF2B5EF4-FFF2-40B4-BE49-F238E27FC236}">
                <a16:creationId xmlns:a16="http://schemas.microsoft.com/office/drawing/2014/main" id="{AD79A442-2E93-8D5F-32DA-2991638B59F9}"/>
              </a:ext>
            </a:extLst>
          </p:cNvPr>
          <p:cNvSpPr/>
          <p:nvPr/>
        </p:nvSpPr>
        <p:spPr>
          <a:xfrm>
            <a:off x="615341" y="1713089"/>
            <a:ext cx="10815323" cy="183643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D3DB3B37-F0D2-5164-45D8-2A9CB105A4E5}"/>
              </a:ext>
            </a:extLst>
          </p:cNvPr>
          <p:cNvSpPr txBox="1"/>
          <p:nvPr/>
        </p:nvSpPr>
        <p:spPr>
          <a:xfrm>
            <a:off x="871781" y="1933586"/>
            <a:ext cx="10307323" cy="1938992"/>
          </a:xfrm>
          <a:prstGeom prst="rect">
            <a:avLst/>
          </a:prstGeom>
          <a:noFill/>
        </p:spPr>
        <p:txBody>
          <a:bodyPr wrap="square" lIns="91440" tIns="45720" rIns="91440" bIns="45720" rtlCol="0" anchor="t">
            <a:spAutoFit/>
          </a:bodyPr>
          <a:lstStyle/>
          <a:p>
            <a:r>
              <a:rPr lang="en-US" sz="2400">
                <a:solidFill>
                  <a:schemeClr val="accent1">
                    <a:lumMod val="75000"/>
                  </a:schemeClr>
                </a:solidFill>
              </a:rPr>
              <a:t>CASE WHEN </a:t>
            </a:r>
            <a:endParaRPr lang="en-US">
              <a:solidFill>
                <a:schemeClr val="accent1">
                  <a:lumMod val="75000"/>
                </a:schemeClr>
              </a:solidFill>
            </a:endParaRPr>
          </a:p>
          <a:p>
            <a:r>
              <a:rPr lang="en-US" sz="2400"/>
              <a:t>(Total number of active copies  +  Total number of copies on order) = 0 </a:t>
            </a:r>
          </a:p>
          <a:p>
            <a:r>
              <a:rPr lang="en-US" sz="2400">
                <a:solidFill>
                  <a:schemeClr val="accent1">
                    <a:lumMod val="75000"/>
                  </a:schemeClr>
                </a:solidFill>
              </a:rPr>
              <a:t>THEN</a:t>
            </a:r>
            <a:r>
              <a:rPr lang="en-US" sz="2400"/>
              <a:t> 0</a:t>
            </a:r>
            <a:endParaRPr lang="en-US"/>
          </a:p>
          <a:p>
            <a:r>
              <a:rPr lang="en-US" sz="2400">
                <a:solidFill>
                  <a:schemeClr val="accent1">
                    <a:lumMod val="75000"/>
                  </a:schemeClr>
                </a:solidFill>
                <a:cs typeface="Arial"/>
              </a:rPr>
              <a:t>ELSE</a:t>
            </a:r>
            <a:endParaRPr lang="en-US">
              <a:solidFill>
                <a:schemeClr val="accent1">
                  <a:lumMod val="75000"/>
                </a:schemeClr>
              </a:solidFill>
            </a:endParaRPr>
          </a:p>
          <a:p>
            <a:endParaRPr lang="en-US" sz="2400">
              <a:cs typeface="Arial"/>
            </a:endParaRPr>
          </a:p>
        </p:txBody>
      </p:sp>
    </p:spTree>
    <p:extLst>
      <p:ext uri="{BB962C8B-B14F-4D97-AF65-F5344CB8AC3E}">
        <p14:creationId xmlns:p14="http://schemas.microsoft.com/office/powerpoint/2010/main" val="3087207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654B-8939-9152-5A4A-E982A3EBAEBD}"/>
              </a:ext>
            </a:extLst>
          </p:cNvPr>
          <p:cNvSpPr>
            <a:spLocks noGrp="1"/>
          </p:cNvSpPr>
          <p:nvPr>
            <p:ph type="title"/>
          </p:nvPr>
        </p:nvSpPr>
        <p:spPr/>
        <p:txBody>
          <a:bodyPr/>
          <a:lstStyle/>
          <a:p>
            <a:r>
              <a:rPr lang="en-US" sz="2800">
                <a:latin typeface="Arial"/>
                <a:cs typeface="Arial"/>
              </a:rPr>
              <a:t>Get the Total Number of Active Copies</a:t>
            </a:r>
            <a:endParaRPr lang="en-US">
              <a:latin typeface="Arial"/>
              <a:cs typeface="Arial"/>
            </a:endParaRPr>
          </a:p>
        </p:txBody>
      </p:sp>
      <p:sp>
        <p:nvSpPr>
          <p:cNvPr id="3" name="Content Placeholder 2">
            <a:extLst>
              <a:ext uri="{FF2B5EF4-FFF2-40B4-BE49-F238E27FC236}">
                <a16:creationId xmlns:a16="http://schemas.microsoft.com/office/drawing/2014/main" id="{3C2E6EF3-D131-9B75-F148-992E514BCF37}"/>
              </a:ext>
            </a:extLst>
          </p:cNvPr>
          <p:cNvSpPr>
            <a:spLocks noGrp="1"/>
          </p:cNvSpPr>
          <p:nvPr>
            <p:ph idx="1"/>
          </p:nvPr>
        </p:nvSpPr>
        <p:spPr>
          <a:xfrm>
            <a:off x="354361" y="1707776"/>
            <a:ext cx="11735052" cy="5392271"/>
          </a:xfrm>
        </p:spPr>
        <p:txBody>
          <a:bodyPr vert="horz" lIns="91440" tIns="45720" rIns="91440" bIns="45720" rtlCol="0" anchor="t">
            <a:noAutofit/>
          </a:bodyPr>
          <a:lstStyle/>
          <a:p>
            <a:pPr marL="0" indent="0">
              <a:buNone/>
            </a:pPr>
            <a:r>
              <a:rPr lang="en-US" sz="2400">
                <a:solidFill>
                  <a:schemeClr val="accent6">
                    <a:lumMod val="75000"/>
                    <a:lumOff val="25000"/>
                  </a:schemeClr>
                </a:solidFill>
                <a:latin typeface="Arial"/>
                <a:cs typeface="Arial"/>
              </a:rPr>
              <a:t>CAST</a:t>
            </a:r>
            <a:r>
              <a:rPr lang="en-US" sz="2400">
                <a:latin typeface="Arial"/>
                <a:cs typeface="Arial"/>
              </a:rPr>
              <a:t>(( </a:t>
            </a:r>
            <a:endParaRPr lang="en-US" sz="2400"/>
          </a:p>
          <a:p>
            <a:pPr marL="0" indent="0">
              <a:buNone/>
            </a:pPr>
            <a:r>
              <a:rPr lang="en-US" sz="2400">
                <a:latin typeface="Arial"/>
                <a:cs typeface="Arial"/>
              </a:rPr>
              <a:t>((</a:t>
            </a:r>
            <a:r>
              <a:rPr lang="en-US" sz="2400">
                <a:solidFill>
                  <a:schemeClr val="accent6">
                    <a:lumMod val="75000"/>
                    <a:lumOff val="25000"/>
                  </a:schemeClr>
                </a:solidFill>
                <a:latin typeface="Arial"/>
                <a:cs typeface="Arial"/>
              </a:rPr>
              <a:t>COALESCE</a:t>
            </a:r>
            <a:r>
              <a:rPr lang="en-US" sz="2400">
                <a:latin typeface="Arial"/>
                <a:cs typeface="Arial"/>
              </a:rPr>
              <a:t>((	</a:t>
            </a:r>
          </a:p>
          <a:p>
            <a:pPr marL="457200" lvl="1" indent="0">
              <a:buNone/>
            </a:pPr>
            <a:r>
              <a:rPr lang="en-US" sz="2400">
                <a:solidFill>
                  <a:schemeClr val="accent6">
                    <a:lumMod val="75000"/>
                    <a:lumOff val="25000"/>
                  </a:schemeClr>
                </a:solidFill>
                <a:latin typeface="Arial"/>
                <a:cs typeface="Arial"/>
              </a:rPr>
              <a:t>SELECT</a:t>
            </a:r>
            <a:r>
              <a:rPr lang="en-US" sz="2400">
                <a:latin typeface="Arial"/>
                <a:cs typeface="Arial"/>
              </a:rPr>
              <a:t>	</a:t>
            </a:r>
          </a:p>
          <a:p>
            <a:pPr marL="457200" lvl="1" indent="0">
              <a:buNone/>
            </a:pPr>
            <a:r>
              <a:rPr lang="en-US" sz="2400">
                <a:solidFill>
                  <a:schemeClr val="accent6">
                    <a:lumMod val="75000"/>
                    <a:lumOff val="25000"/>
                  </a:schemeClr>
                </a:solidFill>
                <a:latin typeface="Arial"/>
                <a:cs typeface="Arial"/>
              </a:rPr>
              <a:t>COUNT</a:t>
            </a:r>
            <a:r>
              <a:rPr lang="en-US" sz="2400">
                <a:latin typeface="Arial"/>
                <a:cs typeface="Arial"/>
              </a:rPr>
              <a:t>(*)	</a:t>
            </a:r>
          </a:p>
          <a:p>
            <a:pPr marL="457200" lvl="1" indent="0">
              <a:buNone/>
            </a:pPr>
            <a:r>
              <a:rPr lang="en-US" sz="2400">
                <a:solidFill>
                  <a:schemeClr val="accent6">
                    <a:lumMod val="75000"/>
                    <a:lumOff val="25000"/>
                  </a:schemeClr>
                </a:solidFill>
                <a:latin typeface="Arial"/>
                <a:cs typeface="Arial"/>
              </a:rPr>
              <a:t>FROM</a:t>
            </a:r>
            <a:r>
              <a:rPr lang="en-US" sz="2400">
                <a:latin typeface="Arial"/>
                <a:cs typeface="Arial"/>
              </a:rPr>
              <a:t> </a:t>
            </a:r>
            <a:r>
              <a:rPr lang="en-US" sz="2400" err="1">
                <a:latin typeface="Arial"/>
                <a:cs typeface="Arial"/>
              </a:rPr>
              <a:t>sierra_view.bib_record_item_record_link</a:t>
            </a:r>
            <a:r>
              <a:rPr lang="en-US" sz="2400">
                <a:latin typeface="Arial"/>
                <a:cs typeface="Arial"/>
              </a:rPr>
              <a:t> </a:t>
            </a:r>
            <a:r>
              <a:rPr lang="en-US" sz="2400">
                <a:solidFill>
                  <a:schemeClr val="accent6">
                    <a:lumMod val="75000"/>
                    <a:lumOff val="25000"/>
                  </a:schemeClr>
                </a:solidFill>
                <a:latin typeface="Arial"/>
                <a:cs typeface="Arial"/>
              </a:rPr>
              <a:t>as</a:t>
            </a:r>
            <a:r>
              <a:rPr lang="en-US" sz="2400">
                <a:latin typeface="Arial"/>
                <a:cs typeface="Arial"/>
              </a:rPr>
              <a:t> l	</a:t>
            </a:r>
          </a:p>
          <a:p>
            <a:pPr marL="457200" lvl="1" indent="0">
              <a:buNone/>
            </a:pPr>
            <a:r>
              <a:rPr lang="en-US" sz="2400">
                <a:latin typeface="Arial"/>
                <a:cs typeface="Arial"/>
              </a:rPr>
              <a:t>       </a:t>
            </a:r>
            <a:r>
              <a:rPr lang="en-US" sz="2400">
                <a:solidFill>
                  <a:schemeClr val="accent6">
                    <a:lumMod val="75000"/>
                    <a:lumOff val="25000"/>
                  </a:schemeClr>
                </a:solidFill>
                <a:latin typeface="Arial"/>
                <a:cs typeface="Arial"/>
              </a:rPr>
              <a:t>JOIN</a:t>
            </a:r>
            <a:r>
              <a:rPr lang="en-US" sz="2400">
                <a:latin typeface="Arial"/>
                <a:cs typeface="Arial"/>
              </a:rPr>
              <a:t> 	</a:t>
            </a:r>
            <a:r>
              <a:rPr lang="en-US" sz="2400" err="1">
                <a:latin typeface="Arial"/>
                <a:cs typeface="Arial"/>
              </a:rPr>
              <a:t>sierra_view.item_record</a:t>
            </a:r>
            <a:r>
              <a:rPr lang="en-US" sz="2400">
                <a:latin typeface="Arial"/>
                <a:cs typeface="Arial"/>
              </a:rPr>
              <a:t> as </a:t>
            </a:r>
            <a:r>
              <a:rPr lang="en-US" sz="2400" err="1">
                <a:latin typeface="Arial"/>
                <a:cs typeface="Arial"/>
              </a:rPr>
              <a:t>i</a:t>
            </a:r>
            <a:r>
              <a:rPr lang="en-US" sz="2400">
                <a:latin typeface="Arial"/>
                <a:cs typeface="Arial"/>
              </a:rPr>
              <a:t>	</a:t>
            </a:r>
          </a:p>
          <a:p>
            <a:pPr marL="457200" lvl="1" indent="0">
              <a:buNone/>
            </a:pPr>
            <a:r>
              <a:rPr lang="en-US" sz="2400">
                <a:solidFill>
                  <a:schemeClr val="accent6">
                    <a:lumMod val="75000"/>
                    <a:lumOff val="25000"/>
                  </a:schemeClr>
                </a:solidFill>
                <a:latin typeface="Arial"/>
                <a:cs typeface="Arial"/>
              </a:rPr>
              <a:t>                ON</a:t>
            </a:r>
            <a:r>
              <a:rPr lang="en-US" sz="2400">
                <a:latin typeface="Arial"/>
                <a:cs typeface="Arial"/>
              </a:rPr>
              <a:t>  </a:t>
            </a:r>
            <a:r>
              <a:rPr lang="en-US" sz="2400" err="1">
                <a:latin typeface="Arial"/>
                <a:cs typeface="Arial"/>
              </a:rPr>
              <a:t>i.record_id</a:t>
            </a:r>
            <a:r>
              <a:rPr lang="en-US" sz="2400">
                <a:latin typeface="Arial"/>
                <a:cs typeface="Arial"/>
              </a:rPr>
              <a:t> = </a:t>
            </a:r>
            <a:r>
              <a:rPr lang="en-US" sz="2400" err="1">
                <a:latin typeface="Arial"/>
                <a:cs typeface="Arial"/>
              </a:rPr>
              <a:t>l.item_record_id</a:t>
            </a:r>
            <a:endParaRPr lang="en-US" sz="2400">
              <a:latin typeface="Arial"/>
              <a:cs typeface="Arial"/>
            </a:endParaRPr>
          </a:p>
          <a:p>
            <a:pPr marL="457200" lvl="1" indent="0">
              <a:buNone/>
            </a:pPr>
            <a:r>
              <a:rPr lang="en-US" sz="2400">
                <a:solidFill>
                  <a:schemeClr val="accent6">
                    <a:lumMod val="75000"/>
                    <a:lumOff val="25000"/>
                  </a:schemeClr>
                </a:solidFill>
                <a:latin typeface="Arial"/>
                <a:cs typeface="Arial"/>
              </a:rPr>
              <a:t>LEFT OUTER JOIN  </a:t>
            </a:r>
            <a:r>
              <a:rPr lang="en-US" sz="2400" err="1">
                <a:latin typeface="Arial"/>
                <a:cs typeface="Arial"/>
              </a:rPr>
              <a:t>sierra_view.checkout</a:t>
            </a:r>
            <a:r>
              <a:rPr lang="en-US" sz="2400">
                <a:latin typeface="Arial"/>
                <a:cs typeface="Arial"/>
              </a:rPr>
              <a:t> as c </a:t>
            </a:r>
            <a:endParaRPr lang="en-US" sz="2400"/>
          </a:p>
          <a:p>
            <a:pPr marL="457200" lvl="1" indent="0">
              <a:buNone/>
            </a:pPr>
            <a:r>
              <a:rPr lang="en-US" sz="2400">
                <a:solidFill>
                  <a:schemeClr val="accent6">
                    <a:lumMod val="75000"/>
                    <a:lumOff val="25000"/>
                  </a:schemeClr>
                </a:solidFill>
                <a:latin typeface="Arial"/>
                <a:cs typeface="Arial"/>
              </a:rPr>
              <a:t>                ON</a:t>
            </a:r>
            <a:r>
              <a:rPr lang="en-US" sz="2400">
                <a:latin typeface="Arial"/>
                <a:cs typeface="Arial"/>
              </a:rPr>
              <a:t> </a:t>
            </a:r>
            <a:r>
              <a:rPr lang="en-US" sz="2400" err="1">
                <a:latin typeface="Arial"/>
                <a:cs typeface="Arial"/>
              </a:rPr>
              <a:t>c.item_record_id</a:t>
            </a:r>
            <a:r>
              <a:rPr lang="en-US" sz="2400">
                <a:latin typeface="Arial"/>
                <a:cs typeface="Arial"/>
              </a:rPr>
              <a:t> = </a:t>
            </a:r>
            <a:r>
              <a:rPr lang="en-US" sz="2400" err="1">
                <a:latin typeface="Arial"/>
                <a:cs typeface="Arial"/>
              </a:rPr>
              <a:t>l.item_record_id</a:t>
            </a:r>
            <a:r>
              <a:rPr lang="en-US" sz="2400">
                <a:latin typeface="Arial"/>
                <a:cs typeface="Arial"/>
              </a:rPr>
              <a:t>	</a:t>
            </a:r>
            <a:endParaRPr lang="en-US" sz="2400"/>
          </a:p>
          <a:p>
            <a:pPr marL="457200" lvl="1" indent="0">
              <a:buNone/>
            </a:pPr>
            <a:r>
              <a:rPr lang="en-US" sz="2400">
                <a:solidFill>
                  <a:schemeClr val="accent6">
                    <a:lumMod val="75000"/>
                    <a:lumOff val="25000"/>
                  </a:schemeClr>
                </a:solidFill>
                <a:latin typeface="Arial"/>
                <a:cs typeface="Arial"/>
              </a:rPr>
              <a:t>WHERE</a:t>
            </a:r>
            <a:r>
              <a:rPr lang="en-US" sz="2400">
                <a:latin typeface="Arial"/>
                <a:cs typeface="Arial"/>
              </a:rPr>
              <a:t> </a:t>
            </a:r>
            <a:r>
              <a:rPr lang="en-US" sz="2400" err="1">
                <a:latin typeface="Arial"/>
                <a:cs typeface="Arial"/>
              </a:rPr>
              <a:t>l.bib_record_id</a:t>
            </a:r>
            <a:r>
              <a:rPr lang="en-US" sz="2400">
                <a:latin typeface="Arial"/>
                <a:cs typeface="Arial"/>
              </a:rPr>
              <a:t> = </a:t>
            </a:r>
            <a:r>
              <a:rPr lang="en-US" sz="2400" err="1">
                <a:latin typeface="Arial"/>
                <a:cs typeface="Arial"/>
              </a:rPr>
              <a:t>t.record_id</a:t>
            </a:r>
            <a:r>
              <a:rPr lang="en-US" sz="2400">
                <a:latin typeface="Arial"/>
                <a:cs typeface="Arial"/>
              </a:rPr>
              <a:t>  </a:t>
            </a:r>
          </a:p>
          <a:p>
            <a:pPr marL="0" indent="0">
              <a:buNone/>
            </a:pPr>
            <a:r>
              <a:rPr lang="en-US" sz="2600">
                <a:latin typeface="Arial"/>
                <a:cs typeface="Arial"/>
              </a:rPr>
              <a:t>  ),0)) </a:t>
            </a:r>
            <a:r>
              <a:rPr lang="en-US" sz="3000">
                <a:latin typeface="Arial"/>
                <a:cs typeface="Arial"/>
              </a:rPr>
              <a:t>+</a:t>
            </a:r>
            <a:endParaRPr lang="en-US" sz="3000"/>
          </a:p>
        </p:txBody>
      </p:sp>
    </p:spTree>
    <p:extLst>
      <p:ext uri="{BB962C8B-B14F-4D97-AF65-F5344CB8AC3E}">
        <p14:creationId xmlns:p14="http://schemas.microsoft.com/office/powerpoint/2010/main" val="1414987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29D26-2BF2-3B8A-3BCE-DC76C657E8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ED54C-901A-05DE-2CFF-E965BEFADE80}"/>
              </a:ext>
            </a:extLst>
          </p:cNvPr>
          <p:cNvSpPr>
            <a:spLocks noGrp="1"/>
          </p:cNvSpPr>
          <p:nvPr>
            <p:ph type="title"/>
          </p:nvPr>
        </p:nvSpPr>
        <p:spPr/>
        <p:txBody>
          <a:bodyPr/>
          <a:lstStyle/>
          <a:p>
            <a:pPr marR="0" rtl="0"/>
            <a:r>
              <a:rPr lang="en-US" b="0" i="0" u="none" strike="noStrike" baseline="0">
                <a:latin typeface="Futura"/>
              </a:rPr>
              <a:t>Why are we here? </a:t>
            </a:r>
          </a:p>
        </p:txBody>
      </p:sp>
      <p:sp>
        <p:nvSpPr>
          <p:cNvPr id="3" name="Text Placeholder 2">
            <a:extLst>
              <a:ext uri="{FF2B5EF4-FFF2-40B4-BE49-F238E27FC236}">
                <a16:creationId xmlns:a16="http://schemas.microsoft.com/office/drawing/2014/main" id="{A00828C4-3336-7D3B-A7BE-CEE9E68A9F3F}"/>
              </a:ext>
            </a:extLst>
          </p:cNvPr>
          <p:cNvSpPr>
            <a:spLocks noGrp="1"/>
          </p:cNvSpPr>
          <p:nvPr>
            <p:ph idx="1"/>
          </p:nvPr>
        </p:nvSpPr>
        <p:spPr/>
        <p:txBody>
          <a:bodyPr numCol="1"/>
          <a:lstStyle/>
          <a:p>
            <a:pPr marR="0" lvl="0" rtl="0"/>
            <a:r>
              <a:rPr lang="en-US">
                <a:solidFill>
                  <a:srgbClr val="464646"/>
                </a:solidFill>
                <a:latin typeface="Futura"/>
              </a:rPr>
              <a:t>To challenge the phrase: This is how it's been done in the past….</a:t>
            </a:r>
          </a:p>
          <a:p>
            <a:pPr marR="0" lvl="0" rtl="0"/>
            <a:r>
              <a:rPr lang="en-US" i="1">
                <a:solidFill>
                  <a:srgbClr val="464646"/>
                </a:solidFill>
                <a:latin typeface="Futura"/>
              </a:rPr>
              <a:t>Nothing which is meaningful exists outside discourse</a:t>
            </a:r>
            <a:r>
              <a:rPr lang="en-US">
                <a:solidFill>
                  <a:srgbClr val="464646"/>
                </a:solidFill>
                <a:latin typeface="Futura"/>
              </a:rPr>
              <a:t> – Michael Foucault</a:t>
            </a:r>
          </a:p>
        </p:txBody>
      </p:sp>
    </p:spTree>
    <p:extLst>
      <p:ext uri="{BB962C8B-B14F-4D97-AF65-F5344CB8AC3E}">
        <p14:creationId xmlns:p14="http://schemas.microsoft.com/office/powerpoint/2010/main" val="1293102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654B-8939-9152-5A4A-E982A3EBAEBD}"/>
              </a:ext>
            </a:extLst>
          </p:cNvPr>
          <p:cNvSpPr>
            <a:spLocks noGrp="1"/>
          </p:cNvSpPr>
          <p:nvPr>
            <p:ph type="title"/>
          </p:nvPr>
        </p:nvSpPr>
        <p:spPr/>
        <p:txBody>
          <a:bodyPr/>
          <a:lstStyle/>
          <a:p>
            <a:r>
              <a:rPr lang="en-US" sz="2800">
                <a:latin typeface="Arial"/>
                <a:cs typeface="Arial"/>
              </a:rPr>
              <a:t>Get the Total Number of Copies On Order</a:t>
            </a:r>
            <a:endParaRPr lang="en-US">
              <a:latin typeface="Arial"/>
              <a:cs typeface="Arial"/>
            </a:endParaRPr>
          </a:p>
        </p:txBody>
      </p:sp>
      <p:sp>
        <p:nvSpPr>
          <p:cNvPr id="3" name="Content Placeholder 2">
            <a:extLst>
              <a:ext uri="{FF2B5EF4-FFF2-40B4-BE49-F238E27FC236}">
                <a16:creationId xmlns:a16="http://schemas.microsoft.com/office/drawing/2014/main" id="{3C2E6EF3-D131-9B75-F148-992E514BCF37}"/>
              </a:ext>
            </a:extLst>
          </p:cNvPr>
          <p:cNvSpPr>
            <a:spLocks noGrp="1"/>
          </p:cNvSpPr>
          <p:nvPr>
            <p:ph idx="1"/>
          </p:nvPr>
        </p:nvSpPr>
        <p:spPr>
          <a:xfrm>
            <a:off x="828305" y="1618300"/>
            <a:ext cx="11421267" cy="5311588"/>
          </a:xfrm>
        </p:spPr>
        <p:txBody>
          <a:bodyPr vert="horz" lIns="91440" tIns="45720" rIns="91440" bIns="45720" rtlCol="0" anchor="t">
            <a:noAutofit/>
          </a:bodyPr>
          <a:lstStyle/>
          <a:p>
            <a:pPr marL="0" indent="0">
              <a:buNone/>
            </a:pPr>
            <a:r>
              <a:rPr lang="en-US" sz="2200">
                <a:latin typeface="Arial"/>
                <a:cs typeface="Arial"/>
              </a:rPr>
              <a:t> (</a:t>
            </a:r>
            <a:r>
              <a:rPr lang="en-US" sz="2200">
                <a:solidFill>
                  <a:schemeClr val="accent6">
                    <a:lumMod val="75000"/>
                    <a:lumOff val="25000"/>
                  </a:schemeClr>
                </a:solidFill>
                <a:latin typeface="Arial"/>
                <a:cs typeface="Arial"/>
              </a:rPr>
              <a:t>COALESCE</a:t>
            </a:r>
            <a:r>
              <a:rPr lang="en-US" sz="2200">
                <a:latin typeface="Arial"/>
                <a:cs typeface="Arial"/>
              </a:rPr>
              <a:t>((	</a:t>
            </a:r>
          </a:p>
          <a:p>
            <a:pPr marL="457200" lvl="1" indent="0">
              <a:buNone/>
            </a:pPr>
            <a:r>
              <a:rPr lang="en-US" sz="2000">
                <a:solidFill>
                  <a:schemeClr val="accent6">
                    <a:lumMod val="75000"/>
                    <a:lumOff val="25000"/>
                  </a:schemeClr>
                </a:solidFill>
                <a:latin typeface="Arial"/>
                <a:cs typeface="Arial"/>
              </a:rPr>
              <a:t>SELECT</a:t>
            </a:r>
            <a:r>
              <a:rPr lang="en-US" sz="2000">
                <a:latin typeface="Arial"/>
                <a:cs typeface="Arial"/>
              </a:rPr>
              <a:t>   </a:t>
            </a:r>
            <a:r>
              <a:rPr lang="en-US" sz="2000">
                <a:solidFill>
                  <a:schemeClr val="accent6">
                    <a:lumMod val="75000"/>
                    <a:lumOff val="25000"/>
                  </a:schemeClr>
                </a:solidFill>
                <a:latin typeface="Arial"/>
                <a:cs typeface="Arial"/>
              </a:rPr>
              <a:t>SUM</a:t>
            </a:r>
            <a:r>
              <a:rPr lang="en-US" sz="2000">
                <a:latin typeface="Arial"/>
                <a:cs typeface="Arial"/>
              </a:rPr>
              <a:t>(</a:t>
            </a:r>
            <a:r>
              <a:rPr lang="en-US" sz="2000" err="1">
                <a:latin typeface="Arial"/>
                <a:cs typeface="Arial"/>
              </a:rPr>
              <a:t>c.copies</a:t>
            </a:r>
            <a:r>
              <a:rPr lang="en-US" sz="2000">
                <a:latin typeface="Arial"/>
                <a:cs typeface="Arial"/>
              </a:rPr>
              <a:t>)	</a:t>
            </a:r>
          </a:p>
          <a:p>
            <a:pPr marL="457200" lvl="1" indent="0">
              <a:buNone/>
            </a:pPr>
            <a:r>
              <a:rPr lang="en-US" sz="2000">
                <a:solidFill>
                  <a:schemeClr val="accent6">
                    <a:lumMod val="75000"/>
                    <a:lumOff val="25000"/>
                  </a:schemeClr>
                </a:solidFill>
                <a:latin typeface="Arial"/>
                <a:cs typeface="Arial"/>
              </a:rPr>
              <a:t>FROM</a:t>
            </a:r>
            <a:r>
              <a:rPr lang="en-US" sz="2000">
                <a:latin typeface="Arial"/>
                <a:cs typeface="Arial"/>
              </a:rPr>
              <a:t>  </a:t>
            </a:r>
            <a:r>
              <a:rPr lang="en-US" sz="2000" err="1">
                <a:latin typeface="Arial"/>
                <a:cs typeface="Arial"/>
              </a:rPr>
              <a:t>sierra_view.bib_record_order_record_link</a:t>
            </a:r>
            <a:r>
              <a:rPr lang="en-US" sz="2000">
                <a:latin typeface="Arial"/>
                <a:cs typeface="Arial"/>
              </a:rPr>
              <a:t> </a:t>
            </a:r>
            <a:r>
              <a:rPr lang="en-US" sz="2000">
                <a:solidFill>
                  <a:schemeClr val="accent6">
                    <a:lumMod val="75000"/>
                    <a:lumOff val="25000"/>
                  </a:schemeClr>
                </a:solidFill>
                <a:latin typeface="Arial"/>
                <a:cs typeface="Arial"/>
              </a:rPr>
              <a:t>as</a:t>
            </a:r>
            <a:r>
              <a:rPr lang="en-US" sz="2000">
                <a:latin typeface="Arial"/>
                <a:cs typeface="Arial"/>
              </a:rPr>
              <a:t> l</a:t>
            </a:r>
          </a:p>
          <a:p>
            <a:pPr marL="457200" lvl="1">
              <a:buNone/>
            </a:pPr>
            <a:r>
              <a:rPr lang="en-US" sz="2000">
                <a:solidFill>
                  <a:schemeClr val="accent6">
                    <a:lumMod val="75000"/>
                    <a:lumOff val="25000"/>
                  </a:schemeClr>
                </a:solidFill>
                <a:latin typeface="Arial"/>
                <a:cs typeface="Arial"/>
              </a:rPr>
              <a:t>    LEFT OUTER JOIN</a:t>
            </a:r>
            <a:r>
              <a:rPr lang="en-US" sz="2000">
                <a:latin typeface="Arial"/>
                <a:cs typeface="Arial"/>
              </a:rPr>
              <a:t>	</a:t>
            </a:r>
            <a:r>
              <a:rPr lang="en-US" sz="2000" err="1">
                <a:latin typeface="Arial"/>
                <a:cs typeface="Arial"/>
              </a:rPr>
              <a:t>sierra_view.order_record</a:t>
            </a:r>
            <a:r>
              <a:rPr lang="en-US" sz="2000">
                <a:latin typeface="Arial"/>
                <a:cs typeface="Arial"/>
              </a:rPr>
              <a:t> </a:t>
            </a:r>
            <a:r>
              <a:rPr lang="en-US" sz="2000">
                <a:solidFill>
                  <a:schemeClr val="accent6">
                    <a:lumMod val="75000"/>
                    <a:lumOff val="25000"/>
                  </a:schemeClr>
                </a:solidFill>
                <a:latin typeface="Arial"/>
                <a:cs typeface="Arial"/>
              </a:rPr>
              <a:t>as</a:t>
            </a:r>
            <a:r>
              <a:rPr lang="en-US" sz="2000">
                <a:latin typeface="Arial"/>
                <a:cs typeface="Arial"/>
              </a:rPr>
              <a:t> o </a:t>
            </a:r>
            <a:r>
              <a:rPr lang="en-US" sz="2000">
                <a:solidFill>
                  <a:schemeClr val="accent6">
                    <a:lumMod val="75000"/>
                    <a:lumOff val="25000"/>
                  </a:schemeClr>
                </a:solidFill>
                <a:latin typeface="Arial"/>
                <a:cs typeface="Arial"/>
              </a:rPr>
              <a:t>ON</a:t>
            </a:r>
            <a:r>
              <a:rPr lang="en-US" sz="2000">
                <a:latin typeface="Arial"/>
                <a:cs typeface="Arial"/>
              </a:rPr>
              <a:t> </a:t>
            </a:r>
            <a:r>
              <a:rPr lang="en-US" sz="2000" err="1">
                <a:latin typeface="Arial"/>
                <a:cs typeface="Arial"/>
              </a:rPr>
              <a:t>o.record_id</a:t>
            </a:r>
            <a:r>
              <a:rPr lang="en-US" sz="2000">
                <a:latin typeface="Arial"/>
                <a:cs typeface="Arial"/>
              </a:rPr>
              <a:t> = </a:t>
            </a:r>
            <a:r>
              <a:rPr lang="en-US" sz="2000" err="1">
                <a:latin typeface="Arial"/>
                <a:cs typeface="Arial"/>
              </a:rPr>
              <a:t>l.order_record_id</a:t>
            </a:r>
            <a:endParaRPr lang="en-US" sz="2000">
              <a:latin typeface="Arial"/>
              <a:cs typeface="Arial"/>
            </a:endParaRPr>
          </a:p>
          <a:p>
            <a:pPr marL="914400" lvl="2">
              <a:buNone/>
            </a:pPr>
            <a:r>
              <a:rPr lang="en-US" sz="2000">
                <a:solidFill>
                  <a:schemeClr val="accent6">
                    <a:lumMod val="75000"/>
                    <a:lumOff val="25000"/>
                  </a:schemeClr>
                </a:solidFill>
                <a:latin typeface="Arial"/>
                <a:cs typeface="Arial"/>
              </a:rPr>
              <a:t>JOIN</a:t>
            </a:r>
            <a:r>
              <a:rPr lang="en-US" sz="2000">
                <a:latin typeface="Arial"/>
                <a:cs typeface="Arial"/>
              </a:rPr>
              <a:t> </a:t>
            </a:r>
            <a:r>
              <a:rPr lang="en-US" sz="2000" err="1">
                <a:latin typeface="Arial"/>
                <a:cs typeface="Arial"/>
              </a:rPr>
              <a:t>sierra_view.order_record_cmf</a:t>
            </a:r>
            <a:r>
              <a:rPr lang="en-US" sz="2000">
                <a:latin typeface="Arial"/>
                <a:cs typeface="Arial"/>
              </a:rPr>
              <a:t> </a:t>
            </a:r>
            <a:r>
              <a:rPr lang="en-US" sz="2000">
                <a:solidFill>
                  <a:schemeClr val="accent6">
                    <a:lumMod val="75000"/>
                    <a:lumOff val="25000"/>
                  </a:schemeClr>
                </a:solidFill>
                <a:latin typeface="Arial"/>
                <a:cs typeface="Arial"/>
              </a:rPr>
              <a:t>as</a:t>
            </a:r>
            <a:r>
              <a:rPr lang="en-US" sz="2000">
                <a:latin typeface="Arial"/>
                <a:cs typeface="Arial"/>
              </a:rPr>
              <a:t> c	</a:t>
            </a:r>
            <a:r>
              <a:rPr lang="en-US" sz="2000">
                <a:solidFill>
                  <a:schemeClr val="accent6">
                    <a:lumMod val="75000"/>
                    <a:lumOff val="25000"/>
                  </a:schemeClr>
                </a:solidFill>
                <a:latin typeface="Arial"/>
                <a:cs typeface="Arial"/>
              </a:rPr>
              <a:t>ON</a:t>
            </a:r>
            <a:r>
              <a:rPr lang="en-US" sz="2000">
                <a:latin typeface="Arial"/>
                <a:cs typeface="Arial"/>
              </a:rPr>
              <a:t> </a:t>
            </a:r>
            <a:r>
              <a:rPr lang="en-US" sz="2000" err="1">
                <a:latin typeface="Arial"/>
                <a:cs typeface="Arial"/>
              </a:rPr>
              <a:t>c.order_record_id</a:t>
            </a:r>
            <a:r>
              <a:rPr lang="en-US" sz="2000">
                <a:latin typeface="Arial"/>
                <a:cs typeface="Arial"/>
              </a:rPr>
              <a:t> = </a:t>
            </a:r>
            <a:r>
              <a:rPr lang="en-US" sz="2000" err="1">
                <a:latin typeface="Arial"/>
                <a:cs typeface="Arial"/>
              </a:rPr>
              <a:t>l.order_record_id</a:t>
            </a:r>
            <a:r>
              <a:rPr lang="en-US" sz="2000">
                <a:latin typeface="Arial"/>
                <a:cs typeface="Arial"/>
              </a:rPr>
              <a:t>	</a:t>
            </a:r>
          </a:p>
          <a:p>
            <a:pPr marL="914400" lvl="2">
              <a:buNone/>
            </a:pPr>
            <a:r>
              <a:rPr lang="en-US" sz="2000">
                <a:solidFill>
                  <a:schemeClr val="accent6">
                    <a:lumMod val="75000"/>
                    <a:lumOff val="25000"/>
                  </a:schemeClr>
                </a:solidFill>
                <a:latin typeface="Arial"/>
                <a:cs typeface="Arial"/>
              </a:rPr>
              <a:t>LEFT OUTER JOIN  </a:t>
            </a:r>
            <a:r>
              <a:rPr lang="en-US" sz="2000" err="1">
                <a:latin typeface="Arial"/>
                <a:cs typeface="Arial"/>
              </a:rPr>
              <a:t>sierra_view.order_record_received</a:t>
            </a:r>
            <a:r>
              <a:rPr lang="en-US" sz="2000">
                <a:latin typeface="Arial"/>
                <a:cs typeface="Arial"/>
              </a:rPr>
              <a:t> </a:t>
            </a:r>
            <a:r>
              <a:rPr lang="en-US" sz="2000">
                <a:solidFill>
                  <a:schemeClr val="accent6">
                    <a:lumMod val="75000"/>
                    <a:lumOff val="25000"/>
                  </a:schemeClr>
                </a:solidFill>
                <a:latin typeface="Arial"/>
                <a:cs typeface="Arial"/>
              </a:rPr>
              <a:t>as</a:t>
            </a:r>
            <a:r>
              <a:rPr lang="en-US" sz="2000">
                <a:latin typeface="Arial"/>
                <a:cs typeface="Arial"/>
              </a:rPr>
              <a:t> r </a:t>
            </a:r>
            <a:br>
              <a:rPr lang="en-US" sz="2000">
                <a:latin typeface="Arial"/>
                <a:cs typeface="Arial"/>
              </a:rPr>
            </a:br>
            <a:r>
              <a:rPr lang="en-US" sz="2000">
                <a:solidFill>
                  <a:schemeClr val="accent6">
                    <a:lumMod val="75000"/>
                    <a:lumOff val="25000"/>
                  </a:schemeClr>
                </a:solidFill>
                <a:latin typeface="Arial"/>
                <a:cs typeface="Arial"/>
              </a:rPr>
              <a:t>ON</a:t>
            </a:r>
            <a:r>
              <a:rPr lang="en-US" sz="2000">
                <a:latin typeface="Arial"/>
                <a:cs typeface="Arial"/>
              </a:rPr>
              <a:t> </a:t>
            </a:r>
            <a:r>
              <a:rPr lang="en-US" sz="2000" err="1">
                <a:latin typeface="Arial"/>
                <a:cs typeface="Arial"/>
              </a:rPr>
              <a:t>r.order_record_id</a:t>
            </a:r>
            <a:r>
              <a:rPr lang="en-US" sz="2000">
                <a:latin typeface="Arial"/>
                <a:cs typeface="Arial"/>
              </a:rPr>
              <a:t> = </a:t>
            </a:r>
            <a:r>
              <a:rPr lang="en-US" sz="2000" err="1">
                <a:latin typeface="Arial"/>
                <a:cs typeface="Arial"/>
              </a:rPr>
              <a:t>l.order_record_id</a:t>
            </a:r>
            <a:r>
              <a:rPr lang="en-US" sz="2000">
                <a:latin typeface="Arial"/>
                <a:cs typeface="Arial"/>
              </a:rPr>
              <a:t>	</a:t>
            </a:r>
          </a:p>
          <a:p>
            <a:pPr marL="914400" lvl="2">
              <a:buNone/>
            </a:pPr>
            <a:r>
              <a:rPr lang="en-US" sz="2000">
                <a:solidFill>
                  <a:schemeClr val="accent6">
                    <a:lumMod val="75000"/>
                    <a:lumOff val="25000"/>
                  </a:schemeClr>
                </a:solidFill>
                <a:latin typeface="Arial"/>
                <a:cs typeface="Arial"/>
              </a:rPr>
              <a:t>WHERE </a:t>
            </a:r>
            <a:r>
              <a:rPr lang="en-US" sz="2000">
                <a:latin typeface="Arial"/>
                <a:cs typeface="Arial"/>
              </a:rPr>
              <a:t>  </a:t>
            </a:r>
            <a:r>
              <a:rPr lang="en-US" sz="2000" err="1">
                <a:latin typeface="Arial"/>
                <a:cs typeface="Arial"/>
              </a:rPr>
              <a:t>l.bib_record_id</a:t>
            </a:r>
            <a:r>
              <a:rPr lang="en-US" sz="2000">
                <a:latin typeface="Arial"/>
                <a:cs typeface="Arial"/>
              </a:rPr>
              <a:t> =  </a:t>
            </a:r>
            <a:r>
              <a:rPr lang="en-US" sz="2000" err="1">
                <a:latin typeface="Arial"/>
                <a:cs typeface="Arial"/>
              </a:rPr>
              <a:t>t.bib_record_id</a:t>
            </a:r>
            <a:r>
              <a:rPr lang="en-US" sz="2000">
                <a:latin typeface="Arial"/>
                <a:cs typeface="Arial"/>
              </a:rPr>
              <a:t>	</a:t>
            </a:r>
          </a:p>
          <a:p>
            <a:pPr marL="914400" lvl="2">
              <a:buNone/>
            </a:pPr>
            <a:r>
              <a:rPr lang="en-US" sz="2000">
                <a:solidFill>
                  <a:schemeClr val="accent6">
                    <a:lumMod val="75000"/>
                    <a:lumOff val="25000"/>
                  </a:schemeClr>
                </a:solidFill>
                <a:latin typeface="Arial"/>
                <a:cs typeface="Arial"/>
              </a:rPr>
              <a:t>AND</a:t>
            </a:r>
            <a:r>
              <a:rPr lang="en-US" sz="2000">
                <a:latin typeface="Arial"/>
                <a:cs typeface="Arial"/>
              </a:rPr>
              <a:t> </a:t>
            </a:r>
            <a:r>
              <a:rPr lang="en-US" sz="2000" err="1">
                <a:latin typeface="Arial"/>
                <a:cs typeface="Arial"/>
              </a:rPr>
              <a:t>o.order_status_code</a:t>
            </a:r>
            <a:r>
              <a:rPr lang="en-US" sz="2000">
                <a:latin typeface="Arial"/>
                <a:cs typeface="Arial"/>
              </a:rPr>
              <a:t> = 'o'   </a:t>
            </a:r>
            <a:r>
              <a:rPr lang="en-US" sz="2000">
                <a:solidFill>
                  <a:schemeClr val="accent6">
                    <a:lumMod val="75000"/>
                    <a:lumOff val="25000"/>
                  </a:schemeClr>
                </a:solidFill>
                <a:latin typeface="Arial"/>
                <a:cs typeface="Arial"/>
              </a:rPr>
              <a:t>AND</a:t>
            </a:r>
            <a:r>
              <a:rPr lang="en-US" sz="2000">
                <a:latin typeface="Arial"/>
                <a:cs typeface="Arial"/>
              </a:rPr>
              <a:t>   r.id IS NULL 	</a:t>
            </a:r>
            <a:endParaRPr lang="en-US" sz="2000"/>
          </a:p>
          <a:p>
            <a:pPr marL="914400" lvl="2">
              <a:buNone/>
            </a:pPr>
            <a:r>
              <a:rPr lang="en-US" sz="2000">
                <a:solidFill>
                  <a:schemeClr val="accent6">
                    <a:lumMod val="75000"/>
                    <a:lumOff val="25000"/>
                  </a:schemeClr>
                </a:solidFill>
                <a:latin typeface="Arial"/>
                <a:cs typeface="Arial"/>
              </a:rPr>
              <a:t>GROUP BY </a:t>
            </a:r>
            <a:r>
              <a:rPr lang="en-US" sz="2000" err="1">
                <a:latin typeface="Arial"/>
                <a:cs typeface="Arial"/>
              </a:rPr>
              <a:t>l.bib_record_id</a:t>
            </a:r>
            <a:r>
              <a:rPr lang="en-US" sz="2000">
                <a:latin typeface="Arial"/>
                <a:cs typeface="Arial"/>
              </a:rPr>
              <a:t>), 0)))</a:t>
            </a:r>
          </a:p>
          <a:p>
            <a:pPr marL="0" indent="0">
              <a:buNone/>
            </a:pPr>
            <a:r>
              <a:rPr lang="en-US" sz="2200">
                <a:latin typeface="Arial"/>
                <a:cs typeface="Arial"/>
              </a:rPr>
              <a:t>    )  </a:t>
            </a:r>
            <a:r>
              <a:rPr lang="en-US" sz="2200">
                <a:solidFill>
                  <a:schemeClr val="accent6">
                    <a:lumMod val="75000"/>
                    <a:lumOff val="25000"/>
                  </a:schemeClr>
                </a:solidFill>
                <a:latin typeface="Arial"/>
                <a:cs typeface="Arial"/>
              </a:rPr>
              <a:t>AS decimal</a:t>
            </a:r>
            <a:r>
              <a:rPr lang="en-US" sz="2200">
                <a:latin typeface="Arial"/>
                <a:cs typeface="Arial"/>
              </a:rPr>
              <a:t>(8,2)),2) </a:t>
            </a:r>
            <a:r>
              <a:rPr lang="en-US" sz="2200">
                <a:solidFill>
                  <a:schemeClr val="accent1">
                    <a:lumMod val="75000"/>
                  </a:schemeClr>
                </a:solidFill>
                <a:latin typeface="Arial"/>
                <a:cs typeface="Arial"/>
              </a:rPr>
              <a:t>END </a:t>
            </a:r>
            <a:r>
              <a:rPr lang="en-US" sz="2200">
                <a:solidFill>
                  <a:schemeClr val="accent6">
                    <a:lumMod val="75000"/>
                    <a:lumOff val="25000"/>
                  </a:schemeClr>
                </a:solidFill>
                <a:latin typeface="Arial"/>
                <a:cs typeface="Arial"/>
              </a:rPr>
              <a:t>as</a:t>
            </a:r>
            <a:r>
              <a:rPr lang="en-US" sz="2200">
                <a:latin typeface="Arial"/>
                <a:cs typeface="Arial"/>
              </a:rPr>
              <a:t> "ratio",</a:t>
            </a:r>
          </a:p>
          <a:p>
            <a:pPr marL="0" indent="0">
              <a:buNone/>
            </a:pPr>
            <a:r>
              <a:rPr lang="en-US" sz="2200">
                <a:latin typeface="Arial"/>
                <a:cs typeface="Arial"/>
              </a:rPr>
              <a:t>'https://thols.na2.iiivega.com/search/</a:t>
            </a:r>
            <a:r>
              <a:rPr lang="en-US" sz="2200" err="1">
                <a:latin typeface="Arial"/>
                <a:cs typeface="Arial"/>
              </a:rPr>
              <a:t>card?recordId</a:t>
            </a:r>
            <a:r>
              <a:rPr lang="en-US" sz="2200">
                <a:latin typeface="Arial"/>
                <a:cs typeface="Arial"/>
              </a:rPr>
              <a:t>='|| </a:t>
            </a:r>
            <a:r>
              <a:rPr lang="en-US" sz="2200">
                <a:solidFill>
                  <a:schemeClr val="accent6">
                    <a:lumMod val="75000"/>
                    <a:lumOff val="25000"/>
                  </a:schemeClr>
                </a:solidFill>
                <a:latin typeface="Arial"/>
                <a:cs typeface="Arial"/>
              </a:rPr>
              <a:t>REPLACE</a:t>
            </a:r>
            <a:r>
              <a:rPr lang="en-US" sz="2200">
                <a:latin typeface="Arial"/>
                <a:cs typeface="Arial"/>
              </a:rPr>
              <a:t>((id2reckey(</a:t>
            </a:r>
            <a:r>
              <a:rPr lang="en-US" sz="2200" err="1">
                <a:latin typeface="Arial"/>
                <a:cs typeface="Arial"/>
              </a:rPr>
              <a:t>t.bib_record_id</a:t>
            </a:r>
            <a:r>
              <a:rPr lang="en-US" sz="2200">
                <a:latin typeface="Arial"/>
                <a:cs typeface="Arial"/>
              </a:rPr>
              <a:t>)), 'b','') </a:t>
            </a:r>
            <a:r>
              <a:rPr lang="en-US" sz="2200">
                <a:solidFill>
                  <a:schemeClr val="accent6">
                    <a:lumMod val="75000"/>
                    <a:lumOff val="25000"/>
                  </a:schemeClr>
                </a:solidFill>
                <a:latin typeface="Arial"/>
                <a:cs typeface="Arial"/>
              </a:rPr>
              <a:t>as </a:t>
            </a:r>
            <a:r>
              <a:rPr lang="en-US" sz="2200">
                <a:latin typeface="Arial"/>
                <a:cs typeface="Arial"/>
              </a:rPr>
              <a:t>"Vega Link"    </a:t>
            </a:r>
            <a:endParaRPr lang="en-US"/>
          </a:p>
        </p:txBody>
      </p:sp>
    </p:spTree>
    <p:extLst>
      <p:ext uri="{BB962C8B-B14F-4D97-AF65-F5344CB8AC3E}">
        <p14:creationId xmlns:p14="http://schemas.microsoft.com/office/powerpoint/2010/main" val="1282145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654B-8939-9152-5A4A-E982A3EBAEBD}"/>
              </a:ext>
            </a:extLst>
          </p:cNvPr>
          <p:cNvSpPr>
            <a:spLocks noGrp="1"/>
          </p:cNvSpPr>
          <p:nvPr>
            <p:ph type="title"/>
          </p:nvPr>
        </p:nvSpPr>
        <p:spPr/>
        <p:txBody>
          <a:bodyPr/>
          <a:lstStyle/>
          <a:p>
            <a:r>
              <a:rPr lang="en-US"/>
              <a:t>End of the Query</a:t>
            </a:r>
          </a:p>
        </p:txBody>
      </p:sp>
      <p:sp>
        <p:nvSpPr>
          <p:cNvPr id="3" name="Content Placeholder 2">
            <a:extLst>
              <a:ext uri="{FF2B5EF4-FFF2-40B4-BE49-F238E27FC236}">
                <a16:creationId xmlns:a16="http://schemas.microsoft.com/office/drawing/2014/main" id="{3C2E6EF3-D131-9B75-F148-992E514BCF37}"/>
              </a:ext>
            </a:extLst>
          </p:cNvPr>
          <p:cNvSpPr>
            <a:spLocks noGrp="1"/>
          </p:cNvSpPr>
          <p:nvPr>
            <p:ph idx="1"/>
          </p:nvPr>
        </p:nvSpPr>
        <p:spPr>
          <a:xfrm>
            <a:off x="772115" y="1759281"/>
            <a:ext cx="10916676" cy="5271247"/>
          </a:xfrm>
        </p:spPr>
        <p:txBody>
          <a:bodyPr vert="horz" lIns="91440" tIns="45720" rIns="91440" bIns="45720" rtlCol="0" anchor="t">
            <a:noAutofit/>
          </a:bodyPr>
          <a:lstStyle/>
          <a:p>
            <a:pPr marL="0" indent="0">
              <a:buNone/>
            </a:pPr>
            <a:r>
              <a:rPr lang="en-US" sz="2200">
                <a:solidFill>
                  <a:schemeClr val="accent6">
                    <a:lumMod val="75000"/>
                    <a:lumOff val="25000"/>
                  </a:schemeClr>
                </a:solidFill>
                <a:latin typeface="Arial"/>
                <a:cs typeface="Arial"/>
              </a:rPr>
              <a:t>FROM</a:t>
            </a:r>
            <a:r>
              <a:rPr lang="en-US" sz="2200">
                <a:latin typeface="Arial"/>
                <a:cs typeface="Arial"/>
              </a:rPr>
              <a:t>    </a:t>
            </a:r>
            <a:r>
              <a:rPr lang="en-US" sz="2200" err="1">
                <a:latin typeface="Arial"/>
                <a:cs typeface="Arial"/>
              </a:rPr>
              <a:t>temp_tol_holds</a:t>
            </a:r>
            <a:r>
              <a:rPr lang="en-US" sz="2200">
                <a:latin typeface="Arial"/>
                <a:cs typeface="Arial"/>
              </a:rPr>
              <a:t> as t</a:t>
            </a:r>
          </a:p>
          <a:p>
            <a:pPr marL="457200" lvl="1" indent="0">
              <a:buNone/>
            </a:pPr>
            <a:r>
              <a:rPr lang="en-US" sz="2200">
                <a:solidFill>
                  <a:schemeClr val="accent6">
                    <a:lumMod val="75000"/>
                    <a:lumOff val="25000"/>
                  </a:schemeClr>
                </a:solidFill>
                <a:latin typeface="Arial"/>
                <a:cs typeface="Arial"/>
              </a:rPr>
              <a:t>JOIN</a:t>
            </a:r>
            <a:r>
              <a:rPr lang="en-US" sz="2200">
                <a:latin typeface="Arial"/>
                <a:cs typeface="Arial"/>
              </a:rPr>
              <a:t> </a:t>
            </a:r>
            <a:r>
              <a:rPr lang="en-US" sz="2200" err="1">
                <a:latin typeface="Arial"/>
                <a:cs typeface="Arial"/>
              </a:rPr>
              <a:t>sierra_view.bib_record</a:t>
            </a:r>
            <a:r>
              <a:rPr lang="en-US" sz="2200">
                <a:latin typeface="Arial"/>
                <a:cs typeface="Arial"/>
              </a:rPr>
              <a:t> </a:t>
            </a:r>
            <a:r>
              <a:rPr lang="en-US" sz="2200">
                <a:solidFill>
                  <a:schemeClr val="accent6">
                    <a:lumMod val="75000"/>
                    <a:lumOff val="25000"/>
                  </a:schemeClr>
                </a:solidFill>
                <a:latin typeface="Arial"/>
                <a:cs typeface="Arial"/>
              </a:rPr>
              <a:t>as</a:t>
            </a:r>
            <a:r>
              <a:rPr lang="en-US" sz="2200">
                <a:latin typeface="Arial"/>
                <a:cs typeface="Arial"/>
              </a:rPr>
              <a:t> </a:t>
            </a:r>
            <a:r>
              <a:rPr lang="en-US" sz="2200" err="1">
                <a:latin typeface="Arial"/>
                <a:cs typeface="Arial"/>
              </a:rPr>
              <a:t>br</a:t>
            </a:r>
            <a:r>
              <a:rPr lang="en-US" sz="2200">
                <a:latin typeface="Arial"/>
                <a:cs typeface="Arial"/>
              </a:rPr>
              <a:t> </a:t>
            </a:r>
            <a:r>
              <a:rPr lang="en-US" sz="2200">
                <a:solidFill>
                  <a:schemeClr val="accent6">
                    <a:lumMod val="75000"/>
                    <a:lumOff val="25000"/>
                  </a:schemeClr>
                </a:solidFill>
                <a:latin typeface="Arial"/>
                <a:cs typeface="Arial"/>
              </a:rPr>
              <a:t>ON</a:t>
            </a:r>
            <a:r>
              <a:rPr lang="en-US" sz="2200">
                <a:latin typeface="Arial"/>
                <a:cs typeface="Arial"/>
              </a:rPr>
              <a:t>  </a:t>
            </a:r>
            <a:r>
              <a:rPr lang="en-US" sz="2200" err="1">
                <a:latin typeface="Arial"/>
                <a:cs typeface="Arial"/>
              </a:rPr>
              <a:t>br.record_id</a:t>
            </a:r>
            <a:r>
              <a:rPr lang="en-US" sz="2200">
                <a:latin typeface="Arial"/>
                <a:cs typeface="Arial"/>
              </a:rPr>
              <a:t> = </a:t>
            </a:r>
            <a:r>
              <a:rPr lang="en-US" sz="2200" err="1">
                <a:latin typeface="Arial"/>
                <a:cs typeface="Arial"/>
              </a:rPr>
              <a:t>t.bib_record_id</a:t>
            </a:r>
            <a:endParaRPr lang="en-US" sz="2200">
              <a:latin typeface="Arial"/>
              <a:cs typeface="Arial"/>
            </a:endParaRPr>
          </a:p>
          <a:p>
            <a:pPr marL="457200" lvl="1" indent="0">
              <a:buNone/>
            </a:pPr>
            <a:r>
              <a:rPr lang="en-US" sz="2200">
                <a:solidFill>
                  <a:schemeClr val="accent6">
                    <a:lumMod val="75000"/>
                    <a:lumOff val="25000"/>
                  </a:schemeClr>
                </a:solidFill>
                <a:latin typeface="Arial"/>
                <a:cs typeface="Arial"/>
              </a:rPr>
              <a:t>JOIN</a:t>
            </a:r>
            <a:r>
              <a:rPr lang="en-US" sz="2200">
                <a:latin typeface="Arial"/>
                <a:cs typeface="Arial"/>
              </a:rPr>
              <a:t>  </a:t>
            </a:r>
            <a:r>
              <a:rPr lang="en-US" sz="2200" err="1">
                <a:latin typeface="Arial"/>
                <a:cs typeface="Arial"/>
              </a:rPr>
              <a:t>sierra_view.bib_record_property</a:t>
            </a:r>
            <a:r>
              <a:rPr lang="en-US" sz="2200">
                <a:latin typeface="Arial"/>
                <a:cs typeface="Arial"/>
              </a:rPr>
              <a:t> </a:t>
            </a:r>
            <a:r>
              <a:rPr lang="en-US" sz="2200">
                <a:solidFill>
                  <a:schemeClr val="accent6">
                    <a:lumMod val="75000"/>
                    <a:lumOff val="25000"/>
                  </a:schemeClr>
                </a:solidFill>
                <a:latin typeface="Arial"/>
                <a:cs typeface="Arial"/>
              </a:rPr>
              <a:t>as</a:t>
            </a:r>
            <a:r>
              <a:rPr lang="en-US" sz="2200">
                <a:latin typeface="Arial"/>
                <a:cs typeface="Arial"/>
              </a:rPr>
              <a:t> b </a:t>
            </a:r>
            <a:r>
              <a:rPr lang="en-US" sz="2200">
                <a:solidFill>
                  <a:schemeClr val="accent6">
                    <a:lumMod val="75000"/>
                    <a:lumOff val="25000"/>
                  </a:schemeClr>
                </a:solidFill>
                <a:latin typeface="Arial"/>
                <a:cs typeface="Arial"/>
              </a:rPr>
              <a:t>ON</a:t>
            </a:r>
            <a:r>
              <a:rPr lang="en-US" sz="2200">
                <a:latin typeface="Arial"/>
                <a:cs typeface="Arial"/>
              </a:rPr>
              <a:t>  </a:t>
            </a:r>
            <a:r>
              <a:rPr lang="en-US" sz="2200" err="1">
                <a:latin typeface="Arial"/>
                <a:cs typeface="Arial"/>
              </a:rPr>
              <a:t>b.bib_record_id</a:t>
            </a:r>
            <a:r>
              <a:rPr lang="en-US" sz="2200">
                <a:latin typeface="Arial"/>
                <a:cs typeface="Arial"/>
              </a:rPr>
              <a:t> = </a:t>
            </a:r>
            <a:r>
              <a:rPr lang="en-US" sz="2200" err="1">
                <a:latin typeface="Arial"/>
                <a:cs typeface="Arial"/>
              </a:rPr>
              <a:t>t.bib_record_id</a:t>
            </a:r>
            <a:r>
              <a:rPr lang="en-US" sz="2200">
                <a:latin typeface="Arial"/>
                <a:cs typeface="Arial"/>
              </a:rPr>
              <a:t>  </a:t>
            </a:r>
            <a:endParaRPr lang="en-US" sz="2200"/>
          </a:p>
          <a:p>
            <a:pPr marL="0" indent="0">
              <a:lnSpc>
                <a:spcPct val="100000"/>
              </a:lnSpc>
              <a:buNone/>
            </a:pPr>
            <a:r>
              <a:rPr lang="en-US" sz="2200">
                <a:solidFill>
                  <a:schemeClr val="accent6">
                    <a:lumMod val="75000"/>
                    <a:lumOff val="25000"/>
                  </a:schemeClr>
                </a:solidFill>
                <a:latin typeface="Arial"/>
                <a:cs typeface="Arial"/>
              </a:rPr>
              <a:t>WHERE</a:t>
            </a:r>
            <a:r>
              <a:rPr lang="en-US" sz="2200">
                <a:latin typeface="Arial"/>
                <a:cs typeface="Arial"/>
              </a:rPr>
              <a:t>       </a:t>
            </a:r>
            <a:r>
              <a:rPr lang="en-US" sz="2200">
                <a:solidFill>
                  <a:srgbClr val="92D050"/>
                </a:solidFill>
                <a:latin typeface="Arial"/>
                <a:cs typeface="Arial"/>
              </a:rPr>
              <a:t>-- records are bib type and not suppressed</a:t>
            </a:r>
          </a:p>
          <a:p>
            <a:pPr marL="457200" lvl="1" indent="0">
              <a:lnSpc>
                <a:spcPct val="100000"/>
              </a:lnSpc>
              <a:buNone/>
            </a:pPr>
            <a:r>
              <a:rPr lang="en-US" sz="2200" err="1">
                <a:latin typeface="Arial"/>
                <a:cs typeface="Arial"/>
              </a:rPr>
              <a:t>t.record_type_code</a:t>
            </a:r>
            <a:r>
              <a:rPr lang="en-US" sz="2200">
                <a:latin typeface="Arial"/>
                <a:cs typeface="Arial"/>
              </a:rPr>
              <a:t> = 'b' and br.bcode3 ='-' </a:t>
            </a:r>
            <a:r>
              <a:rPr lang="en-US" sz="2200">
                <a:solidFill>
                  <a:srgbClr val="92D050"/>
                </a:solidFill>
                <a:latin typeface="Arial"/>
                <a:cs typeface="Arial"/>
              </a:rPr>
              <a:t>-- Bib records include vendor cancellation, missing copies, etc.</a:t>
            </a:r>
            <a:endParaRPr lang="en-US" sz="2200">
              <a:solidFill>
                <a:srgbClr val="92D050"/>
              </a:solidFill>
            </a:endParaRPr>
          </a:p>
          <a:p>
            <a:pPr marL="0" indent="0">
              <a:lnSpc>
                <a:spcPct val="120000"/>
              </a:lnSpc>
              <a:buNone/>
            </a:pPr>
            <a:r>
              <a:rPr lang="en-US" sz="2200">
                <a:solidFill>
                  <a:schemeClr val="accent6">
                    <a:lumMod val="75000"/>
                    <a:lumOff val="25000"/>
                  </a:schemeClr>
                </a:solidFill>
                <a:latin typeface="Arial"/>
                <a:cs typeface="Arial"/>
              </a:rPr>
              <a:t>GROUP BY </a:t>
            </a:r>
            <a:r>
              <a:rPr lang="en-US" sz="2200">
                <a:latin typeface="Arial"/>
                <a:cs typeface="Arial"/>
              </a:rPr>
              <a:t>t.bib_record_id,2,3,4,5,6,7,8,9</a:t>
            </a:r>
          </a:p>
          <a:p>
            <a:pPr marL="0" indent="0">
              <a:lnSpc>
                <a:spcPct val="120000"/>
              </a:lnSpc>
              <a:buNone/>
            </a:pPr>
            <a:r>
              <a:rPr lang="en-US" sz="2200">
                <a:solidFill>
                  <a:schemeClr val="accent6">
                    <a:lumMod val="75000"/>
                    <a:lumOff val="25000"/>
                  </a:schemeClr>
                </a:solidFill>
                <a:latin typeface="Arial"/>
                <a:cs typeface="Arial"/>
              </a:rPr>
              <a:t>HAVING COUNT</a:t>
            </a:r>
            <a:r>
              <a:rPr lang="en-US" sz="2200">
                <a:latin typeface="Arial"/>
                <a:cs typeface="Arial"/>
              </a:rPr>
              <a:t>(</a:t>
            </a:r>
            <a:r>
              <a:rPr lang="en-US" sz="2200" err="1">
                <a:latin typeface="Arial"/>
                <a:cs typeface="Arial"/>
              </a:rPr>
              <a:t>t.record_id</a:t>
            </a:r>
            <a:r>
              <a:rPr lang="en-US" sz="2200">
                <a:latin typeface="Arial"/>
                <a:cs typeface="Arial"/>
              </a:rPr>
              <a:t>) &gt;= 3   </a:t>
            </a:r>
            <a:r>
              <a:rPr lang="en-US" sz="2200">
                <a:solidFill>
                  <a:srgbClr val="92D050"/>
                </a:solidFill>
                <a:latin typeface="Arial"/>
                <a:cs typeface="Arial"/>
              </a:rPr>
              <a:t>-- hold is equal or larger than 3</a:t>
            </a:r>
          </a:p>
          <a:p>
            <a:pPr marL="0" indent="0">
              <a:lnSpc>
                <a:spcPct val="120000"/>
              </a:lnSpc>
              <a:buNone/>
            </a:pPr>
            <a:r>
              <a:rPr lang="en-US" sz="2200">
                <a:solidFill>
                  <a:schemeClr val="accent6">
                    <a:lumMod val="75000"/>
                    <a:lumOff val="25000"/>
                  </a:schemeClr>
                </a:solidFill>
                <a:latin typeface="Arial"/>
                <a:cs typeface="Arial"/>
              </a:rPr>
              <a:t>ORDER BY </a:t>
            </a:r>
            <a:r>
              <a:rPr lang="en-US" sz="2200">
                <a:latin typeface="Arial"/>
                <a:cs typeface="Arial"/>
              </a:rPr>
              <a:t>8 </a:t>
            </a:r>
            <a:r>
              <a:rPr lang="en-US" sz="2200">
                <a:solidFill>
                  <a:schemeClr val="accent6">
                    <a:lumMod val="75000"/>
                    <a:lumOff val="25000"/>
                  </a:schemeClr>
                </a:solidFill>
                <a:latin typeface="Arial"/>
                <a:cs typeface="Arial"/>
              </a:rPr>
              <a:t>desc</a:t>
            </a:r>
            <a:r>
              <a:rPr lang="en-US" sz="2200">
                <a:latin typeface="Arial"/>
                <a:cs typeface="Arial"/>
              </a:rPr>
              <a:t>;  </a:t>
            </a:r>
            <a:r>
              <a:rPr lang="en-US" sz="2200">
                <a:solidFill>
                  <a:srgbClr val="92D050"/>
                </a:solidFill>
                <a:latin typeface="Arial"/>
                <a:cs typeface="Arial"/>
              </a:rPr>
              <a:t>--sort by ratio</a:t>
            </a:r>
          </a:p>
        </p:txBody>
      </p:sp>
    </p:spTree>
    <p:extLst>
      <p:ext uri="{BB962C8B-B14F-4D97-AF65-F5344CB8AC3E}">
        <p14:creationId xmlns:p14="http://schemas.microsoft.com/office/powerpoint/2010/main" val="1177086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AC95-5DF1-21BC-28C9-F8D926234377}"/>
              </a:ext>
            </a:extLst>
          </p:cNvPr>
          <p:cNvSpPr>
            <a:spLocks noGrp="1"/>
          </p:cNvSpPr>
          <p:nvPr>
            <p:ph type="title"/>
          </p:nvPr>
        </p:nvSpPr>
        <p:spPr/>
        <p:txBody>
          <a:bodyPr/>
          <a:lstStyle/>
          <a:p>
            <a:r>
              <a:rPr lang="en-US"/>
              <a:t>Full SQL Query and Python Script</a:t>
            </a:r>
          </a:p>
        </p:txBody>
      </p:sp>
      <p:sp>
        <p:nvSpPr>
          <p:cNvPr id="3" name="Content Placeholder 2">
            <a:extLst>
              <a:ext uri="{FF2B5EF4-FFF2-40B4-BE49-F238E27FC236}">
                <a16:creationId xmlns:a16="http://schemas.microsoft.com/office/drawing/2014/main" id="{ADA80BF0-7519-AFF5-5B76-F35C271958E2}"/>
              </a:ext>
            </a:extLst>
          </p:cNvPr>
          <p:cNvSpPr>
            <a:spLocks noGrp="1"/>
          </p:cNvSpPr>
          <p:nvPr>
            <p:ph idx="1"/>
          </p:nvPr>
        </p:nvSpPr>
        <p:spPr>
          <a:xfrm>
            <a:off x="431221" y="1882609"/>
            <a:ext cx="5993963" cy="4030511"/>
          </a:xfrm>
        </p:spPr>
        <p:txBody>
          <a:bodyPr vert="horz" lIns="91440" tIns="45720" rIns="91440" bIns="45720" rtlCol="0" anchor="t">
            <a:noAutofit/>
          </a:bodyPr>
          <a:lstStyle/>
          <a:p>
            <a:pPr marL="0" indent="0">
              <a:lnSpc>
                <a:spcPts val="3200"/>
              </a:lnSpc>
              <a:buNone/>
            </a:pPr>
            <a:r>
              <a:rPr lang="en-US" sz="2400">
                <a:latin typeface="Arial"/>
                <a:cs typeface="Arial"/>
              </a:rPr>
              <a:t>Full SQL Script</a:t>
            </a:r>
            <a:endParaRPr lang="en-US" sz="2400">
              <a:latin typeface="Arial"/>
              <a:cs typeface="Arial"/>
              <a:hlinkClick r:id="rId2"/>
            </a:endParaRPr>
          </a:p>
          <a:p>
            <a:pPr>
              <a:lnSpc>
                <a:spcPts val="3200"/>
              </a:lnSpc>
            </a:pPr>
            <a:r>
              <a:rPr lang="en-US" sz="2400">
                <a:latin typeface="Arial"/>
                <a:cs typeface="Arial"/>
                <a:hlinkClick r:id="rId2"/>
              </a:rPr>
              <a:t>https://www.tolibrary.org/Custom/Library/HighDemandHoldsReportdemo.txt</a:t>
            </a:r>
            <a:endParaRPr lang="en-US" sz="2400">
              <a:latin typeface="Arial"/>
              <a:cs typeface="Arial"/>
            </a:endParaRPr>
          </a:p>
          <a:p>
            <a:pPr>
              <a:lnSpc>
                <a:spcPts val="3200"/>
              </a:lnSpc>
            </a:pPr>
            <a:endParaRPr lang="en-US" sz="2400"/>
          </a:p>
          <a:p>
            <a:pPr marL="0" indent="0">
              <a:lnSpc>
                <a:spcPts val="3200"/>
              </a:lnSpc>
              <a:buNone/>
            </a:pPr>
            <a:r>
              <a:rPr lang="en-US" sz="2400">
                <a:latin typeface="Arial"/>
                <a:cs typeface="Arial"/>
              </a:rPr>
              <a:t>Full Python Script:</a:t>
            </a:r>
            <a:endParaRPr lang="en-US" sz="2400">
              <a:latin typeface="Arial"/>
              <a:cs typeface="Arial"/>
              <a:hlinkClick r:id="rId2"/>
            </a:endParaRPr>
          </a:p>
          <a:p>
            <a:pPr>
              <a:lnSpc>
                <a:spcPts val="3200"/>
              </a:lnSpc>
            </a:pPr>
            <a:r>
              <a:rPr lang="en-US" sz="2400">
                <a:latin typeface="Arial"/>
                <a:cs typeface="Arial"/>
                <a:hlinkClick r:id="rId3"/>
              </a:rPr>
              <a:t>https://www.tolibrary.org/Custom/Library/HighDemandHoldsReportdemoPY.txt</a:t>
            </a:r>
            <a:endParaRPr lang="en-US" sz="2400">
              <a:latin typeface="Arial"/>
              <a:cs typeface="Arial"/>
            </a:endParaRPr>
          </a:p>
        </p:txBody>
      </p:sp>
      <p:pic>
        <p:nvPicPr>
          <p:cNvPr id="7" name="Picture 6" descr="A qr code on a white background&#10;&#10;Description automatically generated">
            <a:extLst>
              <a:ext uri="{FF2B5EF4-FFF2-40B4-BE49-F238E27FC236}">
                <a16:creationId xmlns:a16="http://schemas.microsoft.com/office/drawing/2014/main" id="{2D80FFF7-B2E4-E7E5-AB18-45C87AD02890}"/>
              </a:ext>
            </a:extLst>
          </p:cNvPr>
          <p:cNvPicPr>
            <a:picLocks noChangeAspect="1"/>
          </p:cNvPicPr>
          <p:nvPr/>
        </p:nvPicPr>
        <p:blipFill rotWithShape="1">
          <a:blip r:embed="rId4"/>
          <a:srcRect b="-3526"/>
          <a:stretch/>
        </p:blipFill>
        <p:spPr>
          <a:xfrm>
            <a:off x="6567168" y="2932902"/>
            <a:ext cx="2377440" cy="3131544"/>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CEAFD318-A100-DA17-B513-3614AF56A87A}"/>
              </a:ext>
            </a:extLst>
          </p:cNvPr>
          <p:cNvPicPr>
            <a:picLocks noChangeAspect="1"/>
          </p:cNvPicPr>
          <p:nvPr/>
        </p:nvPicPr>
        <p:blipFill rotWithShape="1">
          <a:blip r:embed="rId5"/>
          <a:srcRect b="-3526"/>
          <a:stretch/>
        </p:blipFill>
        <p:spPr>
          <a:xfrm>
            <a:off x="9501120" y="2932902"/>
            <a:ext cx="2377440" cy="3131544"/>
          </a:xfrm>
          <a:prstGeom prst="rect">
            <a:avLst/>
          </a:prstGeom>
        </p:spPr>
      </p:pic>
      <p:sp>
        <p:nvSpPr>
          <p:cNvPr id="10" name="TextBox 9">
            <a:extLst>
              <a:ext uri="{FF2B5EF4-FFF2-40B4-BE49-F238E27FC236}">
                <a16:creationId xmlns:a16="http://schemas.microsoft.com/office/drawing/2014/main" id="{702D18C9-D932-85B2-1AB2-6817547B0EA7}"/>
              </a:ext>
            </a:extLst>
          </p:cNvPr>
          <p:cNvSpPr txBox="1"/>
          <p:nvPr/>
        </p:nvSpPr>
        <p:spPr>
          <a:xfrm>
            <a:off x="7007289" y="1882609"/>
            <a:ext cx="4592831" cy="830997"/>
          </a:xfrm>
          <a:prstGeom prst="rect">
            <a:avLst/>
          </a:prstGeom>
          <a:noFill/>
        </p:spPr>
        <p:txBody>
          <a:bodyPr wrap="square" rtlCol="0">
            <a:spAutoFit/>
          </a:bodyPr>
          <a:lstStyle/>
          <a:p>
            <a:pPr algn="ctr"/>
            <a:r>
              <a:rPr lang="en-US" sz="2400"/>
              <a:t>Scan the QR code on your mobile device.</a:t>
            </a:r>
          </a:p>
        </p:txBody>
      </p:sp>
    </p:spTree>
    <p:extLst>
      <p:ext uri="{BB962C8B-B14F-4D97-AF65-F5344CB8AC3E}">
        <p14:creationId xmlns:p14="http://schemas.microsoft.com/office/powerpoint/2010/main" val="395789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3D23-3814-F038-03A7-ABBE2398DDE9}"/>
              </a:ext>
            </a:extLst>
          </p:cNvPr>
          <p:cNvSpPr>
            <a:spLocks noGrp="1"/>
          </p:cNvSpPr>
          <p:nvPr>
            <p:ph type="title"/>
          </p:nvPr>
        </p:nvSpPr>
        <p:spPr/>
        <p:txBody>
          <a:bodyPr/>
          <a:lstStyle/>
          <a:p>
            <a:r>
              <a:rPr lang="en-US">
                <a:latin typeface="Arial"/>
                <a:cs typeface="Arial"/>
              </a:rPr>
              <a:t>Use </a:t>
            </a:r>
            <a:r>
              <a:rPr lang="en-US" err="1">
                <a:latin typeface="Arial"/>
                <a:cs typeface="Arial"/>
              </a:rPr>
              <a:t>pgAdmin</a:t>
            </a:r>
            <a:r>
              <a:rPr lang="en-US">
                <a:latin typeface="Arial"/>
                <a:cs typeface="Arial"/>
              </a:rPr>
              <a:t> 4 to test the Query</a:t>
            </a:r>
          </a:p>
        </p:txBody>
      </p:sp>
      <p:pic>
        <p:nvPicPr>
          <p:cNvPr id="11" name="Content Placeholder 10">
            <a:extLst>
              <a:ext uri="{FF2B5EF4-FFF2-40B4-BE49-F238E27FC236}">
                <a16:creationId xmlns:a16="http://schemas.microsoft.com/office/drawing/2014/main" id="{51891030-5036-B6ED-1FE1-D55C3AA6385B}"/>
              </a:ext>
            </a:extLst>
          </p:cNvPr>
          <p:cNvPicPr>
            <a:picLocks noGrp="1" noChangeAspect="1"/>
          </p:cNvPicPr>
          <p:nvPr>
            <p:ph idx="1"/>
          </p:nvPr>
        </p:nvPicPr>
        <p:blipFill rotWithShape="1">
          <a:blip r:embed="rId2"/>
          <a:srcRect b="14326"/>
          <a:stretch/>
        </p:blipFill>
        <p:spPr>
          <a:xfrm>
            <a:off x="1189809" y="1546972"/>
            <a:ext cx="9298898" cy="4637704"/>
          </a:xfrm>
        </p:spPr>
      </p:pic>
    </p:spTree>
    <p:extLst>
      <p:ext uri="{BB962C8B-B14F-4D97-AF65-F5344CB8AC3E}">
        <p14:creationId xmlns:p14="http://schemas.microsoft.com/office/powerpoint/2010/main" val="584968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27FC-7D1F-30CC-BE1C-50DBC6930742}"/>
              </a:ext>
            </a:extLst>
          </p:cNvPr>
          <p:cNvSpPr>
            <a:spLocks noGrp="1"/>
          </p:cNvSpPr>
          <p:nvPr>
            <p:ph type="title"/>
          </p:nvPr>
        </p:nvSpPr>
        <p:spPr/>
        <p:txBody>
          <a:bodyPr/>
          <a:lstStyle/>
          <a:p>
            <a:r>
              <a:rPr lang="en-US"/>
              <a:t>Export Data to Excel</a:t>
            </a:r>
          </a:p>
        </p:txBody>
      </p:sp>
      <p:pic>
        <p:nvPicPr>
          <p:cNvPr id="6" name="Content Placeholder 6">
            <a:extLst>
              <a:ext uri="{FF2B5EF4-FFF2-40B4-BE49-F238E27FC236}">
                <a16:creationId xmlns:a16="http://schemas.microsoft.com/office/drawing/2014/main" id="{E47F0801-6AEB-B0D9-715B-959D589BE6A9}"/>
              </a:ext>
            </a:extLst>
          </p:cNvPr>
          <p:cNvPicPr>
            <a:picLocks noGrp="1" noChangeAspect="1"/>
          </p:cNvPicPr>
          <p:nvPr>
            <p:ph idx="1"/>
          </p:nvPr>
        </p:nvPicPr>
        <p:blipFill rotWithShape="1">
          <a:blip r:embed="rId3"/>
          <a:srcRect b="24763"/>
          <a:stretch/>
        </p:blipFill>
        <p:spPr>
          <a:xfrm>
            <a:off x="605279" y="1708446"/>
            <a:ext cx="10906125" cy="4199466"/>
          </a:xfrm>
        </p:spPr>
      </p:pic>
    </p:spTree>
    <p:extLst>
      <p:ext uri="{BB962C8B-B14F-4D97-AF65-F5344CB8AC3E}">
        <p14:creationId xmlns:p14="http://schemas.microsoft.com/office/powerpoint/2010/main" val="3725064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0762-48B6-465E-E86B-B121FE1D784D}"/>
              </a:ext>
            </a:extLst>
          </p:cNvPr>
          <p:cNvSpPr>
            <a:spLocks noGrp="1"/>
          </p:cNvSpPr>
          <p:nvPr>
            <p:ph type="title"/>
          </p:nvPr>
        </p:nvSpPr>
        <p:spPr/>
        <p:txBody>
          <a:bodyPr/>
          <a:lstStyle/>
          <a:p>
            <a:r>
              <a:rPr lang="en-US">
                <a:latin typeface="Arial"/>
                <a:cs typeface="Arial"/>
              </a:rPr>
              <a:t>High-Demand Holds Report Workflow</a:t>
            </a:r>
            <a:endParaRPr lang="en-US"/>
          </a:p>
        </p:txBody>
      </p:sp>
      <p:sp>
        <p:nvSpPr>
          <p:cNvPr id="3" name="Content Placeholder 2">
            <a:extLst>
              <a:ext uri="{FF2B5EF4-FFF2-40B4-BE49-F238E27FC236}">
                <a16:creationId xmlns:a16="http://schemas.microsoft.com/office/drawing/2014/main" id="{6238CA30-5DE8-511F-A85A-03E9025D978F}"/>
              </a:ext>
            </a:extLst>
          </p:cNvPr>
          <p:cNvSpPr>
            <a:spLocks noGrp="1"/>
          </p:cNvSpPr>
          <p:nvPr>
            <p:ph idx="1"/>
          </p:nvPr>
        </p:nvSpPr>
        <p:spPr/>
        <p:txBody>
          <a:bodyPr vert="horz" lIns="91440" tIns="45720" rIns="91440" bIns="45720" rtlCol="0" anchor="t">
            <a:normAutofit/>
          </a:bodyPr>
          <a:lstStyle/>
          <a:p>
            <a:pPr marL="514350" indent="-514350">
              <a:lnSpc>
                <a:spcPct val="100000"/>
              </a:lnSpc>
              <a:buAutoNum type="arabicPeriod"/>
            </a:pPr>
            <a:r>
              <a:rPr lang="en-US" sz="2800">
                <a:latin typeface="Arial"/>
                <a:cs typeface="Arial"/>
              </a:rPr>
              <a:t>Use Python to run the SQL and create an Excel file on local drive.</a:t>
            </a:r>
          </a:p>
          <a:p>
            <a:pPr marL="514350" indent="-514350">
              <a:lnSpc>
                <a:spcPct val="100000"/>
              </a:lnSpc>
              <a:buAutoNum type="arabicPeriod"/>
            </a:pPr>
            <a:r>
              <a:rPr lang="en-US" sz="2800">
                <a:latin typeface="Arial"/>
                <a:cs typeface="Arial"/>
              </a:rPr>
              <a:t>Use a batch file to move the Excel file from the local drive to the OneDrive High-Demand Holds folder.</a:t>
            </a:r>
          </a:p>
          <a:p>
            <a:pPr marL="514350" indent="-514350">
              <a:lnSpc>
                <a:spcPct val="100000"/>
              </a:lnSpc>
              <a:buAutoNum type="arabicPeriod"/>
            </a:pPr>
            <a:r>
              <a:rPr lang="en-US" sz="2800">
                <a:latin typeface="Arial"/>
                <a:cs typeface="Arial"/>
              </a:rPr>
              <a:t>Share the OneDrive folder with selectors.</a:t>
            </a:r>
          </a:p>
          <a:p>
            <a:pPr marL="514350" indent="-514350">
              <a:lnSpc>
                <a:spcPct val="100000"/>
              </a:lnSpc>
              <a:buAutoNum type="arabicPeriod"/>
            </a:pPr>
            <a:r>
              <a:rPr lang="en-US" sz="2800">
                <a:latin typeface="Arial"/>
                <a:cs typeface="Arial"/>
              </a:rPr>
              <a:t>Use the Windows Task Scheduler to run the Python script and the batch file every Monday morning.</a:t>
            </a:r>
          </a:p>
          <a:p>
            <a:pPr marL="514350" indent="-514350">
              <a:lnSpc>
                <a:spcPct val="100000"/>
              </a:lnSpc>
              <a:buAutoNum type="arabicPeriod"/>
            </a:pPr>
            <a:r>
              <a:rPr lang="en-US" sz="2800">
                <a:latin typeface="Arial"/>
                <a:cs typeface="Arial"/>
              </a:rPr>
              <a:t>The selectors add comments in the report on whether they will order additional copies.</a:t>
            </a:r>
          </a:p>
        </p:txBody>
      </p:sp>
    </p:spTree>
    <p:extLst>
      <p:ext uri="{BB962C8B-B14F-4D97-AF65-F5344CB8AC3E}">
        <p14:creationId xmlns:p14="http://schemas.microsoft.com/office/powerpoint/2010/main" val="125443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35FF-733C-A941-7863-31237672A954}"/>
              </a:ext>
            </a:extLst>
          </p:cNvPr>
          <p:cNvSpPr>
            <a:spLocks noGrp="1"/>
          </p:cNvSpPr>
          <p:nvPr>
            <p:ph type="title"/>
          </p:nvPr>
        </p:nvSpPr>
        <p:spPr/>
        <p:txBody>
          <a:bodyPr>
            <a:normAutofit/>
          </a:bodyPr>
          <a:lstStyle/>
          <a:p>
            <a:r>
              <a:rPr lang="en-US">
                <a:latin typeface="Arial"/>
                <a:cs typeface="Arial"/>
              </a:rPr>
              <a:t>Purchase Alert Revisited</a:t>
            </a:r>
            <a:endParaRPr lang="en-US"/>
          </a:p>
        </p:txBody>
      </p:sp>
      <p:sp>
        <p:nvSpPr>
          <p:cNvPr id="4" name="Text Placeholder 3">
            <a:extLst>
              <a:ext uri="{FF2B5EF4-FFF2-40B4-BE49-F238E27FC236}">
                <a16:creationId xmlns:a16="http://schemas.microsoft.com/office/drawing/2014/main" id="{7CB6DEE8-29A2-0684-5573-ED63ABC63DB5}"/>
              </a:ext>
            </a:extLst>
          </p:cNvPr>
          <p:cNvSpPr txBox="1">
            <a:spLocks/>
          </p:cNvSpPr>
          <p:nvPr/>
        </p:nvSpPr>
        <p:spPr>
          <a:xfrm>
            <a:off x="1695364" y="3433653"/>
            <a:ext cx="8800348" cy="20639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chemeClr val="bg1"/>
              </a:solidFill>
            </a:endParaRPr>
          </a:p>
          <a:p>
            <a:pPr marL="0" indent="0" algn="ctr">
              <a:buNone/>
            </a:pPr>
            <a:r>
              <a:rPr lang="en-US" sz="2800" b="1">
                <a:solidFill>
                  <a:schemeClr val="bg1"/>
                </a:solidFill>
                <a:latin typeface="Arial"/>
                <a:cs typeface="Arial"/>
              </a:rPr>
              <a:t>Jeremy Goldstein</a:t>
            </a:r>
          </a:p>
          <a:p>
            <a:pPr marL="0" indent="0" algn="ctr">
              <a:buNone/>
            </a:pPr>
            <a:r>
              <a:rPr lang="en-US" sz="2800">
                <a:solidFill>
                  <a:schemeClr val="bg1"/>
                </a:solidFill>
                <a:latin typeface="Arial"/>
                <a:cs typeface="Arial"/>
              </a:rPr>
              <a:t>Minuteman Library Network, MA</a:t>
            </a:r>
            <a:endParaRPr lang="en-US" sz="2800">
              <a:solidFill>
                <a:schemeClr val="bg1"/>
              </a:solidFill>
            </a:endParaRPr>
          </a:p>
        </p:txBody>
      </p:sp>
    </p:spTree>
    <p:extLst>
      <p:ext uri="{BB962C8B-B14F-4D97-AF65-F5344CB8AC3E}">
        <p14:creationId xmlns:p14="http://schemas.microsoft.com/office/powerpoint/2010/main" val="2231772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89E-68CB-6817-46ED-09D652D2832D}"/>
              </a:ext>
            </a:extLst>
          </p:cNvPr>
          <p:cNvSpPr>
            <a:spLocks noGrp="1"/>
          </p:cNvSpPr>
          <p:nvPr>
            <p:ph type="title"/>
          </p:nvPr>
        </p:nvSpPr>
        <p:spPr/>
        <p:txBody>
          <a:bodyPr/>
          <a:lstStyle/>
          <a:p>
            <a:r>
              <a:rPr lang="en-US">
                <a:latin typeface="Arial"/>
                <a:cs typeface="Arial"/>
              </a:rPr>
              <a:t>Background</a:t>
            </a:r>
            <a:endParaRPr lang="en-US"/>
          </a:p>
        </p:txBody>
      </p:sp>
      <p:sp>
        <p:nvSpPr>
          <p:cNvPr id="13" name="Content Placeholder 12">
            <a:extLst>
              <a:ext uri="{FF2B5EF4-FFF2-40B4-BE49-F238E27FC236}">
                <a16:creationId xmlns:a16="http://schemas.microsoft.com/office/drawing/2014/main" id="{089F8CBF-4A4C-AFBD-B661-66680D53EEE9}"/>
              </a:ext>
            </a:extLst>
          </p:cNvPr>
          <p:cNvSpPr>
            <a:spLocks noGrp="1"/>
          </p:cNvSpPr>
          <p:nvPr>
            <p:ph idx="1"/>
          </p:nvPr>
        </p:nvSpPr>
        <p:spPr>
          <a:xfrm>
            <a:off x="98694" y="1663974"/>
            <a:ext cx="5958490" cy="4414665"/>
          </a:xfrm>
        </p:spPr>
        <p:txBody>
          <a:bodyPr vert="horz" lIns="91440" tIns="45720" rIns="91440" bIns="45720" rtlCol="0" anchor="t">
            <a:noAutofit/>
          </a:bodyPr>
          <a:lstStyle/>
          <a:p>
            <a:pPr>
              <a:lnSpc>
                <a:spcPct val="100000"/>
              </a:lnSpc>
            </a:pPr>
            <a:r>
              <a:rPr lang="en-US" sz="2400">
                <a:latin typeface="Arial"/>
                <a:cs typeface="Arial"/>
              </a:rPr>
              <a:t>Saw </a:t>
            </a:r>
            <a:r>
              <a:rPr lang="en-US" sz="2400">
                <a:latin typeface="Arial"/>
                <a:cs typeface="Arial"/>
                <a:hlinkClick r:id="rId3"/>
              </a:rPr>
              <a:t>Gem Stone Logan's automating reports presentation</a:t>
            </a:r>
            <a:r>
              <a:rPr lang="en-US" sz="2400">
                <a:latin typeface="Arial"/>
                <a:cs typeface="Arial"/>
              </a:rPr>
              <a:t> at IUG April 2017</a:t>
            </a:r>
            <a:endParaRPr lang="en-US" sz="2400"/>
          </a:p>
          <a:p>
            <a:pPr>
              <a:lnSpc>
                <a:spcPct val="150000"/>
              </a:lnSpc>
            </a:pPr>
            <a:r>
              <a:rPr lang="en-US" sz="2400">
                <a:latin typeface="Arial"/>
                <a:cs typeface="Arial"/>
              </a:rPr>
              <a:t>V1 Launched in May 2017</a:t>
            </a:r>
          </a:p>
          <a:p>
            <a:pPr lvl="1">
              <a:lnSpc>
                <a:spcPct val="100000"/>
              </a:lnSpc>
              <a:buFont typeface="Courier New" pitchFamily="2" charset="2"/>
              <a:buChar char="o"/>
            </a:pPr>
            <a:r>
              <a:rPr lang="en-US" sz="2400">
                <a:latin typeface="Arial"/>
                <a:cs typeface="Arial"/>
              </a:rPr>
              <a:t>First of many automated reports to come</a:t>
            </a:r>
          </a:p>
          <a:p>
            <a:pPr lvl="1">
              <a:lnSpc>
                <a:spcPct val="100000"/>
              </a:lnSpc>
              <a:buFont typeface="Courier New" pitchFamily="2" charset="2"/>
              <a:buChar char="o"/>
            </a:pPr>
            <a:r>
              <a:rPr lang="en-US" sz="2400">
                <a:latin typeface="Arial"/>
                <a:cs typeface="Arial"/>
              </a:rPr>
              <a:t>Uploaded to staff FTP site for distribution</a:t>
            </a:r>
          </a:p>
          <a:p>
            <a:pPr>
              <a:lnSpc>
                <a:spcPct val="150000"/>
              </a:lnSpc>
            </a:pPr>
            <a:r>
              <a:rPr lang="en-US" sz="2400">
                <a:latin typeface="Arial"/>
                <a:cs typeface="Arial"/>
                <a:hlinkClick r:id="rId4"/>
              </a:rPr>
              <a:t>On Demand version</a:t>
            </a:r>
            <a:r>
              <a:rPr lang="en-US" sz="2400">
                <a:latin typeface="Arial"/>
                <a:cs typeface="Arial"/>
              </a:rPr>
              <a:t> live June 2020</a:t>
            </a:r>
          </a:p>
        </p:txBody>
      </p:sp>
      <p:pic>
        <p:nvPicPr>
          <p:cNvPr id="14" name="Picture 13" descr="A screenshot of a report&#10;&#10;Description automatically generated">
            <a:extLst>
              <a:ext uri="{FF2B5EF4-FFF2-40B4-BE49-F238E27FC236}">
                <a16:creationId xmlns:a16="http://schemas.microsoft.com/office/drawing/2014/main" id="{CDF3B82D-A2BD-9EDD-E22F-85FEB91AB023}"/>
              </a:ext>
            </a:extLst>
          </p:cNvPr>
          <p:cNvPicPr>
            <a:picLocks noChangeAspect="1"/>
          </p:cNvPicPr>
          <p:nvPr/>
        </p:nvPicPr>
        <p:blipFill>
          <a:blip r:embed="rId5"/>
          <a:stretch>
            <a:fillRect/>
          </a:stretch>
        </p:blipFill>
        <p:spPr>
          <a:xfrm>
            <a:off x="6277128" y="1575773"/>
            <a:ext cx="5844356" cy="4603648"/>
          </a:xfrm>
          <a:prstGeom prst="rect">
            <a:avLst/>
          </a:prstGeom>
        </p:spPr>
      </p:pic>
    </p:spTree>
    <p:extLst>
      <p:ext uri="{BB962C8B-B14F-4D97-AF65-F5344CB8AC3E}">
        <p14:creationId xmlns:p14="http://schemas.microsoft.com/office/powerpoint/2010/main" val="2209927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BA27-212E-E63A-8738-309247C140FE}"/>
              </a:ext>
            </a:extLst>
          </p:cNvPr>
          <p:cNvSpPr>
            <a:spLocks noGrp="1"/>
          </p:cNvSpPr>
          <p:nvPr>
            <p:ph type="title"/>
          </p:nvPr>
        </p:nvSpPr>
        <p:spPr/>
        <p:txBody>
          <a:bodyPr>
            <a:normAutofit/>
          </a:bodyPr>
          <a:lstStyle/>
          <a:p>
            <a:r>
              <a:rPr lang="en-US">
                <a:latin typeface="Arial"/>
                <a:cs typeface="Arial"/>
              </a:rPr>
              <a:t>Nov 2023</a:t>
            </a:r>
          </a:p>
        </p:txBody>
      </p:sp>
      <p:sp>
        <p:nvSpPr>
          <p:cNvPr id="3" name="Content Placeholder 2">
            <a:extLst>
              <a:ext uri="{FF2B5EF4-FFF2-40B4-BE49-F238E27FC236}">
                <a16:creationId xmlns:a16="http://schemas.microsoft.com/office/drawing/2014/main" id="{2B02A2F2-0DDD-B066-DC10-D1A1C6B6694E}"/>
              </a:ext>
            </a:extLst>
          </p:cNvPr>
          <p:cNvSpPr>
            <a:spLocks noGrp="1"/>
          </p:cNvSpPr>
          <p:nvPr>
            <p:ph idx="1"/>
          </p:nvPr>
        </p:nvSpPr>
        <p:spPr>
          <a:xfrm>
            <a:off x="221597" y="1750007"/>
            <a:ext cx="5540620" cy="4414665"/>
          </a:xfrm>
        </p:spPr>
        <p:txBody>
          <a:bodyPr vert="horz" lIns="91440" tIns="45720" rIns="91440" bIns="45720" rtlCol="0" anchor="t">
            <a:normAutofit/>
          </a:bodyPr>
          <a:lstStyle/>
          <a:p>
            <a:pPr>
              <a:lnSpc>
                <a:spcPct val="100000"/>
              </a:lnSpc>
            </a:pPr>
            <a:r>
              <a:rPr lang="en-US" sz="2400">
                <a:latin typeface="Arial"/>
                <a:cs typeface="Arial"/>
              </a:rPr>
              <a:t>Meet with new dept head at a member library</a:t>
            </a:r>
            <a:endParaRPr lang="en-US"/>
          </a:p>
          <a:p>
            <a:pPr>
              <a:lnSpc>
                <a:spcPct val="150000"/>
              </a:lnSpc>
            </a:pPr>
            <a:r>
              <a:rPr lang="en-US" sz="2400">
                <a:latin typeface="Arial"/>
                <a:cs typeface="Arial"/>
              </a:rPr>
              <a:t>Learn this exists</a:t>
            </a:r>
          </a:p>
          <a:p>
            <a:pPr>
              <a:lnSpc>
                <a:spcPct val="150000"/>
              </a:lnSpc>
            </a:pPr>
            <a:r>
              <a:rPr lang="en-US" sz="2400">
                <a:latin typeface="Arial"/>
                <a:cs typeface="Arial"/>
              </a:rPr>
              <a:t>It goes on for a few more pages </a:t>
            </a:r>
            <a:endParaRPr lang="en-US" sz="2400"/>
          </a:p>
          <a:p>
            <a:pPr>
              <a:lnSpc>
                <a:spcPct val="150000"/>
              </a:lnSpc>
            </a:pPr>
            <a:r>
              <a:rPr lang="en-US" sz="2400">
                <a:latin typeface="Arial"/>
                <a:cs typeface="Arial"/>
              </a:rPr>
              <a:t>This library wasn't alone</a:t>
            </a:r>
          </a:p>
        </p:txBody>
      </p:sp>
      <p:pic>
        <p:nvPicPr>
          <p:cNvPr id="4" name="Picture 3" descr="A screenshot of a document&#10;&#10;Description automatically generated">
            <a:extLst>
              <a:ext uri="{FF2B5EF4-FFF2-40B4-BE49-F238E27FC236}">
                <a16:creationId xmlns:a16="http://schemas.microsoft.com/office/drawing/2014/main" id="{E4D98B0A-E229-9097-AFA3-5CB7E290B453}"/>
              </a:ext>
            </a:extLst>
          </p:cNvPr>
          <p:cNvPicPr>
            <a:picLocks noChangeAspect="1"/>
          </p:cNvPicPr>
          <p:nvPr/>
        </p:nvPicPr>
        <p:blipFill>
          <a:blip r:embed="rId3"/>
          <a:stretch>
            <a:fillRect/>
          </a:stretch>
        </p:blipFill>
        <p:spPr>
          <a:xfrm>
            <a:off x="6502582" y="61452"/>
            <a:ext cx="5688417" cy="6157452"/>
          </a:xfrm>
          <a:prstGeom prst="rect">
            <a:avLst/>
          </a:prstGeom>
        </p:spPr>
      </p:pic>
    </p:spTree>
    <p:extLst>
      <p:ext uri="{BB962C8B-B14F-4D97-AF65-F5344CB8AC3E}">
        <p14:creationId xmlns:p14="http://schemas.microsoft.com/office/powerpoint/2010/main" val="2755916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8BF1-3E18-C0F0-B5EF-1BEB601FCDF3}"/>
              </a:ext>
            </a:extLst>
          </p:cNvPr>
          <p:cNvSpPr>
            <a:spLocks noGrp="1"/>
          </p:cNvSpPr>
          <p:nvPr>
            <p:ph type="title"/>
          </p:nvPr>
        </p:nvSpPr>
        <p:spPr/>
        <p:txBody>
          <a:bodyPr>
            <a:normAutofit/>
          </a:bodyPr>
          <a:lstStyle/>
          <a:p>
            <a:r>
              <a:rPr lang="en-US">
                <a:latin typeface="Arial"/>
                <a:cs typeface="Arial"/>
              </a:rPr>
              <a:t>Purchase Alert V.2</a:t>
            </a:r>
          </a:p>
        </p:txBody>
      </p:sp>
      <p:sp>
        <p:nvSpPr>
          <p:cNvPr id="3" name="Content Placeholder 2">
            <a:extLst>
              <a:ext uri="{FF2B5EF4-FFF2-40B4-BE49-F238E27FC236}">
                <a16:creationId xmlns:a16="http://schemas.microsoft.com/office/drawing/2014/main" id="{AD9F7631-2D57-D2E7-8129-6CB9467B5AD5}"/>
              </a:ext>
            </a:extLst>
          </p:cNvPr>
          <p:cNvSpPr>
            <a:spLocks noGrp="1"/>
          </p:cNvSpPr>
          <p:nvPr>
            <p:ph idx="1"/>
          </p:nvPr>
        </p:nvSpPr>
        <p:spPr/>
        <p:txBody>
          <a:bodyPr vert="horz" lIns="91440" tIns="45720" rIns="91440" bIns="45720" rtlCol="0" anchor="t">
            <a:normAutofit/>
          </a:bodyPr>
          <a:lstStyle/>
          <a:p>
            <a:pPr>
              <a:lnSpc>
                <a:spcPct val="150000"/>
              </a:lnSpc>
            </a:pPr>
            <a:r>
              <a:rPr lang="en-US" sz="2400">
                <a:latin typeface="Arial"/>
                <a:cs typeface="Arial"/>
              </a:rPr>
              <a:t>New Features</a:t>
            </a:r>
            <a:endParaRPr lang="en-US"/>
          </a:p>
          <a:p>
            <a:pPr lvl="1">
              <a:lnSpc>
                <a:spcPct val="150000"/>
              </a:lnSpc>
              <a:buFont typeface="Courier New" pitchFamily="2" charset="2"/>
              <a:buChar char="o"/>
            </a:pPr>
            <a:r>
              <a:rPr lang="en-US" sz="2400">
                <a:latin typeface="Arial"/>
                <a:cs typeface="Arial"/>
              </a:rPr>
              <a:t>ISBN/UPC</a:t>
            </a:r>
          </a:p>
          <a:p>
            <a:pPr lvl="1">
              <a:lnSpc>
                <a:spcPct val="150000"/>
              </a:lnSpc>
              <a:buFont typeface="Courier New" pitchFamily="2" charset="2"/>
              <a:buChar char="o"/>
            </a:pPr>
            <a:r>
              <a:rPr lang="en-US" sz="2400">
                <a:latin typeface="Arial"/>
                <a:cs typeface="Arial"/>
              </a:rPr>
              <a:t>Streamline Filters</a:t>
            </a:r>
          </a:p>
          <a:p>
            <a:pPr lvl="1">
              <a:lnSpc>
                <a:spcPct val="150000"/>
              </a:lnSpc>
              <a:buFont typeface="Courier New" pitchFamily="2" charset="2"/>
              <a:buChar char="o"/>
            </a:pPr>
            <a:r>
              <a:rPr lang="en-US" sz="2400">
                <a:latin typeface="Arial"/>
                <a:cs typeface="Arial"/>
              </a:rPr>
              <a:t>Local Copies In Process</a:t>
            </a:r>
          </a:p>
          <a:p>
            <a:pPr lvl="1">
              <a:lnSpc>
                <a:spcPct val="150000"/>
              </a:lnSpc>
              <a:buFont typeface="Courier New" pitchFamily="2" charset="2"/>
              <a:buChar char="o"/>
            </a:pPr>
            <a:r>
              <a:rPr lang="en-US" sz="2400">
                <a:latin typeface="Arial"/>
                <a:cs typeface="Arial"/>
              </a:rPr>
              <a:t>Divide list into sub collections</a:t>
            </a:r>
          </a:p>
          <a:p>
            <a:pPr lvl="1">
              <a:lnSpc>
                <a:spcPct val="150000"/>
              </a:lnSpc>
              <a:buFont typeface="Courier New" pitchFamily="2" charset="2"/>
              <a:buChar char="o"/>
            </a:pPr>
            <a:r>
              <a:rPr lang="en-US" sz="2400">
                <a:latin typeface="Arial"/>
                <a:cs typeface="Arial"/>
              </a:rPr>
              <a:t>Adult Fic &amp; Nonfic, AV, Large Print, </a:t>
            </a:r>
            <a:r>
              <a:rPr lang="en-US" sz="2400" err="1">
                <a:latin typeface="Arial"/>
                <a:cs typeface="Arial"/>
              </a:rPr>
              <a:t>Juv</a:t>
            </a:r>
            <a:r>
              <a:rPr lang="en-US" sz="2400">
                <a:latin typeface="Arial"/>
                <a:cs typeface="Arial"/>
              </a:rPr>
              <a:t>, YA, Adult Unknown, Other</a:t>
            </a:r>
          </a:p>
          <a:p>
            <a:pPr lvl="1">
              <a:lnSpc>
                <a:spcPct val="150000"/>
              </a:lnSpc>
              <a:buFont typeface="Courier New" pitchFamily="2" charset="2"/>
              <a:buChar char="o"/>
            </a:pPr>
            <a:r>
              <a:rPr lang="en-US" sz="2400">
                <a:latin typeface="Arial"/>
                <a:cs typeface="Arial"/>
              </a:rPr>
              <a:t>Suggested Purchase Quantity</a:t>
            </a:r>
          </a:p>
          <a:p>
            <a:endParaRPr lang="en-US"/>
          </a:p>
        </p:txBody>
      </p:sp>
    </p:spTree>
    <p:extLst>
      <p:ext uri="{BB962C8B-B14F-4D97-AF65-F5344CB8AC3E}">
        <p14:creationId xmlns:p14="http://schemas.microsoft.com/office/powerpoint/2010/main" val="193014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7DFEE-C4DD-4FF1-8E11-D47B850A8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06C0A-1BBB-3F70-8197-1DEB852CA936}"/>
              </a:ext>
            </a:extLst>
          </p:cNvPr>
          <p:cNvSpPr>
            <a:spLocks noGrp="1"/>
          </p:cNvSpPr>
          <p:nvPr>
            <p:ph type="title"/>
          </p:nvPr>
        </p:nvSpPr>
        <p:spPr/>
        <p:txBody>
          <a:bodyPr/>
          <a:lstStyle/>
          <a:p>
            <a:pPr marR="0" rtl="0"/>
            <a:r>
              <a:rPr lang="en-US" b="0" i="0" u="none" strike="noStrike" baseline="0">
                <a:latin typeface="Futura"/>
              </a:rPr>
              <a:t>Loan Rule Table</a:t>
            </a:r>
          </a:p>
        </p:txBody>
      </p:sp>
      <p:pic>
        <p:nvPicPr>
          <p:cNvPr id="5" name="Content Placeholder 4" descr="A screenshot of a computer&#10;&#10;Description automatically generated">
            <a:extLst>
              <a:ext uri="{FF2B5EF4-FFF2-40B4-BE49-F238E27FC236}">
                <a16:creationId xmlns:a16="http://schemas.microsoft.com/office/drawing/2014/main" id="{21F5AA96-9837-49B3-F859-209F1A99F3E9}"/>
              </a:ext>
            </a:extLst>
          </p:cNvPr>
          <p:cNvPicPr>
            <a:picLocks noGrp="1" noChangeAspect="1"/>
          </p:cNvPicPr>
          <p:nvPr>
            <p:ph idx="1"/>
          </p:nvPr>
        </p:nvPicPr>
        <p:blipFill>
          <a:blip r:embed="rId3"/>
          <a:stretch>
            <a:fillRect/>
          </a:stretch>
        </p:blipFill>
        <p:spPr>
          <a:xfrm>
            <a:off x="2955322" y="1762125"/>
            <a:ext cx="6205157" cy="4414838"/>
          </a:xfrm>
        </p:spPr>
      </p:pic>
    </p:spTree>
    <p:extLst>
      <p:ext uri="{BB962C8B-B14F-4D97-AF65-F5344CB8AC3E}">
        <p14:creationId xmlns:p14="http://schemas.microsoft.com/office/powerpoint/2010/main" val="3478310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8679-2885-89ED-DCCA-CC38A6D4AE6A}"/>
              </a:ext>
            </a:extLst>
          </p:cNvPr>
          <p:cNvSpPr>
            <a:spLocks noGrp="1"/>
          </p:cNvSpPr>
          <p:nvPr>
            <p:ph type="title"/>
          </p:nvPr>
        </p:nvSpPr>
        <p:spPr/>
        <p:txBody>
          <a:bodyPr>
            <a:normAutofit/>
          </a:bodyPr>
          <a:lstStyle/>
          <a:p>
            <a:r>
              <a:rPr lang="en-US">
                <a:latin typeface="Arial"/>
                <a:cs typeface="Arial"/>
              </a:rPr>
              <a:t>The On Demand Query</a:t>
            </a:r>
          </a:p>
        </p:txBody>
      </p:sp>
      <p:pic>
        <p:nvPicPr>
          <p:cNvPr id="4" name="Picture 3" descr="A qr code with black squares&#10;&#10;Description automatically generated">
            <a:extLst>
              <a:ext uri="{FF2B5EF4-FFF2-40B4-BE49-F238E27FC236}">
                <a16:creationId xmlns:a16="http://schemas.microsoft.com/office/drawing/2014/main" id="{50589FBD-BF78-678D-7C00-9A8809A9B19C}"/>
              </a:ext>
            </a:extLst>
          </p:cNvPr>
          <p:cNvPicPr>
            <a:picLocks noChangeAspect="1"/>
          </p:cNvPicPr>
          <p:nvPr/>
        </p:nvPicPr>
        <p:blipFill>
          <a:blip r:embed="rId3"/>
          <a:stretch>
            <a:fillRect/>
          </a:stretch>
        </p:blipFill>
        <p:spPr>
          <a:xfrm>
            <a:off x="262118" y="1534513"/>
            <a:ext cx="4737879" cy="475225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86891B70-D4CD-0852-AC9A-99177739424F}"/>
              </a:ext>
            </a:extLst>
          </p:cNvPr>
          <p:cNvPicPr>
            <a:picLocks noChangeAspect="1"/>
          </p:cNvPicPr>
          <p:nvPr/>
        </p:nvPicPr>
        <p:blipFill>
          <a:blip r:embed="rId4"/>
          <a:stretch>
            <a:fillRect/>
          </a:stretch>
        </p:blipFill>
        <p:spPr>
          <a:xfrm>
            <a:off x="5661893" y="1539815"/>
            <a:ext cx="6288477" cy="3994031"/>
          </a:xfrm>
          <a:prstGeom prst="rect">
            <a:avLst/>
          </a:prstGeom>
        </p:spPr>
      </p:pic>
      <p:sp>
        <p:nvSpPr>
          <p:cNvPr id="6" name="TextBox 5">
            <a:extLst>
              <a:ext uri="{FF2B5EF4-FFF2-40B4-BE49-F238E27FC236}">
                <a16:creationId xmlns:a16="http://schemas.microsoft.com/office/drawing/2014/main" id="{F7ACE7F3-0847-C9C4-AB2A-D25343517474}"/>
              </a:ext>
            </a:extLst>
          </p:cNvPr>
          <p:cNvSpPr txBox="1"/>
          <p:nvPr/>
        </p:nvSpPr>
        <p:spPr>
          <a:xfrm>
            <a:off x="5658929" y="5658929"/>
            <a:ext cx="64381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https://github.com/Minuteman-Library-Network/SQL-Queries/blob/master/Custom%20reports%20site/purchase%20alert%20v2.sql</a:t>
            </a:r>
            <a:endParaRPr lang="en-US" sz="1400">
              <a:cs typeface="Arial"/>
            </a:endParaRPr>
          </a:p>
        </p:txBody>
      </p:sp>
    </p:spTree>
    <p:extLst>
      <p:ext uri="{BB962C8B-B14F-4D97-AF65-F5344CB8AC3E}">
        <p14:creationId xmlns:p14="http://schemas.microsoft.com/office/powerpoint/2010/main" val="3008426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4865-484D-0AAE-0D4E-4035A3508BC9}"/>
              </a:ext>
            </a:extLst>
          </p:cNvPr>
          <p:cNvSpPr>
            <a:spLocks noGrp="1"/>
          </p:cNvSpPr>
          <p:nvPr>
            <p:ph type="title"/>
          </p:nvPr>
        </p:nvSpPr>
        <p:spPr/>
        <p:txBody>
          <a:bodyPr>
            <a:normAutofit/>
          </a:bodyPr>
          <a:lstStyle/>
          <a:p>
            <a:r>
              <a:rPr lang="en-US">
                <a:latin typeface="Arial"/>
                <a:cs typeface="Arial"/>
              </a:rPr>
              <a:t>The Automated Script</a:t>
            </a:r>
          </a:p>
        </p:txBody>
      </p:sp>
      <p:pic>
        <p:nvPicPr>
          <p:cNvPr id="4" name="Picture 3" descr="A qr code with black squares&#10;&#10;Description automatically generated">
            <a:extLst>
              <a:ext uri="{FF2B5EF4-FFF2-40B4-BE49-F238E27FC236}">
                <a16:creationId xmlns:a16="http://schemas.microsoft.com/office/drawing/2014/main" id="{8DD16F02-02B5-B532-37F6-4A8F90FFDF58}"/>
              </a:ext>
            </a:extLst>
          </p:cNvPr>
          <p:cNvPicPr>
            <a:picLocks noChangeAspect="1"/>
          </p:cNvPicPr>
          <p:nvPr/>
        </p:nvPicPr>
        <p:blipFill>
          <a:blip r:embed="rId3"/>
          <a:stretch>
            <a:fillRect/>
          </a:stretch>
        </p:blipFill>
        <p:spPr>
          <a:xfrm>
            <a:off x="106410" y="1579230"/>
            <a:ext cx="4654882" cy="4666256"/>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F98B1A0A-882B-8A03-DED7-193339E1E06F}"/>
              </a:ext>
            </a:extLst>
          </p:cNvPr>
          <p:cNvPicPr>
            <a:picLocks noChangeAspect="1"/>
          </p:cNvPicPr>
          <p:nvPr/>
        </p:nvPicPr>
        <p:blipFill>
          <a:blip r:embed="rId4"/>
          <a:stretch>
            <a:fillRect/>
          </a:stretch>
        </p:blipFill>
        <p:spPr>
          <a:xfrm>
            <a:off x="4847088" y="1710876"/>
            <a:ext cx="7297287" cy="2901713"/>
          </a:xfrm>
          <a:prstGeom prst="rect">
            <a:avLst/>
          </a:prstGeom>
        </p:spPr>
      </p:pic>
      <p:sp>
        <p:nvSpPr>
          <p:cNvPr id="6" name="TextBox 5">
            <a:extLst>
              <a:ext uri="{FF2B5EF4-FFF2-40B4-BE49-F238E27FC236}">
                <a16:creationId xmlns:a16="http://schemas.microsoft.com/office/drawing/2014/main" id="{C7B021E8-DF2B-507E-F346-DCD31AA7F880}"/>
              </a:ext>
            </a:extLst>
          </p:cNvPr>
          <p:cNvSpPr txBox="1"/>
          <p:nvPr/>
        </p:nvSpPr>
        <p:spPr>
          <a:xfrm>
            <a:off x="4849505" y="4906370"/>
            <a:ext cx="717872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575358"/>
                </a:solidFill>
                <a:cs typeface="Arial"/>
              </a:rPr>
              <a:t>https://github.com/Minuteman-Library-Network/Purchase-Alert</a:t>
            </a:r>
          </a:p>
        </p:txBody>
      </p:sp>
    </p:spTree>
    <p:extLst>
      <p:ext uri="{BB962C8B-B14F-4D97-AF65-F5344CB8AC3E}">
        <p14:creationId xmlns:p14="http://schemas.microsoft.com/office/powerpoint/2010/main" val="399427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15FE-60AF-62ED-B1E0-E42FCD304FE2}"/>
              </a:ext>
            </a:extLst>
          </p:cNvPr>
          <p:cNvSpPr>
            <a:spLocks noGrp="1"/>
          </p:cNvSpPr>
          <p:nvPr>
            <p:ph type="title"/>
          </p:nvPr>
        </p:nvSpPr>
        <p:spPr/>
        <p:txBody>
          <a:bodyPr>
            <a:normAutofit/>
          </a:bodyPr>
          <a:lstStyle/>
          <a:p>
            <a:r>
              <a:rPr lang="en-US">
                <a:latin typeface="Arial"/>
                <a:cs typeface="Arial"/>
              </a:rPr>
              <a:t>ISBN/UPC</a:t>
            </a:r>
          </a:p>
        </p:txBody>
      </p:sp>
      <p:sp>
        <p:nvSpPr>
          <p:cNvPr id="3" name="Content Placeholder 2">
            <a:extLst>
              <a:ext uri="{FF2B5EF4-FFF2-40B4-BE49-F238E27FC236}">
                <a16:creationId xmlns:a16="http://schemas.microsoft.com/office/drawing/2014/main" id="{43221675-5910-AD97-CD4F-0D967ADC9EDE}"/>
              </a:ext>
            </a:extLst>
          </p:cNvPr>
          <p:cNvSpPr>
            <a:spLocks noGrp="1"/>
          </p:cNvSpPr>
          <p:nvPr>
            <p:ph idx="1"/>
          </p:nvPr>
        </p:nvSpPr>
        <p:spPr>
          <a:xfrm>
            <a:off x="99622" y="1604146"/>
            <a:ext cx="11744914" cy="4357156"/>
          </a:xfrm>
        </p:spPr>
        <p:txBody>
          <a:bodyPr vert="horz" lIns="91440" tIns="45720" rIns="91440" bIns="45720" rtlCol="0" anchor="t">
            <a:normAutofit/>
          </a:bodyPr>
          <a:lstStyle/>
          <a:p>
            <a:pPr marL="0" indent="0">
              <a:buNone/>
            </a:pPr>
            <a:r>
              <a:rPr lang="en-US" sz="1800">
                <a:solidFill>
                  <a:srgbClr val="000000"/>
                </a:solidFill>
                <a:latin typeface="Arial"/>
                <a:cs typeface="Arial"/>
              </a:rPr>
              <a:t>(</a:t>
            </a:r>
            <a:endParaRPr lang="en-US" sz="1800">
              <a:latin typeface="Arial"/>
              <a:cs typeface="Arial"/>
            </a:endParaRPr>
          </a:p>
          <a:p>
            <a:pPr marL="0" indent="0">
              <a:buNone/>
            </a:pPr>
            <a:r>
              <a:rPr lang="en-US" sz="1800">
                <a:solidFill>
                  <a:srgbClr val="0075B5"/>
                </a:solidFill>
                <a:latin typeface="Arial"/>
                <a:cs typeface="Arial"/>
              </a:rPr>
              <a:t>SELECT</a:t>
            </a:r>
            <a:endParaRPr lang="en-US" sz="1800">
              <a:latin typeface="Arial"/>
              <a:cs typeface="Arial"/>
            </a:endParaRPr>
          </a:p>
          <a:p>
            <a:pPr marL="0" indent="0">
              <a:buNone/>
            </a:pPr>
            <a:r>
              <a:rPr lang="en-US" sz="1800">
                <a:solidFill>
                  <a:srgbClr val="0075B5"/>
                </a:solidFill>
                <a:latin typeface="Arial"/>
                <a:cs typeface="Arial"/>
              </a:rPr>
              <a:t>COALESCE</a:t>
            </a:r>
            <a:r>
              <a:rPr lang="en-US" sz="1800">
                <a:solidFill>
                  <a:srgbClr val="000000"/>
                </a:solidFill>
                <a:latin typeface="Arial"/>
                <a:cs typeface="Arial"/>
              </a:rPr>
              <a:t>(</a:t>
            </a:r>
            <a:r>
              <a:rPr lang="en-US" sz="1800">
                <a:solidFill>
                  <a:srgbClr val="0075B5"/>
                </a:solidFill>
                <a:latin typeface="Arial"/>
                <a:cs typeface="Arial"/>
              </a:rPr>
              <a:t>STRING_AGG</a:t>
            </a:r>
            <a:r>
              <a:rPr lang="en-US" sz="1800">
                <a:solidFill>
                  <a:srgbClr val="000000"/>
                </a:solidFill>
                <a:latin typeface="Arial"/>
                <a:cs typeface="Arial"/>
              </a:rPr>
              <a:t>(</a:t>
            </a:r>
            <a:r>
              <a:rPr lang="en-US" sz="1800">
                <a:solidFill>
                  <a:srgbClr val="0075B5"/>
                </a:solidFill>
                <a:latin typeface="Arial"/>
                <a:cs typeface="Arial"/>
              </a:rPr>
              <a:t>REPLACE(REGEXP_REPLACE</a:t>
            </a:r>
            <a:r>
              <a:rPr lang="en-US" sz="1800">
                <a:solidFill>
                  <a:srgbClr val="000000"/>
                </a:solidFill>
                <a:latin typeface="Arial"/>
                <a:cs typeface="Arial"/>
              </a:rPr>
              <a:t>(</a:t>
            </a:r>
            <a:r>
              <a:rPr lang="en-US" sz="1800" err="1">
                <a:solidFill>
                  <a:srgbClr val="000000"/>
                </a:solidFill>
                <a:latin typeface="Arial"/>
                <a:cs typeface="Arial"/>
              </a:rPr>
              <a:t>v.field_content</a:t>
            </a:r>
            <a:r>
              <a:rPr lang="en-US" sz="1800">
                <a:solidFill>
                  <a:srgbClr val="000000"/>
                </a:solidFill>
                <a:latin typeface="Arial"/>
                <a:cs typeface="Arial"/>
              </a:rPr>
              <a:t>,'(\|a|:)','','g'), '|q','   </a:t>
            </a:r>
            <a:endParaRPr lang="en-US" sz="1800">
              <a:latin typeface="Arial"/>
              <a:cs typeface="Arial"/>
            </a:endParaRPr>
          </a:p>
          <a:p>
            <a:pPr marL="0" indent="0">
              <a:buNone/>
            </a:pPr>
            <a:r>
              <a:rPr lang="en-US" sz="1800">
                <a:solidFill>
                  <a:srgbClr val="000000"/>
                </a:solidFill>
                <a:latin typeface="Arial"/>
                <a:cs typeface="Arial"/>
              </a:rPr>
              <a:t>  '),'(\|c|\|2|\|d).*?(\||$)',''),', '),'') </a:t>
            </a:r>
            <a:r>
              <a:rPr lang="en-US" sz="1800">
                <a:solidFill>
                  <a:srgbClr val="0075B5"/>
                </a:solidFill>
                <a:latin typeface="Arial"/>
                <a:cs typeface="Arial"/>
              </a:rPr>
              <a:t>AS</a:t>
            </a:r>
            <a:r>
              <a:rPr lang="en-US" sz="1800">
                <a:solidFill>
                  <a:srgbClr val="000000"/>
                </a:solidFill>
                <a:latin typeface="Arial"/>
                <a:cs typeface="Arial"/>
              </a:rPr>
              <a:t> </a:t>
            </a:r>
            <a:r>
              <a:rPr lang="en-US" sz="1800" err="1">
                <a:solidFill>
                  <a:srgbClr val="000000"/>
                </a:solidFill>
                <a:latin typeface="Arial"/>
                <a:cs typeface="Arial"/>
              </a:rPr>
              <a:t>isbns</a:t>
            </a:r>
            <a:endParaRPr lang="en-US" sz="1800">
              <a:latin typeface="Arial"/>
              <a:cs typeface="Arial"/>
            </a:endParaRPr>
          </a:p>
          <a:p>
            <a:pPr marL="0" indent="0">
              <a:buNone/>
            </a:pPr>
            <a:r>
              <a:rPr lang="en-US" sz="1800">
                <a:solidFill>
                  <a:srgbClr val="0075B5"/>
                </a:solidFill>
                <a:latin typeface="Arial"/>
                <a:cs typeface="Arial"/>
              </a:rPr>
              <a:t>FROM</a:t>
            </a:r>
            <a:r>
              <a:rPr lang="en-US" sz="1800">
                <a:solidFill>
                  <a:srgbClr val="000000"/>
                </a:solidFill>
                <a:latin typeface="Arial"/>
                <a:cs typeface="Arial"/>
              </a:rPr>
              <a:t> </a:t>
            </a:r>
            <a:r>
              <a:rPr lang="en-US" sz="1800" err="1">
                <a:solidFill>
                  <a:srgbClr val="000000"/>
                </a:solidFill>
                <a:latin typeface="Arial"/>
                <a:cs typeface="Arial"/>
              </a:rPr>
              <a:t>sierra_view.varfield</a:t>
            </a:r>
            <a:r>
              <a:rPr lang="en-US" sz="1800">
                <a:solidFill>
                  <a:srgbClr val="000000"/>
                </a:solidFill>
                <a:latin typeface="Arial"/>
                <a:cs typeface="Arial"/>
              </a:rPr>
              <a:t> v  </a:t>
            </a:r>
            <a:endParaRPr lang="en-US" sz="1800"/>
          </a:p>
          <a:p>
            <a:pPr marL="0" indent="0">
              <a:buNone/>
            </a:pPr>
            <a:r>
              <a:rPr lang="en-US" sz="1800">
                <a:solidFill>
                  <a:srgbClr val="0075B5"/>
                </a:solidFill>
                <a:latin typeface="Arial"/>
                <a:cs typeface="Arial"/>
              </a:rPr>
              <a:t>WHERE</a:t>
            </a:r>
            <a:endParaRPr lang="en-US" sz="1800">
              <a:latin typeface="Arial"/>
              <a:cs typeface="Arial"/>
            </a:endParaRPr>
          </a:p>
          <a:p>
            <a:pPr marL="0" indent="0">
              <a:buNone/>
            </a:pPr>
            <a:r>
              <a:rPr lang="en-US" sz="1800">
                <a:solidFill>
                  <a:srgbClr val="000000"/>
                </a:solidFill>
                <a:latin typeface="Arial"/>
                <a:cs typeface="Arial"/>
              </a:rPr>
              <a:t>  </a:t>
            </a:r>
            <a:r>
              <a:rPr lang="en-US" sz="1800" err="1">
                <a:solidFill>
                  <a:srgbClr val="000000"/>
                </a:solidFill>
                <a:latin typeface="Arial"/>
                <a:cs typeface="Arial"/>
              </a:rPr>
              <a:t>brp.bib_record_id</a:t>
            </a:r>
            <a:r>
              <a:rPr lang="en-US" sz="1800">
                <a:solidFill>
                  <a:srgbClr val="000000"/>
                </a:solidFill>
                <a:latin typeface="Arial"/>
                <a:cs typeface="Arial"/>
              </a:rPr>
              <a:t> = </a:t>
            </a:r>
            <a:r>
              <a:rPr lang="en-US" sz="1800" err="1">
                <a:solidFill>
                  <a:srgbClr val="000000"/>
                </a:solidFill>
                <a:latin typeface="Arial"/>
                <a:cs typeface="Arial"/>
              </a:rPr>
              <a:t>v.record_id</a:t>
            </a:r>
            <a:r>
              <a:rPr lang="en-US" sz="1800">
                <a:solidFill>
                  <a:srgbClr val="000000"/>
                </a:solidFill>
                <a:latin typeface="Arial"/>
                <a:cs typeface="Arial"/>
              </a:rPr>
              <a:t> </a:t>
            </a:r>
            <a:r>
              <a:rPr lang="en-US" sz="1800">
                <a:solidFill>
                  <a:srgbClr val="0075B5"/>
                </a:solidFill>
                <a:latin typeface="Arial"/>
                <a:cs typeface="Arial"/>
              </a:rPr>
              <a:t>AND</a:t>
            </a:r>
            <a:r>
              <a:rPr lang="en-US" sz="1800">
                <a:solidFill>
                  <a:srgbClr val="000000"/>
                </a:solidFill>
                <a:latin typeface="Arial"/>
                <a:cs typeface="Arial"/>
              </a:rPr>
              <a:t> </a:t>
            </a:r>
            <a:r>
              <a:rPr lang="en-US" sz="1800" err="1">
                <a:solidFill>
                  <a:srgbClr val="000000"/>
                </a:solidFill>
                <a:latin typeface="Arial"/>
                <a:cs typeface="Arial"/>
              </a:rPr>
              <a:t>v.marc_tag</a:t>
            </a:r>
            <a:r>
              <a:rPr lang="en-US" sz="1800">
                <a:solidFill>
                  <a:srgbClr val="000000"/>
                </a:solidFill>
                <a:latin typeface="Arial"/>
                <a:cs typeface="Arial"/>
              </a:rPr>
              <a:t> </a:t>
            </a:r>
            <a:r>
              <a:rPr lang="en-US" sz="1800">
                <a:solidFill>
                  <a:srgbClr val="0075B5"/>
                </a:solidFill>
                <a:latin typeface="Arial"/>
                <a:cs typeface="Arial"/>
              </a:rPr>
              <a:t>IN</a:t>
            </a:r>
            <a:r>
              <a:rPr lang="en-US" sz="1800">
                <a:solidFill>
                  <a:srgbClr val="000000"/>
                </a:solidFill>
                <a:latin typeface="Arial"/>
                <a:cs typeface="Arial"/>
              </a:rPr>
              <a:t> ('020','024')</a:t>
            </a:r>
            <a:endParaRPr lang="en-US" sz="1800">
              <a:latin typeface="Arial"/>
              <a:cs typeface="Arial"/>
            </a:endParaRPr>
          </a:p>
          <a:p>
            <a:pPr marL="0" indent="0">
              <a:buNone/>
            </a:pPr>
            <a:r>
              <a:rPr lang="en-US" sz="1800">
                <a:solidFill>
                  <a:srgbClr val="000000"/>
                </a:solidFill>
                <a:latin typeface="Arial"/>
                <a:cs typeface="Arial"/>
              </a:rPr>
              <a:t>) </a:t>
            </a:r>
            <a:r>
              <a:rPr lang="en-US" sz="1800">
                <a:solidFill>
                  <a:srgbClr val="0075B5"/>
                </a:solidFill>
                <a:latin typeface="Arial"/>
                <a:cs typeface="Arial"/>
              </a:rPr>
              <a:t>AS</a:t>
            </a:r>
            <a:r>
              <a:rPr lang="en-US" sz="1800">
                <a:solidFill>
                  <a:srgbClr val="000000"/>
                </a:solidFill>
                <a:latin typeface="Arial"/>
                <a:cs typeface="Arial"/>
              </a:rPr>
              <a:t> </a:t>
            </a:r>
            <a:r>
              <a:rPr lang="en-US" sz="1800" err="1">
                <a:solidFill>
                  <a:srgbClr val="000000"/>
                </a:solidFill>
                <a:latin typeface="Arial"/>
                <a:cs typeface="Arial"/>
              </a:rPr>
              <a:t>isbns</a:t>
            </a:r>
            <a:endParaRPr lang="en-US" sz="1800" err="1">
              <a:latin typeface="Arial"/>
              <a:cs typeface="Arial"/>
            </a:endParaRPr>
          </a:p>
        </p:txBody>
      </p:sp>
      <p:pic>
        <p:nvPicPr>
          <p:cNvPr id="4" name="Picture 3" descr="A screenshot of a computer&#10;&#10;Description automatically generated">
            <a:extLst>
              <a:ext uri="{FF2B5EF4-FFF2-40B4-BE49-F238E27FC236}">
                <a16:creationId xmlns:a16="http://schemas.microsoft.com/office/drawing/2014/main" id="{6E83D350-52CC-0EC1-1E83-3A66F67F9DDA}"/>
              </a:ext>
            </a:extLst>
          </p:cNvPr>
          <p:cNvPicPr>
            <a:picLocks noChangeAspect="1"/>
          </p:cNvPicPr>
          <p:nvPr/>
        </p:nvPicPr>
        <p:blipFill>
          <a:blip r:embed="rId3"/>
          <a:stretch>
            <a:fillRect/>
          </a:stretch>
        </p:blipFill>
        <p:spPr>
          <a:xfrm>
            <a:off x="6880823" y="2769799"/>
            <a:ext cx="5259598" cy="3431876"/>
          </a:xfrm>
          <a:prstGeom prst="rect">
            <a:avLst/>
          </a:prstGeom>
        </p:spPr>
      </p:pic>
    </p:spTree>
    <p:extLst>
      <p:ext uri="{BB962C8B-B14F-4D97-AF65-F5344CB8AC3E}">
        <p14:creationId xmlns:p14="http://schemas.microsoft.com/office/powerpoint/2010/main" val="2211483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A6B0-C01A-FDF8-DF4D-7D23B5BD9782}"/>
              </a:ext>
            </a:extLst>
          </p:cNvPr>
          <p:cNvSpPr>
            <a:spLocks noGrp="1"/>
          </p:cNvSpPr>
          <p:nvPr>
            <p:ph type="title"/>
          </p:nvPr>
        </p:nvSpPr>
        <p:spPr/>
        <p:txBody>
          <a:bodyPr>
            <a:normAutofit/>
          </a:bodyPr>
          <a:lstStyle/>
          <a:p>
            <a:r>
              <a:rPr lang="en-US">
                <a:latin typeface="Arial"/>
                <a:cs typeface="Arial"/>
              </a:rPr>
              <a:t>Streamline Filters</a:t>
            </a:r>
          </a:p>
        </p:txBody>
      </p:sp>
      <p:pic>
        <p:nvPicPr>
          <p:cNvPr id="4" name="Picture 3" descr="A screenshot of a report&#10;&#10;Description automatically generated">
            <a:extLst>
              <a:ext uri="{FF2B5EF4-FFF2-40B4-BE49-F238E27FC236}">
                <a16:creationId xmlns:a16="http://schemas.microsoft.com/office/drawing/2014/main" id="{6419AE2C-2909-DF9C-3A30-9763BFDDC746}"/>
              </a:ext>
            </a:extLst>
          </p:cNvPr>
          <p:cNvPicPr>
            <a:picLocks noChangeAspect="1"/>
          </p:cNvPicPr>
          <p:nvPr/>
        </p:nvPicPr>
        <p:blipFill>
          <a:blip r:embed="rId3"/>
          <a:stretch>
            <a:fillRect/>
          </a:stretch>
        </p:blipFill>
        <p:spPr>
          <a:xfrm>
            <a:off x="609663" y="2045808"/>
            <a:ext cx="5044144" cy="397807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6B907665-9BB4-6770-9755-AC881CE77D36}"/>
              </a:ext>
            </a:extLst>
          </p:cNvPr>
          <p:cNvPicPr>
            <a:picLocks noChangeAspect="1"/>
          </p:cNvPicPr>
          <p:nvPr/>
        </p:nvPicPr>
        <p:blipFill>
          <a:blip r:embed="rId4"/>
          <a:stretch>
            <a:fillRect/>
          </a:stretch>
        </p:blipFill>
        <p:spPr>
          <a:xfrm>
            <a:off x="6224498" y="2044460"/>
            <a:ext cx="5810250" cy="3746739"/>
          </a:xfrm>
          <a:prstGeom prst="rect">
            <a:avLst/>
          </a:prstGeom>
        </p:spPr>
      </p:pic>
      <p:sp>
        <p:nvSpPr>
          <p:cNvPr id="7" name="TextBox 6">
            <a:extLst>
              <a:ext uri="{FF2B5EF4-FFF2-40B4-BE49-F238E27FC236}">
                <a16:creationId xmlns:a16="http://schemas.microsoft.com/office/drawing/2014/main" id="{B7792DE9-F616-1674-053E-93535634530E}"/>
              </a:ext>
            </a:extLst>
          </p:cNvPr>
          <p:cNvSpPr txBox="1"/>
          <p:nvPr/>
        </p:nvSpPr>
        <p:spPr>
          <a:xfrm>
            <a:off x="410307" y="1524000"/>
            <a:ext cx="51141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Arial"/>
              </a:rPr>
              <a:t>Before</a:t>
            </a:r>
          </a:p>
        </p:txBody>
      </p:sp>
      <p:sp>
        <p:nvSpPr>
          <p:cNvPr id="8" name="TextBox 7">
            <a:extLst>
              <a:ext uri="{FF2B5EF4-FFF2-40B4-BE49-F238E27FC236}">
                <a16:creationId xmlns:a16="http://schemas.microsoft.com/office/drawing/2014/main" id="{62830318-58A8-6659-9D0A-BB3C48558313}"/>
              </a:ext>
            </a:extLst>
          </p:cNvPr>
          <p:cNvSpPr txBox="1"/>
          <p:nvPr/>
        </p:nvSpPr>
        <p:spPr>
          <a:xfrm>
            <a:off x="6218759" y="1523999"/>
            <a:ext cx="58186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Arial"/>
              </a:rPr>
              <a:t>After</a:t>
            </a:r>
          </a:p>
        </p:txBody>
      </p:sp>
      <p:sp>
        <p:nvSpPr>
          <p:cNvPr id="3" name="TextBox 2">
            <a:extLst>
              <a:ext uri="{FF2B5EF4-FFF2-40B4-BE49-F238E27FC236}">
                <a16:creationId xmlns:a16="http://schemas.microsoft.com/office/drawing/2014/main" id="{9CE982C6-A55F-E067-CB1B-83762D0BD5AD}"/>
              </a:ext>
            </a:extLst>
          </p:cNvPr>
          <p:cNvSpPr txBox="1"/>
          <p:nvPr/>
        </p:nvSpPr>
        <p:spPr>
          <a:xfrm>
            <a:off x="606777" y="5983109"/>
            <a:ext cx="49953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ea typeface="+mn-lt"/>
                <a:cs typeface="+mn-lt"/>
              </a:rPr>
              <a:t>https://github.com/Minuteman-Library-Network/SQL-Queries/blob/master/Custom%20reports%20site/purchase%20alert.sql</a:t>
            </a:r>
            <a:endParaRPr lang="en-US" sz="1200"/>
          </a:p>
        </p:txBody>
      </p:sp>
    </p:spTree>
    <p:extLst>
      <p:ext uri="{BB962C8B-B14F-4D97-AF65-F5344CB8AC3E}">
        <p14:creationId xmlns:p14="http://schemas.microsoft.com/office/powerpoint/2010/main" val="1095185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C868-E931-E9FA-5553-7297D54377D3}"/>
              </a:ext>
            </a:extLst>
          </p:cNvPr>
          <p:cNvSpPr>
            <a:spLocks noGrp="1"/>
          </p:cNvSpPr>
          <p:nvPr>
            <p:ph type="title"/>
          </p:nvPr>
        </p:nvSpPr>
        <p:spPr/>
        <p:txBody>
          <a:bodyPr/>
          <a:lstStyle/>
          <a:p>
            <a:r>
              <a:rPr lang="en-US">
                <a:latin typeface="Arial"/>
                <a:cs typeface="Arial"/>
              </a:rPr>
              <a:t>Local Copies In Process</a:t>
            </a:r>
            <a:endParaRPr lang="en-US"/>
          </a:p>
        </p:txBody>
      </p:sp>
      <p:sp>
        <p:nvSpPr>
          <p:cNvPr id="3" name="Content Placeholder 2">
            <a:extLst>
              <a:ext uri="{FF2B5EF4-FFF2-40B4-BE49-F238E27FC236}">
                <a16:creationId xmlns:a16="http://schemas.microsoft.com/office/drawing/2014/main" id="{011BA8F9-7C76-B3FC-6439-1E7CACED6896}"/>
              </a:ext>
            </a:extLst>
          </p:cNvPr>
          <p:cNvSpPr>
            <a:spLocks noGrp="1"/>
          </p:cNvSpPr>
          <p:nvPr>
            <p:ph idx="1"/>
          </p:nvPr>
        </p:nvSpPr>
        <p:spPr/>
        <p:txBody>
          <a:bodyPr vert="horz" lIns="91440" tIns="45720" rIns="91440" bIns="45720" rtlCol="0" anchor="t">
            <a:normAutofit/>
          </a:bodyPr>
          <a:lstStyle/>
          <a:p>
            <a:pPr>
              <a:buNone/>
            </a:pPr>
            <a:r>
              <a:rPr lang="en-US" sz="1800">
                <a:solidFill>
                  <a:srgbClr val="2D8B7B"/>
                </a:solidFill>
                <a:latin typeface="Arial"/>
                <a:cs typeface="Arial"/>
              </a:rPr>
              <a:t># added to inner query</a:t>
            </a:r>
            <a:endParaRPr lang="en-US" sz="1800">
              <a:latin typeface="Arial"/>
              <a:cs typeface="Arial"/>
            </a:endParaRPr>
          </a:p>
          <a:p>
            <a:pPr>
              <a:buNone/>
            </a:pPr>
            <a:r>
              <a:rPr lang="en-US" sz="1800">
                <a:solidFill>
                  <a:srgbClr val="0075B5"/>
                </a:solidFill>
                <a:latin typeface="Arial"/>
                <a:cs typeface="Arial"/>
              </a:rPr>
              <a:t>SUM</a:t>
            </a:r>
            <a:r>
              <a:rPr lang="en-US" sz="1800">
                <a:solidFill>
                  <a:srgbClr val="000000"/>
                </a:solidFill>
                <a:latin typeface="Arial"/>
                <a:cs typeface="Arial"/>
              </a:rPr>
              <a:t>(oc.copies) </a:t>
            </a:r>
            <a:r>
              <a:rPr lang="en-US" sz="1800">
                <a:solidFill>
                  <a:srgbClr val="0075B5"/>
                </a:solidFill>
                <a:latin typeface="Arial"/>
                <a:cs typeface="Arial"/>
              </a:rPr>
              <a:t>FILTER</a:t>
            </a:r>
            <a:r>
              <a:rPr lang="en-US" sz="1800">
                <a:solidFill>
                  <a:srgbClr val="000000"/>
                </a:solidFill>
                <a:latin typeface="Arial"/>
                <a:cs typeface="Arial"/>
              </a:rPr>
              <a:t>(</a:t>
            </a:r>
            <a:r>
              <a:rPr lang="en-US" sz="1800">
                <a:solidFill>
                  <a:srgbClr val="0075B5"/>
                </a:solidFill>
                <a:latin typeface="Arial"/>
                <a:cs typeface="Arial"/>
              </a:rPr>
              <a:t>WHERE</a:t>
            </a:r>
            <a:r>
              <a:rPr lang="en-US" sz="1800">
                <a:solidFill>
                  <a:srgbClr val="000000"/>
                </a:solidFill>
                <a:latin typeface="Arial"/>
                <a:cs typeface="Arial"/>
              </a:rPr>
              <a:t> </a:t>
            </a:r>
            <a:r>
              <a:rPr lang="en-US" sz="1800" err="1">
                <a:solidFill>
                  <a:srgbClr val="000000"/>
                </a:solidFill>
                <a:latin typeface="Arial"/>
                <a:cs typeface="Arial"/>
              </a:rPr>
              <a:t>o.order_status_code</a:t>
            </a:r>
            <a:r>
              <a:rPr lang="en-US" sz="1800">
                <a:solidFill>
                  <a:srgbClr val="000000"/>
                </a:solidFill>
                <a:latin typeface="Arial"/>
                <a:cs typeface="Arial"/>
              </a:rPr>
              <a:t> = 'a' </a:t>
            </a:r>
            <a:r>
              <a:rPr lang="en-US" sz="1800">
                <a:solidFill>
                  <a:srgbClr val="0075B5"/>
                </a:solidFill>
                <a:latin typeface="Arial"/>
                <a:cs typeface="Arial"/>
              </a:rPr>
              <a:t>AND</a:t>
            </a:r>
            <a:r>
              <a:rPr lang="en-US" sz="1800">
                <a:solidFill>
                  <a:srgbClr val="000000"/>
                </a:solidFill>
                <a:latin typeface="Arial"/>
                <a:cs typeface="Arial"/>
              </a:rPr>
              <a:t> </a:t>
            </a:r>
            <a:r>
              <a:rPr lang="en-US" sz="1800" err="1">
                <a:solidFill>
                  <a:srgbClr val="000000"/>
                </a:solidFill>
                <a:latin typeface="Arial"/>
                <a:cs typeface="Arial"/>
              </a:rPr>
              <a:t>o.received_date_gmt</a:t>
            </a:r>
            <a:r>
              <a:rPr lang="en-US" sz="1800">
                <a:solidFill>
                  <a:srgbClr val="000000"/>
                </a:solidFill>
                <a:latin typeface="Arial"/>
                <a:cs typeface="Arial"/>
              </a:rPr>
              <a:t>::</a:t>
            </a:r>
            <a:r>
              <a:rPr lang="en-US" sz="1800">
                <a:solidFill>
                  <a:srgbClr val="0075B5"/>
                </a:solidFill>
                <a:latin typeface="Arial"/>
                <a:cs typeface="Arial"/>
              </a:rPr>
              <a:t>DATE</a:t>
            </a:r>
            <a:r>
              <a:rPr lang="en-US" sz="1800">
                <a:solidFill>
                  <a:srgbClr val="000000"/>
                </a:solidFill>
                <a:latin typeface="Arial"/>
                <a:cs typeface="Arial"/>
              </a:rPr>
              <a:t> &gt;= </a:t>
            </a:r>
            <a:r>
              <a:rPr lang="en-US" sz="1800">
                <a:solidFill>
                  <a:srgbClr val="0075B5"/>
                </a:solidFill>
                <a:latin typeface="Arial"/>
                <a:cs typeface="Arial"/>
              </a:rPr>
              <a:t>CURRENT_DATE</a:t>
            </a:r>
            <a:r>
              <a:rPr lang="en-US" sz="1800">
                <a:solidFill>
                  <a:srgbClr val="000000"/>
                </a:solidFill>
                <a:latin typeface="Arial"/>
                <a:cs typeface="Arial"/>
              </a:rPr>
              <a:t> - </a:t>
            </a:r>
            <a:r>
              <a:rPr lang="en-US" sz="1800">
                <a:solidFill>
                  <a:srgbClr val="0075B5"/>
                </a:solidFill>
                <a:latin typeface="Arial"/>
                <a:cs typeface="Arial"/>
              </a:rPr>
              <a:t>INTERVAL</a:t>
            </a:r>
            <a:r>
              <a:rPr lang="en-US" sz="1800">
                <a:solidFill>
                  <a:srgbClr val="000000"/>
                </a:solidFill>
                <a:latin typeface="Arial"/>
                <a:cs typeface="Arial"/>
              </a:rPr>
              <a:t> '14 days') </a:t>
            </a:r>
            <a:r>
              <a:rPr lang="en-US" sz="1800">
                <a:solidFill>
                  <a:srgbClr val="0075B5"/>
                </a:solidFill>
                <a:latin typeface="Arial"/>
                <a:cs typeface="Arial"/>
              </a:rPr>
              <a:t>AS</a:t>
            </a:r>
            <a:r>
              <a:rPr lang="en-US" sz="1800">
                <a:solidFill>
                  <a:srgbClr val="000000"/>
                </a:solidFill>
                <a:latin typeface="Arial"/>
                <a:cs typeface="Arial"/>
              </a:rPr>
              <a:t> </a:t>
            </a:r>
            <a:r>
              <a:rPr lang="en-US" sz="1800" err="1">
                <a:solidFill>
                  <a:srgbClr val="000000"/>
                </a:solidFill>
                <a:latin typeface="Arial"/>
                <a:cs typeface="Arial"/>
              </a:rPr>
              <a:t>processing_copies</a:t>
            </a:r>
            <a:r>
              <a:rPr lang="en-US" sz="1800">
                <a:solidFill>
                  <a:srgbClr val="000000"/>
                </a:solidFill>
                <a:latin typeface="Arial"/>
                <a:cs typeface="Arial"/>
              </a:rPr>
              <a:t>,</a:t>
            </a:r>
            <a:endParaRPr lang="en-US" sz="1800">
              <a:latin typeface="Arial"/>
              <a:cs typeface="Arial"/>
            </a:endParaRPr>
          </a:p>
          <a:p>
            <a:pPr>
              <a:buNone/>
            </a:pPr>
            <a:r>
              <a:rPr lang="en-US" sz="1800">
                <a:solidFill>
                  <a:srgbClr val="0075B5"/>
                </a:solidFill>
                <a:latin typeface="Arial"/>
                <a:cs typeface="Arial"/>
              </a:rPr>
              <a:t>COUNT</a:t>
            </a:r>
            <a:r>
              <a:rPr lang="en-US" sz="1800">
                <a:solidFill>
                  <a:srgbClr val="000000"/>
                </a:solidFill>
                <a:latin typeface="Arial"/>
                <a:cs typeface="Arial"/>
              </a:rPr>
              <a:t>(</a:t>
            </a:r>
            <a:r>
              <a:rPr lang="en-US" sz="1800">
                <a:solidFill>
                  <a:srgbClr val="0075B5"/>
                </a:solidFill>
                <a:latin typeface="Arial"/>
                <a:cs typeface="Arial"/>
              </a:rPr>
              <a:t>DISTINCT</a:t>
            </a:r>
            <a:r>
              <a:rPr lang="en-US" sz="1800">
                <a:solidFill>
                  <a:srgbClr val="000000"/>
                </a:solidFill>
                <a:latin typeface="Arial"/>
                <a:cs typeface="Arial"/>
              </a:rPr>
              <a:t> ia.id) </a:t>
            </a:r>
            <a:r>
              <a:rPr lang="en-US" sz="1800">
                <a:solidFill>
                  <a:srgbClr val="0075B5"/>
                </a:solidFill>
                <a:latin typeface="Arial"/>
                <a:cs typeface="Arial"/>
              </a:rPr>
              <a:t>FILTER</a:t>
            </a:r>
            <a:r>
              <a:rPr lang="en-US" sz="1800">
                <a:solidFill>
                  <a:srgbClr val="000000"/>
                </a:solidFill>
                <a:latin typeface="Arial"/>
                <a:cs typeface="Arial"/>
              </a:rPr>
              <a:t>(</a:t>
            </a:r>
            <a:r>
              <a:rPr lang="en-US" sz="1800">
                <a:solidFill>
                  <a:srgbClr val="0075B5"/>
                </a:solidFill>
                <a:latin typeface="Arial"/>
                <a:cs typeface="Arial"/>
              </a:rPr>
              <a:t>WHERE</a:t>
            </a:r>
            <a:r>
              <a:rPr lang="en-US" sz="1800">
                <a:solidFill>
                  <a:srgbClr val="000000"/>
                </a:solidFill>
                <a:latin typeface="Arial"/>
                <a:cs typeface="Arial"/>
              </a:rPr>
              <a:t> rmia.creation_date_gmt::</a:t>
            </a:r>
            <a:r>
              <a:rPr lang="en-US" sz="1800">
                <a:solidFill>
                  <a:srgbClr val="0075B5"/>
                </a:solidFill>
                <a:latin typeface="Arial"/>
                <a:cs typeface="Arial"/>
              </a:rPr>
              <a:t>DATE</a:t>
            </a:r>
            <a:r>
              <a:rPr lang="en-US" sz="1800">
                <a:solidFill>
                  <a:srgbClr val="000000"/>
                </a:solidFill>
                <a:latin typeface="Arial"/>
                <a:cs typeface="Arial"/>
              </a:rPr>
              <a:t> &gt;= </a:t>
            </a:r>
            <a:r>
              <a:rPr lang="en-US" sz="1800">
                <a:solidFill>
                  <a:srgbClr val="0075B5"/>
                </a:solidFill>
                <a:latin typeface="Arial"/>
                <a:cs typeface="Arial"/>
              </a:rPr>
              <a:t>CURRENT_DATE</a:t>
            </a:r>
            <a:r>
              <a:rPr lang="en-US" sz="1800">
                <a:solidFill>
                  <a:srgbClr val="000000"/>
                </a:solidFill>
                <a:latin typeface="Arial"/>
                <a:cs typeface="Arial"/>
              </a:rPr>
              <a:t> - </a:t>
            </a:r>
            <a:r>
              <a:rPr lang="en-US" sz="1800">
                <a:solidFill>
                  <a:srgbClr val="0075B5"/>
                </a:solidFill>
                <a:latin typeface="Arial"/>
                <a:cs typeface="Arial"/>
              </a:rPr>
              <a:t>INTERVAL</a:t>
            </a:r>
            <a:r>
              <a:rPr lang="en-US" sz="1800">
                <a:solidFill>
                  <a:srgbClr val="000000"/>
                </a:solidFill>
                <a:latin typeface="Arial"/>
                <a:cs typeface="Arial"/>
              </a:rPr>
              <a:t> '14 days') </a:t>
            </a:r>
            <a:r>
              <a:rPr lang="en-US" sz="1800">
                <a:solidFill>
                  <a:srgbClr val="0075B5"/>
                </a:solidFill>
                <a:latin typeface="Arial"/>
                <a:cs typeface="Arial"/>
              </a:rPr>
              <a:t>AS</a:t>
            </a:r>
            <a:r>
              <a:rPr lang="en-US" sz="1800">
                <a:solidFill>
                  <a:srgbClr val="000000"/>
                </a:solidFill>
                <a:latin typeface="Arial"/>
                <a:cs typeface="Arial"/>
              </a:rPr>
              <a:t> </a:t>
            </a:r>
            <a:r>
              <a:rPr lang="en-US" sz="1800" err="1">
                <a:solidFill>
                  <a:srgbClr val="000000"/>
                </a:solidFill>
                <a:latin typeface="Arial"/>
                <a:cs typeface="Arial"/>
              </a:rPr>
              <a:t>in_process_item_count</a:t>
            </a:r>
            <a:endParaRPr lang="en-US" sz="1800">
              <a:latin typeface="Arial"/>
              <a:cs typeface="Arial"/>
            </a:endParaRPr>
          </a:p>
          <a:p>
            <a:pPr>
              <a:buNone/>
            </a:pPr>
            <a:r>
              <a:rPr lang="en-US" sz="1800">
                <a:solidFill>
                  <a:srgbClr val="2D8B7B"/>
                </a:solidFill>
                <a:latin typeface="Arial"/>
                <a:cs typeface="Arial"/>
              </a:rPr>
              <a:t>#added to main query</a:t>
            </a:r>
            <a:endParaRPr lang="en-US" sz="1800">
              <a:latin typeface="Arial"/>
              <a:cs typeface="Arial"/>
            </a:endParaRPr>
          </a:p>
          <a:p>
            <a:pPr>
              <a:buNone/>
            </a:pPr>
            <a:r>
              <a:rPr lang="en-US" sz="1800">
                <a:solidFill>
                  <a:srgbClr val="0075B5"/>
                </a:solidFill>
                <a:latin typeface="Arial"/>
                <a:cs typeface="Arial"/>
              </a:rPr>
              <a:t>CASE</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WHEN</a:t>
            </a:r>
            <a:r>
              <a:rPr lang="en-US" sz="1800">
                <a:solidFill>
                  <a:srgbClr val="000000"/>
                </a:solidFill>
                <a:latin typeface="Arial"/>
                <a:cs typeface="Arial"/>
              </a:rPr>
              <a:t> </a:t>
            </a:r>
            <a:r>
              <a:rPr lang="en-US" sz="1800">
                <a:solidFill>
                  <a:srgbClr val="0075B5"/>
                </a:solidFill>
                <a:latin typeface="Arial"/>
                <a:cs typeface="Arial"/>
              </a:rPr>
              <a:t>MAX</a:t>
            </a:r>
            <a:r>
              <a:rPr lang="en-US" sz="1800">
                <a:solidFill>
                  <a:srgbClr val="000000"/>
                </a:solidFill>
                <a:latin typeface="Arial"/>
                <a:cs typeface="Arial"/>
              </a:rPr>
              <a:t>(mv.processing_copies) &gt; 0 </a:t>
            </a:r>
            <a:r>
              <a:rPr lang="en-US" sz="1800">
                <a:solidFill>
                  <a:srgbClr val="0075B5"/>
                </a:solidFill>
                <a:latin typeface="Arial"/>
                <a:cs typeface="Arial"/>
              </a:rPr>
              <a:t>AND</a:t>
            </a:r>
            <a:r>
              <a:rPr lang="en-US" sz="1800">
                <a:solidFill>
                  <a:srgbClr val="000000"/>
                </a:solidFill>
                <a:latin typeface="Arial"/>
                <a:cs typeface="Arial"/>
              </a:rPr>
              <a:t> </a:t>
            </a:r>
            <a:r>
              <a:rPr lang="en-US" sz="1800">
                <a:solidFill>
                  <a:srgbClr val="0075B5"/>
                </a:solidFill>
                <a:latin typeface="Arial"/>
                <a:cs typeface="Arial"/>
              </a:rPr>
              <a:t>MAX</a:t>
            </a:r>
            <a:r>
              <a:rPr lang="en-US" sz="1800">
                <a:solidFill>
                  <a:srgbClr val="000000"/>
                </a:solidFill>
                <a:latin typeface="Arial"/>
                <a:cs typeface="Arial"/>
              </a:rPr>
              <a:t>(</a:t>
            </a:r>
            <a:r>
              <a:rPr lang="en-US" sz="1800" err="1">
                <a:solidFill>
                  <a:srgbClr val="000000"/>
                </a:solidFill>
                <a:latin typeface="Arial"/>
                <a:cs typeface="Arial"/>
              </a:rPr>
              <a:t>mv.in_process_item_count</a:t>
            </a:r>
            <a:r>
              <a:rPr lang="en-US" sz="1800">
                <a:solidFill>
                  <a:srgbClr val="000000"/>
                </a:solidFill>
                <a:latin typeface="Arial"/>
                <a:cs typeface="Arial"/>
              </a:rPr>
              <a:t>) &lt; </a:t>
            </a:r>
            <a:endParaRPr lang="en-US" sz="1800"/>
          </a:p>
          <a:p>
            <a:pPr>
              <a:buNone/>
            </a:pPr>
            <a:r>
              <a:rPr lang="en-US" sz="1800">
                <a:solidFill>
                  <a:srgbClr val="000000"/>
                </a:solidFill>
                <a:latin typeface="Arial"/>
                <a:cs typeface="Arial"/>
              </a:rPr>
              <a:t>    </a:t>
            </a:r>
            <a:r>
              <a:rPr lang="en-US" sz="1800">
                <a:solidFill>
                  <a:srgbClr val="0075B5"/>
                </a:solidFill>
                <a:latin typeface="Arial"/>
                <a:cs typeface="Arial"/>
              </a:rPr>
              <a:t>MAX</a:t>
            </a:r>
            <a:r>
              <a:rPr lang="en-US" sz="1800">
                <a:solidFill>
                  <a:srgbClr val="000000"/>
                </a:solidFill>
                <a:latin typeface="Arial"/>
                <a:cs typeface="Arial"/>
              </a:rPr>
              <a:t>(mv.processing_copies) </a:t>
            </a:r>
            <a:r>
              <a:rPr lang="en-US" sz="1800">
                <a:solidFill>
                  <a:srgbClr val="0075B5"/>
                </a:solidFill>
                <a:latin typeface="Arial"/>
                <a:cs typeface="Arial"/>
              </a:rPr>
              <a:t>THEN</a:t>
            </a:r>
            <a:r>
              <a:rPr lang="en-US" sz="1800">
                <a:solidFill>
                  <a:srgbClr val="000000"/>
                </a:solidFill>
                <a:latin typeface="Arial"/>
                <a:cs typeface="Arial"/>
              </a:rPr>
              <a:t> </a:t>
            </a:r>
            <a:r>
              <a:rPr lang="en-US" sz="1800">
                <a:solidFill>
                  <a:srgbClr val="0075B5"/>
                </a:solidFill>
                <a:latin typeface="Arial"/>
                <a:cs typeface="Arial"/>
              </a:rPr>
              <a:t>MAX</a:t>
            </a:r>
            <a:r>
              <a:rPr lang="en-US" sz="1800">
                <a:solidFill>
                  <a:srgbClr val="000000"/>
                </a:solidFill>
                <a:latin typeface="Arial"/>
                <a:cs typeface="Arial"/>
              </a:rPr>
              <a:t>(</a:t>
            </a:r>
            <a:r>
              <a:rPr lang="en-US" sz="1800" err="1">
                <a:solidFill>
                  <a:srgbClr val="000000"/>
                </a:solidFill>
                <a:latin typeface="Arial"/>
                <a:cs typeface="Arial"/>
              </a:rPr>
              <a:t>mv.processing_copies</a:t>
            </a:r>
            <a:r>
              <a:rPr lang="en-US" sz="1800">
                <a:solidFill>
                  <a:srgbClr val="000000"/>
                </a:solidFill>
                <a:latin typeface="Arial"/>
                <a:cs typeface="Arial"/>
              </a:rPr>
              <a:t>) – </a:t>
            </a:r>
            <a:endParaRPr lang="en-US" sz="1800"/>
          </a:p>
          <a:p>
            <a:pPr>
              <a:buNone/>
            </a:pPr>
            <a:r>
              <a:rPr lang="en-US" sz="1800">
                <a:solidFill>
                  <a:srgbClr val="000000"/>
                </a:solidFill>
                <a:latin typeface="Arial"/>
                <a:cs typeface="Arial"/>
              </a:rPr>
              <a:t>    </a:t>
            </a:r>
            <a:r>
              <a:rPr lang="en-US" sz="1800">
                <a:solidFill>
                  <a:srgbClr val="0075B5"/>
                </a:solidFill>
                <a:latin typeface="Arial"/>
                <a:cs typeface="Arial"/>
              </a:rPr>
              <a:t>MAX</a:t>
            </a:r>
            <a:r>
              <a:rPr lang="en-US" sz="1800">
                <a:solidFill>
                  <a:srgbClr val="000000"/>
                </a:solidFill>
                <a:latin typeface="Arial"/>
                <a:cs typeface="Arial"/>
              </a:rPr>
              <a:t>(mv.in_process_item_count)</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ELSE</a:t>
            </a:r>
            <a:r>
              <a:rPr lang="en-US" sz="1800">
                <a:solidFill>
                  <a:srgbClr val="000000"/>
                </a:solidFill>
                <a:latin typeface="Arial"/>
                <a:cs typeface="Arial"/>
              </a:rPr>
              <a:t> 0</a:t>
            </a:r>
            <a:endParaRPr lang="en-US" sz="1800">
              <a:latin typeface="Arial"/>
              <a:cs typeface="Arial"/>
            </a:endParaRPr>
          </a:p>
          <a:p>
            <a:pPr marL="0" indent="0">
              <a:buNone/>
            </a:pPr>
            <a:r>
              <a:rPr lang="en-US" sz="1800">
                <a:solidFill>
                  <a:srgbClr val="0075B5"/>
                </a:solidFill>
                <a:latin typeface="Arial"/>
                <a:cs typeface="Arial"/>
              </a:rPr>
              <a:t>END AS </a:t>
            </a:r>
            <a:r>
              <a:rPr lang="en-US" sz="1800">
                <a:solidFill>
                  <a:srgbClr val="000000"/>
                </a:solidFill>
                <a:latin typeface="Arial"/>
                <a:cs typeface="Arial"/>
              </a:rPr>
              <a:t>LocalCopiesInProcess</a:t>
            </a:r>
            <a:endParaRPr lang="en-US" sz="1800">
              <a:latin typeface="Arial"/>
              <a:cs typeface="Arial"/>
            </a:endParaRPr>
          </a:p>
        </p:txBody>
      </p:sp>
    </p:spTree>
    <p:extLst>
      <p:ext uri="{BB962C8B-B14F-4D97-AF65-F5344CB8AC3E}">
        <p14:creationId xmlns:p14="http://schemas.microsoft.com/office/powerpoint/2010/main" val="2328530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8299-043F-BA66-DFF1-72E2D61DD742}"/>
              </a:ext>
            </a:extLst>
          </p:cNvPr>
          <p:cNvSpPr>
            <a:spLocks noGrp="1"/>
          </p:cNvSpPr>
          <p:nvPr>
            <p:ph type="title"/>
          </p:nvPr>
        </p:nvSpPr>
        <p:spPr/>
        <p:txBody>
          <a:bodyPr>
            <a:normAutofit/>
          </a:bodyPr>
          <a:lstStyle/>
          <a:p>
            <a:r>
              <a:rPr lang="en-US">
                <a:latin typeface="Arial"/>
                <a:cs typeface="Arial"/>
              </a:rPr>
              <a:t>Collections (Age Level)</a:t>
            </a:r>
          </a:p>
        </p:txBody>
      </p:sp>
      <p:sp>
        <p:nvSpPr>
          <p:cNvPr id="3" name="Content Placeholder 2">
            <a:extLst>
              <a:ext uri="{FF2B5EF4-FFF2-40B4-BE49-F238E27FC236}">
                <a16:creationId xmlns:a16="http://schemas.microsoft.com/office/drawing/2014/main" id="{F744D51D-66D3-4752-5105-323187452738}"/>
              </a:ext>
            </a:extLst>
          </p:cNvPr>
          <p:cNvSpPr>
            <a:spLocks noGrp="1"/>
          </p:cNvSpPr>
          <p:nvPr>
            <p:ph idx="1"/>
          </p:nvPr>
        </p:nvSpPr>
        <p:spPr/>
        <p:txBody>
          <a:bodyPr vert="horz" lIns="91440" tIns="45720" rIns="91440" bIns="45720" rtlCol="0" anchor="t">
            <a:normAutofit/>
          </a:bodyPr>
          <a:lstStyle/>
          <a:p>
            <a:pPr>
              <a:buNone/>
            </a:pPr>
            <a:r>
              <a:rPr lang="en-US" sz="1800">
                <a:solidFill>
                  <a:srgbClr val="2D8B7B"/>
                </a:solidFill>
                <a:latin typeface="Arial"/>
                <a:cs typeface="Arial"/>
              </a:rPr>
              <a:t># added to inner query</a:t>
            </a:r>
            <a:endParaRPr lang="en-US" sz="1800">
              <a:latin typeface="Arial"/>
              <a:cs typeface="Arial"/>
            </a:endParaRPr>
          </a:p>
          <a:p>
            <a:pPr>
              <a:buNone/>
            </a:pPr>
            <a:r>
              <a:rPr lang="en-US" sz="1800">
                <a:solidFill>
                  <a:srgbClr val="0075B5"/>
                </a:solidFill>
                <a:latin typeface="Arial"/>
                <a:cs typeface="Arial"/>
              </a:rPr>
              <a:t>MODE</a:t>
            </a:r>
            <a:r>
              <a:rPr lang="en-US" sz="1800">
                <a:solidFill>
                  <a:srgbClr val="000000"/>
                </a:solidFill>
                <a:latin typeface="Arial"/>
                <a:cs typeface="Arial"/>
              </a:rPr>
              <a:t>() </a:t>
            </a:r>
            <a:r>
              <a:rPr lang="en-US" sz="1800">
                <a:solidFill>
                  <a:srgbClr val="0075B5"/>
                </a:solidFill>
                <a:latin typeface="Arial"/>
                <a:cs typeface="Arial"/>
              </a:rPr>
              <a:t>WITHIN</a:t>
            </a:r>
            <a:r>
              <a:rPr lang="en-US" sz="1800">
                <a:solidFill>
                  <a:srgbClr val="000000"/>
                </a:solidFill>
                <a:latin typeface="Arial"/>
                <a:cs typeface="Arial"/>
              </a:rPr>
              <a:t> </a:t>
            </a:r>
            <a:r>
              <a:rPr lang="en-US" sz="1800">
                <a:solidFill>
                  <a:srgbClr val="0075B5"/>
                </a:solidFill>
                <a:latin typeface="Arial"/>
                <a:cs typeface="Arial"/>
              </a:rPr>
              <a:t>GROUP</a:t>
            </a:r>
            <a:r>
              <a:rPr lang="en-US" sz="1800">
                <a:solidFill>
                  <a:srgbClr val="000000"/>
                </a:solidFill>
                <a:latin typeface="Arial"/>
                <a:cs typeface="Arial"/>
              </a:rPr>
              <a:t> (</a:t>
            </a:r>
            <a:r>
              <a:rPr lang="en-US" sz="1800">
                <a:solidFill>
                  <a:srgbClr val="0075B5"/>
                </a:solidFill>
                <a:latin typeface="Arial"/>
                <a:cs typeface="Arial"/>
              </a:rPr>
              <a:t>ORDER</a:t>
            </a:r>
            <a:r>
              <a:rPr lang="en-US" sz="1800">
                <a:solidFill>
                  <a:srgbClr val="000000"/>
                </a:solidFill>
                <a:latin typeface="Arial"/>
                <a:cs typeface="Arial"/>
              </a:rPr>
              <a:t> </a:t>
            </a:r>
            <a:r>
              <a:rPr lang="en-US" sz="1800">
                <a:solidFill>
                  <a:srgbClr val="0075B5"/>
                </a:solidFill>
                <a:latin typeface="Arial"/>
                <a:cs typeface="Arial"/>
              </a:rPr>
              <a:t>BY</a:t>
            </a:r>
            <a:r>
              <a:rPr lang="en-US" sz="1800">
                <a:solidFill>
                  <a:srgbClr val="000000"/>
                </a:solidFill>
                <a:latin typeface="Arial"/>
                <a:cs typeface="Arial"/>
              </a:rPr>
              <a:t> </a:t>
            </a:r>
            <a:r>
              <a:rPr lang="en-US" sz="1800">
                <a:solidFill>
                  <a:srgbClr val="0075B5"/>
                </a:solidFill>
                <a:latin typeface="Arial"/>
                <a:cs typeface="Arial"/>
              </a:rPr>
              <a:t>SUBSTRING</a:t>
            </a:r>
            <a:r>
              <a:rPr lang="en-US" sz="1800">
                <a:solidFill>
                  <a:srgbClr val="000000"/>
                </a:solidFill>
                <a:latin typeface="Arial"/>
                <a:cs typeface="Arial"/>
              </a:rPr>
              <a:t>(i.location_code,4,1)) </a:t>
            </a:r>
            <a:r>
              <a:rPr lang="en-US" sz="1800">
                <a:solidFill>
                  <a:srgbClr val="0075B5"/>
                </a:solidFill>
                <a:latin typeface="Arial"/>
                <a:cs typeface="Arial"/>
              </a:rPr>
              <a:t>AS</a:t>
            </a:r>
            <a:r>
              <a:rPr lang="en-US" sz="1800">
                <a:solidFill>
                  <a:srgbClr val="000000"/>
                </a:solidFill>
                <a:latin typeface="Arial"/>
                <a:cs typeface="Arial"/>
              </a:rPr>
              <a:t> </a:t>
            </a:r>
            <a:r>
              <a:rPr lang="en-US" sz="1800" err="1">
                <a:solidFill>
                  <a:srgbClr val="000000"/>
                </a:solidFill>
                <a:latin typeface="Arial"/>
                <a:cs typeface="Arial"/>
              </a:rPr>
              <a:t>age_level</a:t>
            </a:r>
            <a:endParaRPr lang="en-US" sz="1800" err="1">
              <a:latin typeface="Arial"/>
              <a:cs typeface="Arial"/>
            </a:endParaRPr>
          </a:p>
          <a:p>
            <a:pPr>
              <a:buNone/>
            </a:pPr>
            <a:r>
              <a:rPr lang="en-US" sz="1800">
                <a:solidFill>
                  <a:srgbClr val="2D8B7B"/>
                </a:solidFill>
                <a:latin typeface="Arial"/>
                <a:cs typeface="Arial"/>
              </a:rPr>
              <a:t>#added to main query</a:t>
            </a:r>
            <a:endParaRPr lang="en-US" sz="1800">
              <a:latin typeface="Arial"/>
              <a:cs typeface="Arial"/>
            </a:endParaRPr>
          </a:p>
          <a:p>
            <a:pPr>
              <a:buNone/>
            </a:pPr>
            <a:r>
              <a:rPr lang="en-US" sz="1800">
                <a:solidFill>
                  <a:srgbClr val="0075B5"/>
                </a:solidFill>
                <a:latin typeface="Arial"/>
                <a:cs typeface="Arial"/>
              </a:rPr>
              <a:t>CASE</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WHEN</a:t>
            </a:r>
            <a:r>
              <a:rPr lang="en-US" sz="1800">
                <a:solidFill>
                  <a:srgbClr val="000000"/>
                </a:solidFill>
                <a:latin typeface="Arial"/>
                <a:cs typeface="Arial"/>
              </a:rPr>
              <a:t> mv.age_level = 'j' </a:t>
            </a:r>
            <a:r>
              <a:rPr lang="en-US" sz="1800">
                <a:solidFill>
                  <a:srgbClr val="0075B5"/>
                </a:solidFill>
                <a:latin typeface="Arial"/>
                <a:cs typeface="Arial"/>
              </a:rPr>
              <a:t>THEN</a:t>
            </a:r>
            <a:r>
              <a:rPr lang="en-US" sz="1800">
                <a:solidFill>
                  <a:srgbClr val="000000"/>
                </a:solidFill>
                <a:latin typeface="Arial"/>
                <a:cs typeface="Arial"/>
              </a:rPr>
              <a:t> 'JUV'</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WHEN</a:t>
            </a:r>
            <a:r>
              <a:rPr lang="en-US" sz="1800">
                <a:solidFill>
                  <a:srgbClr val="000000"/>
                </a:solidFill>
                <a:latin typeface="Arial"/>
                <a:cs typeface="Arial"/>
              </a:rPr>
              <a:t> mv.age_level = 'y' </a:t>
            </a:r>
            <a:r>
              <a:rPr lang="en-US" sz="1800">
                <a:solidFill>
                  <a:srgbClr val="0075B5"/>
                </a:solidFill>
                <a:latin typeface="Arial"/>
                <a:cs typeface="Arial"/>
              </a:rPr>
              <a:t>THEN</a:t>
            </a:r>
            <a:r>
              <a:rPr lang="en-US" sz="1800">
                <a:solidFill>
                  <a:srgbClr val="000000"/>
                </a:solidFill>
                <a:latin typeface="Arial"/>
                <a:cs typeface="Arial"/>
              </a:rPr>
              <a:t> 'YA'</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WHEN</a:t>
            </a:r>
            <a:r>
              <a:rPr lang="en-US" sz="1800">
                <a:solidFill>
                  <a:srgbClr val="000000"/>
                </a:solidFill>
                <a:latin typeface="Arial"/>
                <a:cs typeface="Arial"/>
              </a:rPr>
              <a:t> mv.age_level </a:t>
            </a:r>
            <a:r>
              <a:rPr lang="en-US" sz="1800">
                <a:solidFill>
                  <a:srgbClr val="0075B5"/>
                </a:solidFill>
                <a:latin typeface="Arial"/>
                <a:cs typeface="Arial"/>
              </a:rPr>
              <a:t>IS</a:t>
            </a:r>
            <a:r>
              <a:rPr lang="en-US" sz="1800">
                <a:solidFill>
                  <a:srgbClr val="000000"/>
                </a:solidFill>
                <a:latin typeface="Arial"/>
                <a:cs typeface="Arial"/>
              </a:rPr>
              <a:t> </a:t>
            </a:r>
            <a:r>
              <a:rPr lang="en-US" sz="1800">
                <a:solidFill>
                  <a:srgbClr val="0075B5"/>
                </a:solidFill>
                <a:latin typeface="Arial"/>
                <a:cs typeface="Arial"/>
              </a:rPr>
              <a:t>NULL</a:t>
            </a:r>
            <a:r>
              <a:rPr lang="en-US" sz="1800">
                <a:solidFill>
                  <a:srgbClr val="000000"/>
                </a:solidFill>
                <a:latin typeface="Arial"/>
                <a:cs typeface="Arial"/>
              </a:rPr>
              <a:t> </a:t>
            </a:r>
            <a:r>
              <a:rPr lang="en-US" sz="1800">
                <a:solidFill>
                  <a:srgbClr val="0075B5"/>
                </a:solidFill>
                <a:latin typeface="Arial"/>
                <a:cs typeface="Arial"/>
              </a:rPr>
              <a:t>THEN</a:t>
            </a:r>
            <a:r>
              <a:rPr lang="en-US" sz="1800">
                <a:solidFill>
                  <a:srgbClr val="000000"/>
                </a:solidFill>
                <a:latin typeface="Arial"/>
                <a:cs typeface="Arial"/>
              </a:rPr>
              <a:t> 'UNKNOWN'</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ELSE</a:t>
            </a:r>
            <a:r>
              <a:rPr lang="en-US" sz="1800">
                <a:solidFill>
                  <a:srgbClr val="000000"/>
                </a:solidFill>
                <a:latin typeface="Arial"/>
                <a:cs typeface="Arial"/>
              </a:rPr>
              <a:t> 'ADULT'</a:t>
            </a:r>
            <a:endParaRPr lang="en-US" sz="1800">
              <a:latin typeface="Arial"/>
              <a:cs typeface="Arial"/>
            </a:endParaRPr>
          </a:p>
          <a:p>
            <a:pPr>
              <a:buNone/>
            </a:pPr>
            <a:r>
              <a:rPr lang="en-US" sz="1800">
                <a:solidFill>
                  <a:srgbClr val="0075B5"/>
                </a:solidFill>
                <a:latin typeface="Arial"/>
                <a:cs typeface="Arial"/>
              </a:rPr>
              <a:t>END</a:t>
            </a:r>
            <a:r>
              <a:rPr lang="en-US" sz="1800">
                <a:solidFill>
                  <a:srgbClr val="000000"/>
                </a:solidFill>
                <a:latin typeface="Arial"/>
                <a:cs typeface="Arial"/>
              </a:rPr>
              <a:t> </a:t>
            </a:r>
            <a:r>
              <a:rPr lang="en-US" sz="1800">
                <a:solidFill>
                  <a:srgbClr val="0075B5"/>
                </a:solidFill>
                <a:latin typeface="Arial"/>
                <a:cs typeface="Arial"/>
              </a:rPr>
              <a:t>AS</a:t>
            </a:r>
            <a:r>
              <a:rPr lang="en-US" sz="1800">
                <a:solidFill>
                  <a:srgbClr val="000000"/>
                </a:solidFill>
                <a:latin typeface="Arial"/>
                <a:cs typeface="Arial"/>
              </a:rPr>
              <a:t> age_level</a:t>
            </a:r>
            <a:endParaRPr lang="en-US" sz="1800">
              <a:latin typeface="Arial"/>
              <a:cs typeface="Arial"/>
            </a:endParaRPr>
          </a:p>
        </p:txBody>
      </p:sp>
    </p:spTree>
    <p:extLst>
      <p:ext uri="{BB962C8B-B14F-4D97-AF65-F5344CB8AC3E}">
        <p14:creationId xmlns:p14="http://schemas.microsoft.com/office/powerpoint/2010/main" val="823831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B6C8-226F-4428-742F-8271D2623BE0}"/>
              </a:ext>
            </a:extLst>
          </p:cNvPr>
          <p:cNvSpPr>
            <a:spLocks noGrp="1"/>
          </p:cNvSpPr>
          <p:nvPr>
            <p:ph type="title"/>
          </p:nvPr>
        </p:nvSpPr>
        <p:spPr/>
        <p:txBody>
          <a:bodyPr/>
          <a:lstStyle/>
          <a:p>
            <a:r>
              <a:rPr lang="en-US">
                <a:latin typeface="Arial"/>
                <a:cs typeface="Arial"/>
              </a:rPr>
              <a:t>Collections (</a:t>
            </a:r>
            <a:r>
              <a:rPr lang="en-US" err="1">
                <a:latin typeface="Arial"/>
                <a:cs typeface="Arial"/>
              </a:rPr>
              <a:t>is_fiction</a:t>
            </a:r>
            <a:r>
              <a:rPr lang="en-US">
                <a:latin typeface="Arial"/>
                <a:cs typeface="Arial"/>
              </a:rPr>
              <a:t>)</a:t>
            </a:r>
          </a:p>
        </p:txBody>
      </p:sp>
      <p:sp>
        <p:nvSpPr>
          <p:cNvPr id="3" name="Content Placeholder 2">
            <a:extLst>
              <a:ext uri="{FF2B5EF4-FFF2-40B4-BE49-F238E27FC236}">
                <a16:creationId xmlns:a16="http://schemas.microsoft.com/office/drawing/2014/main" id="{A8BE94C6-B813-1F99-743E-0B16F5B34EFF}"/>
              </a:ext>
            </a:extLst>
          </p:cNvPr>
          <p:cNvSpPr>
            <a:spLocks noGrp="1"/>
          </p:cNvSpPr>
          <p:nvPr>
            <p:ph idx="1"/>
          </p:nvPr>
        </p:nvSpPr>
        <p:spPr>
          <a:xfrm>
            <a:off x="516565" y="1517007"/>
            <a:ext cx="11083555" cy="4414665"/>
          </a:xfrm>
        </p:spPr>
        <p:txBody>
          <a:bodyPr vert="horz" lIns="91440" tIns="45720" rIns="91440" bIns="45720" rtlCol="0" anchor="t">
            <a:noAutofit/>
          </a:bodyPr>
          <a:lstStyle/>
          <a:p>
            <a:pPr>
              <a:buNone/>
            </a:pPr>
            <a:r>
              <a:rPr lang="en-US" sz="1800">
                <a:solidFill>
                  <a:srgbClr val="2D8B7B"/>
                </a:solidFill>
                <a:latin typeface="Arial"/>
                <a:cs typeface="Arial"/>
              </a:rPr>
              <a:t># added to main query</a:t>
            </a:r>
            <a:endParaRPr lang="en-US" sz="1800">
              <a:latin typeface="Arial"/>
              <a:cs typeface="Arial"/>
            </a:endParaRPr>
          </a:p>
          <a:p>
            <a:pPr>
              <a:buNone/>
            </a:pPr>
            <a:r>
              <a:rPr lang="en-US" sz="1800">
                <a:solidFill>
                  <a:srgbClr val="0075B5"/>
                </a:solidFill>
                <a:latin typeface="Arial"/>
                <a:cs typeface="Arial"/>
              </a:rPr>
              <a:t>MODE</a:t>
            </a:r>
            <a:r>
              <a:rPr lang="en-US" sz="1800">
                <a:solidFill>
                  <a:srgbClr val="000000"/>
                </a:solidFill>
                <a:latin typeface="Arial"/>
                <a:cs typeface="Arial"/>
              </a:rPr>
              <a:t>() </a:t>
            </a:r>
            <a:r>
              <a:rPr lang="en-US" sz="1800">
                <a:solidFill>
                  <a:srgbClr val="0075B5"/>
                </a:solidFill>
                <a:latin typeface="Arial"/>
                <a:cs typeface="Arial"/>
              </a:rPr>
              <a:t>WITHIN</a:t>
            </a:r>
            <a:r>
              <a:rPr lang="en-US" sz="1800">
                <a:solidFill>
                  <a:srgbClr val="000000"/>
                </a:solidFill>
                <a:latin typeface="Arial"/>
                <a:cs typeface="Arial"/>
              </a:rPr>
              <a:t> </a:t>
            </a:r>
            <a:r>
              <a:rPr lang="en-US" sz="1800">
                <a:solidFill>
                  <a:srgbClr val="0075B5"/>
                </a:solidFill>
                <a:latin typeface="Arial"/>
                <a:cs typeface="Arial"/>
              </a:rPr>
              <a:t>GROUP</a:t>
            </a:r>
            <a:r>
              <a:rPr lang="en-US" sz="1800">
                <a:solidFill>
                  <a:srgbClr val="000000"/>
                </a:solidFill>
                <a:latin typeface="Arial"/>
                <a:cs typeface="Arial"/>
              </a:rPr>
              <a:t> (</a:t>
            </a:r>
            <a:r>
              <a:rPr lang="en-US" sz="1800">
                <a:solidFill>
                  <a:srgbClr val="0075B5"/>
                </a:solidFill>
                <a:latin typeface="Arial"/>
                <a:cs typeface="Arial"/>
              </a:rPr>
              <a:t>ORDER</a:t>
            </a:r>
            <a:r>
              <a:rPr lang="en-US" sz="1800">
                <a:solidFill>
                  <a:srgbClr val="000000"/>
                </a:solidFill>
                <a:latin typeface="Arial"/>
                <a:cs typeface="Arial"/>
              </a:rPr>
              <a:t> </a:t>
            </a:r>
            <a:r>
              <a:rPr lang="en-US" sz="1800">
                <a:solidFill>
                  <a:srgbClr val="0075B5"/>
                </a:solidFill>
                <a:latin typeface="Arial"/>
                <a:cs typeface="Arial"/>
              </a:rPr>
              <a:t>BY</a:t>
            </a:r>
            <a:r>
              <a:rPr lang="en-US" sz="1800">
                <a:solidFill>
                  <a:srgbClr val="000000"/>
                </a:solidFill>
                <a:latin typeface="Arial"/>
                <a:cs typeface="Arial"/>
              </a:rPr>
              <a:t> </a:t>
            </a:r>
            <a:endParaRPr lang="en-US" sz="1800"/>
          </a:p>
          <a:p>
            <a:pPr>
              <a:buNone/>
            </a:pPr>
            <a:r>
              <a:rPr lang="en-US" sz="1800">
                <a:solidFill>
                  <a:srgbClr val="000000"/>
                </a:solidFill>
                <a:latin typeface="Arial"/>
                <a:cs typeface="Arial"/>
              </a:rPr>
              <a:t>  </a:t>
            </a:r>
            <a:r>
              <a:rPr lang="en-US" sz="1800">
                <a:solidFill>
                  <a:srgbClr val="0075B5"/>
                </a:solidFill>
                <a:latin typeface="Arial"/>
                <a:cs typeface="Arial"/>
              </a:rPr>
              <a:t>CASE</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WHEN</a:t>
            </a:r>
            <a:r>
              <a:rPr lang="en-US" sz="1800">
                <a:solidFill>
                  <a:srgbClr val="000000"/>
                </a:solidFill>
                <a:latin typeface="Arial"/>
                <a:cs typeface="Arial"/>
              </a:rPr>
              <a:t> </a:t>
            </a:r>
            <a:r>
              <a:rPr lang="en-US" sz="1800" err="1">
                <a:solidFill>
                  <a:srgbClr val="000000"/>
                </a:solidFill>
                <a:latin typeface="Arial"/>
                <a:cs typeface="Arial"/>
              </a:rPr>
              <a:t>phrase_entry.index_entry</a:t>
            </a:r>
            <a:r>
              <a:rPr lang="en-US" sz="1800">
                <a:solidFill>
                  <a:srgbClr val="000000"/>
                </a:solidFill>
                <a:latin typeface="Arial"/>
                <a:cs typeface="Arial"/>
              </a:rPr>
              <a:t> ~ '((\</a:t>
            </a:r>
            <a:r>
              <a:rPr lang="en-US" sz="1800" err="1">
                <a:solidFill>
                  <a:srgbClr val="000000"/>
                </a:solidFill>
                <a:latin typeface="Arial"/>
                <a:cs typeface="Arial"/>
              </a:rPr>
              <a:t>yfiction</a:t>
            </a:r>
            <a:r>
              <a:rPr lang="en-US" sz="1800">
                <a:solidFill>
                  <a:srgbClr val="000000"/>
                </a:solidFill>
                <a:latin typeface="Arial"/>
                <a:cs typeface="Arial"/>
              </a:rPr>
              <a:t>)|(pictorial works)|(tales)|</a:t>
            </a:r>
            <a:endParaRPr lang="en-US" sz="1800">
              <a:latin typeface="Arial"/>
              <a:cs typeface="Arial"/>
            </a:endParaRPr>
          </a:p>
          <a:p>
            <a:pPr>
              <a:buNone/>
            </a:pPr>
            <a:r>
              <a:rPr lang="en-US" sz="1800">
                <a:solidFill>
                  <a:srgbClr val="000000"/>
                </a:solidFill>
                <a:latin typeface="Arial"/>
                <a:cs typeface="Arial"/>
              </a:rPr>
              <a:t>      (^\y(?!\w*biography)\w*(comic books strips </a:t>
            </a:r>
            <a:r>
              <a:rPr lang="en-US" sz="1800" err="1">
                <a:solidFill>
                  <a:srgbClr val="000000"/>
                </a:solidFill>
                <a:latin typeface="Arial"/>
                <a:cs typeface="Arial"/>
              </a:rPr>
              <a:t>etc</a:t>
            </a:r>
            <a:r>
              <a:rPr lang="en-US" sz="1800">
                <a:solidFill>
                  <a:srgbClr val="000000"/>
                </a:solidFill>
                <a:latin typeface="Arial"/>
                <a:cs typeface="Arial"/>
              </a:rPr>
              <a:t>))|(^\y(?!\w*biography)\w*(graphic </a:t>
            </a:r>
            <a:endParaRPr lang="en-US" sz="1800"/>
          </a:p>
          <a:p>
            <a:pPr>
              <a:buNone/>
            </a:pPr>
            <a:r>
              <a:rPr lang="en-US" sz="1800">
                <a:solidFill>
                  <a:srgbClr val="000000"/>
                </a:solidFill>
                <a:latin typeface="Arial"/>
                <a:cs typeface="Arial"/>
              </a:rPr>
              <a:t>      novels))|(\</a:t>
            </a:r>
            <a:r>
              <a:rPr lang="en-US" sz="1800" err="1">
                <a:solidFill>
                  <a:srgbClr val="000000"/>
                </a:solidFill>
                <a:latin typeface="Arial"/>
                <a:cs typeface="Arial"/>
              </a:rPr>
              <a:t>ydrama</a:t>
            </a:r>
            <a:r>
              <a:rPr lang="en-US" sz="1800">
                <a:solidFill>
                  <a:srgbClr val="000000"/>
                </a:solidFill>
                <a:latin typeface="Arial"/>
                <a:cs typeface="Arial"/>
              </a:rPr>
              <a:t>)|((?&lt;!hi)stories))(( [a- z]+)?)(( translations into [a-z]+)?)$'</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AND</a:t>
            </a:r>
            <a:r>
              <a:rPr lang="en-US" sz="1800">
                <a:solidFill>
                  <a:srgbClr val="000000"/>
                </a:solidFill>
                <a:latin typeface="Arial"/>
                <a:cs typeface="Arial"/>
              </a:rPr>
              <a:t> </a:t>
            </a:r>
            <a:r>
              <a:rPr lang="en-US" sz="1800" err="1">
                <a:solidFill>
                  <a:srgbClr val="000000"/>
                </a:solidFill>
                <a:latin typeface="Arial"/>
                <a:cs typeface="Arial"/>
              </a:rPr>
              <a:t>brp.material_code</a:t>
            </a:r>
            <a:r>
              <a:rPr lang="en-US" sz="1800">
                <a:solidFill>
                  <a:srgbClr val="000000"/>
                </a:solidFill>
                <a:latin typeface="Arial"/>
                <a:cs typeface="Arial"/>
              </a:rPr>
              <a:t> </a:t>
            </a:r>
            <a:r>
              <a:rPr lang="en-US" sz="1800">
                <a:solidFill>
                  <a:srgbClr val="0075B5"/>
                </a:solidFill>
                <a:latin typeface="Arial"/>
                <a:cs typeface="Arial"/>
              </a:rPr>
              <a:t>NOT IN</a:t>
            </a:r>
            <a:r>
              <a:rPr lang="en-US" sz="1800">
                <a:solidFill>
                  <a:srgbClr val="000000"/>
                </a:solidFill>
                <a:latin typeface="Arial"/>
                <a:cs typeface="Arial"/>
              </a:rPr>
              <a:t> ('7','8','b','e','j','k','m','n')</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AND NOT </a:t>
            </a:r>
            <a:r>
              <a:rPr lang="en-US" sz="1800">
                <a:solidFill>
                  <a:srgbClr val="000000"/>
                </a:solidFill>
                <a:latin typeface="Arial"/>
                <a:cs typeface="Arial"/>
              </a:rPr>
              <a:t>(</a:t>
            </a:r>
            <a:r>
              <a:rPr lang="en-US" sz="1800" err="1">
                <a:solidFill>
                  <a:srgbClr val="000000"/>
                </a:solidFill>
                <a:latin typeface="Arial"/>
                <a:cs typeface="Arial"/>
              </a:rPr>
              <a:t>leader_field.bib_level_code</a:t>
            </a:r>
            <a:r>
              <a:rPr lang="en-US" sz="1800">
                <a:solidFill>
                  <a:srgbClr val="000000"/>
                </a:solidFill>
                <a:latin typeface="Arial"/>
                <a:cs typeface="Arial"/>
              </a:rPr>
              <a:t> = 'm' </a:t>
            </a:r>
            <a:r>
              <a:rPr lang="en-US" sz="1800">
                <a:solidFill>
                  <a:srgbClr val="0075B5"/>
                </a:solidFill>
                <a:latin typeface="Arial"/>
                <a:cs typeface="Arial"/>
              </a:rPr>
              <a:t>AND</a:t>
            </a:r>
            <a:r>
              <a:rPr lang="en-US" sz="1800">
                <a:solidFill>
                  <a:srgbClr val="000000"/>
                </a:solidFill>
                <a:latin typeface="Arial"/>
                <a:cs typeface="Arial"/>
              </a:rPr>
              <a:t> </a:t>
            </a:r>
            <a:r>
              <a:rPr lang="en-US" sz="1800" err="1">
                <a:solidFill>
                  <a:srgbClr val="000000"/>
                </a:solidFill>
                <a:latin typeface="Arial"/>
                <a:cs typeface="Arial"/>
              </a:rPr>
              <a:t>leader_field.record_type_code</a:t>
            </a:r>
            <a:r>
              <a:rPr lang="en-US" sz="1800">
                <a:solidFill>
                  <a:srgbClr val="000000"/>
                </a:solidFill>
                <a:latin typeface="Arial"/>
                <a:cs typeface="Arial"/>
              </a:rPr>
              <a:t> = 'a'</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AND</a:t>
            </a:r>
            <a:r>
              <a:rPr lang="en-US" sz="1800">
                <a:solidFill>
                  <a:srgbClr val="000000"/>
                </a:solidFill>
                <a:latin typeface="Arial"/>
                <a:cs typeface="Arial"/>
              </a:rPr>
              <a:t> control_field.p33 IN ('0','e','i','p','s','','c')) </a:t>
            </a:r>
            <a:r>
              <a:rPr lang="en-US" sz="1800">
                <a:solidFill>
                  <a:srgbClr val="0075B5"/>
                </a:solidFill>
                <a:latin typeface="Arial"/>
                <a:cs typeface="Arial"/>
              </a:rPr>
              <a:t>THEN 'TRUE</a:t>
            </a:r>
            <a:r>
              <a:rPr lang="en-US" sz="1800">
                <a:solidFill>
                  <a:srgbClr val="000000"/>
                </a:solidFill>
                <a:latin typeface="Arial"/>
                <a:cs typeface="Arial"/>
              </a:rPr>
              <a:t>'</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WHEN</a:t>
            </a:r>
            <a:r>
              <a:rPr lang="en-US" sz="1800">
                <a:solidFill>
                  <a:srgbClr val="000000"/>
                </a:solidFill>
                <a:latin typeface="Arial"/>
                <a:cs typeface="Arial"/>
              </a:rPr>
              <a:t> </a:t>
            </a:r>
            <a:r>
              <a:rPr lang="en-US" sz="1800" err="1">
                <a:solidFill>
                  <a:srgbClr val="000000"/>
                </a:solidFill>
                <a:latin typeface="Arial"/>
                <a:cs typeface="Arial"/>
              </a:rPr>
              <a:t>d.index_entry</a:t>
            </a:r>
            <a:r>
              <a:rPr lang="en-US" sz="1800">
                <a:solidFill>
                  <a:srgbClr val="000000"/>
                </a:solidFill>
                <a:latin typeface="Arial"/>
                <a:cs typeface="Arial"/>
              </a:rPr>
              <a:t> </a:t>
            </a:r>
            <a:r>
              <a:rPr lang="en-US" sz="1800">
                <a:solidFill>
                  <a:srgbClr val="0075B5"/>
                </a:solidFill>
                <a:latin typeface="Arial"/>
                <a:cs typeface="Arial"/>
              </a:rPr>
              <a:t>IS NULL THEN</a:t>
            </a:r>
            <a:r>
              <a:rPr lang="en-US" sz="1800">
                <a:solidFill>
                  <a:srgbClr val="000000"/>
                </a:solidFill>
                <a:latin typeface="Arial"/>
                <a:cs typeface="Arial"/>
              </a:rPr>
              <a:t> 'UNKNOWN'</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ELSE</a:t>
            </a:r>
            <a:r>
              <a:rPr lang="en-US" sz="1800">
                <a:solidFill>
                  <a:srgbClr val="000000"/>
                </a:solidFill>
                <a:latin typeface="Arial"/>
                <a:cs typeface="Arial"/>
              </a:rPr>
              <a:t> 'FALSE'</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END</a:t>
            </a:r>
            <a:endParaRPr lang="en-US" sz="1800">
              <a:latin typeface="Arial"/>
              <a:cs typeface="Arial"/>
            </a:endParaRPr>
          </a:p>
          <a:p>
            <a:pPr>
              <a:buNone/>
            </a:pPr>
            <a:r>
              <a:rPr lang="en-US" sz="1800">
                <a:solidFill>
                  <a:srgbClr val="000000"/>
                </a:solidFill>
                <a:latin typeface="Arial"/>
                <a:cs typeface="Arial"/>
              </a:rPr>
              <a:t>) </a:t>
            </a:r>
            <a:r>
              <a:rPr lang="en-US" sz="1800">
                <a:solidFill>
                  <a:srgbClr val="0075B5"/>
                </a:solidFill>
                <a:latin typeface="Arial"/>
                <a:cs typeface="Arial"/>
              </a:rPr>
              <a:t>AS</a:t>
            </a:r>
            <a:r>
              <a:rPr lang="en-US" sz="1800">
                <a:solidFill>
                  <a:srgbClr val="000000"/>
                </a:solidFill>
                <a:latin typeface="Arial"/>
                <a:cs typeface="Arial"/>
              </a:rPr>
              <a:t> </a:t>
            </a:r>
            <a:r>
              <a:rPr lang="en-US" sz="1800" err="1">
                <a:solidFill>
                  <a:srgbClr val="000000"/>
                </a:solidFill>
                <a:latin typeface="Arial"/>
                <a:cs typeface="Arial"/>
              </a:rPr>
              <a:t>is_fiction</a:t>
            </a:r>
            <a:endParaRPr lang="en-US" sz="1800" err="1">
              <a:latin typeface="Arial"/>
              <a:cs typeface="Arial"/>
            </a:endParaRPr>
          </a:p>
        </p:txBody>
      </p:sp>
    </p:spTree>
    <p:extLst>
      <p:ext uri="{BB962C8B-B14F-4D97-AF65-F5344CB8AC3E}">
        <p14:creationId xmlns:p14="http://schemas.microsoft.com/office/powerpoint/2010/main" val="15636561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C4CF-458F-EF6D-091B-8FF4FDBDB4F0}"/>
              </a:ext>
            </a:extLst>
          </p:cNvPr>
          <p:cNvSpPr>
            <a:spLocks noGrp="1"/>
          </p:cNvSpPr>
          <p:nvPr>
            <p:ph type="title"/>
          </p:nvPr>
        </p:nvSpPr>
        <p:spPr/>
        <p:txBody>
          <a:bodyPr>
            <a:normAutofit/>
          </a:bodyPr>
          <a:lstStyle/>
          <a:p>
            <a:r>
              <a:rPr lang="en-US">
                <a:latin typeface="Arial"/>
                <a:cs typeface="Arial"/>
              </a:rPr>
              <a:t>Collections (Python)</a:t>
            </a:r>
          </a:p>
        </p:txBody>
      </p:sp>
      <p:sp>
        <p:nvSpPr>
          <p:cNvPr id="3" name="Content Placeholder 2">
            <a:extLst>
              <a:ext uri="{FF2B5EF4-FFF2-40B4-BE49-F238E27FC236}">
                <a16:creationId xmlns:a16="http://schemas.microsoft.com/office/drawing/2014/main" id="{0507633B-3355-B680-2DE2-89BFEF7D06AF}"/>
              </a:ext>
            </a:extLst>
          </p:cNvPr>
          <p:cNvSpPr>
            <a:spLocks noGrp="1"/>
          </p:cNvSpPr>
          <p:nvPr>
            <p:ph idx="1"/>
          </p:nvPr>
        </p:nvSpPr>
        <p:spPr>
          <a:xfrm>
            <a:off x="73013" y="1648566"/>
            <a:ext cx="5988391" cy="4414665"/>
          </a:xfrm>
        </p:spPr>
        <p:txBody>
          <a:bodyPr vert="horz" lIns="91440" tIns="45720" rIns="91440" bIns="45720" rtlCol="0" anchor="t">
            <a:normAutofit lnSpcReduction="10000"/>
          </a:bodyPr>
          <a:lstStyle/>
          <a:p>
            <a:pPr>
              <a:spcAft>
                <a:spcPts val="200"/>
              </a:spcAft>
              <a:buNone/>
            </a:pPr>
            <a:r>
              <a:rPr lang="en-US" sz="1800">
                <a:solidFill>
                  <a:srgbClr val="000000"/>
                </a:solidFill>
                <a:latin typeface="Arial"/>
                <a:cs typeface="Arial"/>
              </a:rPr>
              <a:t>workbook = </a:t>
            </a:r>
            <a:r>
              <a:rPr lang="en-US" sz="1800" err="1">
                <a:solidFill>
                  <a:srgbClr val="000000"/>
                </a:solidFill>
                <a:latin typeface="Arial"/>
                <a:cs typeface="Arial"/>
              </a:rPr>
              <a:t>xlsxwriter.Workbook</a:t>
            </a:r>
            <a:r>
              <a:rPr lang="en-US" sz="1800">
                <a:solidFill>
                  <a:srgbClr val="000000"/>
                </a:solidFill>
                <a:latin typeface="Arial"/>
                <a:cs typeface="Arial"/>
              </a:rPr>
              <a:t>(</a:t>
            </a:r>
            <a:r>
              <a:rPr lang="en-US" sz="1800" err="1">
                <a:solidFill>
                  <a:srgbClr val="000000"/>
                </a:solidFill>
                <a:latin typeface="Arial"/>
                <a:cs typeface="Arial"/>
              </a:rPr>
              <a:t>excelfile</a:t>
            </a:r>
            <a:r>
              <a:rPr lang="en-US" sz="1800">
                <a:solidFill>
                  <a:srgbClr val="000000"/>
                </a:solidFill>
                <a:latin typeface="Arial"/>
                <a:cs typeface="Arial"/>
              </a:rPr>
              <a:t>,{</a:t>
            </a:r>
            <a:r>
              <a:rPr lang="en-US" sz="1800">
                <a:solidFill>
                  <a:srgbClr val="F68E29"/>
                </a:solidFill>
                <a:latin typeface="Arial"/>
                <a:cs typeface="Arial"/>
              </a:rPr>
              <a:t>'</a:t>
            </a:r>
            <a:r>
              <a:rPr lang="en-US" sz="1800" err="1">
                <a:solidFill>
                  <a:srgbClr val="F68E29"/>
                </a:solidFill>
                <a:latin typeface="Arial"/>
                <a:cs typeface="Arial"/>
              </a:rPr>
              <a:t>remove_timezone</a:t>
            </a:r>
            <a:r>
              <a:rPr lang="en-US" sz="1800">
                <a:solidFill>
                  <a:srgbClr val="F68E29"/>
                </a:solidFill>
                <a:latin typeface="Arial"/>
                <a:cs typeface="Arial"/>
              </a:rPr>
              <a:t>'</a:t>
            </a:r>
            <a:r>
              <a:rPr lang="en-US" sz="1800">
                <a:solidFill>
                  <a:srgbClr val="000000"/>
                </a:solidFill>
                <a:latin typeface="Arial"/>
                <a:cs typeface="Arial"/>
              </a:rPr>
              <a:t>: True})</a:t>
            </a:r>
            <a:endParaRPr lang="en-US" sz="1800">
              <a:latin typeface="Arial"/>
              <a:cs typeface="Arial"/>
            </a:endParaRPr>
          </a:p>
          <a:p>
            <a:pPr>
              <a:buNone/>
            </a:pPr>
            <a:endParaRPr lang="en-US" sz="1800">
              <a:solidFill>
                <a:srgbClr val="000000"/>
              </a:solidFill>
              <a:latin typeface="Arial"/>
              <a:cs typeface="Arial"/>
            </a:endParaRPr>
          </a:p>
          <a:p>
            <a:pPr>
              <a:buNone/>
            </a:pPr>
            <a:r>
              <a:rPr lang="en-US" sz="1800" err="1">
                <a:solidFill>
                  <a:srgbClr val="000000"/>
                </a:solidFill>
                <a:latin typeface="Arial"/>
                <a:cs typeface="Arial"/>
              </a:rPr>
              <a:t>worksheet_adf</a:t>
            </a:r>
            <a:r>
              <a:rPr lang="en-US" sz="1800">
                <a:solidFill>
                  <a:srgbClr val="000000"/>
                </a:solidFill>
                <a:latin typeface="Arial"/>
                <a:cs typeface="Arial"/>
              </a:rPr>
              <a:t> = </a:t>
            </a:r>
            <a:r>
              <a:rPr lang="en-US" sz="1800" err="1">
                <a:solidFill>
                  <a:srgbClr val="000000"/>
                </a:solidFill>
                <a:latin typeface="Arial"/>
                <a:cs typeface="Arial"/>
              </a:rPr>
              <a:t>workbook.add_worksheet</a:t>
            </a:r>
            <a:r>
              <a:rPr lang="en-US" sz="1800">
                <a:solidFill>
                  <a:srgbClr val="000000"/>
                </a:solidFill>
                <a:latin typeface="Arial"/>
                <a:cs typeface="Arial"/>
              </a:rPr>
              <a:t>(</a:t>
            </a:r>
            <a:r>
              <a:rPr lang="en-US" sz="1800">
                <a:solidFill>
                  <a:srgbClr val="F68E29"/>
                </a:solidFill>
                <a:latin typeface="Arial"/>
                <a:cs typeface="Arial"/>
              </a:rPr>
              <a:t>'Adult Fic'</a:t>
            </a:r>
            <a:r>
              <a:rPr lang="en-US" sz="1800">
                <a:solidFill>
                  <a:srgbClr val="000000"/>
                </a:solidFill>
                <a:latin typeface="Arial"/>
                <a:cs typeface="Arial"/>
              </a:rPr>
              <a:t>)</a:t>
            </a:r>
            <a:endParaRPr lang="en-US" sz="1800">
              <a:latin typeface="Arial"/>
              <a:cs typeface="Arial"/>
            </a:endParaRPr>
          </a:p>
          <a:p>
            <a:pPr>
              <a:buNone/>
            </a:pPr>
            <a:r>
              <a:rPr lang="en-US" sz="1800" err="1">
                <a:solidFill>
                  <a:srgbClr val="000000"/>
                </a:solidFill>
                <a:latin typeface="Arial"/>
                <a:cs typeface="Arial"/>
              </a:rPr>
              <a:t>worksheet_adnf</a:t>
            </a:r>
            <a:r>
              <a:rPr lang="en-US" sz="1800">
                <a:solidFill>
                  <a:srgbClr val="000000"/>
                </a:solidFill>
                <a:latin typeface="Arial"/>
                <a:cs typeface="Arial"/>
              </a:rPr>
              <a:t> = </a:t>
            </a:r>
            <a:r>
              <a:rPr lang="en-US" sz="1800" err="1">
                <a:solidFill>
                  <a:srgbClr val="000000"/>
                </a:solidFill>
                <a:latin typeface="Arial"/>
                <a:cs typeface="Arial"/>
              </a:rPr>
              <a:t>workbook.add_worksheet</a:t>
            </a:r>
            <a:r>
              <a:rPr lang="en-US" sz="1800">
                <a:solidFill>
                  <a:srgbClr val="F68E29"/>
                </a:solidFill>
                <a:latin typeface="Arial"/>
                <a:cs typeface="Arial"/>
              </a:rPr>
              <a:t>('Adult NF'</a:t>
            </a:r>
            <a:r>
              <a:rPr lang="en-US" sz="1800">
                <a:solidFill>
                  <a:srgbClr val="000000"/>
                </a:solidFill>
                <a:latin typeface="Arial"/>
                <a:cs typeface="Arial"/>
              </a:rPr>
              <a:t>)</a:t>
            </a:r>
            <a:endParaRPr lang="en-US" sz="1800">
              <a:latin typeface="Arial"/>
              <a:cs typeface="Arial"/>
            </a:endParaRPr>
          </a:p>
          <a:p>
            <a:pPr>
              <a:spcAft>
                <a:spcPts val="200"/>
              </a:spcAft>
              <a:buNone/>
            </a:pPr>
            <a:r>
              <a:rPr lang="en-US" sz="1800" err="1">
                <a:solidFill>
                  <a:srgbClr val="000000"/>
                </a:solidFill>
                <a:latin typeface="Arial"/>
                <a:cs typeface="Arial"/>
              </a:rPr>
              <a:t>worksheet_adlp</a:t>
            </a:r>
            <a:r>
              <a:rPr lang="en-US" sz="1800">
                <a:solidFill>
                  <a:srgbClr val="000000"/>
                </a:solidFill>
                <a:latin typeface="Arial"/>
                <a:cs typeface="Arial"/>
              </a:rPr>
              <a:t> = </a:t>
            </a:r>
            <a:r>
              <a:rPr lang="en-US" sz="1800" err="1">
                <a:solidFill>
                  <a:srgbClr val="000000"/>
                </a:solidFill>
                <a:latin typeface="Arial"/>
                <a:cs typeface="Arial"/>
              </a:rPr>
              <a:t>workbook.add_worksheet</a:t>
            </a:r>
            <a:r>
              <a:rPr lang="en-US" sz="1800">
                <a:solidFill>
                  <a:srgbClr val="000000"/>
                </a:solidFill>
                <a:latin typeface="Arial"/>
                <a:cs typeface="Arial"/>
              </a:rPr>
              <a:t>(</a:t>
            </a:r>
            <a:r>
              <a:rPr lang="en-US" sz="1800">
                <a:solidFill>
                  <a:srgbClr val="F68E29"/>
                </a:solidFill>
                <a:latin typeface="Arial"/>
                <a:cs typeface="Arial"/>
              </a:rPr>
              <a:t>'Large Print'</a:t>
            </a:r>
            <a:r>
              <a:rPr lang="en-US" sz="1800">
                <a:solidFill>
                  <a:srgbClr val="000000"/>
                </a:solidFill>
                <a:latin typeface="Arial"/>
                <a:cs typeface="Arial"/>
              </a:rPr>
              <a:t>)</a:t>
            </a:r>
            <a:endParaRPr lang="en-US" sz="1800">
              <a:latin typeface="Arial"/>
              <a:cs typeface="Arial"/>
            </a:endParaRPr>
          </a:p>
          <a:p>
            <a:pPr>
              <a:spcAft>
                <a:spcPts val="200"/>
              </a:spcAft>
              <a:buNone/>
            </a:pPr>
            <a:r>
              <a:rPr lang="en-US" sz="1800" err="1">
                <a:solidFill>
                  <a:srgbClr val="000000"/>
                </a:solidFill>
                <a:latin typeface="Arial"/>
                <a:cs typeface="Arial"/>
              </a:rPr>
              <a:t>worksheet_adunknown</a:t>
            </a:r>
            <a:r>
              <a:rPr lang="en-US" sz="1800">
                <a:solidFill>
                  <a:srgbClr val="000000"/>
                </a:solidFill>
                <a:latin typeface="Arial"/>
                <a:cs typeface="Arial"/>
              </a:rPr>
              <a:t> = </a:t>
            </a:r>
            <a:r>
              <a:rPr lang="en-US" sz="1800" err="1">
                <a:solidFill>
                  <a:srgbClr val="000000"/>
                </a:solidFill>
                <a:latin typeface="Arial"/>
                <a:cs typeface="Arial"/>
              </a:rPr>
              <a:t>workbook.add_worksheet</a:t>
            </a:r>
            <a:r>
              <a:rPr lang="en-US" sz="1800">
                <a:solidFill>
                  <a:srgbClr val="000000"/>
                </a:solidFill>
                <a:latin typeface="Arial"/>
                <a:cs typeface="Arial"/>
              </a:rPr>
              <a:t>(</a:t>
            </a:r>
            <a:r>
              <a:rPr lang="en-US" sz="1800">
                <a:solidFill>
                  <a:srgbClr val="F68E29"/>
                </a:solidFill>
                <a:latin typeface="Arial"/>
                <a:cs typeface="Arial"/>
              </a:rPr>
              <a:t>'Adult Unknown'</a:t>
            </a:r>
            <a:r>
              <a:rPr lang="en-US" sz="1800">
                <a:solidFill>
                  <a:srgbClr val="000000"/>
                </a:solidFill>
                <a:latin typeface="Arial"/>
                <a:cs typeface="Arial"/>
              </a:rPr>
              <a:t>)</a:t>
            </a:r>
            <a:endParaRPr lang="en-US" sz="1800">
              <a:latin typeface="Arial"/>
              <a:cs typeface="Arial"/>
            </a:endParaRPr>
          </a:p>
          <a:p>
            <a:pPr>
              <a:buNone/>
            </a:pPr>
            <a:r>
              <a:rPr lang="en-US" sz="1800" err="1">
                <a:solidFill>
                  <a:srgbClr val="000000"/>
                </a:solidFill>
                <a:latin typeface="Arial"/>
                <a:cs typeface="Arial"/>
              </a:rPr>
              <a:t>worksheet_adav</a:t>
            </a:r>
            <a:r>
              <a:rPr lang="en-US" sz="1800">
                <a:solidFill>
                  <a:srgbClr val="000000"/>
                </a:solidFill>
                <a:latin typeface="Arial"/>
                <a:cs typeface="Arial"/>
              </a:rPr>
              <a:t> = </a:t>
            </a:r>
            <a:r>
              <a:rPr lang="en-US" sz="1800" err="1">
                <a:solidFill>
                  <a:srgbClr val="000000"/>
                </a:solidFill>
                <a:latin typeface="Arial"/>
                <a:cs typeface="Arial"/>
              </a:rPr>
              <a:t>workbook.add_worksheet</a:t>
            </a:r>
            <a:r>
              <a:rPr lang="en-US" sz="1800">
                <a:solidFill>
                  <a:srgbClr val="000000"/>
                </a:solidFill>
                <a:latin typeface="Arial"/>
                <a:cs typeface="Arial"/>
              </a:rPr>
              <a:t>(</a:t>
            </a:r>
            <a:r>
              <a:rPr lang="en-US" sz="1800">
                <a:solidFill>
                  <a:srgbClr val="F68E29"/>
                </a:solidFill>
                <a:latin typeface="Arial"/>
                <a:cs typeface="Arial"/>
              </a:rPr>
              <a:t>'Adult AV'</a:t>
            </a:r>
            <a:r>
              <a:rPr lang="en-US" sz="1800">
                <a:solidFill>
                  <a:srgbClr val="000000"/>
                </a:solidFill>
                <a:latin typeface="Arial"/>
                <a:cs typeface="Arial"/>
              </a:rPr>
              <a:t>)</a:t>
            </a:r>
            <a:endParaRPr lang="en-US" sz="1800">
              <a:latin typeface="Arial"/>
              <a:cs typeface="Arial"/>
            </a:endParaRPr>
          </a:p>
          <a:p>
            <a:pPr>
              <a:buNone/>
            </a:pPr>
            <a:r>
              <a:rPr lang="en-US" sz="1800" err="1">
                <a:solidFill>
                  <a:srgbClr val="000000"/>
                </a:solidFill>
                <a:latin typeface="Arial"/>
                <a:cs typeface="Arial"/>
              </a:rPr>
              <a:t>worksheet_j</a:t>
            </a:r>
            <a:r>
              <a:rPr lang="en-US" sz="1800">
                <a:solidFill>
                  <a:srgbClr val="000000"/>
                </a:solidFill>
                <a:latin typeface="Arial"/>
                <a:cs typeface="Arial"/>
              </a:rPr>
              <a:t> = </a:t>
            </a:r>
            <a:r>
              <a:rPr lang="en-US" sz="1800" err="1">
                <a:solidFill>
                  <a:srgbClr val="000000"/>
                </a:solidFill>
                <a:latin typeface="Arial"/>
                <a:cs typeface="Arial"/>
              </a:rPr>
              <a:t>workbook.add_worksheet</a:t>
            </a:r>
            <a:r>
              <a:rPr lang="en-US" sz="1800">
                <a:solidFill>
                  <a:srgbClr val="000000"/>
                </a:solidFill>
                <a:latin typeface="Arial"/>
                <a:cs typeface="Arial"/>
              </a:rPr>
              <a:t>(</a:t>
            </a:r>
            <a:r>
              <a:rPr lang="en-US" sz="1800">
                <a:solidFill>
                  <a:srgbClr val="F68E29"/>
                </a:solidFill>
                <a:latin typeface="Arial"/>
                <a:cs typeface="Arial"/>
              </a:rPr>
              <a:t>'</a:t>
            </a:r>
            <a:r>
              <a:rPr lang="en-US" sz="1800" err="1">
                <a:solidFill>
                  <a:srgbClr val="F68E29"/>
                </a:solidFill>
                <a:latin typeface="Arial"/>
                <a:cs typeface="Arial"/>
              </a:rPr>
              <a:t>Juv</a:t>
            </a:r>
            <a:r>
              <a:rPr lang="en-US" sz="1800">
                <a:solidFill>
                  <a:srgbClr val="F68E29"/>
                </a:solidFill>
                <a:latin typeface="Arial"/>
                <a:cs typeface="Arial"/>
              </a:rPr>
              <a:t>'</a:t>
            </a:r>
            <a:r>
              <a:rPr lang="en-US" sz="1800">
                <a:solidFill>
                  <a:srgbClr val="000000"/>
                </a:solidFill>
                <a:latin typeface="Arial"/>
                <a:cs typeface="Arial"/>
              </a:rPr>
              <a:t>)</a:t>
            </a:r>
            <a:endParaRPr lang="en-US" sz="1800">
              <a:latin typeface="Arial"/>
              <a:cs typeface="Arial"/>
            </a:endParaRPr>
          </a:p>
          <a:p>
            <a:pPr>
              <a:buNone/>
            </a:pPr>
            <a:r>
              <a:rPr lang="en-US" sz="1800" err="1">
                <a:solidFill>
                  <a:srgbClr val="000000"/>
                </a:solidFill>
                <a:latin typeface="Arial"/>
                <a:cs typeface="Arial"/>
              </a:rPr>
              <a:t>worksheet_ya</a:t>
            </a:r>
            <a:r>
              <a:rPr lang="en-US" sz="1800">
                <a:solidFill>
                  <a:srgbClr val="000000"/>
                </a:solidFill>
                <a:latin typeface="Arial"/>
                <a:cs typeface="Arial"/>
              </a:rPr>
              <a:t> = </a:t>
            </a:r>
            <a:r>
              <a:rPr lang="en-US" sz="1800" err="1">
                <a:solidFill>
                  <a:srgbClr val="000000"/>
                </a:solidFill>
                <a:latin typeface="Arial"/>
                <a:cs typeface="Arial"/>
              </a:rPr>
              <a:t>workbook.add_worksheet</a:t>
            </a:r>
            <a:r>
              <a:rPr lang="en-US" sz="1800">
                <a:solidFill>
                  <a:srgbClr val="000000"/>
                </a:solidFill>
                <a:latin typeface="Arial"/>
                <a:cs typeface="Arial"/>
              </a:rPr>
              <a:t>(</a:t>
            </a:r>
            <a:r>
              <a:rPr lang="en-US" sz="1800">
                <a:solidFill>
                  <a:srgbClr val="F68E29"/>
                </a:solidFill>
                <a:latin typeface="Arial"/>
                <a:cs typeface="Arial"/>
              </a:rPr>
              <a:t>'YA'</a:t>
            </a:r>
            <a:r>
              <a:rPr lang="en-US" sz="1800">
                <a:solidFill>
                  <a:srgbClr val="000000"/>
                </a:solidFill>
                <a:latin typeface="Arial"/>
                <a:cs typeface="Arial"/>
              </a:rPr>
              <a:t>)</a:t>
            </a:r>
            <a:endParaRPr lang="en-US" sz="1800">
              <a:latin typeface="Arial"/>
              <a:cs typeface="Arial"/>
            </a:endParaRPr>
          </a:p>
          <a:p>
            <a:pPr>
              <a:buNone/>
            </a:pPr>
            <a:r>
              <a:rPr lang="en-US" sz="1800" err="1">
                <a:solidFill>
                  <a:srgbClr val="000000"/>
                </a:solidFill>
                <a:latin typeface="Arial"/>
                <a:cs typeface="Arial"/>
              </a:rPr>
              <a:t>worksheet_other</a:t>
            </a:r>
            <a:r>
              <a:rPr lang="en-US" sz="1800">
                <a:solidFill>
                  <a:srgbClr val="000000"/>
                </a:solidFill>
                <a:latin typeface="Arial"/>
                <a:cs typeface="Arial"/>
              </a:rPr>
              <a:t> = </a:t>
            </a:r>
            <a:r>
              <a:rPr lang="en-US" sz="1800" err="1">
                <a:solidFill>
                  <a:srgbClr val="000000"/>
                </a:solidFill>
                <a:latin typeface="Arial"/>
                <a:cs typeface="Arial"/>
              </a:rPr>
              <a:t>workbook.add_worksheet</a:t>
            </a:r>
            <a:r>
              <a:rPr lang="en-US" sz="1800">
                <a:solidFill>
                  <a:srgbClr val="000000"/>
                </a:solidFill>
                <a:latin typeface="Arial"/>
                <a:cs typeface="Arial"/>
              </a:rPr>
              <a:t>(</a:t>
            </a:r>
            <a:r>
              <a:rPr lang="en-US" sz="1800">
                <a:solidFill>
                  <a:srgbClr val="F68E29"/>
                </a:solidFill>
                <a:latin typeface="Arial"/>
                <a:cs typeface="Arial"/>
              </a:rPr>
              <a:t>'Other'</a:t>
            </a:r>
            <a:r>
              <a:rPr lang="en-US" sz="1800">
                <a:solidFill>
                  <a:srgbClr val="000000"/>
                </a:solidFill>
                <a:latin typeface="Arial"/>
                <a:cs typeface="Arial"/>
              </a:rPr>
              <a:t>)</a:t>
            </a:r>
            <a:endParaRPr lang="en-US" sz="1800">
              <a:latin typeface="Arial"/>
              <a:cs typeface="Arial"/>
            </a:endParaRPr>
          </a:p>
        </p:txBody>
      </p:sp>
      <p:sp>
        <p:nvSpPr>
          <p:cNvPr id="5" name="Content Placeholder 2">
            <a:extLst>
              <a:ext uri="{FF2B5EF4-FFF2-40B4-BE49-F238E27FC236}">
                <a16:creationId xmlns:a16="http://schemas.microsoft.com/office/drawing/2014/main" id="{AEB9BBD1-93C9-2638-0660-EB6CC1244AA0}"/>
              </a:ext>
            </a:extLst>
          </p:cNvPr>
          <p:cNvSpPr txBox="1">
            <a:spLocks/>
          </p:cNvSpPr>
          <p:nvPr/>
        </p:nvSpPr>
        <p:spPr>
          <a:xfrm>
            <a:off x="6093950" y="1653115"/>
            <a:ext cx="5988391" cy="44146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a:solidFill>
                  <a:schemeClr val="accent1"/>
                </a:solidFill>
                <a:latin typeface="Arial"/>
                <a:cs typeface="Arial"/>
              </a:rPr>
              <a:t>for</a:t>
            </a:r>
            <a:r>
              <a:rPr lang="en-US" sz="1800">
                <a:solidFill>
                  <a:srgbClr val="000000"/>
                </a:solidFill>
                <a:latin typeface="Arial"/>
                <a:cs typeface="Arial"/>
              </a:rPr>
              <a:t> </a:t>
            </a:r>
            <a:r>
              <a:rPr lang="en-US" sz="1800" err="1">
                <a:solidFill>
                  <a:srgbClr val="000000"/>
                </a:solidFill>
                <a:latin typeface="Arial"/>
                <a:cs typeface="Arial"/>
              </a:rPr>
              <a:t>rownum</a:t>
            </a:r>
            <a:r>
              <a:rPr lang="en-US" sz="1800">
                <a:solidFill>
                  <a:srgbClr val="000000"/>
                </a:solidFill>
                <a:latin typeface="Arial"/>
                <a:cs typeface="Arial"/>
              </a:rPr>
              <a:t>, row in </a:t>
            </a:r>
            <a:r>
              <a:rPr lang="en-US" sz="1800">
                <a:solidFill>
                  <a:srgbClr val="FF0000"/>
                </a:solidFill>
                <a:latin typeface="Arial"/>
                <a:cs typeface="Arial"/>
              </a:rPr>
              <a:t>enumerate</a:t>
            </a:r>
            <a:r>
              <a:rPr lang="en-US" sz="1800">
                <a:solidFill>
                  <a:srgbClr val="000000"/>
                </a:solidFill>
                <a:latin typeface="Arial"/>
                <a:cs typeface="Arial"/>
              </a:rPr>
              <a:t>(</a:t>
            </a:r>
            <a:r>
              <a:rPr lang="en-US" sz="1800" err="1">
                <a:solidFill>
                  <a:srgbClr val="000000"/>
                </a:solidFill>
                <a:latin typeface="Arial"/>
                <a:cs typeface="Arial"/>
              </a:rPr>
              <a:t>query_results</a:t>
            </a:r>
            <a:r>
              <a:rPr lang="en-US" sz="1800">
                <a:solidFill>
                  <a:srgbClr val="000000"/>
                </a:solidFill>
                <a:latin typeface="Arial"/>
                <a:cs typeface="Arial"/>
              </a:rPr>
              <a:t>):</a:t>
            </a:r>
            <a:endParaRPr lang="en-US" sz="1800"/>
          </a:p>
          <a:p>
            <a:pPr>
              <a:buNone/>
            </a:pPr>
            <a:r>
              <a:rPr lang="en-US" sz="1800">
                <a:solidFill>
                  <a:srgbClr val="000000"/>
                </a:solidFill>
                <a:latin typeface="Arial"/>
                <a:cs typeface="Arial"/>
              </a:rPr>
              <a:t>        </a:t>
            </a:r>
            <a:r>
              <a:rPr lang="en-US" sz="1800">
                <a:solidFill>
                  <a:schemeClr val="accent1"/>
                </a:solidFill>
                <a:latin typeface="Arial"/>
                <a:cs typeface="Arial"/>
              </a:rPr>
              <a:t>if</a:t>
            </a:r>
            <a:r>
              <a:rPr lang="en-US" sz="1800">
                <a:solidFill>
                  <a:srgbClr val="000000"/>
                </a:solidFill>
                <a:latin typeface="Arial"/>
                <a:cs typeface="Arial"/>
              </a:rPr>
              <a:t> row[</a:t>
            </a:r>
            <a:r>
              <a:rPr lang="en-US" sz="1800">
                <a:solidFill>
                  <a:srgbClr val="237948"/>
                </a:solidFill>
                <a:latin typeface="Arial"/>
                <a:cs typeface="Arial"/>
              </a:rPr>
              <a:t>4</a:t>
            </a:r>
            <a:r>
              <a:rPr lang="en-US" sz="1800">
                <a:solidFill>
                  <a:srgbClr val="000000"/>
                </a:solidFill>
                <a:latin typeface="Arial"/>
                <a:cs typeface="Arial"/>
              </a:rPr>
              <a:t>] == </a:t>
            </a:r>
            <a:r>
              <a:rPr lang="en-US" sz="1800">
                <a:solidFill>
                  <a:srgbClr val="F68E29"/>
                </a:solidFill>
                <a:latin typeface="Arial"/>
                <a:cs typeface="Arial"/>
              </a:rPr>
              <a:t>'LARGE PRINT'</a:t>
            </a:r>
            <a:r>
              <a:rPr lang="en-US" sz="1800">
                <a:solidFill>
                  <a:srgbClr val="000000"/>
                </a:solidFill>
                <a:latin typeface="Arial"/>
                <a:cs typeface="Arial"/>
              </a:rPr>
              <a:t>:</a:t>
            </a:r>
            <a:endParaRPr lang="en-US" sz="1800"/>
          </a:p>
          <a:p>
            <a:pPr>
              <a:buNone/>
            </a:pPr>
            <a:r>
              <a:rPr lang="en-US" sz="1800">
                <a:solidFill>
                  <a:srgbClr val="000000"/>
                </a:solidFill>
                <a:latin typeface="Arial"/>
                <a:cs typeface="Arial"/>
              </a:rPr>
              <a:t>            </a:t>
            </a:r>
            <a:r>
              <a:rPr lang="en-US" sz="1800" err="1">
                <a:solidFill>
                  <a:srgbClr val="000000"/>
                </a:solidFill>
                <a:latin typeface="Arial"/>
                <a:cs typeface="Arial"/>
              </a:rPr>
              <a:t>worksheet_adlp.write</a:t>
            </a:r>
            <a:r>
              <a:rPr lang="en-US" sz="1800">
                <a:solidFill>
                  <a:srgbClr val="000000"/>
                </a:solidFill>
                <a:latin typeface="Arial"/>
                <a:cs typeface="Arial"/>
              </a:rPr>
              <a:t>(row_adlp,</a:t>
            </a:r>
            <a:r>
              <a:rPr lang="en-US" sz="1800">
                <a:solidFill>
                  <a:srgbClr val="237948"/>
                </a:solidFill>
                <a:latin typeface="Arial"/>
                <a:cs typeface="Arial"/>
              </a:rPr>
              <a:t>0</a:t>
            </a:r>
            <a:r>
              <a:rPr lang="en-US" sz="1800">
                <a:solidFill>
                  <a:srgbClr val="000000"/>
                </a:solidFill>
                <a:latin typeface="Arial"/>
                <a:cs typeface="Arial"/>
              </a:rPr>
              <a:t>,row[</a:t>
            </a:r>
            <a:r>
              <a:rPr lang="en-US" sz="1800">
                <a:solidFill>
                  <a:srgbClr val="237948"/>
                </a:solidFill>
                <a:latin typeface="Arial"/>
                <a:cs typeface="Arial"/>
              </a:rPr>
              <a:t>0</a:t>
            </a:r>
            <a:r>
              <a:rPr lang="en-US" sz="1800">
                <a:solidFill>
                  <a:srgbClr val="000000"/>
                </a:solidFill>
                <a:latin typeface="Arial"/>
                <a:cs typeface="Arial"/>
              </a:rPr>
              <a:t>],</a:t>
            </a:r>
            <a:r>
              <a:rPr lang="en-US" sz="1800" err="1">
                <a:solidFill>
                  <a:srgbClr val="000000"/>
                </a:solidFill>
                <a:latin typeface="Arial"/>
                <a:cs typeface="Arial"/>
              </a:rPr>
              <a:t>eformat</a:t>
            </a:r>
            <a:r>
              <a:rPr lang="en-US" sz="1800">
                <a:solidFill>
                  <a:srgbClr val="000000"/>
                </a:solidFill>
                <a:latin typeface="Arial"/>
                <a:cs typeface="Arial"/>
              </a:rPr>
              <a:t>)</a:t>
            </a:r>
            <a:endParaRPr lang="en-US" sz="1800"/>
          </a:p>
          <a:p>
            <a:pPr>
              <a:buNone/>
            </a:pPr>
            <a:r>
              <a:rPr lang="en-US" sz="1800">
                <a:solidFill>
                  <a:srgbClr val="000000"/>
                </a:solidFill>
                <a:latin typeface="Arial"/>
                <a:cs typeface="Arial"/>
              </a:rPr>
              <a:t>        </a:t>
            </a:r>
            <a:endParaRPr lang="en-US" sz="1800"/>
          </a:p>
          <a:p>
            <a:pPr>
              <a:spcAft>
                <a:spcPts val="200"/>
              </a:spcAft>
              <a:buNone/>
            </a:pPr>
            <a:r>
              <a:rPr lang="en-US" sz="1800">
                <a:solidFill>
                  <a:srgbClr val="000000"/>
                </a:solidFill>
                <a:latin typeface="Arial"/>
                <a:cs typeface="Arial"/>
              </a:rPr>
              <a:t>        </a:t>
            </a:r>
            <a:r>
              <a:rPr lang="en-US" sz="1800" err="1">
                <a:solidFill>
                  <a:schemeClr val="accent1"/>
                </a:solidFill>
                <a:latin typeface="Arial"/>
                <a:cs typeface="Arial"/>
              </a:rPr>
              <a:t>elif</a:t>
            </a:r>
            <a:r>
              <a:rPr lang="en-US" sz="1800">
                <a:solidFill>
                  <a:srgbClr val="000000"/>
                </a:solidFill>
                <a:latin typeface="Arial"/>
                <a:cs typeface="Arial"/>
              </a:rPr>
              <a:t> row[</a:t>
            </a:r>
            <a:r>
              <a:rPr lang="en-US" sz="1800">
                <a:solidFill>
                  <a:srgbClr val="237948"/>
                </a:solidFill>
                <a:latin typeface="Arial"/>
                <a:cs typeface="Arial"/>
              </a:rPr>
              <a:t>16</a:t>
            </a:r>
            <a:r>
              <a:rPr lang="en-US" sz="1800">
                <a:solidFill>
                  <a:srgbClr val="000000"/>
                </a:solidFill>
                <a:latin typeface="Arial"/>
                <a:cs typeface="Arial"/>
              </a:rPr>
              <a:t>] == </a:t>
            </a:r>
            <a:r>
              <a:rPr lang="en-US" sz="1800">
                <a:solidFill>
                  <a:srgbClr val="F68E29"/>
                </a:solidFill>
                <a:latin typeface="Arial"/>
                <a:cs typeface="Arial"/>
              </a:rPr>
              <a:t>'ADULT'</a:t>
            </a:r>
            <a:r>
              <a:rPr lang="en-US" sz="1800">
                <a:solidFill>
                  <a:srgbClr val="000000"/>
                </a:solidFill>
                <a:latin typeface="Arial"/>
                <a:cs typeface="Arial"/>
              </a:rPr>
              <a:t> </a:t>
            </a:r>
            <a:r>
              <a:rPr lang="en-US" sz="1800">
                <a:solidFill>
                  <a:schemeClr val="accent1"/>
                </a:solidFill>
                <a:latin typeface="Arial"/>
                <a:cs typeface="Arial"/>
              </a:rPr>
              <a:t>and </a:t>
            </a:r>
            <a:r>
              <a:rPr lang="en-US" sz="1800">
                <a:solidFill>
                  <a:srgbClr val="000000"/>
                </a:solidFill>
                <a:latin typeface="Arial"/>
                <a:cs typeface="Arial"/>
              </a:rPr>
              <a:t>row[</a:t>
            </a:r>
            <a:r>
              <a:rPr lang="en-US" sz="1800">
                <a:solidFill>
                  <a:srgbClr val="237948"/>
                </a:solidFill>
                <a:latin typeface="Arial"/>
                <a:cs typeface="Arial"/>
              </a:rPr>
              <a:t>17</a:t>
            </a:r>
            <a:r>
              <a:rPr lang="en-US" sz="1800">
                <a:solidFill>
                  <a:srgbClr val="000000"/>
                </a:solidFill>
                <a:latin typeface="Arial"/>
                <a:cs typeface="Arial"/>
              </a:rPr>
              <a:t>] == </a:t>
            </a:r>
            <a:r>
              <a:rPr lang="en-US" sz="1800">
                <a:solidFill>
                  <a:srgbClr val="F68E29"/>
                </a:solidFill>
                <a:latin typeface="Arial"/>
                <a:cs typeface="Arial"/>
              </a:rPr>
              <a:t>'TRUE'</a:t>
            </a:r>
            <a:r>
              <a:rPr lang="en-US" sz="1800">
                <a:solidFill>
                  <a:srgbClr val="000000"/>
                </a:solidFill>
                <a:latin typeface="Arial"/>
                <a:cs typeface="Arial"/>
              </a:rPr>
              <a:t> and         row[</a:t>
            </a:r>
            <a:r>
              <a:rPr lang="en-US" sz="1800">
                <a:solidFill>
                  <a:srgbClr val="237948"/>
                </a:solidFill>
                <a:latin typeface="Arial"/>
                <a:cs typeface="Arial"/>
              </a:rPr>
              <a:t>4</a:t>
            </a:r>
            <a:r>
              <a:rPr lang="en-US" sz="1800">
                <a:solidFill>
                  <a:srgbClr val="000000"/>
                </a:solidFill>
                <a:latin typeface="Arial"/>
                <a:cs typeface="Arial"/>
              </a:rPr>
              <a:t>] == </a:t>
            </a:r>
            <a:r>
              <a:rPr lang="en-US" sz="1800">
                <a:solidFill>
                  <a:srgbClr val="F68E29"/>
                </a:solidFill>
                <a:latin typeface="Arial"/>
                <a:cs typeface="Arial"/>
              </a:rPr>
              <a:t>'BOOK</a:t>
            </a:r>
            <a:r>
              <a:rPr lang="en-US" sz="1800">
                <a:solidFill>
                  <a:srgbClr val="000000"/>
                </a:solidFill>
                <a:latin typeface="Arial"/>
                <a:cs typeface="Arial"/>
              </a:rPr>
              <a:t>':</a:t>
            </a:r>
            <a:endParaRPr lang="en-US" sz="1800"/>
          </a:p>
          <a:p>
            <a:pPr>
              <a:buNone/>
            </a:pPr>
            <a:r>
              <a:rPr lang="en-US" sz="1800">
                <a:solidFill>
                  <a:srgbClr val="000000"/>
                </a:solidFill>
                <a:latin typeface="Arial"/>
                <a:cs typeface="Arial"/>
              </a:rPr>
              <a:t>            </a:t>
            </a:r>
            <a:r>
              <a:rPr lang="en-US" sz="1800" err="1">
                <a:solidFill>
                  <a:srgbClr val="000000"/>
                </a:solidFill>
                <a:latin typeface="Arial"/>
                <a:cs typeface="Arial"/>
              </a:rPr>
              <a:t>worksheet_adf.write</a:t>
            </a:r>
            <a:r>
              <a:rPr lang="en-US" sz="1800">
                <a:solidFill>
                  <a:srgbClr val="000000"/>
                </a:solidFill>
                <a:latin typeface="Arial"/>
                <a:cs typeface="Arial"/>
              </a:rPr>
              <a:t>(row_adf,</a:t>
            </a:r>
            <a:r>
              <a:rPr lang="en-US" sz="1800">
                <a:solidFill>
                  <a:srgbClr val="237948"/>
                </a:solidFill>
                <a:latin typeface="Arial"/>
                <a:cs typeface="Arial"/>
              </a:rPr>
              <a:t>0</a:t>
            </a:r>
            <a:r>
              <a:rPr lang="en-US" sz="1800">
                <a:solidFill>
                  <a:srgbClr val="000000"/>
                </a:solidFill>
                <a:latin typeface="Arial"/>
                <a:cs typeface="Arial"/>
              </a:rPr>
              <a:t>,row[</a:t>
            </a:r>
            <a:r>
              <a:rPr lang="en-US" sz="1800">
                <a:solidFill>
                  <a:srgbClr val="237948"/>
                </a:solidFill>
                <a:latin typeface="Arial"/>
                <a:cs typeface="Arial"/>
              </a:rPr>
              <a:t>0</a:t>
            </a:r>
            <a:r>
              <a:rPr lang="en-US" sz="1800">
                <a:solidFill>
                  <a:srgbClr val="000000"/>
                </a:solidFill>
                <a:latin typeface="Arial"/>
                <a:cs typeface="Arial"/>
              </a:rPr>
              <a:t>],</a:t>
            </a:r>
            <a:r>
              <a:rPr lang="en-US" sz="1800" err="1">
                <a:solidFill>
                  <a:srgbClr val="000000"/>
                </a:solidFill>
                <a:latin typeface="Arial"/>
                <a:cs typeface="Arial"/>
              </a:rPr>
              <a:t>eformat</a:t>
            </a:r>
            <a:r>
              <a:rPr lang="en-US" sz="1800">
                <a:solidFill>
                  <a:srgbClr val="000000"/>
                </a:solidFill>
                <a:latin typeface="Arial"/>
                <a:cs typeface="Arial"/>
              </a:rPr>
              <a:t>)</a:t>
            </a:r>
            <a:endParaRPr lang="en-US" sz="1800"/>
          </a:p>
          <a:p>
            <a:pPr>
              <a:buNone/>
            </a:pPr>
            <a:r>
              <a:rPr lang="en-US" sz="1800">
                <a:solidFill>
                  <a:srgbClr val="000000"/>
                </a:solidFill>
                <a:latin typeface="Arial"/>
                <a:cs typeface="Arial"/>
              </a:rPr>
              <a:t>       </a:t>
            </a:r>
            <a:endParaRPr lang="en-US" sz="1800"/>
          </a:p>
          <a:p>
            <a:pPr>
              <a:buNone/>
            </a:pPr>
            <a:r>
              <a:rPr lang="en-US" sz="1800">
                <a:solidFill>
                  <a:srgbClr val="000000"/>
                </a:solidFill>
                <a:latin typeface="Arial"/>
                <a:cs typeface="Arial"/>
              </a:rPr>
              <a:t>        </a:t>
            </a:r>
            <a:r>
              <a:rPr lang="en-US" sz="1800" err="1">
                <a:solidFill>
                  <a:schemeClr val="accent1"/>
                </a:solidFill>
                <a:latin typeface="Arial"/>
                <a:cs typeface="Arial"/>
              </a:rPr>
              <a:t>elif</a:t>
            </a:r>
            <a:r>
              <a:rPr lang="en-US" sz="1800">
                <a:solidFill>
                  <a:schemeClr val="accent1"/>
                </a:solidFill>
                <a:latin typeface="Arial"/>
                <a:cs typeface="Arial"/>
              </a:rPr>
              <a:t> </a:t>
            </a:r>
            <a:r>
              <a:rPr lang="en-US" sz="1800">
                <a:solidFill>
                  <a:srgbClr val="000000"/>
                </a:solidFill>
                <a:latin typeface="Arial"/>
                <a:cs typeface="Arial"/>
              </a:rPr>
              <a:t>row[</a:t>
            </a:r>
            <a:r>
              <a:rPr lang="en-US" sz="1800">
                <a:solidFill>
                  <a:srgbClr val="237948"/>
                </a:solidFill>
                <a:latin typeface="Arial"/>
                <a:cs typeface="Arial"/>
              </a:rPr>
              <a:t>16</a:t>
            </a:r>
            <a:r>
              <a:rPr lang="en-US" sz="1800">
                <a:solidFill>
                  <a:srgbClr val="000000"/>
                </a:solidFill>
                <a:latin typeface="Arial"/>
                <a:cs typeface="Arial"/>
              </a:rPr>
              <a:t>] == </a:t>
            </a:r>
            <a:r>
              <a:rPr lang="en-US" sz="1800">
                <a:solidFill>
                  <a:srgbClr val="F68E29"/>
                </a:solidFill>
                <a:latin typeface="Arial"/>
                <a:cs typeface="Arial"/>
              </a:rPr>
              <a:t>'ADULT'</a:t>
            </a:r>
            <a:r>
              <a:rPr lang="en-US" sz="1800">
                <a:solidFill>
                  <a:srgbClr val="000000"/>
                </a:solidFill>
                <a:latin typeface="Arial"/>
                <a:cs typeface="Arial"/>
              </a:rPr>
              <a:t> </a:t>
            </a:r>
            <a:r>
              <a:rPr lang="en-US" sz="1800">
                <a:solidFill>
                  <a:schemeClr val="accent1"/>
                </a:solidFill>
                <a:latin typeface="Arial"/>
                <a:cs typeface="Arial"/>
              </a:rPr>
              <a:t>and</a:t>
            </a:r>
            <a:r>
              <a:rPr lang="en-US" sz="1800">
                <a:solidFill>
                  <a:srgbClr val="000000"/>
                </a:solidFill>
                <a:latin typeface="Arial"/>
                <a:cs typeface="Arial"/>
              </a:rPr>
              <a:t> row[</a:t>
            </a:r>
            <a:r>
              <a:rPr lang="en-US" sz="1800">
                <a:solidFill>
                  <a:srgbClr val="237948"/>
                </a:solidFill>
                <a:latin typeface="Arial"/>
                <a:cs typeface="Arial"/>
              </a:rPr>
              <a:t>17</a:t>
            </a:r>
            <a:r>
              <a:rPr lang="en-US" sz="1800">
                <a:solidFill>
                  <a:srgbClr val="000000"/>
                </a:solidFill>
                <a:latin typeface="Arial"/>
                <a:cs typeface="Arial"/>
              </a:rPr>
              <a:t>] == </a:t>
            </a:r>
            <a:r>
              <a:rPr lang="en-US" sz="1800">
                <a:solidFill>
                  <a:srgbClr val="F68E29"/>
                </a:solidFill>
                <a:latin typeface="Arial"/>
                <a:cs typeface="Arial"/>
              </a:rPr>
              <a:t>'FALSE'</a:t>
            </a:r>
            <a:r>
              <a:rPr lang="en-US" sz="1800">
                <a:solidFill>
                  <a:srgbClr val="000000"/>
                </a:solidFill>
                <a:latin typeface="Arial"/>
                <a:cs typeface="Arial"/>
              </a:rPr>
              <a:t> and </a:t>
            </a:r>
            <a:endParaRPr lang="en-US" sz="1800"/>
          </a:p>
          <a:p>
            <a:pPr>
              <a:buNone/>
            </a:pPr>
            <a:r>
              <a:rPr lang="en-US" sz="1800">
                <a:solidFill>
                  <a:srgbClr val="000000"/>
                </a:solidFill>
                <a:latin typeface="Arial"/>
                <a:cs typeface="Arial"/>
              </a:rPr>
              <a:t>          row[</a:t>
            </a:r>
            <a:r>
              <a:rPr lang="en-US" sz="1800">
                <a:solidFill>
                  <a:srgbClr val="237948"/>
                </a:solidFill>
                <a:latin typeface="Arial"/>
                <a:cs typeface="Arial"/>
              </a:rPr>
              <a:t>4</a:t>
            </a:r>
            <a:r>
              <a:rPr lang="en-US" sz="1800">
                <a:solidFill>
                  <a:srgbClr val="000000"/>
                </a:solidFill>
                <a:latin typeface="Arial"/>
                <a:cs typeface="Arial"/>
              </a:rPr>
              <a:t>] </a:t>
            </a:r>
            <a:r>
              <a:rPr lang="en-US" sz="1800">
                <a:solidFill>
                  <a:schemeClr val="accent1"/>
                </a:solidFill>
                <a:latin typeface="Arial"/>
                <a:cs typeface="Arial"/>
              </a:rPr>
              <a:t>in</a:t>
            </a:r>
            <a:r>
              <a:rPr lang="en-US" sz="1800">
                <a:solidFill>
                  <a:srgbClr val="000000"/>
                </a:solidFill>
                <a:latin typeface="Arial"/>
                <a:cs typeface="Arial"/>
              </a:rPr>
              <a:t> [</a:t>
            </a:r>
            <a:r>
              <a:rPr lang="en-US" sz="1800">
                <a:solidFill>
                  <a:srgbClr val="F68E29"/>
                </a:solidFill>
                <a:latin typeface="Arial"/>
                <a:cs typeface="Arial"/>
              </a:rPr>
              <a:t>'BOOK'</a:t>
            </a:r>
            <a:r>
              <a:rPr lang="en-US" sz="1800">
                <a:solidFill>
                  <a:srgbClr val="000000"/>
                </a:solidFill>
                <a:latin typeface="Arial"/>
                <a:cs typeface="Arial"/>
              </a:rPr>
              <a:t>,</a:t>
            </a:r>
            <a:r>
              <a:rPr lang="en-US" sz="1800">
                <a:solidFill>
                  <a:srgbClr val="F68E29"/>
                </a:solidFill>
                <a:latin typeface="Arial"/>
                <a:cs typeface="Arial"/>
              </a:rPr>
              <a:t>'MUSIC SCORE'</a:t>
            </a:r>
            <a:r>
              <a:rPr lang="en-US" sz="1800">
                <a:solidFill>
                  <a:srgbClr val="000000"/>
                </a:solidFill>
                <a:latin typeface="Arial"/>
                <a:cs typeface="Arial"/>
              </a:rPr>
              <a:t>]:</a:t>
            </a:r>
            <a:endParaRPr lang="en-US" sz="1800"/>
          </a:p>
          <a:p>
            <a:pPr>
              <a:buNone/>
            </a:pPr>
            <a:r>
              <a:rPr lang="en-US" sz="1800">
                <a:solidFill>
                  <a:srgbClr val="000000"/>
                </a:solidFill>
                <a:latin typeface="Arial"/>
                <a:cs typeface="Arial"/>
              </a:rPr>
              <a:t>            </a:t>
            </a:r>
            <a:r>
              <a:rPr lang="en-US" sz="1800" err="1">
                <a:solidFill>
                  <a:srgbClr val="000000"/>
                </a:solidFill>
                <a:latin typeface="Arial"/>
                <a:cs typeface="Arial"/>
              </a:rPr>
              <a:t>worksheet_adnf.write</a:t>
            </a:r>
            <a:r>
              <a:rPr lang="en-US" sz="1800">
                <a:solidFill>
                  <a:srgbClr val="000000"/>
                </a:solidFill>
                <a:latin typeface="Arial"/>
                <a:cs typeface="Arial"/>
              </a:rPr>
              <a:t>(row_adnf,</a:t>
            </a:r>
            <a:r>
              <a:rPr lang="en-US" sz="1800">
                <a:solidFill>
                  <a:srgbClr val="237948"/>
                </a:solidFill>
                <a:latin typeface="Arial"/>
                <a:cs typeface="Arial"/>
              </a:rPr>
              <a:t>0</a:t>
            </a:r>
            <a:r>
              <a:rPr lang="en-US" sz="1800">
                <a:solidFill>
                  <a:srgbClr val="000000"/>
                </a:solidFill>
                <a:latin typeface="Arial"/>
                <a:cs typeface="Arial"/>
              </a:rPr>
              <a:t>,row[</a:t>
            </a:r>
            <a:r>
              <a:rPr lang="en-US" sz="1800">
                <a:solidFill>
                  <a:srgbClr val="237948"/>
                </a:solidFill>
                <a:latin typeface="Arial"/>
                <a:cs typeface="Arial"/>
              </a:rPr>
              <a:t>0</a:t>
            </a:r>
            <a:r>
              <a:rPr lang="en-US" sz="1800">
                <a:solidFill>
                  <a:srgbClr val="000000"/>
                </a:solidFill>
                <a:latin typeface="Arial"/>
                <a:cs typeface="Arial"/>
              </a:rPr>
              <a:t>],</a:t>
            </a:r>
            <a:r>
              <a:rPr lang="en-US" sz="1800" err="1">
                <a:solidFill>
                  <a:srgbClr val="000000"/>
                </a:solidFill>
                <a:latin typeface="Arial"/>
                <a:cs typeface="Arial"/>
              </a:rPr>
              <a:t>eformat</a:t>
            </a:r>
            <a:r>
              <a:rPr lang="en-US" sz="1800">
                <a:solidFill>
                  <a:srgbClr val="000000"/>
                </a:solidFill>
                <a:latin typeface="Arial"/>
                <a:cs typeface="Arial"/>
              </a:rPr>
              <a:t>)</a:t>
            </a:r>
            <a:endParaRPr lang="en-US" sz="1800" err="1"/>
          </a:p>
        </p:txBody>
      </p:sp>
      <p:cxnSp>
        <p:nvCxnSpPr>
          <p:cNvPr id="4" name="Straight Arrow Connector 3">
            <a:extLst>
              <a:ext uri="{FF2B5EF4-FFF2-40B4-BE49-F238E27FC236}">
                <a16:creationId xmlns:a16="http://schemas.microsoft.com/office/drawing/2014/main" id="{E55338CD-D730-B1C4-04CF-61EE1A1A484F}"/>
              </a:ext>
            </a:extLst>
          </p:cNvPr>
          <p:cNvCxnSpPr/>
          <p:nvPr/>
        </p:nvCxnSpPr>
        <p:spPr>
          <a:xfrm flipH="1">
            <a:off x="6035616" y="1649083"/>
            <a:ext cx="48882" cy="3861757"/>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788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A183-8EA3-EDE9-2C66-551B032EDF80}"/>
              </a:ext>
            </a:extLst>
          </p:cNvPr>
          <p:cNvSpPr>
            <a:spLocks noGrp="1"/>
          </p:cNvSpPr>
          <p:nvPr>
            <p:ph type="title"/>
          </p:nvPr>
        </p:nvSpPr>
        <p:spPr/>
        <p:txBody>
          <a:bodyPr>
            <a:normAutofit/>
          </a:bodyPr>
          <a:lstStyle/>
          <a:p>
            <a:r>
              <a:rPr lang="en-US">
                <a:latin typeface="Arial"/>
                <a:cs typeface="Arial"/>
              </a:rPr>
              <a:t>Suggested Purchase Qty</a:t>
            </a:r>
          </a:p>
        </p:txBody>
      </p:sp>
      <p:pic>
        <p:nvPicPr>
          <p:cNvPr id="4" name="Picture 3" descr="A screenshot of a spreadsheet&#10;&#10;Description automatically generated">
            <a:extLst>
              <a:ext uri="{FF2B5EF4-FFF2-40B4-BE49-F238E27FC236}">
                <a16:creationId xmlns:a16="http://schemas.microsoft.com/office/drawing/2014/main" id="{D9710AD7-D624-F6D3-8854-7F482300E338}"/>
              </a:ext>
            </a:extLst>
          </p:cNvPr>
          <p:cNvPicPr>
            <a:picLocks noChangeAspect="1"/>
          </p:cNvPicPr>
          <p:nvPr/>
        </p:nvPicPr>
        <p:blipFill>
          <a:blip r:embed="rId3"/>
          <a:stretch>
            <a:fillRect/>
          </a:stretch>
        </p:blipFill>
        <p:spPr>
          <a:xfrm>
            <a:off x="988260" y="1485900"/>
            <a:ext cx="10228398" cy="3653726"/>
          </a:xfrm>
          <a:prstGeom prst="rect">
            <a:avLst/>
          </a:prstGeom>
        </p:spPr>
      </p:pic>
      <p:sp>
        <p:nvSpPr>
          <p:cNvPr id="7" name="TextBox 6">
            <a:extLst>
              <a:ext uri="{FF2B5EF4-FFF2-40B4-BE49-F238E27FC236}">
                <a16:creationId xmlns:a16="http://schemas.microsoft.com/office/drawing/2014/main" id="{A70A9A8A-F5B9-9079-12A6-F7B88BF68000}"/>
              </a:ext>
            </a:extLst>
          </p:cNvPr>
          <p:cNvSpPr txBox="1"/>
          <p:nvPr/>
        </p:nvSpPr>
        <p:spPr>
          <a:xfrm>
            <a:off x="994474" y="5217763"/>
            <a:ext cx="10215965" cy="645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Arial"/>
              </a:rPr>
              <a:t>SuggestedPurchaseQty</a:t>
            </a:r>
            <a:r>
              <a:rPr lang="en-US">
                <a:cs typeface="Arial"/>
              </a:rPr>
              <a:t> = (</a:t>
            </a:r>
            <a:r>
              <a:rPr lang="en-US" err="1">
                <a:cs typeface="Arial"/>
              </a:rPr>
              <a:t>LocalHoldCount</a:t>
            </a:r>
            <a:r>
              <a:rPr lang="en-US">
                <a:cs typeface="Arial"/>
              </a:rPr>
              <a:t> / [entered hold threshold]) - </a:t>
            </a:r>
            <a:r>
              <a:rPr lang="en-US" err="1">
                <a:cs typeface="Arial"/>
              </a:rPr>
              <a:t>LocalAvailableItemCount</a:t>
            </a:r>
            <a:r>
              <a:rPr lang="en-US">
                <a:cs typeface="Arial"/>
              </a:rPr>
              <a:t> - </a:t>
            </a:r>
            <a:r>
              <a:rPr lang="en-US" err="1">
                <a:cs typeface="Arial"/>
              </a:rPr>
              <a:t>LocalOrderCopies</a:t>
            </a:r>
            <a:r>
              <a:rPr lang="en-US">
                <a:cs typeface="Arial"/>
              </a:rPr>
              <a:t> - </a:t>
            </a:r>
            <a:r>
              <a:rPr lang="en-US" err="1">
                <a:cs typeface="Arial"/>
              </a:rPr>
              <a:t>LocalCopiesInProcess</a:t>
            </a:r>
            <a:endParaRPr lang="en-US" err="1"/>
          </a:p>
        </p:txBody>
      </p:sp>
    </p:spTree>
    <p:extLst>
      <p:ext uri="{BB962C8B-B14F-4D97-AF65-F5344CB8AC3E}">
        <p14:creationId xmlns:p14="http://schemas.microsoft.com/office/powerpoint/2010/main" val="250221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A183-8EA3-EDE9-2C66-551B032EDF80}"/>
              </a:ext>
            </a:extLst>
          </p:cNvPr>
          <p:cNvSpPr>
            <a:spLocks noGrp="1"/>
          </p:cNvSpPr>
          <p:nvPr>
            <p:ph type="title"/>
          </p:nvPr>
        </p:nvSpPr>
        <p:spPr/>
        <p:txBody>
          <a:bodyPr>
            <a:normAutofit/>
          </a:bodyPr>
          <a:lstStyle/>
          <a:p>
            <a:r>
              <a:rPr lang="en-US">
                <a:latin typeface="Arial"/>
                <a:cs typeface="Arial"/>
              </a:rPr>
              <a:t>Suggested Purchase Qty</a:t>
            </a:r>
          </a:p>
        </p:txBody>
      </p:sp>
      <p:pic>
        <p:nvPicPr>
          <p:cNvPr id="4" name="Picture 3" descr="A screenshot of a spreadsheet&#10;&#10;Description automatically generated">
            <a:extLst>
              <a:ext uri="{FF2B5EF4-FFF2-40B4-BE49-F238E27FC236}">
                <a16:creationId xmlns:a16="http://schemas.microsoft.com/office/drawing/2014/main" id="{D9710AD7-D624-F6D3-8854-7F482300E338}"/>
              </a:ext>
            </a:extLst>
          </p:cNvPr>
          <p:cNvPicPr>
            <a:picLocks noChangeAspect="1"/>
          </p:cNvPicPr>
          <p:nvPr/>
        </p:nvPicPr>
        <p:blipFill>
          <a:blip r:embed="rId3"/>
          <a:stretch>
            <a:fillRect/>
          </a:stretch>
        </p:blipFill>
        <p:spPr>
          <a:xfrm>
            <a:off x="988260" y="1485900"/>
            <a:ext cx="10228398" cy="3653726"/>
          </a:xfrm>
          <a:prstGeom prst="rect">
            <a:avLst/>
          </a:prstGeom>
        </p:spPr>
      </p:pic>
      <p:sp>
        <p:nvSpPr>
          <p:cNvPr id="7" name="TextBox 6">
            <a:extLst>
              <a:ext uri="{FF2B5EF4-FFF2-40B4-BE49-F238E27FC236}">
                <a16:creationId xmlns:a16="http://schemas.microsoft.com/office/drawing/2014/main" id="{A70A9A8A-F5B9-9079-12A6-F7B88BF68000}"/>
              </a:ext>
            </a:extLst>
          </p:cNvPr>
          <p:cNvSpPr txBox="1"/>
          <p:nvPr/>
        </p:nvSpPr>
        <p:spPr>
          <a:xfrm>
            <a:off x="994474" y="5217763"/>
            <a:ext cx="102159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=IF(M2/(VALUE(MID($O$1,SEARCH("(",$O$1)+1,SEARCH(")",$O$1)-SEARCH("(",$O$1)-1)+0))-J2-K2-L2&lt;0,0,ROUND(M2/(VALUE(MID($O$1,SEARCH("(",$O$1)+1,SEARCH(")",$O$1)-SEARCH("(",$O$1)-1)+0))-J2-K2-L2,1))</a:t>
            </a:r>
            <a:endParaRPr lang="en-US"/>
          </a:p>
          <a:p>
            <a:endParaRPr lang="en-US">
              <a:cs typeface="Arial"/>
            </a:endParaRPr>
          </a:p>
        </p:txBody>
      </p:sp>
    </p:spTree>
    <p:extLst>
      <p:ext uri="{BB962C8B-B14F-4D97-AF65-F5344CB8AC3E}">
        <p14:creationId xmlns:p14="http://schemas.microsoft.com/office/powerpoint/2010/main" val="52818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517A9-C5EB-4278-8399-363BEAF75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112409-97E6-6B85-7AD3-293CCBF9098D}"/>
              </a:ext>
            </a:extLst>
          </p:cNvPr>
          <p:cNvSpPr>
            <a:spLocks noGrp="1"/>
          </p:cNvSpPr>
          <p:nvPr>
            <p:ph type="title"/>
          </p:nvPr>
        </p:nvSpPr>
        <p:spPr/>
        <p:txBody>
          <a:bodyPr/>
          <a:lstStyle/>
          <a:p>
            <a:pPr marR="0" rtl="0"/>
            <a:r>
              <a:rPr lang="en-US" b="0" i="0" u="none" strike="noStrike" baseline="0">
                <a:latin typeface="Futura"/>
              </a:rPr>
              <a:t>Time to Pickup (</a:t>
            </a:r>
            <a:r>
              <a:rPr lang="en-US" b="0" i="0" u="none" strike="noStrike" baseline="0" err="1">
                <a:latin typeface="Futura"/>
              </a:rPr>
              <a:t>a.k.a</a:t>
            </a:r>
            <a:r>
              <a:rPr lang="en-US" b="0" i="0" u="none" strike="noStrike" baseline="0">
                <a:latin typeface="Futura"/>
              </a:rPr>
              <a:t> Holdshelf)</a:t>
            </a:r>
          </a:p>
        </p:txBody>
      </p:sp>
      <p:pic>
        <p:nvPicPr>
          <p:cNvPr id="5" name="Content Placeholder 4">
            <a:extLst>
              <a:ext uri="{FF2B5EF4-FFF2-40B4-BE49-F238E27FC236}">
                <a16:creationId xmlns:a16="http://schemas.microsoft.com/office/drawing/2014/main" id="{86ECD7F1-2F47-43E6-F87F-03DC0BCC81E5}"/>
              </a:ext>
            </a:extLst>
          </p:cNvPr>
          <p:cNvPicPr>
            <a:picLocks noGrp="1" noChangeAspect="1"/>
          </p:cNvPicPr>
          <p:nvPr>
            <p:ph idx="1"/>
          </p:nvPr>
        </p:nvPicPr>
        <p:blipFill>
          <a:blip r:embed="rId3"/>
          <a:srcRect/>
          <a:stretch/>
        </p:blipFill>
        <p:spPr>
          <a:xfrm>
            <a:off x="2955322" y="1762125"/>
            <a:ext cx="6205157" cy="4414838"/>
          </a:xfrm>
        </p:spPr>
      </p:pic>
    </p:spTree>
    <p:extLst>
      <p:ext uri="{BB962C8B-B14F-4D97-AF65-F5344CB8AC3E}">
        <p14:creationId xmlns:p14="http://schemas.microsoft.com/office/powerpoint/2010/main" val="35889289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A183-8EA3-EDE9-2C66-551B032EDF80}"/>
              </a:ext>
            </a:extLst>
          </p:cNvPr>
          <p:cNvSpPr>
            <a:spLocks noGrp="1"/>
          </p:cNvSpPr>
          <p:nvPr>
            <p:ph type="title"/>
          </p:nvPr>
        </p:nvSpPr>
        <p:spPr/>
        <p:txBody>
          <a:bodyPr>
            <a:normAutofit/>
          </a:bodyPr>
          <a:lstStyle/>
          <a:p>
            <a:r>
              <a:rPr lang="en-US">
                <a:latin typeface="Arial"/>
                <a:cs typeface="Arial"/>
              </a:rPr>
              <a:t>Suggested Purchase Qty</a:t>
            </a:r>
          </a:p>
        </p:txBody>
      </p:sp>
      <p:sp>
        <p:nvSpPr>
          <p:cNvPr id="7" name="TextBox 6">
            <a:extLst>
              <a:ext uri="{FF2B5EF4-FFF2-40B4-BE49-F238E27FC236}">
                <a16:creationId xmlns:a16="http://schemas.microsoft.com/office/drawing/2014/main" id="{A70A9A8A-F5B9-9079-12A6-F7B88BF68000}"/>
              </a:ext>
            </a:extLst>
          </p:cNvPr>
          <p:cNvSpPr txBox="1"/>
          <p:nvPr/>
        </p:nvSpPr>
        <p:spPr>
          <a:xfrm>
            <a:off x="994474" y="5217763"/>
            <a:ext cx="102159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=IF(M2/(VALUE(MID($O$1,SEARCH("(",$O$1)+1,SEARCH(")",$O$1)-SEARCH("(",$O$1)-1)+0))-J2-K2-L2&lt;0,0,ROUND(M2/(VALUE(MID($O$1,SEARCH("(",$O$1)+1,SEARCH(")",$O$1)-SEARCH("(",$O$1)-1)+0))-J2-K2-L2,1))</a:t>
            </a:r>
            <a:endParaRPr lang="en-US"/>
          </a:p>
          <a:p>
            <a:endParaRPr lang="en-US">
              <a:cs typeface="Arial"/>
            </a:endParaRPr>
          </a:p>
        </p:txBody>
      </p:sp>
      <p:sp>
        <p:nvSpPr>
          <p:cNvPr id="3" name="TextBox 2">
            <a:extLst>
              <a:ext uri="{FF2B5EF4-FFF2-40B4-BE49-F238E27FC236}">
                <a16:creationId xmlns:a16="http://schemas.microsoft.com/office/drawing/2014/main" id="{4666DD63-1ABF-AFE5-A82E-215A075CB972}"/>
              </a:ext>
            </a:extLst>
          </p:cNvPr>
          <p:cNvSpPr txBox="1"/>
          <p:nvPr/>
        </p:nvSpPr>
        <p:spPr>
          <a:xfrm>
            <a:off x="994474" y="1795220"/>
            <a:ext cx="980267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Arial"/>
              </a:rPr>
              <a:t>suggested_purchase_formula</a:t>
            </a:r>
            <a:r>
              <a:rPr lang="en-US">
                <a:cs typeface="Arial"/>
              </a:rPr>
              <a:t> = '</a:t>
            </a:r>
            <a:r>
              <a:rPr lang="en-US">
                <a:solidFill>
                  <a:srgbClr val="F68E29"/>
                </a:solidFill>
                <a:cs typeface="Arial"/>
              </a:rPr>
              <a:t>=if(M{}/(VALUE(MID($O$1,SEARCH("(",$O$1)+1,SEARCH(")",$O$1)-SEARCH("(",$O$1)-1)+0))-J{}-K{}-L{}&lt;0,0,round(M{}/(VALUE(MID($O$1,SEARCH("(",$O$1)+1,SEARCH(")",$O$1)-SEARCH("(",$O$1)-1)+0))-J{}-K{}-L{},1))</a:t>
            </a:r>
            <a:r>
              <a:rPr lang="en-US">
                <a:cs typeface="Arial"/>
              </a:rPr>
              <a:t>'</a:t>
            </a:r>
            <a:endParaRPr lang="en-US"/>
          </a:p>
          <a:p>
            <a:endParaRPr lang="en-US">
              <a:cs typeface="Arial"/>
            </a:endParaRPr>
          </a:p>
          <a:p>
            <a:r>
              <a:rPr lang="en-US" err="1">
                <a:cs typeface="Arial"/>
              </a:rPr>
              <a:t>worksheet_adlp.write</a:t>
            </a:r>
            <a:r>
              <a:rPr lang="en-US">
                <a:cs typeface="Arial"/>
              </a:rPr>
              <a:t>(row_adlp,</a:t>
            </a:r>
            <a:r>
              <a:rPr lang="en-US">
                <a:solidFill>
                  <a:srgbClr val="237948"/>
                </a:solidFill>
                <a:cs typeface="Arial"/>
              </a:rPr>
              <a:t>14</a:t>
            </a:r>
            <a:r>
              <a:rPr lang="en-US">
                <a:cs typeface="Arial"/>
              </a:rPr>
              <a:t>,suggested_purchase_formula.</a:t>
            </a:r>
            <a:r>
              <a:rPr lang="en-US">
                <a:solidFill>
                  <a:srgbClr val="F05023"/>
                </a:solidFill>
                <a:cs typeface="Arial"/>
              </a:rPr>
              <a:t>format</a:t>
            </a:r>
            <a:r>
              <a:rPr lang="en-US">
                <a:cs typeface="Arial"/>
              </a:rPr>
              <a:t>(row_adlp+</a:t>
            </a:r>
            <a:r>
              <a:rPr lang="en-US">
                <a:solidFill>
                  <a:srgbClr val="237948"/>
                </a:solidFill>
                <a:cs typeface="Arial"/>
              </a:rPr>
              <a:t>1</a:t>
            </a:r>
            <a:r>
              <a:rPr lang="en-US">
                <a:cs typeface="Arial"/>
              </a:rPr>
              <a:t>,row_adlp+</a:t>
            </a:r>
            <a:r>
              <a:rPr lang="en-US">
                <a:solidFill>
                  <a:srgbClr val="237948"/>
                </a:solidFill>
                <a:cs typeface="Arial"/>
              </a:rPr>
              <a:t>1</a:t>
            </a:r>
            <a:r>
              <a:rPr lang="en-US">
                <a:cs typeface="Arial"/>
              </a:rPr>
              <a:t>,row_adlp+</a:t>
            </a:r>
            <a:r>
              <a:rPr lang="en-US">
                <a:solidFill>
                  <a:srgbClr val="237948"/>
                </a:solidFill>
                <a:cs typeface="Arial"/>
              </a:rPr>
              <a:t>1</a:t>
            </a:r>
            <a:r>
              <a:rPr lang="en-US">
                <a:cs typeface="Arial"/>
              </a:rPr>
              <a:t>,row_adlp+</a:t>
            </a:r>
            <a:r>
              <a:rPr lang="en-US">
                <a:solidFill>
                  <a:srgbClr val="237948"/>
                </a:solidFill>
                <a:cs typeface="Arial"/>
              </a:rPr>
              <a:t>1</a:t>
            </a:r>
            <a:r>
              <a:rPr lang="en-US">
                <a:cs typeface="Arial"/>
              </a:rPr>
              <a:t>,row_adlp+</a:t>
            </a:r>
            <a:r>
              <a:rPr lang="en-US">
                <a:solidFill>
                  <a:srgbClr val="237948"/>
                </a:solidFill>
                <a:cs typeface="Arial"/>
              </a:rPr>
              <a:t>1</a:t>
            </a:r>
            <a:r>
              <a:rPr lang="en-US">
                <a:cs typeface="Arial"/>
              </a:rPr>
              <a:t>,row_adlp+</a:t>
            </a:r>
            <a:r>
              <a:rPr lang="en-US">
                <a:solidFill>
                  <a:srgbClr val="237948"/>
                </a:solidFill>
                <a:cs typeface="Arial"/>
              </a:rPr>
              <a:t>1</a:t>
            </a:r>
            <a:r>
              <a:rPr lang="en-US">
                <a:cs typeface="Arial"/>
              </a:rPr>
              <a:t>,row_adlp+</a:t>
            </a:r>
            <a:r>
              <a:rPr lang="en-US">
                <a:solidFill>
                  <a:srgbClr val="237948"/>
                </a:solidFill>
                <a:cs typeface="Arial"/>
              </a:rPr>
              <a:t>1</a:t>
            </a:r>
            <a:r>
              <a:rPr lang="en-US">
                <a:cs typeface="Arial"/>
              </a:rPr>
              <a:t>,row_adlp+</a:t>
            </a:r>
            <a:r>
              <a:rPr lang="en-US">
                <a:solidFill>
                  <a:srgbClr val="237948"/>
                </a:solidFill>
                <a:cs typeface="Arial"/>
              </a:rPr>
              <a:t>1</a:t>
            </a:r>
            <a:r>
              <a:rPr lang="en-US">
                <a:cs typeface="Arial"/>
              </a:rPr>
              <a:t>), </a:t>
            </a:r>
            <a:r>
              <a:rPr lang="en-US" err="1">
                <a:cs typeface="Arial"/>
              </a:rPr>
              <a:t>eformat</a:t>
            </a:r>
            <a:r>
              <a:rPr lang="en-US">
                <a:cs typeface="Arial"/>
              </a:rPr>
              <a:t>)</a:t>
            </a:r>
            <a:endParaRPr lang="en-US"/>
          </a:p>
          <a:p>
            <a:endParaRPr lang="en-US">
              <a:cs typeface="Arial"/>
            </a:endParaRPr>
          </a:p>
          <a:p>
            <a:r>
              <a:rPr lang="en-US" err="1">
                <a:cs typeface="Arial"/>
              </a:rPr>
              <a:t>row_adlp</a:t>
            </a:r>
            <a:r>
              <a:rPr lang="en-US">
                <a:cs typeface="Arial"/>
              </a:rPr>
              <a:t> += </a:t>
            </a:r>
            <a:r>
              <a:rPr lang="en-US">
                <a:solidFill>
                  <a:srgbClr val="237948"/>
                </a:solidFill>
                <a:cs typeface="Arial"/>
              </a:rPr>
              <a:t>1</a:t>
            </a:r>
            <a:endParaRPr lang="en-US">
              <a:solidFill>
                <a:srgbClr val="237948"/>
              </a:solidFill>
            </a:endParaRPr>
          </a:p>
        </p:txBody>
      </p:sp>
    </p:spTree>
    <p:extLst>
      <p:ext uri="{BB962C8B-B14F-4D97-AF65-F5344CB8AC3E}">
        <p14:creationId xmlns:p14="http://schemas.microsoft.com/office/powerpoint/2010/main" val="27920602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6AFF3-6155-52C6-DD83-28A27F587918}"/>
              </a:ext>
            </a:extLst>
          </p:cNvPr>
          <p:cNvSpPr>
            <a:spLocks noGrp="1"/>
          </p:cNvSpPr>
          <p:nvPr>
            <p:ph type="title"/>
          </p:nvPr>
        </p:nvSpPr>
        <p:spPr/>
        <p:txBody>
          <a:bodyPr/>
          <a:lstStyle/>
          <a:p>
            <a:r>
              <a:rPr lang="en-US">
                <a:latin typeface="Arial"/>
                <a:cs typeface="Arial"/>
              </a:rPr>
              <a:t>End Result</a:t>
            </a:r>
            <a:endParaRPr lang="en-US"/>
          </a:p>
        </p:txBody>
      </p:sp>
      <p:pic>
        <p:nvPicPr>
          <p:cNvPr id="4" name="Picture 3" descr="A screenshot of a computer&#10;&#10;Description automatically generated">
            <a:extLst>
              <a:ext uri="{FF2B5EF4-FFF2-40B4-BE49-F238E27FC236}">
                <a16:creationId xmlns:a16="http://schemas.microsoft.com/office/drawing/2014/main" id="{3761ABB1-A2FB-30DA-5B5E-95E5A2D0EFB9}"/>
              </a:ext>
            </a:extLst>
          </p:cNvPr>
          <p:cNvPicPr>
            <a:picLocks noChangeAspect="1"/>
          </p:cNvPicPr>
          <p:nvPr/>
        </p:nvPicPr>
        <p:blipFill>
          <a:blip r:embed="rId3"/>
          <a:stretch>
            <a:fillRect/>
          </a:stretch>
        </p:blipFill>
        <p:spPr>
          <a:xfrm>
            <a:off x="0" y="1832912"/>
            <a:ext cx="12192000" cy="3192176"/>
          </a:xfrm>
          <a:prstGeom prst="rect">
            <a:avLst/>
          </a:prstGeom>
        </p:spPr>
      </p:pic>
    </p:spTree>
    <p:extLst>
      <p:ext uri="{BB962C8B-B14F-4D97-AF65-F5344CB8AC3E}">
        <p14:creationId xmlns:p14="http://schemas.microsoft.com/office/powerpoint/2010/main" val="1661589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0737-FD5B-614C-BB8F-D7B4016604A2}"/>
              </a:ext>
            </a:extLst>
          </p:cNvPr>
          <p:cNvSpPr>
            <a:spLocks noGrp="1"/>
          </p:cNvSpPr>
          <p:nvPr>
            <p:ph type="body" sz="quarter" idx="13"/>
          </p:nvPr>
        </p:nvSpPr>
        <p:spPr/>
        <p:txBody>
          <a:bodyPr>
            <a:normAutofit fontScale="92500" lnSpcReduction="10000"/>
          </a:bodyPr>
          <a:lstStyle/>
          <a:p>
            <a:r>
              <a:rPr lang="en-US"/>
              <a:t>THANK YOU</a:t>
            </a:r>
          </a:p>
        </p:txBody>
      </p:sp>
      <p:sp>
        <p:nvSpPr>
          <p:cNvPr id="4" name="Text Placeholder 2">
            <a:extLst>
              <a:ext uri="{FF2B5EF4-FFF2-40B4-BE49-F238E27FC236}">
                <a16:creationId xmlns:a16="http://schemas.microsoft.com/office/drawing/2014/main" id="{F3CD357A-2FB8-11EB-DC3C-76293C6D29FD}"/>
              </a:ext>
            </a:extLst>
          </p:cNvPr>
          <p:cNvSpPr txBox="1">
            <a:spLocks/>
          </p:cNvSpPr>
          <p:nvPr/>
        </p:nvSpPr>
        <p:spPr>
          <a:xfrm>
            <a:off x="826982" y="4631168"/>
            <a:ext cx="11677135" cy="1707360"/>
          </a:xfrm>
          <a:prstGeom prst="rect">
            <a:avLst/>
          </a:prstGeom>
        </p:spPr>
        <p:txBody>
          <a:bodyPr vert="horz" lIns="91440" tIns="45720" rIns="91440" bIns="45720" numCol="2" rtlCol="0" anchor="t">
            <a:normAutofit/>
          </a:bodyPr>
          <a:lstStyle>
            <a:lvl1pPr marL="0" indent="0" algn="ctr" defTabSz="914400" rtl="0" eaLnBrk="1" latinLnBrk="0" hangingPunct="1">
              <a:lnSpc>
                <a:spcPct val="90000"/>
              </a:lnSpc>
              <a:spcBef>
                <a:spcPts val="1000"/>
              </a:spcBef>
              <a:buFont typeface="Wingdings" pitchFamily="2" charset="2"/>
              <a:buNone/>
              <a:defRPr sz="28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a:t>Rebecca King </a:t>
            </a:r>
            <a:r>
              <a:rPr lang="en-US" sz="2000">
                <a:hlinkClick r:id="rId2"/>
              </a:rPr>
              <a:t>rking@tolibrary.org</a:t>
            </a:r>
            <a:endParaRPr lang="en-US" sz="2000"/>
          </a:p>
          <a:p>
            <a:pPr algn="l"/>
            <a:r>
              <a:rPr lang="en-US" sz="2000"/>
              <a:t>Jeremy Goldstein </a:t>
            </a:r>
            <a:r>
              <a:rPr lang="en-US" sz="2000">
                <a:hlinkClick r:id="rId3"/>
              </a:rPr>
              <a:t>jgoldstein@minlib.net</a:t>
            </a:r>
            <a:endParaRPr lang="en-US" sz="2000"/>
          </a:p>
          <a:p>
            <a:pPr algn="l"/>
            <a:endParaRPr lang="en-US" sz="2000"/>
          </a:p>
          <a:p>
            <a:pPr algn="l"/>
            <a:endParaRPr lang="en-US" sz="2000"/>
          </a:p>
          <a:p>
            <a:pPr algn="l"/>
            <a:r>
              <a:rPr lang="en-US" sz="2000"/>
              <a:t>Bob Gaydos </a:t>
            </a:r>
            <a:r>
              <a:rPr lang="en-US" sz="2000">
                <a:hlinkClick r:id="rId4"/>
              </a:rPr>
              <a:t>bgaydos@starklibrary.org</a:t>
            </a:r>
            <a:endParaRPr lang="en-US" sz="2000"/>
          </a:p>
          <a:p>
            <a:pPr algn="l"/>
            <a:r>
              <a:rPr lang="en-US" sz="2000"/>
              <a:t>Victor Zuniga </a:t>
            </a:r>
            <a:r>
              <a:rPr lang="en-US" sz="2000">
                <a:hlinkClick r:id="rId5"/>
              </a:rPr>
              <a:t>vzuniga@poudrelibraries.org</a:t>
            </a:r>
            <a:endParaRPr lang="en-US"/>
          </a:p>
          <a:p>
            <a:endParaRPr lang="en-US"/>
          </a:p>
        </p:txBody>
      </p:sp>
      <p:sp>
        <p:nvSpPr>
          <p:cNvPr id="5" name="TextBox 4">
            <a:extLst>
              <a:ext uri="{FF2B5EF4-FFF2-40B4-BE49-F238E27FC236}">
                <a16:creationId xmlns:a16="http://schemas.microsoft.com/office/drawing/2014/main" id="{C712C5FD-6EB2-31C8-3891-BD609FB3CE10}"/>
              </a:ext>
            </a:extLst>
          </p:cNvPr>
          <p:cNvSpPr txBox="1"/>
          <p:nvPr/>
        </p:nvSpPr>
        <p:spPr>
          <a:xfrm>
            <a:off x="5093962" y="3956433"/>
            <a:ext cx="2004075" cy="480131"/>
          </a:xfrm>
          <a:prstGeom prst="rect">
            <a:avLst/>
          </a:prstGeom>
          <a:noFill/>
        </p:spPr>
        <p:txBody>
          <a:bodyPr wrap="none" rtlCol="0">
            <a:spAutoFit/>
          </a:bodyPr>
          <a:lstStyle/>
          <a:p>
            <a:pPr>
              <a:lnSpc>
                <a:spcPct val="90000"/>
              </a:lnSpc>
              <a:spcBef>
                <a:spcPts val="1000"/>
              </a:spcBef>
            </a:pPr>
            <a:r>
              <a:rPr lang="en-US" sz="2800">
                <a:solidFill>
                  <a:srgbClr val="575358"/>
                </a:solidFill>
                <a:latin typeface="Arial"/>
                <a:cs typeface="Arial"/>
              </a:rPr>
              <a:t>Questions?</a:t>
            </a:r>
          </a:p>
        </p:txBody>
      </p:sp>
    </p:spTree>
    <p:extLst>
      <p:ext uri="{BB962C8B-B14F-4D97-AF65-F5344CB8AC3E}">
        <p14:creationId xmlns:p14="http://schemas.microsoft.com/office/powerpoint/2010/main" val="3350983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8505-0156-0FE5-0AC5-70AF780599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D0E09-AD57-52A5-5FFF-849614A86A00}"/>
              </a:ext>
            </a:extLst>
          </p:cNvPr>
          <p:cNvSpPr>
            <a:spLocks noGrp="1"/>
          </p:cNvSpPr>
          <p:nvPr>
            <p:ph type="title"/>
          </p:nvPr>
        </p:nvSpPr>
        <p:spPr/>
        <p:txBody>
          <a:bodyPr/>
          <a:lstStyle/>
          <a:p>
            <a:pPr marR="0" rtl="0"/>
            <a:r>
              <a:rPr lang="en-US" b="0" i="0" u="none" strike="noStrike" baseline="0">
                <a:latin typeface="Futura"/>
              </a:rPr>
              <a:t>Hold-to-item</a:t>
            </a:r>
            <a:r>
              <a:rPr lang="en-US" b="0" i="0" u="none" strike="noStrike">
                <a:latin typeface="Futura"/>
              </a:rPr>
              <a:t> Ratio Buying Report</a:t>
            </a:r>
            <a:endParaRPr lang="en-US" b="0" i="0" u="none" strike="noStrike" baseline="0">
              <a:latin typeface="Futura"/>
            </a:endParaRPr>
          </a:p>
        </p:txBody>
      </p:sp>
      <p:pic>
        <p:nvPicPr>
          <p:cNvPr id="5" name="Content Placeholder 4">
            <a:extLst>
              <a:ext uri="{FF2B5EF4-FFF2-40B4-BE49-F238E27FC236}">
                <a16:creationId xmlns:a16="http://schemas.microsoft.com/office/drawing/2014/main" id="{4DC8BEB9-F90F-16E4-B302-AA27A87E4695}"/>
              </a:ext>
            </a:extLst>
          </p:cNvPr>
          <p:cNvPicPr>
            <a:picLocks noGrp="1" noChangeAspect="1"/>
          </p:cNvPicPr>
          <p:nvPr>
            <p:ph idx="1"/>
          </p:nvPr>
        </p:nvPicPr>
        <p:blipFill>
          <a:blip r:embed="rId2"/>
          <a:srcRect/>
          <a:stretch/>
        </p:blipFill>
        <p:spPr>
          <a:xfrm>
            <a:off x="533342" y="2063358"/>
            <a:ext cx="11050000" cy="3739048"/>
          </a:xfrm>
        </p:spPr>
      </p:pic>
    </p:spTree>
    <p:extLst>
      <p:ext uri="{BB962C8B-B14F-4D97-AF65-F5344CB8AC3E}">
        <p14:creationId xmlns:p14="http://schemas.microsoft.com/office/powerpoint/2010/main" val="89728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6AF0-3C8E-5362-B869-EB50F6DB60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6330F-5807-C5C5-C6D7-EE2D328CE805}"/>
              </a:ext>
            </a:extLst>
          </p:cNvPr>
          <p:cNvSpPr>
            <a:spLocks noGrp="1"/>
          </p:cNvSpPr>
          <p:nvPr>
            <p:ph type="title"/>
          </p:nvPr>
        </p:nvSpPr>
        <p:spPr/>
        <p:txBody>
          <a:bodyPr/>
          <a:lstStyle/>
          <a:p>
            <a:pPr marR="0" rtl="0"/>
            <a:r>
              <a:rPr lang="en-US" b="0" i="0" u="none" strike="noStrike" baseline="0">
                <a:latin typeface="Futura"/>
              </a:rPr>
              <a:t>Holdshelf</a:t>
            </a:r>
            <a:r>
              <a:rPr lang="en-US" b="0" i="0" u="none" strike="noStrike">
                <a:latin typeface="Futura"/>
              </a:rPr>
              <a:t> Activity Report</a:t>
            </a:r>
            <a:endParaRPr lang="en-US" b="0" i="0" u="none" strike="noStrike" baseline="0">
              <a:latin typeface="Futura"/>
            </a:endParaRPr>
          </a:p>
        </p:txBody>
      </p:sp>
      <p:pic>
        <p:nvPicPr>
          <p:cNvPr id="5" name="Content Placeholder 4">
            <a:extLst>
              <a:ext uri="{FF2B5EF4-FFF2-40B4-BE49-F238E27FC236}">
                <a16:creationId xmlns:a16="http://schemas.microsoft.com/office/drawing/2014/main" id="{07032B58-9E3A-B828-C943-88F66E8AE417}"/>
              </a:ext>
            </a:extLst>
          </p:cNvPr>
          <p:cNvPicPr>
            <a:picLocks noGrp="1" noChangeAspect="1"/>
          </p:cNvPicPr>
          <p:nvPr>
            <p:ph idx="1"/>
          </p:nvPr>
        </p:nvPicPr>
        <p:blipFill>
          <a:blip r:embed="rId3"/>
          <a:srcRect/>
          <a:stretch/>
        </p:blipFill>
        <p:spPr>
          <a:xfrm>
            <a:off x="2035047" y="1789438"/>
            <a:ext cx="8121905" cy="4395238"/>
          </a:xfrm>
        </p:spPr>
      </p:pic>
    </p:spTree>
    <p:extLst>
      <p:ext uri="{BB962C8B-B14F-4D97-AF65-F5344CB8AC3E}">
        <p14:creationId xmlns:p14="http://schemas.microsoft.com/office/powerpoint/2010/main" val="4850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35F2F-3FD6-68DB-E0FE-410836DA2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4C649-4748-623F-0903-30ABB3E8DBC6}"/>
              </a:ext>
            </a:extLst>
          </p:cNvPr>
          <p:cNvSpPr>
            <a:spLocks noGrp="1"/>
          </p:cNvSpPr>
          <p:nvPr>
            <p:ph type="title"/>
          </p:nvPr>
        </p:nvSpPr>
        <p:spPr/>
        <p:txBody>
          <a:bodyPr/>
          <a:lstStyle/>
          <a:p>
            <a:pPr marR="0" rtl="0"/>
            <a:r>
              <a:rPr lang="en-US" b="0" i="0" u="none" strike="noStrike" baseline="0">
                <a:latin typeface="Futura"/>
              </a:rPr>
              <a:t>SQL</a:t>
            </a:r>
          </a:p>
        </p:txBody>
      </p:sp>
      <p:pic>
        <p:nvPicPr>
          <p:cNvPr id="5" name="Content Placeholder 4">
            <a:extLst>
              <a:ext uri="{FF2B5EF4-FFF2-40B4-BE49-F238E27FC236}">
                <a16:creationId xmlns:a16="http://schemas.microsoft.com/office/drawing/2014/main" id="{C96F1B72-EACD-B7A1-E5D9-8C987AC1DF5C}"/>
              </a:ext>
            </a:extLst>
          </p:cNvPr>
          <p:cNvPicPr>
            <a:picLocks noGrp="1" noChangeAspect="1"/>
          </p:cNvPicPr>
          <p:nvPr>
            <p:ph idx="1"/>
          </p:nvPr>
        </p:nvPicPr>
        <p:blipFill>
          <a:blip r:embed="rId2"/>
          <a:srcRect/>
          <a:stretch/>
        </p:blipFill>
        <p:spPr>
          <a:xfrm>
            <a:off x="1136580" y="1812906"/>
            <a:ext cx="10153968" cy="3764969"/>
          </a:xfrm>
        </p:spPr>
      </p:pic>
    </p:spTree>
    <p:extLst>
      <p:ext uri="{BB962C8B-B14F-4D97-AF65-F5344CB8AC3E}">
        <p14:creationId xmlns:p14="http://schemas.microsoft.com/office/powerpoint/2010/main" val="3340010210"/>
      </p:ext>
    </p:extLst>
  </p:cSld>
  <p:clrMapOvr>
    <a:masterClrMapping/>
  </p:clrMapOvr>
</p:sld>
</file>

<file path=ppt/theme/theme1.xml><?xml version="1.0" encoding="utf-8"?>
<a:theme xmlns:a="http://schemas.openxmlformats.org/drawingml/2006/main" name="Office Theme">
  <a:themeElements>
    <a:clrScheme name="IUG 2024">
      <a:dk1>
        <a:srgbClr val="000000"/>
      </a:dk1>
      <a:lt1>
        <a:srgbClr val="FFFFFF"/>
      </a:lt1>
      <a:dk2>
        <a:srgbClr val="44546A"/>
      </a:dk2>
      <a:lt2>
        <a:srgbClr val="E7E6E6"/>
      </a:lt2>
      <a:accent1>
        <a:srgbClr val="0075B5"/>
      </a:accent1>
      <a:accent2>
        <a:srgbClr val="5B5CA5"/>
      </a:accent2>
      <a:accent3>
        <a:srgbClr val="AFB6BC"/>
      </a:accent3>
      <a:accent4>
        <a:srgbClr val="FFC000"/>
      </a:accent4>
      <a:accent5>
        <a:srgbClr val="5B9BD5"/>
      </a:accent5>
      <a:accent6>
        <a:srgbClr val="071D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5b4db40-66c5-4774-a7a4-592c47258125">
      <UserInfo>
        <DisplayName>Tom Jacobson</DisplayName>
        <AccountId>18</AccountId>
        <AccountType/>
      </UserInfo>
      <UserInfo>
        <DisplayName>Tommy Valdez</DisplayName>
        <AccountId>58</AccountId>
        <AccountType/>
      </UserInfo>
      <UserInfo>
        <DisplayName>Emily Reisinger</DisplayName>
        <AccountId>39</AccountId>
        <AccountType/>
      </UserInfo>
      <UserInfo>
        <DisplayName>Lauren Schaefer</DisplayName>
        <AccountId>12</AccountId>
        <AccountType/>
      </UserInfo>
      <UserInfo>
        <DisplayName>Ellen Wallace</DisplayName>
        <AccountId>94</AccountId>
        <AccountType/>
      </UserInfo>
      <UserInfo>
        <DisplayName>Inbal Rose Hellmann</DisplayName>
        <AccountId>6957</AccountId>
        <AccountType/>
      </UserInfo>
    </SharedWithUsers>
    <MediaLengthInSeconds xmlns="1ee16b87-d06b-4acc-bab3-ebea1d9e5ffa" xsi:nil="true"/>
    <Image xmlns="a82fdb6e-c179-430d-8182-68f5a58a7fb4" xsi:nil="true"/>
    <_ip_UnifiedCompliancePolicyUIAction xmlns="http://schemas.microsoft.com/sharepoint/v3" xsi:nil="true"/>
    <TaxCatchAll xmlns="d970c9ed-be0d-4385-ae12-bba36a1d31bb" xsi:nil="true"/>
    <_ip_UnifiedCompliancePolicyProperties xmlns="http://schemas.microsoft.com/sharepoint/v3" xsi:nil="true"/>
    <lcf76f155ced4ddcb4097134ff3c332f xmlns="cec4d0f3-197b-4313-9bcc-a9a9b4711ab2">
      <Terms xmlns="http://schemas.microsoft.com/office/infopath/2007/PartnerControls"/>
    </lcf76f155ced4ddcb4097134ff3c332f>
    <Timestamp xmlns="cec4d0f3-197b-4313-9bcc-a9a9b4711ab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8581D6-0F56-4F4F-B631-DD7B84A2F190}">
  <ds:schemaRefs>
    <ds:schemaRef ds:uri="15b4db40-66c5-4774-a7a4-592c47258125"/>
    <ds:schemaRef ds:uri="1ee16b87-d06b-4acc-bab3-ebea1d9e5ffa"/>
    <ds:schemaRef ds:uri="a82fdb6e-c179-430d-8182-68f5a58a7fb4"/>
    <ds:schemaRef ds:uri="cec4d0f3-197b-4313-9bcc-a9a9b4711ab2"/>
    <ds:schemaRef ds:uri="d970c9ed-be0d-4385-ae12-bba36a1d31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088F9655-2023-4CDE-8CF6-16CB6DC1D549}">
  <ds:schemaRefs>
    <ds:schemaRef ds:uri="15b4db40-66c5-4774-a7a4-592c47258125"/>
    <ds:schemaRef ds:uri="1ee16b87-d06b-4acc-bab3-ebea1d9e5ffa"/>
    <ds:schemaRef ds:uri="a82fdb6e-c179-430d-8182-68f5a58a7fb4"/>
    <ds:schemaRef ds:uri="cec4d0f3-197b-4313-9bcc-a9a9b4711ab2"/>
    <ds:schemaRef ds:uri="d970c9ed-be0d-4385-ae12-bba36a1d31bb"/>
    <ds:schemaRef ds:uri="http://schemas.microsoft.com/office/2006/metadata/properties"/>
    <ds:schemaRef ds:uri="http://schemas.microsoft.com/office/infopath/2007/PartnerControls"/>
    <ds:schemaRef ds:uri="http://schemas.microsoft.com/sharepoint/v3"/>
    <ds:schemaRef ds:uri="http://www.w3.org/2000/xmlns/"/>
    <ds:schemaRef ds:uri="http://www.w3.org/2001/XMLSchema-instance"/>
  </ds:schemaRefs>
</ds:datastoreItem>
</file>

<file path=customXml/itemProps3.xml><?xml version="1.0" encoding="utf-8"?>
<ds:datastoreItem xmlns:ds="http://schemas.openxmlformats.org/officeDocument/2006/customXml" ds:itemID="{36A7E153-2A2C-4AC4-9EDE-4335049703BA}">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62</Slides>
  <Notes>31</Notes>
  <HiddenSlides>0</HiddenSlide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4 Perspectives on Using Holds Data with SQL</vt:lpstr>
      <vt:lpstr>Holdshelf Time to Pickup</vt:lpstr>
      <vt:lpstr>Intro </vt:lpstr>
      <vt:lpstr>Why are we here? </vt:lpstr>
      <vt:lpstr>Loan Rule Table</vt:lpstr>
      <vt:lpstr>Time to Pickup (a.k.a Holdshelf)</vt:lpstr>
      <vt:lpstr>Hold-to-item Ratio Buying Report</vt:lpstr>
      <vt:lpstr>Holdshelf Activity Report</vt:lpstr>
      <vt:lpstr>SQL</vt:lpstr>
      <vt:lpstr>SQL</vt:lpstr>
      <vt:lpstr>SQL</vt:lpstr>
      <vt:lpstr>SQL</vt:lpstr>
      <vt:lpstr>SQL</vt:lpstr>
      <vt:lpstr>SQL</vt:lpstr>
      <vt:lpstr>CONSIDER THIS:  </vt:lpstr>
      <vt:lpstr>Learn More Hold data</vt:lpstr>
      <vt:lpstr>The Collection Health Holds Report</vt:lpstr>
      <vt:lpstr>The Collection Health Holds Report</vt:lpstr>
      <vt:lpstr>The Collection Health Holds Report</vt:lpstr>
      <vt:lpstr>The Challenge in Querying circ_trans</vt:lpstr>
      <vt:lpstr>Bonus:  New SQL Tricks!</vt:lpstr>
      <vt:lpstr>generate_series(start, stop [, step])</vt:lpstr>
      <vt:lpstr>The LATERAL keyword in context</vt:lpstr>
      <vt:lpstr>The LATERAL keyword, zoomed in</vt:lpstr>
      <vt:lpstr>Improved High Demand Holds</vt:lpstr>
      <vt:lpstr>Current High-Demand Holds in Sierra</vt:lpstr>
      <vt:lpstr>Export Output File and Open in Excel</vt:lpstr>
      <vt:lpstr>How to get holds data with SQL?</vt:lpstr>
      <vt:lpstr>Building a Query</vt:lpstr>
      <vt:lpstr>Building a query (cont.)</vt:lpstr>
      <vt:lpstr>Building a TEMP TABLE</vt:lpstr>
      <vt:lpstr>Building a TEMP TABLE (cont.)</vt:lpstr>
      <vt:lpstr>Count Active Holds (not including the frozen holds)</vt:lpstr>
      <vt:lpstr>Count Active Holds (cont.)</vt:lpstr>
      <vt:lpstr>Count Active Copies (circulating items)</vt:lpstr>
      <vt:lpstr>Count Copies On Order (item not yet received)</vt:lpstr>
      <vt:lpstr>Get Published Year</vt:lpstr>
      <vt:lpstr>Get the Total Number of Active Holds</vt:lpstr>
      <vt:lpstr>Get the Total Number of Active Copies</vt:lpstr>
      <vt:lpstr>Get the Total Number of Copies On Order</vt:lpstr>
      <vt:lpstr>End of the Query</vt:lpstr>
      <vt:lpstr>Full SQL Query and Python Script</vt:lpstr>
      <vt:lpstr>Use pgAdmin 4 to test the Query</vt:lpstr>
      <vt:lpstr>Export Data to Excel</vt:lpstr>
      <vt:lpstr>High-Demand Holds Report Workflow</vt:lpstr>
      <vt:lpstr>Purchase Alert Revisited</vt:lpstr>
      <vt:lpstr>Background</vt:lpstr>
      <vt:lpstr>Nov 2023</vt:lpstr>
      <vt:lpstr>Purchase Alert V.2</vt:lpstr>
      <vt:lpstr>The On Demand Query</vt:lpstr>
      <vt:lpstr>The Automated Script</vt:lpstr>
      <vt:lpstr>ISBN/UPC</vt:lpstr>
      <vt:lpstr>Streamline Filters</vt:lpstr>
      <vt:lpstr>Local Copies In Process</vt:lpstr>
      <vt:lpstr>Collections (Age Level)</vt:lpstr>
      <vt:lpstr>Collections (is_fiction)</vt:lpstr>
      <vt:lpstr>Collections (Python)</vt:lpstr>
      <vt:lpstr>Suggested Purchase Qty</vt:lpstr>
      <vt:lpstr>Suggested Purchase Qty</vt:lpstr>
      <vt:lpstr>Suggested Purchase Qty</vt:lpstr>
      <vt:lpstr>End Result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a really interesting presentation</dc:title>
  <dc:subject/>
  <dc:creator>Kristine Menkins</dc:creator>
  <cp:keywords/>
  <dc:description/>
  <cp:revision>2</cp:revision>
  <dcterms:created xsi:type="dcterms:W3CDTF">2019-12-02T15:33:25Z</dcterms:created>
  <dcterms:modified xsi:type="dcterms:W3CDTF">2024-03-26T12:07:32Z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GUID">
    <vt:lpwstr>2d7a31a0-7a97-4f76-b0fc-f8b4c67b2840</vt:lpwstr>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