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66" r:id="rId3"/>
    <p:sldId id="269" r:id="rId4"/>
    <p:sldId id="273" r:id="rId5"/>
    <p:sldId id="294" r:id="rId6"/>
    <p:sldId id="281" r:id="rId7"/>
    <p:sldId id="259" r:id="rId8"/>
    <p:sldId id="288" r:id="rId9"/>
    <p:sldId id="289" r:id="rId10"/>
    <p:sldId id="290" r:id="rId11"/>
    <p:sldId id="291" r:id="rId12"/>
    <p:sldId id="292" r:id="rId13"/>
    <p:sldId id="277" r:id="rId14"/>
    <p:sldId id="278" r:id="rId15"/>
    <p:sldId id="283" r:id="rId16"/>
    <p:sldId id="260" r:id="rId17"/>
    <p:sldId id="270" r:id="rId18"/>
    <p:sldId id="272" r:id="rId19"/>
    <p:sldId id="271" r:id="rId20"/>
    <p:sldId id="280" r:id="rId21"/>
    <p:sldId id="279" r:id="rId22"/>
    <p:sldId id="293" r:id="rId23"/>
    <p:sldId id="285" r:id="rId24"/>
    <p:sldId id="284" r:id="rId25"/>
    <p:sldId id="286" r:id="rId26"/>
    <p:sldId id="287" r:id="rId27"/>
    <p:sldId id="267" r:id="rId28"/>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474747"/>
    <a:srgbClr val="000000"/>
    <a:srgbClr val="FBAF41"/>
    <a:srgbClr val="814396"/>
    <a:srgbClr val="F7941E"/>
    <a:srgbClr val="010000"/>
    <a:srgbClr val="363738"/>
    <a:srgbClr val="34466A"/>
    <a:srgbClr val="445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8289" autoAdjust="0"/>
  </p:normalViewPr>
  <p:slideViewPr>
    <p:cSldViewPr snapToObjects="1">
      <p:cViewPr varScale="1">
        <p:scale>
          <a:sx n="42" d="100"/>
          <a:sy n="42" d="100"/>
        </p:scale>
        <p:origin x="1008" y="56"/>
      </p:cViewPr>
      <p:guideLst>
        <p:guide orient="horz" pos="1620"/>
        <p:guide pos="2880"/>
      </p:guideLst>
    </p:cSldViewPr>
  </p:slideViewPr>
  <p:notesTextViewPr>
    <p:cViewPr>
      <p:scale>
        <a:sx n="3" d="2"/>
        <a:sy n="3" d="2"/>
      </p:scale>
      <p:origin x="0" y="0"/>
    </p:cViewPr>
  </p:notesTextViewPr>
  <p:notesViewPr>
    <p:cSldViewPr snapToObjects="1">
      <p:cViewPr varScale="1">
        <p:scale>
          <a:sx n="127" d="100"/>
          <a:sy n="127" d="100"/>
        </p:scale>
        <p:origin x="448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0763" tIns="45382" rIns="90763" bIns="45382" rtlCol="0"/>
          <a:lstStyle>
            <a:lvl1pPr algn="r">
              <a:defRPr sz="1200"/>
            </a:lvl1pPr>
          </a:lstStyle>
          <a:p>
            <a:fld id="{A1F88035-4058-5C49-8BD7-16E3BDCF2F99}" type="datetimeFigureOut">
              <a:rPr lang="en-US" smtClean="0"/>
              <a:t>4/5/2017</a:t>
            </a:fld>
            <a:endParaRPr lang="en-US"/>
          </a:p>
        </p:txBody>
      </p:sp>
      <p:sp>
        <p:nvSpPr>
          <p:cNvPr id="4" name="Footer Placeholder 3"/>
          <p:cNvSpPr>
            <a:spLocks noGrp="1"/>
          </p:cNvSpPr>
          <p:nvPr>
            <p:ph type="ftr" sz="quarter" idx="2"/>
          </p:nvPr>
        </p:nvSpPr>
        <p:spPr>
          <a:xfrm>
            <a:off x="0" y="8772670"/>
            <a:ext cx="3011699" cy="463406"/>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70"/>
            <a:ext cx="3011699" cy="463406"/>
          </a:xfrm>
          <a:prstGeom prst="rect">
            <a:avLst/>
          </a:prstGeom>
        </p:spPr>
        <p:txBody>
          <a:bodyPr vert="horz" lIns="90763" tIns="45382" rIns="90763" bIns="45382" rtlCol="0" anchor="b"/>
          <a:lstStyle>
            <a:lvl1pPr algn="r">
              <a:defRPr sz="1200"/>
            </a:lvl1pPr>
          </a:lstStyle>
          <a:p>
            <a:fld id="{D2C5E42B-5233-0E4B-B874-E3BB3D9CD15E}" type="slidenum">
              <a:rPr lang="en-US" smtClean="0"/>
              <a:t>‹#›</a:t>
            </a:fld>
            <a:endParaRPr lang="en-US"/>
          </a:p>
        </p:txBody>
      </p:sp>
    </p:spTree>
    <p:extLst>
      <p:ext uri="{BB962C8B-B14F-4D97-AF65-F5344CB8AC3E}">
        <p14:creationId xmlns:p14="http://schemas.microsoft.com/office/powerpoint/2010/main" val="503950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0763" tIns="45382" rIns="90763" bIns="45382" rtlCol="0"/>
          <a:lstStyle>
            <a:lvl1pPr algn="r">
              <a:defRPr sz="1200"/>
            </a:lvl1pPr>
          </a:lstStyle>
          <a:p>
            <a:fld id="{F027516E-18FD-0744-B275-F4E7A76ECEF9}" type="datetimeFigureOut">
              <a:rPr lang="en-US" smtClean="0"/>
              <a:t>4/5/2017</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0763" tIns="45382" rIns="90763" bIns="453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11699" cy="463406"/>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3406"/>
          </a:xfrm>
          <a:prstGeom prst="rect">
            <a:avLst/>
          </a:prstGeom>
        </p:spPr>
        <p:txBody>
          <a:bodyPr vert="horz" lIns="90763" tIns="45382" rIns="90763" bIns="45382" rtlCol="0" anchor="b"/>
          <a:lstStyle>
            <a:lvl1pPr algn="r">
              <a:defRPr sz="1200"/>
            </a:lvl1pPr>
          </a:lstStyle>
          <a:p>
            <a:fld id="{51C53187-4E7A-9D4E-8D20-4DF01D046F58}" type="slidenum">
              <a:rPr lang="en-US" smtClean="0"/>
              <a:t>‹#›</a:t>
            </a:fld>
            <a:endParaRPr lang="en-US"/>
          </a:p>
        </p:txBody>
      </p:sp>
    </p:spTree>
    <p:extLst>
      <p:ext uri="{BB962C8B-B14F-4D97-AF65-F5344CB8AC3E}">
        <p14:creationId xmlns:p14="http://schemas.microsoft.com/office/powerpoint/2010/main" val="2923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53187-4E7A-9D4E-8D20-4DF01D046F58}" type="slidenum">
              <a:rPr lang="en-US" smtClean="0"/>
              <a:t>1</a:t>
            </a:fld>
            <a:endParaRPr lang="en-US"/>
          </a:p>
        </p:txBody>
      </p:sp>
    </p:spTree>
    <p:extLst>
      <p:ext uri="{BB962C8B-B14F-4D97-AF65-F5344CB8AC3E}">
        <p14:creationId xmlns:p14="http://schemas.microsoft.com/office/powerpoint/2010/main" val="1641985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Central selectors for new Genre titles, Bestsellers and certain areas such as LDS materials,  Spanish Language Materials, computer books.</a:t>
            </a:r>
          </a:p>
          <a:p>
            <a:pPr lvl="1"/>
            <a:endParaRPr lang="en-US" dirty="0" smtClean="0"/>
          </a:p>
          <a:p>
            <a:pPr lvl="1"/>
            <a:r>
              <a:rPr lang="en-US" dirty="0" smtClean="0"/>
              <a:t>AV materials included VHS, Books on Tape,  Cassettes,  </a:t>
            </a:r>
            <a:r>
              <a:rPr lang="en-US" dirty="0" err="1" smtClean="0"/>
              <a:t>Cds</a:t>
            </a:r>
            <a:r>
              <a:rPr lang="en-US" dirty="0" smtClean="0"/>
              <a:t> CDROM</a:t>
            </a:r>
            <a:r>
              <a:rPr lang="en-US" baseline="0" dirty="0" smtClean="0"/>
              <a:t>,</a:t>
            </a:r>
            <a:r>
              <a:rPr lang="en-US" dirty="0" smtClean="0"/>
              <a:t>DVDs,</a:t>
            </a:r>
            <a:r>
              <a:rPr lang="en-US" baseline="0" dirty="0" smtClean="0"/>
              <a:t>  LAV</a:t>
            </a:r>
            <a:endParaRPr lang="en-US" dirty="0" smtClean="0"/>
          </a:p>
          <a:p>
            <a:pPr lvl="1"/>
            <a:endParaRPr lang="en-US" dirty="0" smtClean="0"/>
          </a:p>
          <a:p>
            <a:pPr lvl="1"/>
            <a:r>
              <a:rPr lang="en-US" dirty="0" smtClean="0"/>
              <a:t>Over time  VHS, Books on Tape,  Cassettes, and CDROM</a:t>
            </a:r>
            <a:r>
              <a:rPr lang="en-US" baseline="0" dirty="0" smtClean="0"/>
              <a:t> </a:t>
            </a:r>
            <a:r>
              <a:rPr lang="en-US" dirty="0" smtClean="0"/>
              <a:t> phased out</a:t>
            </a:r>
          </a:p>
          <a:p>
            <a:pPr lvl="1"/>
            <a:endParaRPr lang="en-US" dirty="0" smtClean="0"/>
          </a:p>
          <a:p>
            <a:pPr lvl="1"/>
            <a:r>
              <a:rPr lang="en-US" dirty="0" smtClean="0"/>
              <a:t>Still had 26 AV selectors  plus added </a:t>
            </a:r>
            <a:r>
              <a:rPr lang="en-US" dirty="0" err="1" smtClean="0"/>
              <a:t>ematerials</a:t>
            </a:r>
            <a:r>
              <a:rPr lang="en-US" dirty="0" smtClean="0"/>
              <a:t> selectors for Overdrive</a:t>
            </a:r>
          </a:p>
          <a:p>
            <a:pPr lvl="1"/>
            <a:endParaRPr lang="en-US" dirty="0" smtClean="0"/>
          </a:p>
          <a:p>
            <a:pPr lvl="1"/>
            <a:r>
              <a:rPr lang="en-US" dirty="0" smtClean="0"/>
              <a:t>Discussions about central</a:t>
            </a:r>
            <a:r>
              <a:rPr lang="en-US" baseline="0" dirty="0" smtClean="0"/>
              <a:t> selection moving from Admin to collection management committee,  still very theoretical in nature – should we do this – why,   what benefits</a:t>
            </a:r>
            <a:endParaRPr lang="en-US" dirty="0" smtClean="0"/>
          </a:p>
          <a:p>
            <a:pPr lvl="1"/>
            <a:endParaRPr lang="en-US" dirty="0" smtClean="0"/>
          </a:p>
          <a:p>
            <a:pPr lvl="1"/>
            <a:r>
              <a:rPr lang="en-US" dirty="0" smtClean="0"/>
              <a:t>Beginning to purchase</a:t>
            </a:r>
            <a:r>
              <a:rPr lang="en-US" baseline="0" dirty="0" smtClean="0"/>
              <a:t> database content  --  usually decision made by reference committee evaluation of databases</a:t>
            </a:r>
            <a:endParaRPr lang="en-US" dirty="0" smtClean="0"/>
          </a:p>
        </p:txBody>
      </p:sp>
      <p:sp>
        <p:nvSpPr>
          <p:cNvPr id="4" name="Slide Number Placeholder 3"/>
          <p:cNvSpPr>
            <a:spLocks noGrp="1"/>
          </p:cNvSpPr>
          <p:nvPr>
            <p:ph type="sldNum" sz="quarter" idx="10"/>
          </p:nvPr>
        </p:nvSpPr>
        <p:spPr/>
        <p:txBody>
          <a:bodyPr/>
          <a:lstStyle/>
          <a:p>
            <a:fld id="{51C53187-4E7A-9D4E-8D20-4DF01D046F58}" type="slidenum">
              <a:rPr lang="en-US" smtClean="0"/>
              <a:t>10</a:t>
            </a:fld>
            <a:endParaRPr lang="en-US"/>
          </a:p>
        </p:txBody>
      </p:sp>
    </p:spTree>
    <p:extLst>
      <p:ext uri="{BB962C8B-B14F-4D97-AF65-F5344CB8AC3E}">
        <p14:creationId xmlns:p14="http://schemas.microsoft.com/office/powerpoint/2010/main" val="47930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51C53187-4E7A-9D4E-8D20-4DF01D046F58}" type="slidenum">
              <a:rPr lang="en-US" smtClean="0"/>
              <a:t>11</a:t>
            </a:fld>
            <a:endParaRPr lang="en-US"/>
          </a:p>
        </p:txBody>
      </p:sp>
    </p:spTree>
    <p:extLst>
      <p:ext uri="{BB962C8B-B14F-4D97-AF65-F5344CB8AC3E}">
        <p14:creationId xmlns:p14="http://schemas.microsoft.com/office/powerpoint/2010/main" val="375354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No</a:t>
            </a:r>
            <a:r>
              <a:rPr lang="en-US" baseline="0" dirty="0" smtClean="0"/>
              <a:t> Purchasing done by </a:t>
            </a:r>
            <a:r>
              <a:rPr lang="en-US" baseline="0" dirty="0" err="1" smtClean="0"/>
              <a:t>Acq</a:t>
            </a:r>
            <a:r>
              <a:rPr lang="en-US" baseline="0" dirty="0" smtClean="0"/>
              <a:t> librarians that year  --  finished out the year with 26 AV selectors</a:t>
            </a:r>
            <a:endParaRPr lang="en-US" dirty="0" smtClean="0"/>
          </a:p>
        </p:txBody>
      </p:sp>
      <p:sp>
        <p:nvSpPr>
          <p:cNvPr id="4" name="Slide Number Placeholder 3"/>
          <p:cNvSpPr>
            <a:spLocks noGrp="1"/>
          </p:cNvSpPr>
          <p:nvPr>
            <p:ph type="sldNum" sz="quarter" idx="10"/>
          </p:nvPr>
        </p:nvSpPr>
        <p:spPr/>
        <p:txBody>
          <a:bodyPr/>
          <a:lstStyle/>
          <a:p>
            <a:fld id="{51C53187-4E7A-9D4E-8D20-4DF01D046F58}" type="slidenum">
              <a:rPr lang="en-US" smtClean="0"/>
              <a:t>12</a:t>
            </a:fld>
            <a:endParaRPr lang="en-US"/>
          </a:p>
        </p:txBody>
      </p:sp>
    </p:spTree>
    <p:extLst>
      <p:ext uri="{BB962C8B-B14F-4D97-AF65-F5344CB8AC3E}">
        <p14:creationId xmlns:p14="http://schemas.microsoft.com/office/powerpoint/2010/main" val="337747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p>
          <a:p>
            <a:pPr lvl="1"/>
            <a:r>
              <a:rPr lang="en-US" dirty="0" smtClean="0"/>
              <a:t>1</a:t>
            </a:r>
            <a:r>
              <a:rPr lang="en-US" baseline="30000" dirty="0" smtClean="0"/>
              <a:t>st</a:t>
            </a:r>
            <a:r>
              <a:rPr lang="en-US" dirty="0" smtClean="0"/>
              <a:t> year: Crisis management - learning curve, flood of materials being</a:t>
            </a:r>
            <a:r>
              <a:rPr lang="en-US" baseline="0" dirty="0" smtClean="0"/>
              <a:t> sent in for review, building relationships, training librarians &amp; staff, developing   </a:t>
            </a:r>
            <a:br>
              <a:rPr lang="en-US" baseline="0" dirty="0" smtClean="0"/>
            </a:br>
            <a:r>
              <a:rPr lang="en-US" baseline="0" dirty="0" smtClean="0"/>
              <a:t>    structures and procedures</a:t>
            </a:r>
            <a:endParaRPr lang="en-US" dirty="0" smtClean="0"/>
          </a:p>
          <a:p>
            <a:pPr lvl="1"/>
            <a:r>
              <a:rPr lang="en-US" dirty="0" smtClean="0"/>
              <a:t>Now:  Systematic, planned approach to collections</a:t>
            </a:r>
          </a:p>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13</a:t>
            </a:fld>
            <a:endParaRPr lang="en-US"/>
          </a:p>
        </p:txBody>
      </p:sp>
    </p:spTree>
    <p:extLst>
      <p:ext uri="{BB962C8B-B14F-4D97-AF65-F5344CB8AC3E}">
        <p14:creationId xmlns:p14="http://schemas.microsoft.com/office/powerpoint/2010/main" val="2250608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5E5E5E"/>
                </a:solidFill>
              </a:rPr>
              <a:t>Central Selectors &amp; A/V Collections</a:t>
            </a:r>
          </a:p>
          <a:p>
            <a:pPr marL="690563" lvl="2"/>
            <a:r>
              <a:rPr lang="en-US" sz="1200" dirty="0" smtClean="0"/>
              <a:t>See the collection in it’s entirety  - one step removed gives them a different perspective, understand</a:t>
            </a:r>
            <a:r>
              <a:rPr lang="en-US" sz="1200" baseline="0" dirty="0" smtClean="0"/>
              <a:t> branch usage – what genres are popular where, can make better decisions about where to move items</a:t>
            </a:r>
            <a:endParaRPr lang="en-US" sz="1200" dirty="0" smtClean="0"/>
          </a:p>
          <a:p>
            <a:pPr marL="690563" lvl="2"/>
            <a:r>
              <a:rPr lang="en-US" sz="1200" dirty="0" smtClean="0"/>
              <a:t>Out of the branch – more time, more resources, more statistics</a:t>
            </a:r>
          </a:p>
          <a:p>
            <a:pPr marL="690563" lvl="2"/>
            <a:r>
              <a:rPr lang="en-US" sz="1200" dirty="0" smtClean="0"/>
              <a:t>More communication</a:t>
            </a:r>
          </a:p>
          <a:p>
            <a:pPr marL="1082675" lvl="3"/>
            <a:r>
              <a:rPr lang="en-US" sz="1200" dirty="0" smtClean="0"/>
              <a:t>Visiting branches &amp; hearing directly from them about needs, qualitative feedback</a:t>
            </a:r>
          </a:p>
          <a:p>
            <a:pPr marL="1082675" lvl="3"/>
            <a:r>
              <a:rPr lang="en-US" sz="1200" dirty="0" smtClean="0"/>
              <a:t>Foster system collection perspective</a:t>
            </a:r>
          </a:p>
          <a:p>
            <a:pPr marL="1082675" lvl="3"/>
            <a:r>
              <a:rPr lang="en-US" sz="1200" dirty="0" smtClean="0"/>
              <a:t>Training of librarians &amp; circulation staff</a:t>
            </a:r>
          </a:p>
          <a:p>
            <a:pPr lvl="0"/>
            <a:endParaRPr lang="en-US" dirty="0" smtClean="0"/>
          </a:p>
        </p:txBody>
      </p:sp>
      <p:sp>
        <p:nvSpPr>
          <p:cNvPr id="4" name="Slide Number Placeholder 3"/>
          <p:cNvSpPr>
            <a:spLocks noGrp="1"/>
          </p:cNvSpPr>
          <p:nvPr>
            <p:ph type="sldNum" sz="quarter" idx="10"/>
          </p:nvPr>
        </p:nvSpPr>
        <p:spPr/>
        <p:txBody>
          <a:bodyPr/>
          <a:lstStyle/>
          <a:p>
            <a:fld id="{51C53187-4E7A-9D4E-8D20-4DF01D046F58}" type="slidenum">
              <a:rPr lang="en-US" smtClean="0"/>
              <a:t>14</a:t>
            </a:fld>
            <a:endParaRPr lang="en-US"/>
          </a:p>
        </p:txBody>
      </p:sp>
    </p:spTree>
    <p:extLst>
      <p:ext uri="{BB962C8B-B14F-4D97-AF65-F5344CB8AC3E}">
        <p14:creationId xmlns:p14="http://schemas.microsoft.com/office/powerpoint/2010/main" val="208339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100" dirty="0" smtClean="0"/>
              <a:t>Central Selectors &amp; Digital Collections</a:t>
            </a:r>
          </a:p>
          <a:p>
            <a:pPr lvl="0" algn="l"/>
            <a:r>
              <a:rPr lang="en-US" sz="1100" baseline="0" dirty="0" smtClean="0"/>
              <a:t>     -</a:t>
            </a:r>
            <a:r>
              <a:rPr lang="en-US" sz="1100" b="0" baseline="0" dirty="0" smtClean="0"/>
              <a:t>B</a:t>
            </a:r>
            <a:r>
              <a:rPr lang="en-US" sz="1100" b="0" dirty="0" smtClean="0"/>
              <a:t>etter</a:t>
            </a:r>
            <a:r>
              <a:rPr lang="en-US" sz="1100" dirty="0" smtClean="0"/>
              <a:t> catalog maintenance </a:t>
            </a:r>
          </a:p>
          <a:p>
            <a:pPr lvl="0" algn="l"/>
            <a:r>
              <a:rPr lang="en-US" sz="1100" baseline="0" dirty="0" smtClean="0"/>
              <a:t>        </a:t>
            </a:r>
            <a:r>
              <a:rPr lang="en-US" sz="1100" dirty="0" smtClean="0"/>
              <a:t>-Monitor upload of records (and removal) </a:t>
            </a:r>
            <a:r>
              <a:rPr lang="en-US" sz="1100" baseline="0" dirty="0" smtClean="0"/>
              <a:t> - they are watching and can let us know if records aren’t loading or if they need to be removed when expired</a:t>
            </a:r>
          </a:p>
          <a:p>
            <a:pPr lvl="0" algn="l"/>
            <a:r>
              <a:rPr lang="en-US" sz="1100" dirty="0" smtClean="0"/>
              <a:t>        -Better understanding of how it works &amp; what needs doing (when</a:t>
            </a:r>
            <a:r>
              <a:rPr lang="en-US" sz="1100" baseline="0" dirty="0" smtClean="0"/>
              <a:t> the </a:t>
            </a:r>
            <a:r>
              <a:rPr lang="en-US" sz="1100" baseline="0" dirty="0" err="1" smtClean="0"/>
              <a:t>eSelectors</a:t>
            </a:r>
            <a:r>
              <a:rPr lang="en-US" sz="1100" baseline="0" dirty="0" smtClean="0"/>
              <a:t> were out in the branches they didn’t really know how the vendors and Polaris worked together or what was possible)</a:t>
            </a:r>
          </a:p>
          <a:p>
            <a:pPr lvl="0" algn="l"/>
            <a:endParaRPr lang="en-US" sz="1100" dirty="0" smtClean="0"/>
          </a:p>
          <a:p>
            <a:pPr lvl="0" algn="l"/>
            <a:r>
              <a:rPr lang="en-US" sz="1100" dirty="0" smtClean="0"/>
              <a:t>Ordering – communicate with clerks</a:t>
            </a:r>
          </a:p>
          <a:p>
            <a:pPr lvl="0" algn="l"/>
            <a:r>
              <a:rPr lang="en-US" sz="1100" dirty="0" smtClean="0"/>
              <a:t>     -Never used to get questions</a:t>
            </a:r>
            <a:r>
              <a:rPr lang="en-US" sz="1100" baseline="0" dirty="0" smtClean="0"/>
              <a:t> or feed back from the ordering clerks before we moved to true Central Selection</a:t>
            </a:r>
          </a:p>
          <a:p>
            <a:pPr lvl="0" algn="l"/>
            <a:r>
              <a:rPr lang="en-US" sz="1100" baseline="0" dirty="0" smtClean="0"/>
              <a:t>     -Now they can resolve problems, hear about cancellations, ask for orders to be prioritized if needed</a:t>
            </a:r>
          </a:p>
          <a:p>
            <a:pPr lvl="0" algn="l"/>
            <a:endParaRPr lang="en-US" sz="1100" dirty="0" smtClean="0"/>
          </a:p>
          <a:p>
            <a:pPr lvl="0" algn="l"/>
            <a:r>
              <a:rPr lang="en-US" sz="1100" dirty="0" smtClean="0"/>
              <a:t>Working with vendors</a:t>
            </a:r>
          </a:p>
          <a:p>
            <a:pPr lvl="0" algn="l"/>
            <a:r>
              <a:rPr lang="en-US" sz="1100" dirty="0" smtClean="0"/>
              <a:t>     -Build relationships – they communicate more with vendors and build relationships with their vendor contacts</a:t>
            </a:r>
            <a:r>
              <a:rPr lang="en-US" sz="1100" baseline="0" dirty="0" smtClean="0"/>
              <a:t> </a:t>
            </a:r>
            <a:endParaRPr lang="en-US" sz="1100" dirty="0" smtClean="0"/>
          </a:p>
          <a:p>
            <a:pPr lvl="0" algn="l"/>
            <a:r>
              <a:rPr lang="en-US" sz="1100" dirty="0" smtClean="0"/>
              <a:t>     -Take advantage of tools &amp; service offered by vendor – because</a:t>
            </a:r>
            <a:r>
              <a:rPr lang="en-US" sz="1100" baseline="0" dirty="0" smtClean="0"/>
              <a:t> of the relationships and the time they now have as central selectors, they can better understand the vendor services like reports, automated lists, etc.</a:t>
            </a:r>
          </a:p>
          <a:p>
            <a:pPr lvl="0" algn="l"/>
            <a:endParaRPr lang="en-US" sz="1100" dirty="0" smtClean="0"/>
          </a:p>
          <a:p>
            <a:pPr lvl="0" algn="l"/>
            <a:endParaRPr lang="en-US" sz="1100" dirty="0" smtClean="0"/>
          </a:p>
        </p:txBody>
      </p:sp>
      <p:sp>
        <p:nvSpPr>
          <p:cNvPr id="4" name="Slide Number Placeholder 3"/>
          <p:cNvSpPr>
            <a:spLocks noGrp="1"/>
          </p:cNvSpPr>
          <p:nvPr>
            <p:ph type="sldNum" sz="quarter" idx="10"/>
          </p:nvPr>
        </p:nvSpPr>
        <p:spPr/>
        <p:txBody>
          <a:bodyPr/>
          <a:lstStyle/>
          <a:p>
            <a:fld id="{51C53187-4E7A-9D4E-8D20-4DF01D046F58}" type="slidenum">
              <a:rPr lang="en-US" smtClean="0"/>
              <a:t>15</a:t>
            </a:fld>
            <a:endParaRPr lang="en-US"/>
          </a:p>
        </p:txBody>
      </p:sp>
    </p:spTree>
    <p:extLst>
      <p:ext uri="{BB962C8B-B14F-4D97-AF65-F5344CB8AC3E}">
        <p14:creationId xmlns:p14="http://schemas.microsoft.com/office/powerpoint/2010/main" val="89335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t>
            </a:r>
            <a:r>
              <a:rPr lang="en-US" baseline="0" dirty="0" smtClean="0"/>
              <a:t> for balanced funds: Rock Music fund was $94,000 (the largest fund and collection). It is now $48,000. There wasn’t shelf space and the demand didn’t justify that large of an allocation compared to the other music funds.</a:t>
            </a:r>
            <a:endParaRPr lang="en-US" dirty="0" smtClean="0"/>
          </a:p>
          <a:p>
            <a:r>
              <a:rPr lang="en-US" dirty="0" smtClean="0"/>
              <a:t>Replacements of</a:t>
            </a:r>
            <a:r>
              <a:rPr lang="en-US" baseline="0" dirty="0" smtClean="0"/>
              <a:t> expired digital content &amp; A/V – it’s not an afterthought. Before, these librarians had many other duties including selecting for the branches, programming and working at the desk</a:t>
            </a:r>
          </a:p>
          <a:p>
            <a:r>
              <a:rPr lang="en-US" baseline="0" dirty="0" smtClean="0"/>
              <a:t>Identify &amp; utilize discounts - $ savings, example: Great Courses sale – could create and place the order quickly. Because </a:t>
            </a:r>
            <a:r>
              <a:rPr lang="en-US" baseline="0" dirty="0" err="1" smtClean="0"/>
              <a:t>Acq</a:t>
            </a:r>
            <a:r>
              <a:rPr lang="en-US" baseline="0" dirty="0" smtClean="0"/>
              <a:t> Lib are in the same department as Tech Services we can be more nimble and responsive to these kinds of opportunities.</a:t>
            </a:r>
          </a:p>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16</a:t>
            </a:fld>
            <a:endParaRPr lang="en-US"/>
          </a:p>
        </p:txBody>
      </p:sp>
    </p:spTree>
    <p:extLst>
      <p:ext uri="{BB962C8B-B14F-4D97-AF65-F5344CB8AC3E}">
        <p14:creationId xmlns:p14="http://schemas.microsoft.com/office/powerpoint/2010/main" val="3973790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17</a:t>
            </a:fld>
            <a:endParaRPr lang="en-US"/>
          </a:p>
        </p:txBody>
      </p:sp>
    </p:spTree>
    <p:extLst>
      <p:ext uri="{BB962C8B-B14F-4D97-AF65-F5344CB8AC3E}">
        <p14:creationId xmlns:p14="http://schemas.microsoft.com/office/powerpoint/2010/main" val="148251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1" dirty="0" smtClean="0">
                <a:solidFill>
                  <a:srgbClr val="5E5E5E"/>
                </a:solidFill>
              </a:rPr>
              <a:t>Weeding</a:t>
            </a:r>
          </a:p>
          <a:p>
            <a:pPr lvl="1">
              <a:buFont typeface="Arial" panose="020B0604020202020204" pitchFamily="34" charset="0"/>
              <a:buChar char="•"/>
            </a:pPr>
            <a:r>
              <a:rPr lang="en-US" sz="1200" dirty="0" smtClean="0"/>
              <a:t>Before Central Selectors: </a:t>
            </a:r>
          </a:p>
          <a:p>
            <a:pPr lvl="2">
              <a:buFont typeface="Arial" panose="020B0604020202020204" pitchFamily="34" charset="0"/>
              <a:buChar char="•"/>
            </a:pPr>
            <a:r>
              <a:rPr lang="en-US" sz="1200" dirty="0" smtClean="0"/>
              <a:t>Inconsistent weeding at branches</a:t>
            </a:r>
          </a:p>
          <a:p>
            <a:pPr lvl="2">
              <a:buFont typeface="Arial" panose="020B0604020202020204" pitchFamily="34" charset="0"/>
              <a:buChar char="•"/>
            </a:pPr>
            <a:r>
              <a:rPr lang="en-US" sz="1200" dirty="0" smtClean="0"/>
              <a:t>Staff were unsure of their power to weed &amp; criteria</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Some branches were taking on the lion’s share of the work because other branches didn’t weed  - UNEQUAL responsibility for collection maintenance</a:t>
            </a:r>
          </a:p>
          <a:p>
            <a:pPr lvl="2">
              <a:buFont typeface="Arial" panose="020B0604020202020204" pitchFamily="34" charset="0"/>
              <a:buChar char="•"/>
            </a:pPr>
            <a:endParaRPr lang="en-US" sz="1200" dirty="0" smtClean="0"/>
          </a:p>
          <a:p>
            <a:pPr lvl="1">
              <a:buFont typeface="Arial" panose="020B0604020202020204" pitchFamily="34" charset="0"/>
              <a:buChar char="•"/>
            </a:pPr>
            <a:r>
              <a:rPr lang="en-US" sz="1200" dirty="0" smtClean="0"/>
              <a:t>Now:</a:t>
            </a:r>
          </a:p>
          <a:p>
            <a:pPr lvl="2">
              <a:buFont typeface="Arial" panose="020B0604020202020204" pitchFamily="34" charset="0"/>
              <a:buChar char="•"/>
            </a:pPr>
            <a:r>
              <a:rPr lang="en-US" sz="1200" dirty="0" smtClean="0"/>
              <a:t>Regular weeding by Central Selectors  --- Better</a:t>
            </a:r>
            <a:r>
              <a:rPr lang="en-US" sz="1200" baseline="0" dirty="0" smtClean="0"/>
              <a:t> overall collection maintenance - </a:t>
            </a:r>
            <a:r>
              <a:rPr lang="en-US" sz="1200" dirty="0" smtClean="0"/>
              <a:t>TIME!!</a:t>
            </a:r>
            <a:r>
              <a:rPr lang="en-US" sz="1200" baseline="0" dirty="0" smtClean="0"/>
              <a:t> They can. And authority to do it  (create lists to help branches: high </a:t>
            </a:r>
            <a:r>
              <a:rPr lang="en-US" sz="1200" baseline="0" dirty="0" err="1" smtClean="0"/>
              <a:t>circ</a:t>
            </a:r>
            <a:r>
              <a:rPr lang="en-US" sz="1200" baseline="0" dirty="0" smtClean="0"/>
              <a:t>, low </a:t>
            </a:r>
            <a:r>
              <a:rPr lang="en-US" sz="1200" baseline="0" dirty="0" err="1" smtClean="0"/>
              <a:t>circ</a:t>
            </a:r>
            <a:r>
              <a:rPr lang="en-US" sz="1200" baseline="0" dirty="0" smtClean="0"/>
              <a:t>, items being replaced, etc.)</a:t>
            </a:r>
            <a:endParaRPr lang="en-US" sz="1200" dirty="0" smtClean="0"/>
          </a:p>
          <a:p>
            <a:pPr lvl="2">
              <a:buFont typeface="Arial" panose="020B0604020202020204" pitchFamily="34" charset="0"/>
              <a:buChar char="•"/>
            </a:pPr>
            <a:r>
              <a:rPr lang="en-US" sz="1200" dirty="0" smtClean="0"/>
              <a:t>Central Selectors consult with staff &amp; visit branches</a:t>
            </a:r>
          </a:p>
          <a:p>
            <a:pPr marL="1371600" marR="0" lvl="3"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Branch staff trained to delete on condition</a:t>
            </a:r>
            <a:r>
              <a:rPr lang="en-US" sz="1200" baseline="0" dirty="0" smtClean="0"/>
              <a:t> – More thoughtful and better weeding because they know what to do and that someone is keeping an eye on the collections (can’t go rogue and over-weed)</a:t>
            </a:r>
            <a:endParaRPr lang="en-US" sz="1200" dirty="0" smtClean="0"/>
          </a:p>
          <a:p>
            <a:pPr lvl="2">
              <a:buFont typeface="Arial" panose="020B0604020202020204" pitchFamily="34" charset="0"/>
              <a:buChar char="•"/>
            </a:pPr>
            <a:r>
              <a:rPr lang="en-US" sz="1200" dirty="0" smtClean="0"/>
              <a:t>Central Selectors better understand the demand and usage of titles</a:t>
            </a:r>
          </a:p>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18</a:t>
            </a:fld>
            <a:endParaRPr lang="en-US"/>
          </a:p>
        </p:txBody>
      </p:sp>
    </p:spTree>
    <p:extLst>
      <p:ext uri="{BB962C8B-B14F-4D97-AF65-F5344CB8AC3E}">
        <p14:creationId xmlns:p14="http://schemas.microsoft.com/office/powerpoint/2010/main" val="2927628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1" dirty="0" smtClean="0">
                <a:solidFill>
                  <a:srgbClr val="000000"/>
                </a:solidFill>
              </a:rPr>
              <a:t>Rebalancing – these are both more negative,</a:t>
            </a:r>
            <a:r>
              <a:rPr lang="en-US" sz="1200" b="1" baseline="0" dirty="0" smtClean="0">
                <a:solidFill>
                  <a:srgbClr val="000000"/>
                </a:solidFill>
              </a:rPr>
              <a:t> unintended consequence</a:t>
            </a:r>
            <a:endParaRPr lang="en-US" sz="1200" b="1" dirty="0" smtClean="0">
              <a:solidFill>
                <a:srgbClr val="000000"/>
              </a:solidFill>
            </a:endParaRPr>
          </a:p>
          <a:p>
            <a:pPr lvl="1">
              <a:buFont typeface="Arial" panose="020B0604020202020204" pitchFamily="34" charset="0"/>
              <a:buChar char="•"/>
            </a:pPr>
            <a:r>
              <a:rPr lang="en-US" sz="1200" dirty="0" smtClean="0">
                <a:solidFill>
                  <a:srgbClr val="000000"/>
                </a:solidFill>
              </a:rPr>
              <a:t>More bins of materials coming through Tech Services</a:t>
            </a:r>
          </a:p>
          <a:p>
            <a:pPr lvl="1">
              <a:buFont typeface="Arial" panose="020B0604020202020204" pitchFamily="34" charset="0"/>
              <a:buChar char="•"/>
            </a:pPr>
            <a:r>
              <a:rPr lang="en-US" sz="1200" dirty="0" smtClean="0">
                <a:solidFill>
                  <a:srgbClr val="000000"/>
                </a:solidFill>
              </a:rPr>
              <a:t>Increased quantities of deleted materials to handle</a:t>
            </a:r>
          </a:p>
          <a:p>
            <a:pPr lvl="1">
              <a:buFont typeface="Arial" panose="020B0604020202020204" pitchFamily="34" charset="0"/>
              <a:buChar char="•"/>
            </a:pPr>
            <a:endParaRPr lang="en-US" sz="1200" dirty="0" smtClean="0">
              <a:solidFill>
                <a:srgbClr val="000000"/>
              </a:solidFill>
            </a:endParaRPr>
          </a:p>
          <a:p>
            <a:pPr lvl="0">
              <a:buFont typeface="Arial" panose="020B0604020202020204" pitchFamily="34" charset="0"/>
              <a:buChar char="•"/>
            </a:pPr>
            <a:r>
              <a:rPr lang="en-US" sz="1200" b="1" dirty="0" smtClean="0">
                <a:solidFill>
                  <a:srgbClr val="000000"/>
                </a:solidFill>
              </a:rPr>
              <a:t>Repairs</a:t>
            </a:r>
          </a:p>
          <a:p>
            <a:pPr lvl="1">
              <a:buFont typeface="Arial" panose="020B0604020202020204" pitchFamily="34" charset="0"/>
              <a:buChar char="•"/>
            </a:pPr>
            <a:r>
              <a:rPr lang="en-US" sz="1200" dirty="0" smtClean="0">
                <a:solidFill>
                  <a:srgbClr val="000000"/>
                </a:solidFill>
              </a:rPr>
              <a:t>More efficient</a:t>
            </a:r>
          </a:p>
          <a:p>
            <a:pPr lvl="2">
              <a:buFont typeface="Arial" panose="020B0604020202020204" pitchFamily="34" charset="0"/>
              <a:buChar char="•"/>
            </a:pPr>
            <a:r>
              <a:rPr lang="en-US" sz="1200" dirty="0" err="1" smtClean="0">
                <a:solidFill>
                  <a:srgbClr val="000000"/>
                </a:solidFill>
              </a:rPr>
              <a:t>Acq</a:t>
            </a:r>
            <a:r>
              <a:rPr lang="en-US" sz="1200" dirty="0" smtClean="0">
                <a:solidFill>
                  <a:srgbClr val="000000"/>
                </a:solidFill>
              </a:rPr>
              <a:t>. Librarians use statistics to improve decisions on repair/polishing vs. replacements or deletion</a:t>
            </a:r>
          </a:p>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19</a:t>
            </a:fld>
            <a:endParaRPr lang="en-US"/>
          </a:p>
        </p:txBody>
      </p:sp>
    </p:spTree>
    <p:extLst>
      <p:ext uri="{BB962C8B-B14F-4D97-AF65-F5344CB8AC3E}">
        <p14:creationId xmlns:p14="http://schemas.microsoft.com/office/powerpoint/2010/main" val="414914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53187-4E7A-9D4E-8D20-4DF01D046F58}" type="slidenum">
              <a:rPr lang="en-US" smtClean="0"/>
              <a:t>2</a:t>
            </a:fld>
            <a:endParaRPr lang="en-US"/>
          </a:p>
        </p:txBody>
      </p:sp>
    </p:spTree>
    <p:extLst>
      <p:ext uri="{BB962C8B-B14F-4D97-AF65-F5344CB8AC3E}">
        <p14:creationId xmlns:p14="http://schemas.microsoft.com/office/powerpoint/2010/main" val="1139900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5E5E5E"/>
                </a:solidFill>
              </a:rPr>
              <a:t>Selection &amp; Purchasing</a:t>
            </a:r>
          </a:p>
          <a:p>
            <a:pPr lvl="1"/>
            <a:r>
              <a:rPr lang="en-US" dirty="0" smtClean="0"/>
              <a:t>Work to identify most efficient &amp; cost-effective vendors – work</a:t>
            </a:r>
            <a:r>
              <a:rPr lang="en-US" baseline="0" dirty="0" smtClean="0"/>
              <a:t> with TS Supervisor to get stats and research costs</a:t>
            </a:r>
            <a:endParaRPr lang="en-US" dirty="0" smtClean="0"/>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smtClean="0"/>
              <a:t>Expanded vendor options -Have authority to work directly with vendors – did not have this when we</a:t>
            </a:r>
            <a:r>
              <a:rPr lang="en-US" baseline="0" dirty="0" smtClean="0"/>
              <a:t> were working with committee central selection, can be more creative in the vendors used, </a:t>
            </a:r>
          </a:p>
          <a:p>
            <a:pPr lvl="2"/>
            <a:r>
              <a:rPr lang="en-US" dirty="0" smtClean="0"/>
              <a:t>Have authority to work directly with vendors - Negotiate replacement discs</a:t>
            </a:r>
          </a:p>
          <a:p>
            <a:pPr lvl="2"/>
            <a:r>
              <a:rPr lang="en-US" dirty="0" smtClean="0"/>
              <a:t>Negotiate</a:t>
            </a:r>
          </a:p>
          <a:p>
            <a:pPr lvl="1"/>
            <a:r>
              <a:rPr lang="en-US" dirty="0" smtClean="0"/>
              <a:t>Ordering</a:t>
            </a:r>
            <a:endParaRPr lang="en-US" sz="2400" dirty="0" smtClean="0"/>
          </a:p>
          <a:p>
            <a:pPr lvl="2"/>
            <a:r>
              <a:rPr lang="en-US" dirty="0" smtClean="0"/>
              <a:t>On a set schedule</a:t>
            </a:r>
          </a:p>
          <a:p>
            <a:pPr lvl="2"/>
            <a:r>
              <a:rPr lang="en-US" dirty="0" smtClean="0"/>
              <a:t>More frequent</a:t>
            </a:r>
          </a:p>
          <a:p>
            <a:pPr lvl="2"/>
            <a:r>
              <a:rPr lang="en-US" dirty="0" smtClean="0"/>
              <a:t>Work with clerks who place orders – can work</a:t>
            </a:r>
            <a:r>
              <a:rPr lang="en-US" baseline="0" dirty="0" smtClean="0"/>
              <a:t> through problems as they come up (resolve in minutes, rather than days or weeks)</a:t>
            </a:r>
            <a:endParaRPr lang="en-US" dirty="0" smtClean="0"/>
          </a:p>
          <a:p>
            <a:pPr lvl="1"/>
            <a:r>
              <a:rPr lang="en-US" dirty="0" smtClean="0"/>
              <a:t>Materials received more regularly</a:t>
            </a:r>
          </a:p>
          <a:p>
            <a:pPr lvl="0"/>
            <a:endParaRPr lang="en-US" baseline="0" dirty="0" smtClean="0"/>
          </a:p>
          <a:p>
            <a:pPr lvl="0"/>
            <a:r>
              <a:rPr lang="en-US" baseline="0" dirty="0" smtClean="0"/>
              <a:t>	Funds – Originally had 3 budgets --  TS Operations, Virtual Library  and Collections.   Have combined Virtual Library and Collections  which gives us greater flexibility and ability to transfer funds as the year progresses.   Before due to budget structure we could only transfer funds from one budget to another once or twice a year during a reconciliation process.</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20</a:t>
            </a:fld>
            <a:endParaRPr lang="en-US"/>
          </a:p>
        </p:txBody>
      </p:sp>
    </p:spTree>
    <p:extLst>
      <p:ext uri="{BB962C8B-B14F-4D97-AF65-F5344CB8AC3E}">
        <p14:creationId xmlns:p14="http://schemas.microsoft.com/office/powerpoint/2010/main" val="1263292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a:t>
            </a:r>
          </a:p>
          <a:p>
            <a:pPr lvl="0"/>
            <a:r>
              <a:rPr lang="en-US" dirty="0" smtClean="0"/>
              <a:t>     - Better collection/genre assignment – fund</a:t>
            </a:r>
            <a:r>
              <a:rPr lang="en-US" baseline="0" dirty="0" smtClean="0"/>
              <a:t> used to purchase (based on advanced reviews) don’t always match what you see when you have the item in hand</a:t>
            </a:r>
          </a:p>
          <a:p>
            <a:pPr lvl="0"/>
            <a:r>
              <a:rPr lang="en-US" baseline="0" dirty="0" smtClean="0"/>
              <a:t>     - </a:t>
            </a:r>
            <a:r>
              <a:rPr lang="en-US" dirty="0" smtClean="0"/>
              <a:t>Call # project for Foreign</a:t>
            </a:r>
            <a:r>
              <a:rPr lang="en-US" baseline="0" dirty="0" smtClean="0"/>
              <a:t> Films – cataloger worked collaboratively with DVD selector to create the call # guidelines &amp; locate materials. Easy to consult because they are in the next room (no need for a committee &amp; meetings &amp; emails)</a:t>
            </a:r>
          </a:p>
          <a:p>
            <a:pPr lvl="0"/>
            <a:r>
              <a:rPr lang="en-US" dirty="0" smtClean="0"/>
              <a:t>     - Catch mistakes : Typos, call #’s, code mismatches</a:t>
            </a:r>
          </a:p>
          <a:p>
            <a:pPr lvl="0"/>
            <a:r>
              <a:rPr lang="en-US" dirty="0" smtClean="0"/>
              <a:t>	Improved discovery</a:t>
            </a:r>
            <a:r>
              <a:rPr lang="en-US" baseline="0" dirty="0" smtClean="0"/>
              <a:t> of materials (DVD with the title “DVD” – obviously something happened in the cataloging and the title was removed. The Acquisition librarian over DVD’s noticed it because she was tracking her new orders. So she came to my office and we figured it out &amp; corrected it. Another example – Sing! movie was hard to discover in the on order bib record because of the punctuation. The children’s </a:t>
            </a:r>
            <a:r>
              <a:rPr lang="en-US" baseline="0" dirty="0" err="1" smtClean="0"/>
              <a:t>Acq</a:t>
            </a:r>
            <a:r>
              <a:rPr lang="en-US" baseline="0" dirty="0" smtClean="0"/>
              <a:t>. Lib. noticed that there were only like 40 holds and it had been in the catalog for a couple weeks. So I made a change to the title so it would sort differently and with in a week there were several hundred holds.</a:t>
            </a:r>
          </a:p>
          <a:p>
            <a:pPr lvl="0"/>
            <a:r>
              <a:rPr lang="en-US" dirty="0" smtClean="0"/>
              <a:t>Input / advice on difficult &amp; unusual items </a:t>
            </a:r>
            <a:endParaRPr lang="en-US" baseline="0" dirty="0" smtClean="0"/>
          </a:p>
          <a:p>
            <a:pPr lvl="0"/>
            <a:r>
              <a:rPr lang="en-US" baseline="0" dirty="0" smtClean="0"/>
              <a:t>	Circ problems – problems with the float on some items, the </a:t>
            </a:r>
            <a:r>
              <a:rPr lang="en-US" baseline="0" dirty="0" err="1" smtClean="0"/>
              <a:t>Acq</a:t>
            </a:r>
            <a:r>
              <a:rPr lang="en-US" baseline="0" dirty="0" smtClean="0"/>
              <a:t>. Lib. are watching the circulation, so we were able to look and do a batch change so the codes were correct to let them float.</a:t>
            </a:r>
            <a:endParaRPr lang="en-US" dirty="0" smtClean="0"/>
          </a:p>
          <a:p>
            <a:pPr lvl="0"/>
            <a:endParaRPr lang="en-US" baseline="0" dirty="0" smtClean="0"/>
          </a:p>
          <a:p>
            <a:r>
              <a:rPr lang="en-US" dirty="0" smtClean="0"/>
              <a:t>Processing</a:t>
            </a:r>
          </a:p>
          <a:p>
            <a:pPr lvl="1"/>
            <a:r>
              <a:rPr lang="en-US" dirty="0" smtClean="0"/>
              <a:t>Work with TS Supervisor on needs for cases/labelling/processing : easy to communicate and talk through needs, can quickly determine</a:t>
            </a:r>
            <a:r>
              <a:rPr lang="en-US" baseline="0" dirty="0" smtClean="0"/>
              <a:t> what types of cases are needed and available for things like BCDs</a:t>
            </a:r>
            <a:endParaRPr lang="en-US" dirty="0" smtClean="0"/>
          </a:p>
          <a:p>
            <a:pPr lvl="1"/>
            <a:r>
              <a:rPr lang="en-US" dirty="0" smtClean="0"/>
              <a:t>  - Holiday stickers – Acquisition</a:t>
            </a:r>
            <a:r>
              <a:rPr lang="en-US" baseline="0" dirty="0" smtClean="0"/>
              <a:t> librarian asked to add the Holiday stickers to kids DVDs, quickly communicated what was needed to cataloging librarian &amp; processors,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--Genre Stickers </a:t>
            </a:r>
            <a:r>
              <a:rPr lang="en-US" baseline="0" dirty="0" smtClean="0"/>
              <a:t>  -  Acquisition librarian asked to add Genre stickers to Books on Disc --</a:t>
            </a: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Input / advice on difficult &amp; unusual items – how to case/package</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21</a:t>
            </a:fld>
            <a:endParaRPr lang="en-US"/>
          </a:p>
        </p:txBody>
      </p:sp>
    </p:spTree>
    <p:extLst>
      <p:ext uri="{BB962C8B-B14F-4D97-AF65-F5344CB8AC3E}">
        <p14:creationId xmlns:p14="http://schemas.microsoft.com/office/powerpoint/2010/main" val="2043891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print central selection  is part of branch</a:t>
            </a:r>
            <a:r>
              <a:rPr lang="en-US" baseline="0" dirty="0" smtClean="0"/>
              <a:t> librarian assigned duties</a:t>
            </a:r>
          </a:p>
          <a:p>
            <a:endParaRPr lang="en-US" baseline="0" dirty="0" smtClean="0"/>
          </a:p>
          <a:p>
            <a:r>
              <a:rPr lang="en-US" baseline="0" dirty="0" smtClean="0"/>
              <a:t>Admin assumption that it doesn’t take that much time to select materials –</a:t>
            </a:r>
          </a:p>
          <a:p>
            <a:endParaRPr lang="en-US" baseline="0" dirty="0" smtClean="0"/>
          </a:p>
          <a:p>
            <a:r>
              <a:rPr lang="en-US" baseline="0" dirty="0" smtClean="0"/>
              <a:t>Branches will still select for replacements and local niche collections</a:t>
            </a:r>
          </a:p>
        </p:txBody>
      </p:sp>
      <p:sp>
        <p:nvSpPr>
          <p:cNvPr id="4" name="Slide Number Placeholder 3"/>
          <p:cNvSpPr>
            <a:spLocks noGrp="1"/>
          </p:cNvSpPr>
          <p:nvPr>
            <p:ph type="sldNum" sz="quarter" idx="10"/>
          </p:nvPr>
        </p:nvSpPr>
        <p:spPr/>
        <p:txBody>
          <a:bodyPr/>
          <a:lstStyle/>
          <a:p>
            <a:fld id="{51C53187-4E7A-9D4E-8D20-4DF01D046F58}" type="slidenum">
              <a:rPr lang="en-US" smtClean="0"/>
              <a:t>22</a:t>
            </a:fld>
            <a:endParaRPr lang="en-US"/>
          </a:p>
        </p:txBody>
      </p:sp>
    </p:spTree>
    <p:extLst>
      <p:ext uri="{BB962C8B-B14F-4D97-AF65-F5344CB8AC3E}">
        <p14:creationId xmlns:p14="http://schemas.microsoft.com/office/powerpoint/2010/main" val="2304607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23</a:t>
            </a:fld>
            <a:endParaRPr lang="en-US"/>
          </a:p>
        </p:txBody>
      </p:sp>
    </p:spTree>
    <p:extLst>
      <p:ext uri="{BB962C8B-B14F-4D97-AF65-F5344CB8AC3E}">
        <p14:creationId xmlns:p14="http://schemas.microsoft.com/office/powerpoint/2010/main" val="375187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Branch resistance</a:t>
            </a:r>
          </a:p>
          <a:p>
            <a:r>
              <a:rPr lang="en-US" baseline="0" dirty="0" smtClean="0"/>
              <a:t>     -</a:t>
            </a:r>
            <a:r>
              <a:rPr lang="en-US" dirty="0" smtClean="0"/>
              <a:t>Only want “popular” materials at their branch</a:t>
            </a:r>
          </a:p>
          <a:p>
            <a:r>
              <a:rPr lang="en-US" dirty="0" smtClean="0"/>
              <a:t>     -Branch goals differ from System goals/needs</a:t>
            </a:r>
          </a:p>
          <a:p>
            <a:r>
              <a:rPr lang="en-US" dirty="0" smtClean="0"/>
              <a:t>	Collection sizes &amp; space allocated</a:t>
            </a:r>
          </a:p>
          <a:p>
            <a:r>
              <a:rPr lang="en-US" dirty="0" smtClean="0"/>
              <a:t>	Perceived community use vs. actual statistics, trying to share more statistics</a:t>
            </a:r>
            <a:r>
              <a:rPr lang="en-US" baseline="0" dirty="0" smtClean="0"/>
              <a:t> about the A/V collections usage (they don’t have easy </a:t>
            </a:r>
            <a:r>
              <a:rPr lang="en-US" baseline="0" dirty="0" err="1" smtClean="0"/>
              <a:t>acces</a:t>
            </a:r>
            <a:r>
              <a:rPr lang="en-US" baseline="0" dirty="0" smtClean="0"/>
              <a:t> to this)</a:t>
            </a:r>
            <a:endParaRPr lang="en-US" dirty="0" smtClean="0"/>
          </a:p>
          <a:p>
            <a:r>
              <a:rPr lang="en-US" dirty="0" smtClean="0"/>
              <a:t>Acquisition Librarians need:</a:t>
            </a:r>
          </a:p>
          <a:p>
            <a:r>
              <a:rPr lang="en-US" baseline="0" dirty="0" smtClean="0"/>
              <a:t>     -</a:t>
            </a:r>
            <a:r>
              <a:rPr lang="en-US" dirty="0" smtClean="0"/>
              <a:t>More permissions in Polaris to better manage collections  ---   Expanded</a:t>
            </a:r>
            <a:r>
              <a:rPr lang="en-US" baseline="0" dirty="0" smtClean="0"/>
              <a:t> permissions,   Saved SQL searches  --   taught them how to change codes in search.   Just given access to Simply Reports  so they can run own reports.</a:t>
            </a:r>
            <a:endParaRPr lang="en-US" dirty="0" smtClean="0"/>
          </a:p>
          <a:p>
            <a:r>
              <a:rPr lang="en-US" dirty="0" smtClean="0"/>
              <a:t>     -Access to more information &amp; reports</a:t>
            </a:r>
          </a:p>
          <a:p>
            <a:r>
              <a:rPr lang="en-US" dirty="0" smtClean="0"/>
              <a:t>	need</a:t>
            </a:r>
            <a:r>
              <a:rPr lang="en-US" baseline="0" dirty="0" smtClean="0"/>
              <a:t> to be able to generate or ask for reports that are useful to them to manage collections</a:t>
            </a:r>
          </a:p>
          <a:p>
            <a:endParaRPr lang="en-US" baseline="0" dirty="0" smtClean="0"/>
          </a:p>
          <a:p>
            <a:r>
              <a:rPr lang="en-US" dirty="0" smtClean="0"/>
              <a:t>More oversight of floating materials – have</a:t>
            </a:r>
            <a:r>
              <a:rPr lang="en-US" baseline="0" dirty="0" smtClean="0"/>
              <a:t> a better understanding of the incongruities/quirks of floating collections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24</a:t>
            </a:fld>
            <a:endParaRPr lang="en-US"/>
          </a:p>
        </p:txBody>
      </p:sp>
    </p:spTree>
    <p:extLst>
      <p:ext uri="{BB962C8B-B14F-4D97-AF65-F5344CB8AC3E}">
        <p14:creationId xmlns:p14="http://schemas.microsoft.com/office/powerpoint/2010/main" val="304759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you doing it? What are the goals?</a:t>
            </a:r>
          </a:p>
          <a:p>
            <a:r>
              <a:rPr lang="en-US" dirty="0" smtClean="0"/>
              <a:t>    -May not be appropriate for all collections</a:t>
            </a:r>
          </a:p>
          <a:p>
            <a:r>
              <a:rPr lang="en-US" dirty="0" smtClean="0"/>
              <a:t>    -To save money? To save time?</a:t>
            </a:r>
            <a:r>
              <a:rPr lang="en-US" baseline="0" dirty="0" smtClean="0"/>
              <a:t> Etc.</a:t>
            </a:r>
            <a:endParaRPr lang="en-US" dirty="0" smtClean="0"/>
          </a:p>
          <a:p>
            <a:endParaRPr lang="en-US" dirty="0" smtClean="0"/>
          </a:p>
          <a:p>
            <a:r>
              <a:rPr lang="en-US" dirty="0" smtClean="0"/>
              <a:t>Communicate with staff!!!</a:t>
            </a:r>
          </a:p>
          <a:p>
            <a:r>
              <a:rPr lang="en-US" dirty="0" smtClean="0"/>
              <a:t>     -Be transparent about why and what some of the consequences may be</a:t>
            </a:r>
          </a:p>
          <a:p>
            <a:r>
              <a:rPr lang="en-US" dirty="0" smtClean="0"/>
              <a:t>     -Administration take the lead on sharing the information</a:t>
            </a:r>
          </a:p>
          <a:p>
            <a:r>
              <a:rPr lang="en-US" dirty="0" smtClean="0"/>
              <a:t>	The</a:t>
            </a:r>
            <a:r>
              <a:rPr lang="en-US" baseline="0" dirty="0" smtClean="0"/>
              <a:t> information about our move to central selection was initially shared by staff on a committee. There was lots of gossip and rumor. Tons of misinformation about what was being centrally selected, by whom, and when. There was resentment from those who had been part of the A/V and digital selection committees. Selection is something that a lot of librarians really enjoy. And I think it was library leaders underestimated the fear and anger that a lot of librarians felt about losing that responsibility.</a:t>
            </a:r>
            <a:endParaRPr lang="en-US" dirty="0" smtClean="0"/>
          </a:p>
          <a:p>
            <a:endParaRPr lang="en-US" dirty="0" smtClean="0"/>
          </a:p>
          <a:p>
            <a:r>
              <a:rPr lang="en-US" dirty="0" smtClean="0"/>
              <a:t>Do it in steps</a:t>
            </a:r>
          </a:p>
          <a:p>
            <a:r>
              <a:rPr lang="en-US" dirty="0" smtClean="0"/>
              <a:t>Be intentional – think it through</a:t>
            </a:r>
          </a:p>
          <a:p>
            <a:r>
              <a:rPr lang="en-US" dirty="0" smtClean="0"/>
              <a:t>Jumping straight to 100% Central Selection may not be the best way</a:t>
            </a:r>
          </a:p>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25</a:t>
            </a:fld>
            <a:endParaRPr lang="en-US"/>
          </a:p>
        </p:txBody>
      </p:sp>
    </p:spTree>
    <p:extLst>
      <p:ext uri="{BB962C8B-B14F-4D97-AF65-F5344CB8AC3E}">
        <p14:creationId xmlns:p14="http://schemas.microsoft.com/office/powerpoint/2010/main" val="2310685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26</a:t>
            </a:fld>
            <a:endParaRPr lang="en-US"/>
          </a:p>
        </p:txBody>
      </p:sp>
    </p:spTree>
    <p:extLst>
      <p:ext uri="{BB962C8B-B14F-4D97-AF65-F5344CB8AC3E}">
        <p14:creationId xmlns:p14="http://schemas.microsoft.com/office/powerpoint/2010/main" val="1855016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27</a:t>
            </a:fld>
            <a:endParaRPr lang="en-US"/>
          </a:p>
        </p:txBody>
      </p:sp>
    </p:spTree>
    <p:extLst>
      <p:ext uri="{BB962C8B-B14F-4D97-AF65-F5344CB8AC3E}">
        <p14:creationId xmlns:p14="http://schemas.microsoft.com/office/powerpoint/2010/main" val="316918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r>
              <a:rPr lang="en-US" dirty="0" smtClean="0"/>
              <a:t>106 Librarians </a:t>
            </a:r>
            <a:r>
              <a:rPr lang="en-US" dirty="0"/>
              <a:t>(incl. Managers &amp; Asst. Managers)</a:t>
            </a:r>
            <a:endParaRPr lang="en-US" dirty="0" smtClean="0"/>
          </a:p>
          <a:p>
            <a:endParaRPr lang="en-US" dirty="0" smtClean="0"/>
          </a:p>
          <a:p>
            <a:r>
              <a:rPr lang="en-US" dirty="0" smtClean="0"/>
              <a:t>Librarians</a:t>
            </a:r>
            <a:r>
              <a:rPr lang="en-US" baseline="0" dirty="0" smtClean="0"/>
              <a:t> vs. Selectors = Some librarians don’t select (those doing outreach &amp; cataloging), and some Library Assistants do select</a:t>
            </a:r>
          </a:p>
          <a:p>
            <a:endParaRPr lang="en-US" baseline="0" dirty="0" smtClean="0"/>
          </a:p>
          <a:p>
            <a:r>
              <a:rPr lang="en-US" baseline="0" dirty="0" smtClean="0"/>
              <a:t>TSV Staff = 3 drivers, 2 receiving clerks, 1 invoicing clerk, 5 processors,   8 records clerks,  2.5 cataloging specialists, 1 cataloging librarian,  2 supervisors,  1 </a:t>
            </a:r>
            <a:r>
              <a:rPr lang="en-US" baseline="0" dirty="0" err="1" smtClean="0"/>
              <a:t>asst</a:t>
            </a:r>
            <a:r>
              <a:rPr lang="en-US" baseline="0" dirty="0" smtClean="0"/>
              <a:t> manager who also catalogs,  manager,  3 </a:t>
            </a:r>
            <a:r>
              <a:rPr lang="en-US" baseline="0" dirty="0" err="1" smtClean="0"/>
              <a:t>av</a:t>
            </a:r>
            <a:r>
              <a:rPr lang="en-US" baseline="0" dirty="0" smtClean="0"/>
              <a:t> </a:t>
            </a:r>
            <a:r>
              <a:rPr lang="en-US" baseline="0" dirty="0" err="1" smtClean="0"/>
              <a:t>acq</a:t>
            </a:r>
            <a:r>
              <a:rPr lang="en-US" baseline="0" dirty="0" smtClean="0"/>
              <a:t> librarians and head of collections and technical services</a:t>
            </a:r>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3</a:t>
            </a:fld>
            <a:endParaRPr lang="en-US"/>
          </a:p>
        </p:txBody>
      </p:sp>
    </p:spTree>
    <p:extLst>
      <p:ext uri="{BB962C8B-B14F-4D97-AF65-F5344CB8AC3E}">
        <p14:creationId xmlns:p14="http://schemas.microsoft.com/office/powerpoint/2010/main" val="72186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year budget?</a:t>
            </a:r>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4</a:t>
            </a:fld>
            <a:endParaRPr lang="en-US"/>
          </a:p>
        </p:txBody>
      </p:sp>
    </p:spTree>
    <p:extLst>
      <p:ext uri="{BB962C8B-B14F-4D97-AF65-F5344CB8AC3E}">
        <p14:creationId xmlns:p14="http://schemas.microsoft.com/office/powerpoint/2010/main" val="240937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Collection as of 12/31/16  -- figures</a:t>
            </a:r>
            <a:r>
              <a:rPr lang="en-US" baseline="0" dirty="0" smtClean="0"/>
              <a:t> taken from report to Utah State Library</a:t>
            </a:r>
            <a:endParaRPr lang="en-US" dirty="0" smtClean="0"/>
          </a:p>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5</a:t>
            </a:fld>
            <a:endParaRPr lang="en-US"/>
          </a:p>
        </p:txBody>
      </p:sp>
    </p:spTree>
    <p:extLst>
      <p:ext uri="{BB962C8B-B14F-4D97-AF65-F5344CB8AC3E}">
        <p14:creationId xmlns:p14="http://schemas.microsoft.com/office/powerpoint/2010/main" val="368712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6</a:t>
            </a:fld>
            <a:endParaRPr lang="en-US"/>
          </a:p>
        </p:txBody>
      </p:sp>
    </p:spTree>
    <p:extLst>
      <p:ext uri="{BB962C8B-B14F-4D97-AF65-F5344CB8AC3E}">
        <p14:creationId xmlns:p14="http://schemas.microsoft.com/office/powerpoint/2010/main" val="192716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Central selectors for new Genre titles, Bestsellers and certain areas such as LDS materials,  Spanish Language Materials, computer books.</a:t>
            </a:r>
          </a:p>
          <a:p>
            <a:pPr lvl="1"/>
            <a:endParaRPr lang="en-US" dirty="0" smtClean="0"/>
          </a:p>
          <a:p>
            <a:pPr lvl="1"/>
            <a:r>
              <a:rPr lang="en-US" dirty="0" smtClean="0"/>
              <a:t>AV materials included VHS, Books on Tape,  Cassettes,  </a:t>
            </a:r>
            <a:r>
              <a:rPr lang="en-US" dirty="0" err="1" smtClean="0"/>
              <a:t>Cds</a:t>
            </a:r>
            <a:r>
              <a:rPr lang="en-US" dirty="0" smtClean="0"/>
              <a:t> CD </a:t>
            </a:r>
            <a:r>
              <a:rPr lang="en-US" dirty="0" err="1" smtClean="0"/>
              <a:t>roms</a:t>
            </a:r>
            <a:r>
              <a:rPr lang="en-US" dirty="0" smtClean="0"/>
              <a:t> DVDs</a:t>
            </a:r>
          </a:p>
          <a:p>
            <a:pPr lvl="1"/>
            <a:endParaRPr lang="en-US" dirty="0" smtClean="0"/>
          </a:p>
          <a:p>
            <a:pPr lvl="1"/>
            <a:r>
              <a:rPr lang="en-US" dirty="0" smtClean="0"/>
              <a:t>State Network</a:t>
            </a:r>
            <a:r>
              <a:rPr lang="en-US" baseline="0" dirty="0" smtClean="0"/>
              <a:t>  -- Pioneer and some </a:t>
            </a:r>
            <a:r>
              <a:rPr lang="en-US" baseline="0" dirty="0" err="1" smtClean="0"/>
              <a:t>ebooks</a:t>
            </a:r>
            <a:endParaRPr lang="en-US" dirty="0" smtClean="0"/>
          </a:p>
        </p:txBody>
      </p:sp>
      <p:sp>
        <p:nvSpPr>
          <p:cNvPr id="4" name="Slide Number Placeholder 3"/>
          <p:cNvSpPr>
            <a:spLocks noGrp="1"/>
          </p:cNvSpPr>
          <p:nvPr>
            <p:ph type="sldNum" sz="quarter" idx="10"/>
          </p:nvPr>
        </p:nvSpPr>
        <p:spPr/>
        <p:txBody>
          <a:bodyPr/>
          <a:lstStyle/>
          <a:p>
            <a:fld id="{51C53187-4E7A-9D4E-8D20-4DF01D046F58}" type="slidenum">
              <a:rPr lang="en-US" smtClean="0"/>
              <a:t>7</a:t>
            </a:fld>
            <a:endParaRPr lang="en-US"/>
          </a:p>
        </p:txBody>
      </p:sp>
    </p:spTree>
    <p:extLst>
      <p:ext uri="{BB962C8B-B14F-4D97-AF65-F5344CB8AC3E}">
        <p14:creationId xmlns:p14="http://schemas.microsoft.com/office/powerpoint/2010/main" val="54291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Central selectors for new Genre titles, Bestsellers and certain areas such as LDS materials,  Spanish Language Materials, computer books.</a:t>
            </a:r>
          </a:p>
          <a:p>
            <a:pPr lvl="1"/>
            <a:endParaRPr lang="en-US" dirty="0" smtClean="0"/>
          </a:p>
          <a:p>
            <a:pPr lvl="1"/>
            <a:r>
              <a:rPr lang="en-US" dirty="0" smtClean="0"/>
              <a:t>AV materials included VHS, Books on Tape,  Cassettes,  </a:t>
            </a:r>
            <a:r>
              <a:rPr lang="en-US" dirty="0" err="1" smtClean="0"/>
              <a:t>Cds</a:t>
            </a:r>
            <a:r>
              <a:rPr lang="en-US" dirty="0" smtClean="0"/>
              <a:t> CD </a:t>
            </a:r>
            <a:r>
              <a:rPr lang="en-US" dirty="0" err="1" smtClean="0"/>
              <a:t>roms</a:t>
            </a:r>
            <a:r>
              <a:rPr lang="en-US" dirty="0" smtClean="0"/>
              <a:t> DVDs</a:t>
            </a:r>
          </a:p>
          <a:p>
            <a:pPr lvl="1"/>
            <a:endParaRPr lang="en-US" dirty="0" smtClean="0"/>
          </a:p>
          <a:p>
            <a:pPr lvl="1"/>
            <a:r>
              <a:rPr lang="en-US" dirty="0" smtClean="0"/>
              <a:t>Branches had adult and j</a:t>
            </a:r>
            <a:r>
              <a:rPr lang="en-US" baseline="0" dirty="0" smtClean="0"/>
              <a:t> budgets for F an NF AV formats</a:t>
            </a:r>
            <a:endParaRPr lang="en-US" dirty="0" smtClean="0"/>
          </a:p>
          <a:p>
            <a:pPr lvl="1"/>
            <a:endParaRPr lang="en-US" dirty="0" smtClean="0"/>
          </a:p>
          <a:p>
            <a:pPr lvl="1"/>
            <a:endParaRPr lang="en-US" dirty="0" smtClean="0"/>
          </a:p>
          <a:p>
            <a:pPr lvl="1"/>
            <a:r>
              <a:rPr lang="en-US" dirty="0" smtClean="0"/>
              <a:t>We had over 1200 budget codes this year  ---   Opening day fund codes duplicated for two  branch</a:t>
            </a:r>
          </a:p>
          <a:p>
            <a:pPr lvl="1"/>
            <a:r>
              <a:rPr lang="en-US" dirty="0" smtClean="0"/>
              <a:t>Went to float in hopes of avoiding hiring an additional driver.</a:t>
            </a:r>
          </a:p>
          <a:p>
            <a:pPr lvl="1"/>
            <a:endParaRPr lang="en-US" dirty="0" smtClean="0"/>
          </a:p>
          <a:p>
            <a:pPr lvl="1"/>
            <a:r>
              <a:rPr lang="en-US" dirty="0" smtClean="0"/>
              <a:t>Also two new libraries</a:t>
            </a:r>
            <a:r>
              <a:rPr lang="en-US" baseline="0" dirty="0" smtClean="0"/>
              <a:t> opened in the fall with new updated collections – due to holds had almost nothing on shelves within a very few weeks.</a:t>
            </a:r>
            <a:endParaRPr lang="en-US" dirty="0" smtClean="0"/>
          </a:p>
        </p:txBody>
      </p:sp>
      <p:sp>
        <p:nvSpPr>
          <p:cNvPr id="4" name="Slide Number Placeholder 3"/>
          <p:cNvSpPr>
            <a:spLocks noGrp="1"/>
          </p:cNvSpPr>
          <p:nvPr>
            <p:ph type="sldNum" sz="quarter" idx="10"/>
          </p:nvPr>
        </p:nvSpPr>
        <p:spPr/>
        <p:txBody>
          <a:bodyPr/>
          <a:lstStyle/>
          <a:p>
            <a:fld id="{51C53187-4E7A-9D4E-8D20-4DF01D046F58}" type="slidenum">
              <a:rPr lang="en-US" smtClean="0"/>
              <a:t>8</a:t>
            </a:fld>
            <a:endParaRPr lang="en-US"/>
          </a:p>
        </p:txBody>
      </p:sp>
    </p:spTree>
    <p:extLst>
      <p:ext uri="{BB962C8B-B14F-4D97-AF65-F5344CB8AC3E}">
        <p14:creationId xmlns:p14="http://schemas.microsoft.com/office/powerpoint/2010/main" val="266468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Central selectors for new Genre titles, Bestsellers and certain areas such as LDS materials,  Spanish Language Materials, computer books.</a:t>
            </a:r>
          </a:p>
          <a:p>
            <a:pPr lvl="1"/>
            <a:endParaRPr lang="en-US" dirty="0" smtClean="0"/>
          </a:p>
          <a:p>
            <a:pPr lvl="1"/>
            <a:r>
              <a:rPr lang="en-US" dirty="0" smtClean="0"/>
              <a:t>AV materials included VHS, Books on Tape,  Cassettes,  </a:t>
            </a:r>
            <a:r>
              <a:rPr lang="en-US" dirty="0" err="1" smtClean="0"/>
              <a:t>Cds</a:t>
            </a:r>
            <a:r>
              <a:rPr lang="en-US" dirty="0" smtClean="0"/>
              <a:t> CDROM</a:t>
            </a:r>
            <a:r>
              <a:rPr lang="en-US" baseline="0" dirty="0" smtClean="0"/>
              <a:t>,</a:t>
            </a:r>
            <a:r>
              <a:rPr lang="en-US" dirty="0" smtClean="0"/>
              <a:t>DVDs,</a:t>
            </a:r>
            <a:r>
              <a:rPr lang="en-US" baseline="0" dirty="0" smtClean="0"/>
              <a:t>  LAV</a:t>
            </a:r>
            <a:endParaRPr lang="en-US" dirty="0" smtClean="0"/>
          </a:p>
          <a:p>
            <a:pPr lvl="1"/>
            <a:endParaRPr lang="en-US" dirty="0" smtClean="0"/>
          </a:p>
          <a:p>
            <a:pPr lvl="1"/>
            <a:r>
              <a:rPr lang="en-US" dirty="0" smtClean="0"/>
              <a:t>Over time  VHS, Books on Tape,  Cassettes, and CDROM</a:t>
            </a:r>
            <a:r>
              <a:rPr lang="en-US" baseline="0" dirty="0" smtClean="0"/>
              <a:t> </a:t>
            </a:r>
            <a:r>
              <a:rPr lang="en-US" dirty="0" smtClean="0"/>
              <a:t> phased out</a:t>
            </a:r>
          </a:p>
          <a:p>
            <a:pPr lvl="1"/>
            <a:endParaRPr lang="en-US" dirty="0" smtClean="0"/>
          </a:p>
          <a:p>
            <a:pPr lvl="1"/>
            <a:r>
              <a:rPr lang="en-US" dirty="0" smtClean="0"/>
              <a:t>Still had 26 AV selectors  plus added </a:t>
            </a:r>
            <a:r>
              <a:rPr lang="en-US" dirty="0" err="1" smtClean="0"/>
              <a:t>ematerials</a:t>
            </a:r>
            <a:r>
              <a:rPr lang="en-US" dirty="0" smtClean="0"/>
              <a:t> selectors for Overdrive</a:t>
            </a:r>
          </a:p>
          <a:p>
            <a:pPr lvl="1"/>
            <a:endParaRPr lang="en-US" dirty="0" smtClean="0"/>
          </a:p>
          <a:p>
            <a:pPr lvl="1"/>
            <a:r>
              <a:rPr lang="en-US" dirty="0" smtClean="0"/>
              <a:t>Beginning to purchase</a:t>
            </a:r>
            <a:r>
              <a:rPr lang="en-US" baseline="0" dirty="0" smtClean="0"/>
              <a:t> database content</a:t>
            </a:r>
          </a:p>
          <a:p>
            <a:pPr lvl="1"/>
            <a:endParaRPr lang="en-US" baseline="0" dirty="0" smtClean="0"/>
          </a:p>
          <a:p>
            <a:pPr lvl="1"/>
            <a:r>
              <a:rPr lang="en-US" baseline="0" dirty="0" smtClean="0"/>
              <a:t>Discussions on central selection at upper management level.</a:t>
            </a:r>
            <a:endParaRPr lang="en-US" dirty="0" smtClean="0"/>
          </a:p>
        </p:txBody>
      </p:sp>
      <p:sp>
        <p:nvSpPr>
          <p:cNvPr id="4" name="Slide Number Placeholder 3"/>
          <p:cNvSpPr>
            <a:spLocks noGrp="1"/>
          </p:cNvSpPr>
          <p:nvPr>
            <p:ph type="sldNum" sz="quarter" idx="10"/>
          </p:nvPr>
        </p:nvSpPr>
        <p:spPr/>
        <p:txBody>
          <a:bodyPr/>
          <a:lstStyle/>
          <a:p>
            <a:fld id="{51C53187-4E7A-9D4E-8D20-4DF01D046F58}" type="slidenum">
              <a:rPr lang="en-US" smtClean="0"/>
              <a:t>9</a:t>
            </a:fld>
            <a:endParaRPr lang="en-US"/>
          </a:p>
        </p:txBody>
      </p:sp>
    </p:spTree>
    <p:extLst>
      <p:ext uri="{BB962C8B-B14F-4D97-AF65-F5344CB8AC3E}">
        <p14:creationId xmlns:p14="http://schemas.microsoft.com/office/powerpoint/2010/main" val="3680994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
        <p:nvSpPr>
          <p:cNvPr id="6" name="Title 1"/>
          <p:cNvSpPr>
            <a:spLocks noGrp="1"/>
          </p:cNvSpPr>
          <p:nvPr>
            <p:ph type="ctrTitle" hasCustomPrompt="1"/>
          </p:nvPr>
        </p:nvSpPr>
        <p:spPr>
          <a:xfrm>
            <a:off x="304800" y="1323594"/>
            <a:ext cx="4419600" cy="471678"/>
          </a:xfrm>
        </p:spPr>
        <p:txBody>
          <a:bodyPr>
            <a:noAutofit/>
          </a:bodyPr>
          <a:lstStyle>
            <a:lvl1pPr algn="l">
              <a:defRPr sz="2800">
                <a:solidFill>
                  <a:srgbClr val="7030A0"/>
                </a:solidFill>
              </a:defRPr>
            </a:lvl1pPr>
          </a:lstStyle>
          <a:p>
            <a:r>
              <a:rPr lang="en-US" dirty="0" smtClean="0"/>
              <a:t>CLICK TO EDIT MASTER</a:t>
            </a:r>
            <a:endParaRPr lang="en-US" dirty="0"/>
          </a:p>
        </p:txBody>
      </p:sp>
      <p:sp>
        <p:nvSpPr>
          <p:cNvPr id="9" name="Subtitle 2"/>
          <p:cNvSpPr>
            <a:spLocks noGrp="1"/>
          </p:cNvSpPr>
          <p:nvPr>
            <p:ph type="subTitle" idx="1" hasCustomPrompt="1"/>
          </p:nvPr>
        </p:nvSpPr>
        <p:spPr>
          <a:xfrm>
            <a:off x="304800" y="1795272"/>
            <a:ext cx="4419600" cy="471678"/>
          </a:xfrm>
        </p:spPr>
        <p:txBody>
          <a:bodyPr>
            <a:normAutofit/>
          </a:bodyPr>
          <a:lstStyle>
            <a:lvl1pPr marL="0" indent="0" algn="l">
              <a:buNone/>
              <a:defRPr sz="22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19150"/>
            <a:ext cx="8839200"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ntents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257800" y="819150"/>
            <a:ext cx="3733800" cy="3733800"/>
          </a:xfrm>
        </p:spPr>
        <p:txBody>
          <a:bodyPr/>
          <a:lstStyle>
            <a:lvl1pPr>
              <a:defRPr>
                <a:solidFill>
                  <a:schemeClr val="bg1">
                    <a:lumMod val="50000"/>
                  </a:schemeClr>
                </a:solidFill>
              </a:defRPr>
            </a:lvl1pPr>
          </a:lstStyle>
          <a:p>
            <a:r>
              <a:rPr lang="en-US" smtClean="0"/>
              <a:t>Click icon to add picture</a:t>
            </a:r>
            <a:endParaRPr lang="en-US" dirty="0"/>
          </a:p>
        </p:txBody>
      </p:sp>
      <p:sp>
        <p:nvSpPr>
          <p:cNvPr id="15" name="Text Placeholder 14"/>
          <p:cNvSpPr>
            <a:spLocks noGrp="1"/>
          </p:cNvSpPr>
          <p:nvPr>
            <p:ph type="body" sz="quarter" idx="11"/>
          </p:nvPr>
        </p:nvSpPr>
        <p:spPr>
          <a:xfrm>
            <a:off x="152399" y="819150"/>
            <a:ext cx="4953001"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s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52400" y="819150"/>
            <a:ext cx="8839200"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
        <p:nvSpPr>
          <p:cNvPr id="5" name="Title 1"/>
          <p:cNvSpPr>
            <a:spLocks noGrp="1"/>
          </p:cNvSpPr>
          <p:nvPr>
            <p:ph type="ctrTitle" hasCustomPrompt="1"/>
          </p:nvPr>
        </p:nvSpPr>
        <p:spPr>
          <a:xfrm>
            <a:off x="304800" y="1323594"/>
            <a:ext cx="4419600" cy="471678"/>
          </a:xfrm>
        </p:spPr>
        <p:txBody>
          <a:bodyPr>
            <a:noAutofit/>
          </a:bodyPr>
          <a:lstStyle>
            <a:lvl1pPr algn="l">
              <a:defRPr sz="2800">
                <a:solidFill>
                  <a:srgbClr val="7030A0"/>
                </a:solidFill>
              </a:defRPr>
            </a:lvl1pPr>
          </a:lstStyle>
          <a:p>
            <a:r>
              <a:rPr lang="en-US" dirty="0" smtClean="0"/>
              <a:t>CLICK TO EDIT MASTER</a:t>
            </a:r>
            <a:endParaRPr lang="en-US" dirty="0"/>
          </a:p>
        </p:txBody>
      </p:sp>
      <p:sp>
        <p:nvSpPr>
          <p:cNvPr id="6" name="Subtitle 2"/>
          <p:cNvSpPr>
            <a:spLocks noGrp="1"/>
          </p:cNvSpPr>
          <p:nvPr>
            <p:ph type="subTitle" idx="1" hasCustomPrompt="1"/>
          </p:nvPr>
        </p:nvSpPr>
        <p:spPr>
          <a:xfrm>
            <a:off x="304800" y="1795272"/>
            <a:ext cx="4419600" cy="471678"/>
          </a:xfrm>
        </p:spPr>
        <p:txBody>
          <a:bodyPr>
            <a:normAutofit/>
          </a:bodyPr>
          <a:lstStyle>
            <a:lvl1pPr marL="0" indent="0" algn="l">
              <a:buNone/>
              <a:defRPr sz="22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33350"/>
            <a:ext cx="8839200" cy="56137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819150"/>
            <a:ext cx="8839200" cy="3505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4712913"/>
            <a:ext cx="9148174" cy="4369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457200" rtl="0" eaLnBrk="1" latinLnBrk="0" hangingPunct="1">
        <a:spcBef>
          <a:spcPct val="0"/>
        </a:spcBef>
        <a:buNone/>
        <a:defRPr sz="3200" b="1" kern="1200">
          <a:solidFill>
            <a:srgbClr val="7030A0"/>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Road to Central Selection @ SLCLS</a:t>
            </a:r>
            <a:endParaRPr lang="en-US" dirty="0"/>
          </a:p>
        </p:txBody>
      </p:sp>
      <p:sp>
        <p:nvSpPr>
          <p:cNvPr id="7" name="Content Placeholder 6"/>
          <p:cNvSpPr>
            <a:spLocks noGrp="1"/>
          </p:cNvSpPr>
          <p:nvPr>
            <p:ph idx="1"/>
          </p:nvPr>
        </p:nvSpPr>
        <p:spPr/>
        <p:txBody>
          <a:bodyPr/>
          <a:lstStyle/>
          <a:p>
            <a:r>
              <a:rPr lang="en-US" dirty="0" smtClean="0"/>
              <a:t>Floating, Selection Committees (Music, Movies, Digital)</a:t>
            </a:r>
          </a:p>
          <a:p>
            <a:pPr marL="0" indent="0">
              <a:buNone/>
            </a:pPr>
            <a:endParaRPr lang="en-US" dirty="0" smtClean="0"/>
          </a:p>
          <a:p>
            <a:pPr lvl="1"/>
            <a:r>
              <a:rPr lang="en-US" dirty="0" smtClean="0"/>
              <a:t>2007 - 2012</a:t>
            </a:r>
          </a:p>
          <a:p>
            <a:pPr lvl="1"/>
            <a:endParaRPr lang="en-US" dirty="0" smtClean="0"/>
          </a:p>
          <a:p>
            <a:pPr lvl="2"/>
            <a:r>
              <a:rPr lang="en-US" dirty="0" smtClean="0"/>
              <a:t>Same as 2006  but</a:t>
            </a:r>
          </a:p>
          <a:p>
            <a:pPr lvl="3"/>
            <a:r>
              <a:rPr lang="en-US" dirty="0" smtClean="0"/>
              <a:t>Continued discussions about moving to central selection</a:t>
            </a:r>
          </a:p>
          <a:p>
            <a:pPr lvl="3"/>
            <a:r>
              <a:rPr lang="en-US" dirty="0" smtClean="0"/>
              <a:t>Added other digital vendors.   Recorded Books,  and Axis 360.</a:t>
            </a:r>
          </a:p>
          <a:p>
            <a:endParaRPr lang="en-US" dirty="0"/>
          </a:p>
        </p:txBody>
      </p:sp>
    </p:spTree>
    <p:extLst>
      <p:ext uri="{BB962C8B-B14F-4D97-AF65-F5344CB8AC3E}">
        <p14:creationId xmlns:p14="http://schemas.microsoft.com/office/powerpoint/2010/main" val="1628356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Road to Central Selection @ SLCLS</a:t>
            </a:r>
            <a:endParaRPr lang="en-US" dirty="0"/>
          </a:p>
        </p:txBody>
      </p:sp>
      <p:sp>
        <p:nvSpPr>
          <p:cNvPr id="7" name="Content Placeholder 6"/>
          <p:cNvSpPr>
            <a:spLocks noGrp="1"/>
          </p:cNvSpPr>
          <p:nvPr>
            <p:ph idx="1"/>
          </p:nvPr>
        </p:nvSpPr>
        <p:spPr/>
        <p:txBody>
          <a:bodyPr/>
          <a:lstStyle/>
          <a:p>
            <a:r>
              <a:rPr lang="en-US" dirty="0" smtClean="0"/>
              <a:t>Floating, Selection Committees (Music, Movies, Digital)</a:t>
            </a:r>
          </a:p>
          <a:p>
            <a:pPr marL="0" indent="0">
              <a:buNone/>
            </a:pPr>
            <a:endParaRPr lang="en-US" dirty="0" smtClean="0"/>
          </a:p>
          <a:p>
            <a:pPr lvl="1"/>
            <a:r>
              <a:rPr lang="en-US" dirty="0" smtClean="0"/>
              <a:t>2013 --  2014</a:t>
            </a:r>
          </a:p>
          <a:p>
            <a:pPr lvl="1"/>
            <a:endParaRPr lang="en-US" dirty="0" smtClean="0"/>
          </a:p>
          <a:p>
            <a:pPr lvl="2"/>
            <a:r>
              <a:rPr lang="en-US" dirty="0" smtClean="0"/>
              <a:t>Same as 2006  but</a:t>
            </a:r>
          </a:p>
          <a:p>
            <a:pPr lvl="3"/>
            <a:r>
              <a:rPr lang="en-US" dirty="0" smtClean="0"/>
              <a:t>Management Team began working towards AV central selection</a:t>
            </a:r>
          </a:p>
          <a:p>
            <a:pPr lvl="3"/>
            <a:r>
              <a:rPr lang="en-US" dirty="0" smtClean="0"/>
              <a:t>TSV  worked with HR on job descriptions </a:t>
            </a:r>
          </a:p>
          <a:p>
            <a:pPr lvl="3"/>
            <a:r>
              <a:rPr lang="en-US" dirty="0" smtClean="0"/>
              <a:t>Waiting for county to approve budget and new positions</a:t>
            </a:r>
          </a:p>
          <a:p>
            <a:pPr lvl="3"/>
            <a:r>
              <a:rPr lang="en-US" dirty="0" smtClean="0"/>
              <a:t>Migration to Polaris</a:t>
            </a:r>
          </a:p>
          <a:p>
            <a:pPr lvl="3"/>
            <a:r>
              <a:rPr lang="en-US" dirty="0" smtClean="0"/>
              <a:t>Added Hoopla, 3M/</a:t>
            </a:r>
            <a:r>
              <a:rPr lang="en-US" dirty="0" err="1" smtClean="0"/>
              <a:t>CloudLibrary</a:t>
            </a:r>
            <a:r>
              <a:rPr lang="en-US" dirty="0" smtClean="0"/>
              <a:t>, and </a:t>
            </a:r>
            <a:r>
              <a:rPr lang="en-US" dirty="0" err="1" smtClean="0"/>
              <a:t>Zinio</a:t>
            </a:r>
            <a:r>
              <a:rPr lang="en-US" dirty="0" smtClean="0"/>
              <a:t> </a:t>
            </a:r>
          </a:p>
          <a:p>
            <a:pPr lvl="3"/>
            <a:endParaRPr lang="en-US" dirty="0" smtClean="0"/>
          </a:p>
          <a:p>
            <a:endParaRPr lang="en-US" dirty="0"/>
          </a:p>
        </p:txBody>
      </p:sp>
    </p:spTree>
    <p:extLst>
      <p:ext uri="{BB962C8B-B14F-4D97-AF65-F5344CB8AC3E}">
        <p14:creationId xmlns:p14="http://schemas.microsoft.com/office/powerpoint/2010/main" val="1534052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Road to Central Selection @ SLCLS</a:t>
            </a:r>
            <a:endParaRPr lang="en-US" dirty="0"/>
          </a:p>
        </p:txBody>
      </p:sp>
      <p:sp>
        <p:nvSpPr>
          <p:cNvPr id="7" name="Content Placeholder 6"/>
          <p:cNvSpPr>
            <a:spLocks noGrp="1"/>
          </p:cNvSpPr>
          <p:nvPr>
            <p:ph idx="1"/>
          </p:nvPr>
        </p:nvSpPr>
        <p:spPr/>
        <p:txBody>
          <a:bodyPr/>
          <a:lstStyle/>
          <a:p>
            <a:r>
              <a:rPr lang="en-US" dirty="0" smtClean="0"/>
              <a:t>Floating, Selection Committees (Music, Movies, Digital)</a:t>
            </a:r>
          </a:p>
          <a:p>
            <a:pPr marL="0" indent="0">
              <a:buNone/>
            </a:pPr>
            <a:endParaRPr lang="en-US" dirty="0" smtClean="0"/>
          </a:p>
          <a:p>
            <a:pPr lvl="1"/>
            <a:r>
              <a:rPr lang="en-US" dirty="0" smtClean="0"/>
              <a:t>2015</a:t>
            </a:r>
          </a:p>
          <a:p>
            <a:pPr lvl="1"/>
            <a:endParaRPr lang="en-US" dirty="0" smtClean="0"/>
          </a:p>
          <a:p>
            <a:pPr lvl="3"/>
            <a:endParaRPr lang="en-US" dirty="0" smtClean="0"/>
          </a:p>
          <a:p>
            <a:pPr lvl="3"/>
            <a:r>
              <a:rPr lang="en-US" dirty="0" smtClean="0"/>
              <a:t>County approved budget and new positions</a:t>
            </a:r>
          </a:p>
          <a:p>
            <a:pPr lvl="3"/>
            <a:r>
              <a:rPr lang="en-US" dirty="0" smtClean="0"/>
              <a:t>Acquisitions Librarians hired late fall</a:t>
            </a:r>
          </a:p>
          <a:p>
            <a:pPr marL="1371600" lvl="3" indent="0">
              <a:buNone/>
            </a:pPr>
            <a:endParaRPr lang="en-US" dirty="0" smtClean="0"/>
          </a:p>
          <a:p>
            <a:pPr marL="1828800" lvl="4" indent="0">
              <a:buNone/>
            </a:pPr>
            <a:endParaRPr lang="en-US" dirty="0" smtClean="0"/>
          </a:p>
          <a:p>
            <a:endParaRPr lang="en-US" dirty="0"/>
          </a:p>
        </p:txBody>
      </p:sp>
    </p:spTree>
    <p:extLst>
      <p:ext uri="{BB962C8B-B14F-4D97-AF65-F5344CB8AC3E}">
        <p14:creationId xmlns:p14="http://schemas.microsoft.com/office/powerpoint/2010/main" val="940228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5E5E5E"/>
                </a:solidFill>
              </a:rPr>
              <a:t>3 Acquisition Librarians – started Nov 2015</a:t>
            </a:r>
          </a:p>
          <a:p>
            <a:pPr lvl="1"/>
            <a:r>
              <a:rPr lang="en-US" dirty="0" smtClean="0"/>
              <a:t>1 for Adult DVD, Fiction eBook, Priority orders</a:t>
            </a:r>
          </a:p>
          <a:p>
            <a:pPr lvl="1"/>
            <a:r>
              <a:rPr lang="en-US" dirty="0" smtClean="0"/>
              <a:t>1 for Adult Audiobooks, Adult Music CD, </a:t>
            </a:r>
            <a:r>
              <a:rPr lang="en-US" dirty="0" err="1" smtClean="0"/>
              <a:t>eAudio</a:t>
            </a:r>
            <a:endParaRPr lang="en-US" dirty="0" smtClean="0"/>
          </a:p>
          <a:p>
            <a:pPr lvl="1"/>
            <a:r>
              <a:rPr lang="en-US" dirty="0" smtClean="0"/>
              <a:t>1 for Juvenile A/V, Juvenile </a:t>
            </a:r>
            <a:r>
              <a:rPr lang="en-US" dirty="0" err="1" smtClean="0"/>
              <a:t>eMaterials</a:t>
            </a:r>
            <a:r>
              <a:rPr lang="en-US" dirty="0" smtClean="0"/>
              <a:t>, Spanish, Language Learning A/V, ANF </a:t>
            </a:r>
            <a:r>
              <a:rPr lang="en-US" dirty="0" err="1" smtClean="0"/>
              <a:t>ebooks</a:t>
            </a:r>
            <a:endParaRPr lang="en-US" dirty="0" smtClean="0"/>
          </a:p>
          <a:p>
            <a:pPr lvl="1"/>
            <a:endParaRPr lang="en-US" dirty="0"/>
          </a:p>
          <a:p>
            <a:r>
              <a:rPr lang="en-US" b="1" dirty="0" smtClean="0">
                <a:solidFill>
                  <a:srgbClr val="5E5E5E"/>
                </a:solidFill>
              </a:rPr>
              <a:t>Transition</a:t>
            </a:r>
            <a:r>
              <a:rPr lang="en-US" dirty="0" smtClean="0">
                <a:solidFill>
                  <a:srgbClr val="5E5E5E"/>
                </a:solidFill>
              </a:rPr>
              <a:t>:</a:t>
            </a:r>
          </a:p>
          <a:p>
            <a:pPr lvl="1"/>
            <a:r>
              <a:rPr lang="en-US" dirty="0" smtClean="0"/>
              <a:t>1</a:t>
            </a:r>
            <a:r>
              <a:rPr lang="en-US" baseline="30000" dirty="0" smtClean="0"/>
              <a:t>st</a:t>
            </a:r>
            <a:r>
              <a:rPr lang="en-US" dirty="0" smtClean="0"/>
              <a:t> year: Crisis management &amp; establish </a:t>
            </a:r>
            <a:r>
              <a:rPr lang="en-US" dirty="0" smtClean="0"/>
              <a:t>procedures</a:t>
            </a:r>
            <a:endParaRPr lang="en-US" dirty="0" smtClean="0"/>
          </a:p>
          <a:p>
            <a:pPr lvl="1"/>
            <a:r>
              <a:rPr lang="en-US" dirty="0" smtClean="0"/>
              <a:t>Now:  Systematic, planned approach to collections</a:t>
            </a:r>
            <a:endParaRPr lang="en-US" dirty="0"/>
          </a:p>
        </p:txBody>
      </p:sp>
      <p:sp>
        <p:nvSpPr>
          <p:cNvPr id="3" name="Title 2"/>
          <p:cNvSpPr>
            <a:spLocks noGrp="1"/>
          </p:cNvSpPr>
          <p:nvPr>
            <p:ph type="title"/>
          </p:nvPr>
        </p:nvSpPr>
        <p:spPr/>
        <p:txBody>
          <a:bodyPr>
            <a:normAutofit fontScale="90000"/>
          </a:bodyPr>
          <a:lstStyle/>
          <a:p>
            <a:r>
              <a:rPr lang="en-US" dirty="0" smtClean="0"/>
              <a:t>Transition to Central Selection</a:t>
            </a:r>
            <a:endParaRPr lang="en-US" dirty="0"/>
          </a:p>
        </p:txBody>
      </p:sp>
    </p:spTree>
    <p:extLst>
      <p:ext uri="{BB962C8B-B14F-4D97-AF65-F5344CB8AC3E}">
        <p14:creationId xmlns:p14="http://schemas.microsoft.com/office/powerpoint/2010/main" val="2673089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 Impacts of Central Selection</a:t>
            </a:r>
          </a:p>
        </p:txBody>
      </p:sp>
      <p:sp>
        <p:nvSpPr>
          <p:cNvPr id="3" name="Text Placeholder 2"/>
          <p:cNvSpPr>
            <a:spLocks noGrp="1"/>
          </p:cNvSpPr>
          <p:nvPr>
            <p:ph type="body" sz="quarter" idx="10"/>
          </p:nvPr>
        </p:nvSpPr>
        <p:spPr/>
        <p:txBody>
          <a:bodyPr/>
          <a:lstStyle/>
          <a:p>
            <a:r>
              <a:rPr lang="en-US" sz="2600" b="1" dirty="0">
                <a:solidFill>
                  <a:srgbClr val="5E5E5E"/>
                </a:solidFill>
              </a:rPr>
              <a:t>Central </a:t>
            </a:r>
            <a:r>
              <a:rPr lang="en-US" sz="2600" b="1" dirty="0" smtClean="0">
                <a:solidFill>
                  <a:srgbClr val="5E5E5E"/>
                </a:solidFill>
              </a:rPr>
              <a:t>Selectors &amp; A/V Collections</a:t>
            </a:r>
          </a:p>
          <a:p>
            <a:pPr marL="690563" lvl="2"/>
            <a:r>
              <a:rPr lang="en-US" sz="2400" dirty="0" smtClean="0"/>
              <a:t>See the collection in it’s entirety</a:t>
            </a:r>
          </a:p>
          <a:p>
            <a:pPr marL="690563" lvl="2"/>
            <a:r>
              <a:rPr lang="en-US" sz="2400" dirty="0" smtClean="0"/>
              <a:t>Out of the branch – more time, more resources, more statistics</a:t>
            </a:r>
          </a:p>
          <a:p>
            <a:pPr marL="690563" lvl="2"/>
            <a:r>
              <a:rPr lang="en-US" sz="2400" dirty="0" smtClean="0"/>
              <a:t>More communication</a:t>
            </a:r>
          </a:p>
          <a:p>
            <a:pPr marL="1082675" lvl="3"/>
            <a:r>
              <a:rPr lang="en-US" dirty="0" smtClean="0"/>
              <a:t>Visiting branches &amp; hearing directly from them about needs, qualitative feedback</a:t>
            </a:r>
            <a:endParaRPr lang="en-US" dirty="0"/>
          </a:p>
          <a:p>
            <a:pPr marL="1082675" lvl="3"/>
            <a:r>
              <a:rPr lang="en-US" dirty="0" smtClean="0"/>
              <a:t>Foster system collection perspective</a:t>
            </a:r>
          </a:p>
          <a:p>
            <a:pPr marL="1082675" lvl="3"/>
            <a:r>
              <a:rPr lang="en-US" dirty="0" smtClean="0"/>
              <a:t>Training of librarians &amp; circulation staff</a:t>
            </a:r>
          </a:p>
        </p:txBody>
      </p:sp>
    </p:spTree>
    <p:extLst>
      <p:ext uri="{BB962C8B-B14F-4D97-AF65-F5344CB8AC3E}">
        <p14:creationId xmlns:p14="http://schemas.microsoft.com/office/powerpoint/2010/main" val="2248087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 Impacts of Central Selection</a:t>
            </a:r>
          </a:p>
        </p:txBody>
      </p:sp>
      <p:sp>
        <p:nvSpPr>
          <p:cNvPr id="3" name="Text Placeholder 2"/>
          <p:cNvSpPr>
            <a:spLocks noGrp="1"/>
          </p:cNvSpPr>
          <p:nvPr>
            <p:ph type="body" sz="quarter" idx="10"/>
          </p:nvPr>
        </p:nvSpPr>
        <p:spPr/>
        <p:txBody>
          <a:bodyPr>
            <a:normAutofit/>
          </a:bodyPr>
          <a:lstStyle/>
          <a:p>
            <a:r>
              <a:rPr lang="en-US" sz="2600" b="1" dirty="0">
                <a:solidFill>
                  <a:srgbClr val="5E5E5E"/>
                </a:solidFill>
              </a:rPr>
              <a:t>Central </a:t>
            </a:r>
            <a:r>
              <a:rPr lang="en-US" sz="2600" b="1" dirty="0" smtClean="0">
                <a:solidFill>
                  <a:srgbClr val="5E5E5E"/>
                </a:solidFill>
              </a:rPr>
              <a:t>Selectors &amp; Digital Collections</a:t>
            </a:r>
          </a:p>
          <a:p>
            <a:pPr marL="690563" lvl="2"/>
            <a:r>
              <a:rPr lang="en-US" sz="2400" dirty="0" smtClean="0"/>
              <a:t>Better catalog maintenance</a:t>
            </a:r>
          </a:p>
          <a:p>
            <a:pPr marL="1147763" lvl="3"/>
            <a:r>
              <a:rPr lang="en-US" sz="2000" dirty="0" smtClean="0"/>
              <a:t>Monitor upload of records (and removal)</a:t>
            </a:r>
          </a:p>
          <a:p>
            <a:pPr marL="1147763" lvl="3"/>
            <a:r>
              <a:rPr lang="en-US" sz="2000" dirty="0" smtClean="0"/>
              <a:t>Better understanding of how it works &amp; what needs doing</a:t>
            </a:r>
          </a:p>
          <a:p>
            <a:pPr marL="690563" lvl="2"/>
            <a:r>
              <a:rPr lang="en-US" sz="2400" dirty="0" smtClean="0"/>
              <a:t>Ordering – communicate with clerks</a:t>
            </a:r>
          </a:p>
          <a:p>
            <a:pPr marL="690563" lvl="2"/>
            <a:r>
              <a:rPr lang="en-US" sz="2400" dirty="0" smtClean="0"/>
              <a:t>Working with vendors</a:t>
            </a:r>
          </a:p>
          <a:p>
            <a:pPr marL="1082675" lvl="3"/>
            <a:r>
              <a:rPr lang="en-US" sz="2000" dirty="0" smtClean="0"/>
              <a:t>Build relationships</a:t>
            </a:r>
          </a:p>
          <a:p>
            <a:pPr marL="1082675" lvl="3"/>
            <a:r>
              <a:rPr lang="en-US" sz="2000" dirty="0" smtClean="0"/>
              <a:t>Take advantage of tools &amp; service offered by vendor</a:t>
            </a:r>
          </a:p>
        </p:txBody>
      </p:sp>
    </p:spTree>
    <p:extLst>
      <p:ext uri="{BB962C8B-B14F-4D97-AF65-F5344CB8AC3E}">
        <p14:creationId xmlns:p14="http://schemas.microsoft.com/office/powerpoint/2010/main" val="2403740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Impacts </a:t>
            </a:r>
            <a:r>
              <a:rPr lang="en-US" dirty="0"/>
              <a:t>of </a:t>
            </a:r>
            <a:r>
              <a:rPr lang="en-US" dirty="0" smtClean="0"/>
              <a:t>Central </a:t>
            </a:r>
            <a:r>
              <a:rPr lang="en-US" dirty="0"/>
              <a:t>Selection</a:t>
            </a:r>
          </a:p>
        </p:txBody>
      </p:sp>
      <p:sp>
        <p:nvSpPr>
          <p:cNvPr id="3" name="Text Placeholder 2"/>
          <p:cNvSpPr>
            <a:spLocks noGrp="1"/>
          </p:cNvSpPr>
          <p:nvPr>
            <p:ph type="body" sz="quarter" idx="10"/>
          </p:nvPr>
        </p:nvSpPr>
        <p:spPr/>
        <p:txBody>
          <a:bodyPr>
            <a:normAutofit lnSpcReduction="10000"/>
          </a:bodyPr>
          <a:lstStyle/>
          <a:p>
            <a:pPr>
              <a:buFont typeface="Arial" panose="020B0604020202020204" pitchFamily="34" charset="0"/>
              <a:buChar char="•"/>
            </a:pPr>
            <a:r>
              <a:rPr lang="en-US" sz="2600" b="1" dirty="0">
                <a:solidFill>
                  <a:srgbClr val="5E5E5E"/>
                </a:solidFill>
              </a:rPr>
              <a:t>Budgets</a:t>
            </a:r>
            <a:r>
              <a:rPr lang="en-US" sz="2600" b="1" dirty="0"/>
              <a:t> </a:t>
            </a:r>
            <a:r>
              <a:rPr lang="en-US" sz="2600" b="1" dirty="0">
                <a:solidFill>
                  <a:srgbClr val="5E5E5E"/>
                </a:solidFill>
              </a:rPr>
              <a:t>&amp; Selection</a:t>
            </a:r>
          </a:p>
          <a:p>
            <a:pPr lvl="1">
              <a:buFont typeface="Arial" panose="020B0604020202020204" pitchFamily="34" charset="0"/>
              <a:buChar char="•"/>
            </a:pPr>
            <a:r>
              <a:rPr lang="en-US" sz="2400" dirty="0" smtClean="0"/>
              <a:t>Justification of budgets for A/V &amp; Digital Materials</a:t>
            </a:r>
          </a:p>
          <a:p>
            <a:pPr lvl="2">
              <a:buFont typeface="Arial" panose="020B0604020202020204" pitchFamily="34" charset="0"/>
              <a:buChar char="•"/>
            </a:pPr>
            <a:r>
              <a:rPr lang="en-US" sz="2000" dirty="0" smtClean="0"/>
              <a:t>Funds are equally balanced based on demand</a:t>
            </a:r>
          </a:p>
          <a:p>
            <a:pPr lvl="2">
              <a:buFont typeface="Arial" panose="020B0604020202020204" pitchFamily="34" charset="0"/>
              <a:buChar char="•"/>
            </a:pPr>
            <a:r>
              <a:rPr lang="en-US" sz="2000" dirty="0" smtClean="0"/>
              <a:t>Some money was freed up for higher demand materials</a:t>
            </a:r>
            <a:endParaRPr lang="en-US" sz="2000" dirty="0"/>
          </a:p>
          <a:p>
            <a:pPr lvl="1">
              <a:buFont typeface="Arial" panose="020B0604020202020204" pitchFamily="34" charset="0"/>
              <a:buChar char="•"/>
            </a:pPr>
            <a:r>
              <a:rPr lang="en-US" sz="2400" dirty="0" smtClean="0"/>
              <a:t>Purchasing</a:t>
            </a:r>
            <a:endParaRPr lang="en-US" sz="2400" dirty="0"/>
          </a:p>
          <a:p>
            <a:pPr lvl="2">
              <a:buFont typeface="Arial" panose="020B0604020202020204" pitchFamily="34" charset="0"/>
              <a:buChar char="•"/>
            </a:pPr>
            <a:r>
              <a:rPr lang="en-US" sz="2000" dirty="0"/>
              <a:t>More timely</a:t>
            </a:r>
          </a:p>
          <a:p>
            <a:pPr lvl="2">
              <a:buFont typeface="Arial" panose="020B0604020202020204" pitchFamily="34" charset="0"/>
              <a:buChar char="•"/>
            </a:pPr>
            <a:r>
              <a:rPr lang="en-US" sz="2000" dirty="0"/>
              <a:t>More consistent</a:t>
            </a:r>
          </a:p>
          <a:p>
            <a:pPr lvl="2">
              <a:buFont typeface="Arial" panose="020B0604020202020204" pitchFamily="34" charset="0"/>
              <a:buChar char="•"/>
            </a:pPr>
            <a:r>
              <a:rPr lang="en-US" sz="2000" dirty="0"/>
              <a:t>Replacements and </a:t>
            </a:r>
            <a:r>
              <a:rPr lang="en-US" sz="2000" dirty="0" smtClean="0"/>
              <a:t>titles with high </a:t>
            </a:r>
            <a:r>
              <a:rPr lang="en-US" sz="2000" dirty="0"/>
              <a:t>holds ratios are ordered more </a:t>
            </a:r>
            <a:r>
              <a:rPr lang="en-US" sz="2000" dirty="0" smtClean="0"/>
              <a:t>responsively</a:t>
            </a:r>
          </a:p>
          <a:p>
            <a:pPr lvl="2">
              <a:buFont typeface="Arial" panose="020B0604020202020204" pitchFamily="34" charset="0"/>
              <a:buChar char="•"/>
            </a:pPr>
            <a:r>
              <a:rPr lang="en-US" sz="2000" dirty="0" smtClean="0"/>
              <a:t>Identify &amp; utilize discounts</a:t>
            </a:r>
            <a:endParaRPr lang="en-US" sz="2000"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Impacts </a:t>
            </a:r>
            <a:r>
              <a:rPr lang="en-US" dirty="0"/>
              <a:t>of </a:t>
            </a:r>
            <a:r>
              <a:rPr lang="en-US" dirty="0" smtClean="0"/>
              <a:t>Central </a:t>
            </a:r>
            <a:r>
              <a:rPr lang="en-US" dirty="0"/>
              <a:t>Selection</a:t>
            </a:r>
          </a:p>
        </p:txBody>
      </p:sp>
      <p:sp>
        <p:nvSpPr>
          <p:cNvPr id="3" name="Text Placeholder 2"/>
          <p:cNvSpPr>
            <a:spLocks noGrp="1"/>
          </p:cNvSpPr>
          <p:nvPr>
            <p:ph type="body" sz="quarter" idx="10"/>
          </p:nvPr>
        </p:nvSpPr>
        <p:spPr/>
        <p:txBody>
          <a:bodyPr/>
          <a:lstStyle/>
          <a:p>
            <a:pPr>
              <a:buFont typeface="Arial" panose="020B0604020202020204" pitchFamily="34" charset="0"/>
              <a:buChar char="•"/>
            </a:pPr>
            <a:r>
              <a:rPr lang="en-US" sz="2600" b="1" dirty="0">
                <a:solidFill>
                  <a:srgbClr val="5E5E5E"/>
                </a:solidFill>
              </a:rPr>
              <a:t>Rebalancing</a:t>
            </a:r>
          </a:p>
          <a:p>
            <a:pPr lvl="1">
              <a:buFont typeface="Arial" panose="020B0604020202020204" pitchFamily="34" charset="0"/>
              <a:buChar char="•"/>
            </a:pPr>
            <a:r>
              <a:rPr lang="en-US" sz="2400" dirty="0" smtClean="0"/>
              <a:t>Before</a:t>
            </a:r>
            <a:r>
              <a:rPr lang="en-US" sz="2400" dirty="0"/>
              <a:t>:</a:t>
            </a:r>
          </a:p>
          <a:p>
            <a:pPr lvl="2">
              <a:buFont typeface="Arial" panose="020B0604020202020204" pitchFamily="34" charset="0"/>
              <a:buChar char="•"/>
            </a:pPr>
            <a:r>
              <a:rPr lang="en-US" dirty="0"/>
              <a:t>Emails to all librarians to look for </a:t>
            </a:r>
            <a:r>
              <a:rPr lang="en-US" dirty="0" smtClean="0"/>
              <a:t>space</a:t>
            </a:r>
          </a:p>
          <a:p>
            <a:pPr lvl="2">
              <a:buFont typeface="Arial" panose="020B0604020202020204" pitchFamily="34" charset="0"/>
              <a:buChar char="•"/>
            </a:pPr>
            <a:r>
              <a:rPr lang="en-US" dirty="0" smtClean="0"/>
              <a:t>Mystery </a:t>
            </a:r>
            <a:r>
              <a:rPr lang="en-US" dirty="0"/>
              <a:t>bins sent to branches</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Now:</a:t>
            </a:r>
          </a:p>
          <a:p>
            <a:pPr lvl="2">
              <a:buFont typeface="Arial" panose="020B0604020202020204" pitchFamily="34" charset="0"/>
              <a:buChar char="•"/>
            </a:pPr>
            <a:r>
              <a:rPr lang="en-US" dirty="0"/>
              <a:t>Using statistics to “right-size” allocated space</a:t>
            </a:r>
          </a:p>
          <a:p>
            <a:pPr lvl="2">
              <a:buFont typeface="Arial" panose="020B0604020202020204" pitchFamily="34" charset="0"/>
              <a:buChar char="•"/>
            </a:pPr>
            <a:r>
              <a:rPr lang="en-US" dirty="0"/>
              <a:t>Central Selectors watch shelf capacity &amp; limits, rebalance as needed</a:t>
            </a:r>
          </a:p>
          <a:p>
            <a:endParaRPr lang="en-US" dirty="0"/>
          </a:p>
        </p:txBody>
      </p:sp>
    </p:spTree>
    <p:extLst>
      <p:ext uri="{BB962C8B-B14F-4D97-AF65-F5344CB8AC3E}">
        <p14:creationId xmlns:p14="http://schemas.microsoft.com/office/powerpoint/2010/main" val="2523826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 Impacts of Central Selection</a:t>
            </a:r>
          </a:p>
        </p:txBody>
      </p:sp>
      <p:sp>
        <p:nvSpPr>
          <p:cNvPr id="3" name="Text Placeholder 2"/>
          <p:cNvSpPr>
            <a:spLocks noGrp="1"/>
          </p:cNvSpPr>
          <p:nvPr>
            <p:ph type="body" sz="quarter" idx="10"/>
          </p:nvPr>
        </p:nvSpPr>
        <p:spPr/>
        <p:txBody>
          <a:bodyPr>
            <a:normAutofit lnSpcReduction="10000"/>
          </a:bodyPr>
          <a:lstStyle/>
          <a:p>
            <a:pPr>
              <a:buFont typeface="Arial" panose="020B0604020202020204" pitchFamily="34" charset="0"/>
              <a:buChar char="•"/>
            </a:pPr>
            <a:r>
              <a:rPr lang="en-US" sz="2600" b="1" dirty="0">
                <a:solidFill>
                  <a:srgbClr val="5E5E5E"/>
                </a:solidFill>
              </a:rPr>
              <a:t>Weeding</a:t>
            </a:r>
          </a:p>
          <a:p>
            <a:pPr lvl="1">
              <a:buFont typeface="Arial" panose="020B0604020202020204" pitchFamily="34" charset="0"/>
              <a:buChar char="•"/>
            </a:pPr>
            <a:r>
              <a:rPr lang="en-US" sz="2400" dirty="0" smtClean="0"/>
              <a:t>Before: </a:t>
            </a:r>
            <a:endParaRPr lang="en-US" sz="2400" dirty="0"/>
          </a:p>
          <a:p>
            <a:pPr lvl="2">
              <a:buFont typeface="Arial" panose="020B0604020202020204" pitchFamily="34" charset="0"/>
              <a:buChar char="•"/>
            </a:pPr>
            <a:r>
              <a:rPr lang="en-US" dirty="0"/>
              <a:t>Inconsistent weeding at branches</a:t>
            </a:r>
          </a:p>
          <a:p>
            <a:pPr lvl="2">
              <a:buFont typeface="Arial" panose="020B0604020202020204" pitchFamily="34" charset="0"/>
              <a:buChar char="•"/>
            </a:pPr>
            <a:r>
              <a:rPr lang="en-US" dirty="0"/>
              <a:t>Staff were unsure of their power to weed &amp; </a:t>
            </a:r>
            <a:r>
              <a:rPr lang="en-US" dirty="0" smtClean="0"/>
              <a:t>criteria</a:t>
            </a:r>
          </a:p>
          <a:p>
            <a:pPr lvl="2">
              <a:buFont typeface="Arial" panose="020B0604020202020204" pitchFamily="34" charset="0"/>
              <a:buChar char="•"/>
            </a:pPr>
            <a:r>
              <a:rPr lang="en-US" dirty="0" smtClean="0"/>
              <a:t>Some branches </a:t>
            </a:r>
            <a:r>
              <a:rPr lang="en-US" dirty="0" smtClean="0"/>
              <a:t>were doing most of th</a:t>
            </a:r>
            <a:r>
              <a:rPr lang="en-US" dirty="0" smtClean="0"/>
              <a:t>e weeding</a:t>
            </a:r>
            <a:endParaRPr lang="en-US" dirty="0"/>
          </a:p>
          <a:p>
            <a:pPr lvl="1">
              <a:buFont typeface="Arial" panose="020B0604020202020204" pitchFamily="34" charset="0"/>
              <a:buChar char="•"/>
            </a:pPr>
            <a:endParaRPr lang="en-US" sz="900" dirty="0"/>
          </a:p>
          <a:p>
            <a:pPr lvl="1">
              <a:buFont typeface="Arial" panose="020B0604020202020204" pitchFamily="34" charset="0"/>
              <a:buChar char="•"/>
            </a:pPr>
            <a:r>
              <a:rPr lang="en-US" sz="2400" dirty="0"/>
              <a:t>Now:</a:t>
            </a:r>
          </a:p>
          <a:p>
            <a:pPr lvl="2">
              <a:buFont typeface="Arial" panose="020B0604020202020204" pitchFamily="34" charset="0"/>
              <a:buChar char="•"/>
            </a:pPr>
            <a:r>
              <a:rPr lang="en-US" dirty="0"/>
              <a:t>Regular weeding by Central Selectors</a:t>
            </a:r>
          </a:p>
          <a:p>
            <a:pPr lvl="2">
              <a:buFont typeface="Arial" panose="020B0604020202020204" pitchFamily="34" charset="0"/>
              <a:buChar char="•"/>
            </a:pPr>
            <a:r>
              <a:rPr lang="en-US" dirty="0"/>
              <a:t>Central Selectors consult with staff &amp; visit </a:t>
            </a:r>
            <a:r>
              <a:rPr lang="en-US" dirty="0" smtClean="0"/>
              <a:t>branches</a:t>
            </a:r>
          </a:p>
          <a:p>
            <a:pPr lvl="3">
              <a:buFont typeface="Arial" panose="020B0604020202020204" pitchFamily="34" charset="0"/>
              <a:buChar char="•"/>
            </a:pPr>
            <a:r>
              <a:rPr lang="en-US" dirty="0" smtClean="0"/>
              <a:t>Branch staff trained to delete on condition</a:t>
            </a:r>
            <a:endParaRPr lang="en-US" dirty="0"/>
          </a:p>
          <a:p>
            <a:pPr lvl="2">
              <a:buFont typeface="Arial" panose="020B0604020202020204" pitchFamily="34" charset="0"/>
              <a:buChar char="•"/>
            </a:pPr>
            <a:r>
              <a:rPr lang="en-US" dirty="0"/>
              <a:t>Central Selectors better understand the demand and usage of </a:t>
            </a:r>
            <a:r>
              <a:rPr lang="en-US" dirty="0" smtClean="0"/>
              <a:t>titles</a:t>
            </a:r>
          </a:p>
          <a:p>
            <a:pPr marL="914400" lvl="2" indent="0">
              <a:buNone/>
            </a:pPr>
            <a:endParaRPr lang="en-US" dirty="0"/>
          </a:p>
          <a:p>
            <a:endParaRPr lang="en-US" dirty="0"/>
          </a:p>
        </p:txBody>
      </p:sp>
    </p:spTree>
    <p:extLst>
      <p:ext uri="{BB962C8B-B14F-4D97-AF65-F5344CB8AC3E}">
        <p14:creationId xmlns:p14="http://schemas.microsoft.com/office/powerpoint/2010/main" val="1563758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 Services Impacts </a:t>
            </a:r>
            <a:r>
              <a:rPr lang="en-US" dirty="0"/>
              <a:t>of </a:t>
            </a:r>
            <a:r>
              <a:rPr lang="en-US" dirty="0" smtClean="0"/>
              <a:t>Central </a:t>
            </a:r>
            <a:r>
              <a:rPr lang="en-US" dirty="0"/>
              <a:t>Selection</a:t>
            </a:r>
          </a:p>
        </p:txBody>
      </p:sp>
      <p:sp>
        <p:nvSpPr>
          <p:cNvPr id="3" name="Text Placeholder 2"/>
          <p:cNvSpPr>
            <a:spLocks noGrp="1"/>
          </p:cNvSpPr>
          <p:nvPr>
            <p:ph type="body" sz="quarter" idx="10"/>
          </p:nvPr>
        </p:nvSpPr>
        <p:spPr/>
        <p:txBody>
          <a:bodyPr>
            <a:normAutofit/>
          </a:bodyPr>
          <a:lstStyle/>
          <a:p>
            <a:pPr>
              <a:buFont typeface="Arial" panose="020B0604020202020204" pitchFamily="34" charset="0"/>
              <a:buChar char="•"/>
            </a:pPr>
            <a:r>
              <a:rPr lang="en-US" sz="2600" b="1" dirty="0">
                <a:solidFill>
                  <a:srgbClr val="5E5E5E"/>
                </a:solidFill>
              </a:rPr>
              <a:t>Rebalancing</a:t>
            </a:r>
          </a:p>
          <a:p>
            <a:pPr lvl="1">
              <a:buFont typeface="Arial" panose="020B0604020202020204" pitchFamily="34" charset="0"/>
              <a:buChar char="•"/>
            </a:pPr>
            <a:r>
              <a:rPr lang="en-US" sz="2400" dirty="0" smtClean="0"/>
              <a:t>More </a:t>
            </a:r>
            <a:r>
              <a:rPr lang="en-US" sz="2400" dirty="0"/>
              <a:t>bins of materials coming through Tech </a:t>
            </a:r>
            <a:r>
              <a:rPr lang="en-US" sz="2400" dirty="0" smtClean="0"/>
              <a:t>Services</a:t>
            </a:r>
          </a:p>
          <a:p>
            <a:pPr lvl="1">
              <a:buFont typeface="Arial" panose="020B0604020202020204" pitchFamily="34" charset="0"/>
              <a:buChar char="•"/>
            </a:pPr>
            <a:r>
              <a:rPr lang="en-US" sz="2400" dirty="0" smtClean="0"/>
              <a:t>Increased quantities of deleted materials to handle</a:t>
            </a:r>
          </a:p>
          <a:p>
            <a:pPr lvl="1">
              <a:buFont typeface="Arial" panose="020B0604020202020204" pitchFamily="34" charset="0"/>
              <a:buChar char="•"/>
            </a:pPr>
            <a:endParaRPr lang="en-US" sz="2400" dirty="0" smtClean="0"/>
          </a:p>
          <a:p>
            <a:pPr lvl="0">
              <a:buFont typeface="Arial" panose="020B0604020202020204" pitchFamily="34" charset="0"/>
              <a:buChar char="•"/>
            </a:pPr>
            <a:r>
              <a:rPr lang="en-US" sz="2600" b="1" dirty="0" smtClean="0">
                <a:solidFill>
                  <a:srgbClr val="5E5E5E"/>
                </a:solidFill>
              </a:rPr>
              <a:t>Repairs</a:t>
            </a:r>
          </a:p>
          <a:p>
            <a:pPr lvl="1">
              <a:buFont typeface="Arial" panose="020B0604020202020204" pitchFamily="34" charset="0"/>
              <a:buChar char="•"/>
            </a:pPr>
            <a:r>
              <a:rPr lang="en-US" sz="2400" dirty="0" smtClean="0">
                <a:solidFill>
                  <a:srgbClr val="FFFFFF">
                    <a:lumMod val="50000"/>
                  </a:srgbClr>
                </a:solidFill>
              </a:rPr>
              <a:t>More efficient</a:t>
            </a:r>
          </a:p>
          <a:p>
            <a:pPr lvl="2">
              <a:buFont typeface="Arial" panose="020B0604020202020204" pitchFamily="34" charset="0"/>
              <a:buChar char="•"/>
            </a:pPr>
            <a:r>
              <a:rPr lang="en-US" dirty="0" err="1" smtClean="0">
                <a:solidFill>
                  <a:srgbClr val="FFFFFF">
                    <a:lumMod val="50000"/>
                  </a:srgbClr>
                </a:solidFill>
              </a:rPr>
              <a:t>Acq</a:t>
            </a:r>
            <a:r>
              <a:rPr lang="en-US" dirty="0" smtClean="0">
                <a:solidFill>
                  <a:srgbClr val="FFFFFF">
                    <a:lumMod val="50000"/>
                  </a:srgbClr>
                </a:solidFill>
              </a:rPr>
              <a:t>. Librarians use statistics to improve decisions on repair/polishing vs. replacements</a:t>
            </a:r>
            <a:endParaRPr lang="en-US" dirty="0"/>
          </a:p>
        </p:txBody>
      </p:sp>
    </p:spTree>
    <p:extLst>
      <p:ext uri="{BB962C8B-B14F-4D97-AF65-F5344CB8AC3E}">
        <p14:creationId xmlns:p14="http://schemas.microsoft.com/office/powerpoint/2010/main" val="317859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581150"/>
            <a:ext cx="4419600" cy="471678"/>
          </a:xfrm>
        </p:spPr>
        <p:txBody>
          <a:bodyPr/>
          <a:lstStyle/>
          <a:p>
            <a:r>
              <a:rPr lang="en-US" sz="3000" dirty="0"/>
              <a:t>Impact of Central Selection on Technical Services Workflow</a:t>
            </a:r>
          </a:p>
        </p:txBody>
      </p:sp>
      <p:sp>
        <p:nvSpPr>
          <p:cNvPr id="3" name="Subtitle 2"/>
          <p:cNvSpPr>
            <a:spLocks noGrp="1"/>
          </p:cNvSpPr>
          <p:nvPr>
            <p:ph type="subTitle" idx="1"/>
          </p:nvPr>
        </p:nvSpPr>
        <p:spPr>
          <a:xfrm>
            <a:off x="381000" y="2647950"/>
            <a:ext cx="4419600" cy="471678"/>
          </a:xfrm>
        </p:spPr>
        <p:txBody>
          <a:bodyPr>
            <a:normAutofit fontScale="55000" lnSpcReduction="20000"/>
          </a:bodyPr>
          <a:lstStyle/>
          <a:p>
            <a:r>
              <a:rPr lang="en-US" dirty="0"/>
              <a:t>Kathy Crouse, Technical Services </a:t>
            </a:r>
            <a:r>
              <a:rPr lang="en-US" dirty="0" smtClean="0"/>
              <a:t>Manager</a:t>
            </a:r>
            <a:endParaRPr lang="en-US" dirty="0"/>
          </a:p>
          <a:p>
            <a:r>
              <a:rPr lang="en-US" dirty="0"/>
              <a:t>Stephanie Bertin, </a:t>
            </a:r>
            <a:r>
              <a:rPr lang="en-US" dirty="0" smtClean="0"/>
              <a:t>Technical Services Assistant Manager</a:t>
            </a:r>
            <a:endParaRPr lang="en-US" dirty="0"/>
          </a:p>
          <a:p>
            <a:endParaRPr lang="en-US" dirty="0"/>
          </a:p>
        </p:txBody>
      </p:sp>
      <p:cxnSp>
        <p:nvCxnSpPr>
          <p:cNvPr id="14" name="Straight Connector 13"/>
          <p:cNvCxnSpPr/>
          <p:nvPr/>
        </p:nvCxnSpPr>
        <p:spPr>
          <a:xfrm>
            <a:off x="419100" y="2571750"/>
            <a:ext cx="4191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08784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 Services Impacts of Central Selection</a:t>
            </a:r>
          </a:p>
        </p:txBody>
      </p:sp>
      <p:sp>
        <p:nvSpPr>
          <p:cNvPr id="3" name="Text Placeholder 2"/>
          <p:cNvSpPr>
            <a:spLocks noGrp="1"/>
          </p:cNvSpPr>
          <p:nvPr>
            <p:ph type="body" sz="quarter" idx="10"/>
          </p:nvPr>
        </p:nvSpPr>
        <p:spPr>
          <a:xfrm>
            <a:off x="152400" y="819150"/>
            <a:ext cx="8839200" cy="3886200"/>
          </a:xfrm>
        </p:spPr>
        <p:txBody>
          <a:bodyPr>
            <a:normAutofit fontScale="92500" lnSpcReduction="10000"/>
          </a:bodyPr>
          <a:lstStyle/>
          <a:p>
            <a:r>
              <a:rPr lang="en-US" sz="2600" b="1" dirty="0" smtClean="0">
                <a:solidFill>
                  <a:srgbClr val="5E5E5E"/>
                </a:solidFill>
              </a:rPr>
              <a:t>Selection &amp; Purchasing</a:t>
            </a:r>
          </a:p>
          <a:p>
            <a:pPr lvl="1">
              <a:buFont typeface="Arial" panose="020B0604020202020204" pitchFamily="34" charset="0"/>
              <a:buChar char="•"/>
            </a:pPr>
            <a:r>
              <a:rPr lang="en-US" sz="2200" dirty="0" smtClean="0"/>
              <a:t>Work to identify most efficient &amp; cost-effective vendors</a:t>
            </a:r>
          </a:p>
          <a:p>
            <a:pPr lvl="2">
              <a:buFont typeface="Arial" panose="020B0604020202020204" pitchFamily="34" charset="0"/>
              <a:buChar char="•"/>
            </a:pPr>
            <a:r>
              <a:rPr lang="en-US" dirty="0" smtClean="0"/>
              <a:t>Expanded vendor options</a:t>
            </a:r>
          </a:p>
          <a:p>
            <a:pPr lvl="2">
              <a:buFont typeface="Arial" panose="020B0604020202020204" pitchFamily="34" charset="0"/>
              <a:buChar char="•"/>
            </a:pPr>
            <a:r>
              <a:rPr lang="en-US" dirty="0" smtClean="0"/>
              <a:t>Have authority to work directly with vendors</a:t>
            </a:r>
          </a:p>
          <a:p>
            <a:pPr lvl="1">
              <a:buFont typeface="Arial" panose="020B0604020202020204" pitchFamily="34" charset="0"/>
              <a:buChar char="•"/>
            </a:pPr>
            <a:r>
              <a:rPr lang="en-US" sz="2200" dirty="0" smtClean="0"/>
              <a:t>Ordering</a:t>
            </a:r>
            <a:endParaRPr lang="en-US" sz="3000" dirty="0" smtClean="0"/>
          </a:p>
          <a:p>
            <a:pPr lvl="2">
              <a:buFont typeface="Arial" panose="020B0604020202020204" pitchFamily="34" charset="0"/>
              <a:buChar char="•"/>
            </a:pPr>
            <a:r>
              <a:rPr lang="en-US" dirty="0" smtClean="0"/>
              <a:t>On </a:t>
            </a:r>
            <a:r>
              <a:rPr lang="en-US" dirty="0"/>
              <a:t>a set </a:t>
            </a:r>
            <a:r>
              <a:rPr lang="en-US" dirty="0" smtClean="0"/>
              <a:t>schedule</a:t>
            </a:r>
          </a:p>
          <a:p>
            <a:pPr lvl="2">
              <a:buFont typeface="Arial" panose="020B0604020202020204" pitchFamily="34" charset="0"/>
              <a:buChar char="•"/>
            </a:pPr>
            <a:r>
              <a:rPr lang="en-US" dirty="0" smtClean="0"/>
              <a:t>More frequent</a:t>
            </a:r>
          </a:p>
          <a:p>
            <a:pPr lvl="2">
              <a:buFont typeface="Arial" panose="020B0604020202020204" pitchFamily="34" charset="0"/>
              <a:buChar char="•"/>
            </a:pPr>
            <a:r>
              <a:rPr lang="en-US" dirty="0" smtClean="0"/>
              <a:t>Work with clerks who place orders</a:t>
            </a:r>
          </a:p>
          <a:p>
            <a:pPr lvl="2">
              <a:buFont typeface="Arial" panose="020B0604020202020204" pitchFamily="34" charset="0"/>
              <a:buChar char="•"/>
            </a:pPr>
            <a:r>
              <a:rPr lang="en-US" dirty="0" smtClean="0"/>
              <a:t>Selectors respond quickly to unfulfilled or delayed delivery</a:t>
            </a:r>
          </a:p>
          <a:p>
            <a:pPr lvl="1">
              <a:buFont typeface="Arial" panose="020B0604020202020204" pitchFamily="34" charset="0"/>
              <a:buChar char="•"/>
            </a:pPr>
            <a:r>
              <a:rPr lang="en-US" sz="2200" dirty="0" smtClean="0"/>
              <a:t>Funds</a:t>
            </a:r>
          </a:p>
          <a:p>
            <a:pPr lvl="2">
              <a:buFont typeface="Arial" panose="020B0604020202020204" pitchFamily="34" charset="0"/>
              <a:buChar char="•"/>
            </a:pPr>
            <a:r>
              <a:rPr lang="en-US" dirty="0" smtClean="0"/>
              <a:t>Better oversight of funds, credit memos, cancellations</a:t>
            </a:r>
          </a:p>
          <a:p>
            <a:pPr lvl="1">
              <a:buFont typeface="Arial" panose="020B0604020202020204" pitchFamily="34" charset="0"/>
              <a:buChar char="•"/>
            </a:pPr>
            <a:r>
              <a:rPr lang="en-US" sz="2200" dirty="0" smtClean="0"/>
              <a:t>Materials </a:t>
            </a:r>
            <a:r>
              <a:rPr lang="en-US" sz="2200" dirty="0"/>
              <a:t>received more </a:t>
            </a:r>
            <a:r>
              <a:rPr lang="en-US" sz="2200" dirty="0" smtClean="0"/>
              <a:t>regularly – more consistent flow through TS</a:t>
            </a:r>
            <a:endParaRPr lang="en-US" sz="2200" dirty="0"/>
          </a:p>
          <a:p>
            <a:pPr lvl="1"/>
            <a:endParaRPr lang="en-US" dirty="0" smtClean="0"/>
          </a:p>
          <a:p>
            <a:pPr lvl="2"/>
            <a:endParaRPr lang="en-US" dirty="0" smtClean="0"/>
          </a:p>
          <a:p>
            <a:endParaRPr lang="en-US" dirty="0"/>
          </a:p>
          <a:p>
            <a:pPr lvl="1"/>
            <a:endParaRPr lang="en-US" dirty="0" smtClean="0"/>
          </a:p>
          <a:p>
            <a:pPr lvl="1"/>
            <a:endParaRPr lang="en-US" dirty="0"/>
          </a:p>
        </p:txBody>
      </p:sp>
    </p:spTree>
    <p:extLst>
      <p:ext uri="{BB962C8B-B14F-4D97-AF65-F5344CB8AC3E}">
        <p14:creationId xmlns:p14="http://schemas.microsoft.com/office/powerpoint/2010/main" val="415088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 Services Impacts of Central Selection</a:t>
            </a:r>
          </a:p>
        </p:txBody>
      </p:sp>
      <p:sp>
        <p:nvSpPr>
          <p:cNvPr id="3" name="Text Placeholder 2"/>
          <p:cNvSpPr>
            <a:spLocks noGrp="1"/>
          </p:cNvSpPr>
          <p:nvPr>
            <p:ph type="body" sz="quarter" idx="10"/>
          </p:nvPr>
        </p:nvSpPr>
        <p:spPr/>
        <p:txBody>
          <a:bodyPr/>
          <a:lstStyle/>
          <a:p>
            <a:pPr>
              <a:buFont typeface="Arial" panose="020B0604020202020204" pitchFamily="34" charset="0"/>
              <a:buChar char="•"/>
            </a:pPr>
            <a:r>
              <a:rPr lang="en-US" b="1" dirty="0" smtClean="0">
                <a:solidFill>
                  <a:srgbClr val="5E5E5E"/>
                </a:solidFill>
              </a:rPr>
              <a:t>Cataloging</a:t>
            </a:r>
          </a:p>
          <a:p>
            <a:pPr lvl="1">
              <a:buFont typeface="Arial" panose="020B0604020202020204" pitchFamily="34" charset="0"/>
              <a:buChar char="•"/>
            </a:pPr>
            <a:r>
              <a:rPr lang="en-US" dirty="0" smtClean="0"/>
              <a:t>Better collection/genre assignment</a:t>
            </a:r>
          </a:p>
          <a:p>
            <a:pPr lvl="1">
              <a:buFont typeface="Arial" panose="020B0604020202020204" pitchFamily="34" charset="0"/>
              <a:buChar char="•"/>
            </a:pPr>
            <a:r>
              <a:rPr lang="en-US" dirty="0" smtClean="0"/>
              <a:t>More accurate call #’s</a:t>
            </a:r>
          </a:p>
          <a:p>
            <a:pPr lvl="1">
              <a:buFont typeface="Arial" panose="020B0604020202020204" pitchFamily="34" charset="0"/>
              <a:buChar char="•"/>
            </a:pPr>
            <a:r>
              <a:rPr lang="en-US" dirty="0" smtClean="0"/>
              <a:t>Series inclusion</a:t>
            </a:r>
            <a:endParaRPr lang="en-US" dirty="0"/>
          </a:p>
          <a:p>
            <a:pPr lvl="1">
              <a:buFont typeface="Arial" panose="020B0604020202020204" pitchFamily="34" charset="0"/>
              <a:buChar char="•"/>
            </a:pPr>
            <a:r>
              <a:rPr lang="en-US" dirty="0" smtClean="0"/>
              <a:t>Catch mistakes</a:t>
            </a:r>
          </a:p>
          <a:p>
            <a:pPr lvl="2">
              <a:buFont typeface="Arial" panose="020B0604020202020204" pitchFamily="34" charset="0"/>
              <a:buChar char="•"/>
            </a:pPr>
            <a:r>
              <a:rPr lang="en-US" dirty="0" smtClean="0"/>
              <a:t>Typos, call #’s, code mismatches</a:t>
            </a:r>
          </a:p>
          <a:p>
            <a:pPr lvl="2">
              <a:buFont typeface="Arial" panose="020B0604020202020204" pitchFamily="34" charset="0"/>
              <a:buChar char="•"/>
            </a:pPr>
            <a:endParaRPr lang="en-US" sz="1400" dirty="0" smtClean="0"/>
          </a:p>
          <a:p>
            <a:pPr>
              <a:buFont typeface="Arial" panose="020B0604020202020204" pitchFamily="34" charset="0"/>
              <a:buChar char="•"/>
            </a:pPr>
            <a:r>
              <a:rPr lang="en-US" b="1" dirty="0" smtClean="0">
                <a:solidFill>
                  <a:srgbClr val="5E5E5E"/>
                </a:solidFill>
              </a:rPr>
              <a:t>Processing</a:t>
            </a:r>
          </a:p>
          <a:p>
            <a:pPr lvl="1">
              <a:buFont typeface="Arial" panose="020B0604020202020204" pitchFamily="34" charset="0"/>
              <a:buChar char="•"/>
            </a:pPr>
            <a:r>
              <a:rPr lang="en-US" dirty="0" smtClean="0"/>
              <a:t>Work with TS Supervisor on needs for cases/labelling/processing</a:t>
            </a:r>
          </a:p>
          <a:p>
            <a:pPr lvl="1">
              <a:buFont typeface="Arial" panose="020B0604020202020204" pitchFamily="34" charset="0"/>
              <a:buChar char="•"/>
            </a:pPr>
            <a:r>
              <a:rPr lang="en-US" dirty="0" smtClean="0"/>
              <a:t>Input / advice on difficult &amp; unusual items</a:t>
            </a:r>
            <a:endParaRPr lang="en-US" dirty="0"/>
          </a:p>
          <a:p>
            <a:pPr lvl="2"/>
            <a:endParaRPr lang="en-US" dirty="0" smtClean="0"/>
          </a:p>
        </p:txBody>
      </p:sp>
    </p:spTree>
    <p:extLst>
      <p:ext uri="{BB962C8B-B14F-4D97-AF65-F5344CB8AC3E}">
        <p14:creationId xmlns:p14="http://schemas.microsoft.com/office/powerpoint/2010/main" val="1715876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8150"/>
            <a:ext cx="8839200" cy="561379"/>
          </a:xfrm>
        </p:spPr>
        <p:txBody>
          <a:bodyPr>
            <a:normAutofit fontScale="90000"/>
          </a:bodyPr>
          <a:lstStyle/>
          <a:p>
            <a:r>
              <a:rPr lang="en-US" dirty="0" smtClean="0"/>
              <a:t>Next Steps</a:t>
            </a:r>
            <a:endParaRPr lang="en-US" dirty="0"/>
          </a:p>
        </p:txBody>
      </p:sp>
      <p:sp>
        <p:nvSpPr>
          <p:cNvPr id="3" name="Text Placeholder 2"/>
          <p:cNvSpPr>
            <a:spLocks noGrp="1"/>
          </p:cNvSpPr>
          <p:nvPr>
            <p:ph type="body" sz="quarter" idx="10"/>
          </p:nvPr>
        </p:nvSpPr>
        <p:spPr>
          <a:xfrm>
            <a:off x="152400" y="1123950"/>
            <a:ext cx="8839200" cy="3733800"/>
          </a:xfrm>
        </p:spPr>
        <p:txBody>
          <a:bodyPr/>
          <a:lstStyle/>
          <a:p>
            <a:r>
              <a:rPr lang="en-US" dirty="0" smtClean="0"/>
              <a:t>Adding Print Central Selection</a:t>
            </a:r>
          </a:p>
          <a:p>
            <a:pPr lvl="1"/>
            <a:r>
              <a:rPr lang="en-US" dirty="0" smtClean="0"/>
              <a:t>Working with Admin and HR to get hours for positions and funding.</a:t>
            </a:r>
          </a:p>
          <a:p>
            <a:pPr marL="457200" lvl="1" indent="0">
              <a:buNone/>
            </a:pPr>
            <a:endParaRPr lang="en-US" dirty="0" smtClean="0"/>
          </a:p>
          <a:p>
            <a:pPr lvl="1"/>
            <a:r>
              <a:rPr lang="en-US" dirty="0" smtClean="0"/>
              <a:t>Starting with central selector for genres and other  print materials currently selected centrally.</a:t>
            </a:r>
            <a:r>
              <a:rPr lang="en-US" dirty="0"/>
              <a:t>	</a:t>
            </a:r>
            <a:endParaRPr lang="en-US" dirty="0" smtClean="0"/>
          </a:p>
          <a:p>
            <a:pPr lvl="1"/>
            <a:endParaRPr lang="en-US" dirty="0" smtClean="0"/>
          </a:p>
          <a:p>
            <a:pPr lvl="1"/>
            <a:r>
              <a:rPr lang="en-US" dirty="0" smtClean="0"/>
              <a:t>Anticipate at least 3 print central selectors added in the future.</a:t>
            </a:r>
          </a:p>
          <a:p>
            <a:pPr marL="457200" lvl="1" indent="0">
              <a:buNone/>
            </a:pPr>
            <a:endParaRPr lang="en-US" dirty="0" smtClean="0"/>
          </a:p>
          <a:p>
            <a:pPr lvl="1"/>
            <a:r>
              <a:rPr lang="en-US" dirty="0" smtClean="0"/>
              <a:t>Will still be a limited amount of selection at branches</a:t>
            </a:r>
          </a:p>
          <a:p>
            <a:pPr lvl="1"/>
            <a:endParaRPr lang="en-US" dirty="0" smtClean="0"/>
          </a:p>
        </p:txBody>
      </p:sp>
    </p:spTree>
    <p:extLst>
      <p:ext uri="{BB962C8B-B14F-4D97-AF65-F5344CB8AC3E}">
        <p14:creationId xmlns:p14="http://schemas.microsoft.com/office/powerpoint/2010/main" val="276292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&amp; Lessons Learned</a:t>
            </a:r>
            <a:endParaRPr lang="en-US" dirty="0"/>
          </a:p>
        </p:txBody>
      </p:sp>
      <p:sp>
        <p:nvSpPr>
          <p:cNvPr id="3" name="Text Placeholder 2"/>
          <p:cNvSpPr>
            <a:spLocks noGrp="1"/>
          </p:cNvSpPr>
          <p:nvPr>
            <p:ph type="body" sz="quarter" idx="10"/>
          </p:nvPr>
        </p:nvSpPr>
        <p:spPr/>
        <p:txBody>
          <a:bodyPr>
            <a:normAutofit fontScale="92500" lnSpcReduction="10000"/>
          </a:bodyPr>
          <a:lstStyle/>
          <a:p>
            <a:pPr>
              <a:buFont typeface="Arial" panose="020B0604020202020204" pitchFamily="34" charset="0"/>
              <a:buChar char="•"/>
            </a:pPr>
            <a:r>
              <a:rPr lang="en-US" b="1" dirty="0" smtClean="0">
                <a:solidFill>
                  <a:srgbClr val="5E5E5E"/>
                </a:solidFill>
              </a:rPr>
              <a:t>More time consuming for acquisitions librarians than anticipated</a:t>
            </a:r>
          </a:p>
          <a:p>
            <a:pPr lvl="1">
              <a:buFont typeface="Arial" panose="020B0604020202020204" pitchFamily="34" charset="0"/>
              <a:buChar char="•"/>
            </a:pPr>
            <a:r>
              <a:rPr lang="en-US" b="1" dirty="0" smtClean="0"/>
              <a:t>Collections were </a:t>
            </a:r>
            <a:r>
              <a:rPr lang="en-US" b="1" dirty="0" smtClean="0"/>
              <a:t>in bad </a:t>
            </a:r>
            <a:r>
              <a:rPr lang="en-US" b="1" dirty="0" smtClean="0"/>
              <a:t>shape</a:t>
            </a:r>
          </a:p>
          <a:p>
            <a:pPr lvl="1">
              <a:buFont typeface="Arial" panose="020B0604020202020204" pitchFamily="34" charset="0"/>
              <a:buChar char="•"/>
            </a:pPr>
            <a:r>
              <a:rPr lang="en-US" b="1" dirty="0" smtClean="0"/>
              <a:t>Learning curve </a:t>
            </a:r>
          </a:p>
          <a:p>
            <a:pPr>
              <a:buFont typeface="Arial" panose="020B0604020202020204" pitchFamily="34" charset="0"/>
              <a:buChar char="•"/>
            </a:pPr>
            <a:r>
              <a:rPr lang="en-US" b="1" dirty="0" smtClean="0">
                <a:solidFill>
                  <a:srgbClr val="5E5E5E"/>
                </a:solidFill>
              </a:rPr>
              <a:t>Communication</a:t>
            </a:r>
          </a:p>
          <a:p>
            <a:pPr lvl="1">
              <a:buFont typeface="Arial" panose="020B0604020202020204" pitchFamily="34" charset="0"/>
              <a:buChar char="•"/>
            </a:pPr>
            <a:r>
              <a:rPr lang="en-US" b="1" dirty="0" smtClean="0"/>
              <a:t>Acquisition librarians can talk to each other about trends, needs, set standards for branches</a:t>
            </a:r>
          </a:p>
          <a:p>
            <a:pPr lvl="1">
              <a:buFont typeface="Arial" panose="020B0604020202020204" pitchFamily="34" charset="0"/>
              <a:buChar char="•"/>
            </a:pPr>
            <a:r>
              <a:rPr lang="en-US" b="1" dirty="0" smtClean="0"/>
              <a:t>Quickly resolve problems with Tech Services </a:t>
            </a:r>
          </a:p>
          <a:p>
            <a:pPr lvl="1">
              <a:buFont typeface="Arial" panose="020B0604020202020204" pitchFamily="34" charset="0"/>
              <a:buChar char="•"/>
            </a:pPr>
            <a:r>
              <a:rPr lang="en-US" b="1" dirty="0" smtClean="0"/>
              <a:t>Challenges:</a:t>
            </a:r>
          </a:p>
          <a:p>
            <a:pPr lvl="2">
              <a:buFont typeface="Arial" panose="020B0604020202020204" pitchFamily="34" charset="0"/>
              <a:buChar char="•"/>
            </a:pPr>
            <a:r>
              <a:rPr lang="en-US" b="1" dirty="0" smtClean="0"/>
              <a:t>Communicating with the branches about system needs</a:t>
            </a:r>
          </a:p>
          <a:p>
            <a:pPr lvl="2">
              <a:buFont typeface="Arial" panose="020B0604020202020204" pitchFamily="34" charset="0"/>
              <a:buChar char="•"/>
            </a:pPr>
            <a:r>
              <a:rPr lang="en-US" b="1" dirty="0" smtClean="0"/>
              <a:t>Getting all branches on the same page </a:t>
            </a:r>
          </a:p>
          <a:p>
            <a:pPr lvl="2">
              <a:buFont typeface="Arial" panose="020B0604020202020204" pitchFamily="34" charset="0"/>
              <a:buChar char="•"/>
            </a:pPr>
            <a:r>
              <a:rPr lang="en-US" b="1" dirty="0" smtClean="0"/>
              <a:t>Training staff to only weed on condition</a:t>
            </a:r>
          </a:p>
          <a:p>
            <a:pPr lvl="2"/>
            <a:endParaRPr lang="en-US" dirty="0" smtClean="0"/>
          </a:p>
        </p:txBody>
      </p:sp>
    </p:spTree>
    <p:extLst>
      <p:ext uri="{BB962C8B-B14F-4D97-AF65-F5344CB8AC3E}">
        <p14:creationId xmlns:p14="http://schemas.microsoft.com/office/powerpoint/2010/main" val="2522478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&amp; Lessons Learned</a:t>
            </a:r>
            <a:endParaRPr lang="en-US" dirty="0"/>
          </a:p>
        </p:txBody>
      </p:sp>
      <p:sp>
        <p:nvSpPr>
          <p:cNvPr id="3" name="Text Placeholder 2"/>
          <p:cNvSpPr>
            <a:spLocks noGrp="1"/>
          </p:cNvSpPr>
          <p:nvPr>
            <p:ph type="body" sz="quarter" idx="10"/>
          </p:nvPr>
        </p:nvSpPr>
        <p:spPr/>
        <p:txBody>
          <a:bodyPr>
            <a:normAutofit/>
          </a:bodyPr>
          <a:lstStyle/>
          <a:p>
            <a:pPr>
              <a:buFont typeface="Arial" panose="020B0604020202020204" pitchFamily="34" charset="0"/>
              <a:buChar char="•"/>
            </a:pPr>
            <a:r>
              <a:rPr lang="en-US" b="1" dirty="0" smtClean="0">
                <a:solidFill>
                  <a:srgbClr val="5E5E5E"/>
                </a:solidFill>
              </a:rPr>
              <a:t>Branch resistance</a:t>
            </a:r>
          </a:p>
          <a:p>
            <a:pPr lvl="1">
              <a:buFont typeface="Arial" panose="020B0604020202020204" pitchFamily="34" charset="0"/>
              <a:buChar char="•"/>
            </a:pPr>
            <a:r>
              <a:rPr lang="en-US" b="1" dirty="0" smtClean="0"/>
              <a:t>Only want “popular” materials at their branch</a:t>
            </a:r>
          </a:p>
          <a:p>
            <a:pPr lvl="1">
              <a:buFont typeface="Arial" panose="020B0604020202020204" pitchFamily="34" charset="0"/>
              <a:buChar char="•"/>
            </a:pPr>
            <a:r>
              <a:rPr lang="en-US" b="1" dirty="0" smtClean="0"/>
              <a:t>Branch goals differ from System goals/needs</a:t>
            </a:r>
          </a:p>
          <a:p>
            <a:pPr lvl="1">
              <a:buFont typeface="Arial" panose="020B0604020202020204" pitchFamily="34" charset="0"/>
              <a:buChar char="•"/>
            </a:pPr>
            <a:endParaRPr lang="en-US" b="1" dirty="0" smtClean="0"/>
          </a:p>
          <a:p>
            <a:pPr>
              <a:buFont typeface="Arial" panose="020B0604020202020204" pitchFamily="34" charset="0"/>
              <a:buChar char="•"/>
            </a:pPr>
            <a:r>
              <a:rPr lang="en-US" b="1" dirty="0" smtClean="0">
                <a:solidFill>
                  <a:srgbClr val="5E5E5E"/>
                </a:solidFill>
              </a:rPr>
              <a:t>Acquisition </a:t>
            </a:r>
            <a:r>
              <a:rPr lang="en-US" b="1" smtClean="0">
                <a:solidFill>
                  <a:srgbClr val="5E5E5E"/>
                </a:solidFill>
              </a:rPr>
              <a:t>Librarians </a:t>
            </a:r>
            <a:r>
              <a:rPr lang="en-US" b="1" smtClean="0">
                <a:solidFill>
                  <a:srgbClr val="5E5E5E"/>
                </a:solidFill>
              </a:rPr>
              <a:t>needed:</a:t>
            </a:r>
            <a:endParaRPr lang="en-US" b="1" dirty="0" smtClean="0">
              <a:solidFill>
                <a:srgbClr val="5E5E5E"/>
              </a:solidFill>
            </a:endParaRPr>
          </a:p>
          <a:p>
            <a:pPr lvl="1">
              <a:buFont typeface="Arial" panose="020B0604020202020204" pitchFamily="34" charset="0"/>
              <a:buChar char="•"/>
            </a:pPr>
            <a:r>
              <a:rPr lang="en-US" b="1" dirty="0" smtClean="0"/>
              <a:t>More permissions in Polaris to better manage collections</a:t>
            </a:r>
          </a:p>
          <a:p>
            <a:pPr lvl="1">
              <a:buFont typeface="Arial" panose="020B0604020202020204" pitchFamily="34" charset="0"/>
              <a:buChar char="•"/>
            </a:pPr>
            <a:r>
              <a:rPr lang="en-US" b="1" dirty="0" smtClean="0"/>
              <a:t>Access to more information &amp; reports</a:t>
            </a:r>
          </a:p>
          <a:p>
            <a:pPr>
              <a:buFont typeface="Arial" panose="020B0604020202020204" pitchFamily="34" charset="0"/>
              <a:buChar char="•"/>
            </a:pPr>
            <a:endParaRPr lang="en-US" b="1" dirty="0"/>
          </a:p>
          <a:p>
            <a:pPr>
              <a:buFont typeface="Arial" panose="020B0604020202020204" pitchFamily="34" charset="0"/>
              <a:buChar char="•"/>
            </a:pPr>
            <a:r>
              <a:rPr lang="en-US" b="1" dirty="0" smtClean="0">
                <a:solidFill>
                  <a:srgbClr val="5E5E5E"/>
                </a:solidFill>
              </a:rPr>
              <a:t>More oversight of floating materials</a:t>
            </a:r>
          </a:p>
          <a:p>
            <a:pPr lvl="1">
              <a:buFont typeface="Arial" panose="020B0604020202020204" pitchFamily="34" charset="0"/>
              <a:buChar char="•"/>
            </a:pPr>
            <a:endParaRPr lang="en-US" b="1" dirty="0"/>
          </a:p>
        </p:txBody>
      </p:sp>
    </p:spTree>
    <p:extLst>
      <p:ext uri="{BB962C8B-B14F-4D97-AF65-F5344CB8AC3E}">
        <p14:creationId xmlns:p14="http://schemas.microsoft.com/office/powerpoint/2010/main" val="1246247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Central Selection </a:t>
            </a:r>
            <a:endParaRPr lang="en-US" dirty="0"/>
          </a:p>
        </p:txBody>
      </p:sp>
      <p:sp>
        <p:nvSpPr>
          <p:cNvPr id="3" name="Text Placeholder 2"/>
          <p:cNvSpPr>
            <a:spLocks noGrp="1"/>
          </p:cNvSpPr>
          <p:nvPr>
            <p:ph type="body" sz="quarter" idx="10"/>
          </p:nvPr>
        </p:nvSpPr>
        <p:spPr/>
        <p:txBody>
          <a:bodyPr>
            <a:normAutofit lnSpcReduction="10000"/>
          </a:bodyPr>
          <a:lstStyle/>
          <a:p>
            <a:pPr>
              <a:buFont typeface="Arial" panose="020B0604020202020204" pitchFamily="34" charset="0"/>
              <a:buChar char="•"/>
            </a:pPr>
            <a:r>
              <a:rPr lang="en-US" b="1" dirty="0" smtClean="0">
                <a:solidFill>
                  <a:srgbClr val="474747"/>
                </a:solidFill>
              </a:rPr>
              <a:t>Why are you doing it? What are the goals?</a:t>
            </a:r>
          </a:p>
          <a:p>
            <a:pPr lvl="1">
              <a:buFont typeface="Arial" panose="020B0604020202020204" pitchFamily="34" charset="0"/>
              <a:buChar char="•"/>
            </a:pPr>
            <a:r>
              <a:rPr lang="en-US" b="1" dirty="0" smtClean="0"/>
              <a:t>May not be appropriate for all collections</a:t>
            </a:r>
          </a:p>
          <a:p>
            <a:pPr>
              <a:buFont typeface="Arial" panose="020B0604020202020204" pitchFamily="34" charset="0"/>
              <a:buChar char="•"/>
            </a:pPr>
            <a:endParaRPr lang="en-US" b="1" dirty="0" smtClean="0">
              <a:solidFill>
                <a:srgbClr val="474747"/>
              </a:solidFill>
            </a:endParaRPr>
          </a:p>
          <a:p>
            <a:pPr>
              <a:buFont typeface="Arial" panose="020B0604020202020204" pitchFamily="34" charset="0"/>
              <a:buChar char="•"/>
            </a:pPr>
            <a:r>
              <a:rPr lang="en-US" b="1" dirty="0" smtClean="0">
                <a:solidFill>
                  <a:srgbClr val="474747"/>
                </a:solidFill>
              </a:rPr>
              <a:t>Communicate with staff!!!</a:t>
            </a:r>
            <a:endParaRPr lang="en-US" b="1" dirty="0">
              <a:solidFill>
                <a:srgbClr val="474747"/>
              </a:solidFill>
            </a:endParaRPr>
          </a:p>
          <a:p>
            <a:pPr lvl="1">
              <a:buFont typeface="Arial" panose="020B0604020202020204" pitchFamily="34" charset="0"/>
              <a:buChar char="•"/>
            </a:pPr>
            <a:r>
              <a:rPr lang="en-US" b="1" dirty="0" smtClean="0"/>
              <a:t>Be transparent about why and what some of the consequences may be</a:t>
            </a:r>
          </a:p>
          <a:p>
            <a:pPr lvl="1">
              <a:buFont typeface="Arial" panose="020B0604020202020204" pitchFamily="34" charset="0"/>
              <a:buChar char="•"/>
            </a:pPr>
            <a:r>
              <a:rPr lang="en-US" b="1" dirty="0" smtClean="0"/>
              <a:t>Administration take the lead on sharing the information</a:t>
            </a:r>
            <a:endParaRPr lang="en-US" b="1" dirty="0"/>
          </a:p>
          <a:p>
            <a:pPr>
              <a:buFont typeface="Arial" panose="020B0604020202020204" pitchFamily="34" charset="0"/>
              <a:buChar char="•"/>
            </a:pPr>
            <a:endParaRPr lang="en-US" b="1" dirty="0" smtClean="0"/>
          </a:p>
          <a:p>
            <a:pPr>
              <a:buFont typeface="Arial" panose="020B0604020202020204" pitchFamily="34" charset="0"/>
              <a:buChar char="•"/>
            </a:pPr>
            <a:r>
              <a:rPr lang="en-US" b="1" dirty="0" smtClean="0">
                <a:solidFill>
                  <a:srgbClr val="474747"/>
                </a:solidFill>
              </a:rPr>
              <a:t>Do it in steps</a:t>
            </a:r>
          </a:p>
          <a:p>
            <a:pPr lvl="1">
              <a:buFont typeface="Arial" panose="020B0604020202020204" pitchFamily="34" charset="0"/>
              <a:buChar char="•"/>
            </a:pPr>
            <a:r>
              <a:rPr lang="en-US" b="1" dirty="0" smtClean="0"/>
              <a:t>Be intentional – think it through</a:t>
            </a:r>
          </a:p>
          <a:p>
            <a:pPr lvl="1">
              <a:buFont typeface="Arial" panose="020B0604020202020204" pitchFamily="34" charset="0"/>
              <a:buChar char="•"/>
            </a:pPr>
            <a:r>
              <a:rPr lang="en-US" b="1" dirty="0" smtClean="0"/>
              <a:t>Jumping straight to 100% Central Selection may not be the best way</a:t>
            </a:r>
          </a:p>
          <a:p>
            <a:pPr lvl="1">
              <a:buFont typeface="Arial" panose="020B0604020202020204" pitchFamily="34" charset="0"/>
              <a:buChar char="•"/>
            </a:pPr>
            <a:endParaRPr lang="en-US" b="1" dirty="0"/>
          </a:p>
        </p:txBody>
      </p:sp>
    </p:spTree>
    <p:extLst>
      <p:ext uri="{BB962C8B-B14F-4D97-AF65-F5344CB8AC3E}">
        <p14:creationId xmlns:p14="http://schemas.microsoft.com/office/powerpoint/2010/main" val="573948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Central Selection </a:t>
            </a:r>
            <a:endParaRPr lang="en-US" dirty="0"/>
          </a:p>
        </p:txBody>
      </p:sp>
      <p:sp>
        <p:nvSpPr>
          <p:cNvPr id="3" name="Text Placeholder 2"/>
          <p:cNvSpPr>
            <a:spLocks noGrp="1"/>
          </p:cNvSpPr>
          <p:nvPr>
            <p:ph type="body" sz="quarter" idx="10"/>
          </p:nvPr>
        </p:nvSpPr>
        <p:spPr/>
        <p:txBody>
          <a:bodyPr>
            <a:normAutofit/>
          </a:bodyPr>
          <a:lstStyle/>
          <a:p>
            <a:pPr>
              <a:buFont typeface="Arial" panose="020B0604020202020204" pitchFamily="34" charset="0"/>
              <a:buChar char="•"/>
            </a:pPr>
            <a:r>
              <a:rPr lang="en-US" b="1" dirty="0" smtClean="0">
                <a:solidFill>
                  <a:srgbClr val="474747"/>
                </a:solidFill>
              </a:rPr>
              <a:t>Budget</a:t>
            </a:r>
          </a:p>
          <a:p>
            <a:pPr lvl="1">
              <a:buFont typeface="Arial" panose="020B0604020202020204" pitchFamily="34" charset="0"/>
              <a:buChar char="•"/>
            </a:pPr>
            <a:r>
              <a:rPr lang="en-US" b="1" dirty="0" smtClean="0"/>
              <a:t>Creating new positions?</a:t>
            </a:r>
          </a:p>
          <a:p>
            <a:pPr lvl="1">
              <a:buFont typeface="Arial" panose="020B0604020202020204" pitchFamily="34" charset="0"/>
              <a:buChar char="•"/>
            </a:pPr>
            <a:r>
              <a:rPr lang="en-US" b="1" dirty="0" smtClean="0"/>
              <a:t>Changing collection funds</a:t>
            </a:r>
          </a:p>
          <a:p>
            <a:pPr>
              <a:buFont typeface="Arial" panose="020B0604020202020204" pitchFamily="34" charset="0"/>
              <a:buChar char="•"/>
            </a:pPr>
            <a:endParaRPr lang="en-US" b="1" dirty="0" smtClean="0">
              <a:solidFill>
                <a:srgbClr val="474747"/>
              </a:solidFill>
            </a:endParaRPr>
          </a:p>
          <a:p>
            <a:pPr>
              <a:buFont typeface="Arial" panose="020B0604020202020204" pitchFamily="34" charset="0"/>
              <a:buChar char="•"/>
            </a:pPr>
            <a:r>
              <a:rPr lang="en-US" b="1" dirty="0" smtClean="0">
                <a:solidFill>
                  <a:srgbClr val="474747"/>
                </a:solidFill>
              </a:rPr>
              <a:t>Job description</a:t>
            </a:r>
            <a:endParaRPr lang="en-US" b="1" dirty="0">
              <a:solidFill>
                <a:srgbClr val="474747"/>
              </a:solidFill>
            </a:endParaRPr>
          </a:p>
          <a:p>
            <a:pPr lvl="1">
              <a:buFont typeface="Arial" panose="020B0604020202020204" pitchFamily="34" charset="0"/>
              <a:buChar char="•"/>
            </a:pPr>
            <a:r>
              <a:rPr lang="en-US" b="1" dirty="0" smtClean="0"/>
              <a:t>Create job descriptions that will get qualified applicants</a:t>
            </a:r>
          </a:p>
          <a:p>
            <a:pPr lvl="1">
              <a:buFont typeface="Arial" panose="020B0604020202020204" pitchFamily="34" charset="0"/>
              <a:buChar char="•"/>
            </a:pPr>
            <a:r>
              <a:rPr lang="en-US" b="1" dirty="0" smtClean="0"/>
              <a:t>Who is their supervisor?</a:t>
            </a:r>
          </a:p>
          <a:p>
            <a:pPr lvl="1">
              <a:buFont typeface="Arial" panose="020B0604020202020204" pitchFamily="34" charset="0"/>
              <a:buChar char="•"/>
            </a:pPr>
            <a:r>
              <a:rPr lang="en-US" b="1" dirty="0" smtClean="0"/>
              <a:t>What will their responsibilities be?</a:t>
            </a:r>
          </a:p>
          <a:p>
            <a:pPr lvl="1">
              <a:buFont typeface="Arial" panose="020B0604020202020204" pitchFamily="34" charset="0"/>
              <a:buChar char="•"/>
            </a:pPr>
            <a:r>
              <a:rPr lang="en-US" b="1" dirty="0" smtClean="0"/>
              <a:t>Where will they physically be? Do you have space?</a:t>
            </a:r>
            <a:endParaRPr lang="en-US" b="1" dirty="0"/>
          </a:p>
          <a:p>
            <a:pPr marL="0" indent="0">
              <a:buNone/>
            </a:pPr>
            <a:endParaRPr lang="en-US" b="1" dirty="0" smtClean="0"/>
          </a:p>
        </p:txBody>
      </p:sp>
    </p:spTree>
    <p:extLst>
      <p:ext uri="{BB962C8B-B14F-4D97-AF65-F5344CB8AC3E}">
        <p14:creationId xmlns:p14="http://schemas.microsoft.com/office/powerpoint/2010/main" val="1020263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1795272"/>
            <a:ext cx="4191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
        <p:nvSpPr>
          <p:cNvPr id="15" name="Title 14"/>
          <p:cNvSpPr>
            <a:spLocks noGrp="1"/>
          </p:cNvSpPr>
          <p:nvPr>
            <p:ph type="ctrTitle"/>
          </p:nvPr>
        </p:nvSpPr>
        <p:spPr>
          <a:xfrm>
            <a:off x="304800" y="971550"/>
            <a:ext cx="4419600" cy="664084"/>
          </a:xfrm>
        </p:spPr>
        <p:txBody>
          <a:bodyPr/>
          <a:lstStyle/>
          <a:p>
            <a:pPr algn="ctr"/>
            <a:r>
              <a:rPr lang="en-US" sz="3200" dirty="0" smtClean="0"/>
              <a:t>Questions?</a:t>
            </a:r>
            <a:endParaRPr lang="en-US" sz="3200" dirty="0"/>
          </a:p>
        </p:txBody>
      </p:sp>
      <p:sp>
        <p:nvSpPr>
          <p:cNvPr id="16" name="Subtitle 15"/>
          <p:cNvSpPr>
            <a:spLocks noGrp="1"/>
          </p:cNvSpPr>
          <p:nvPr>
            <p:ph type="subTitle" idx="1"/>
          </p:nvPr>
        </p:nvSpPr>
        <p:spPr>
          <a:xfrm>
            <a:off x="304800" y="2114550"/>
            <a:ext cx="4419600" cy="928878"/>
          </a:xfrm>
        </p:spPr>
        <p:txBody>
          <a:bodyPr>
            <a:normAutofit fontScale="85000" lnSpcReduction="20000"/>
          </a:bodyPr>
          <a:lstStyle/>
          <a:p>
            <a:r>
              <a:rPr lang="en-US" dirty="0" smtClean="0"/>
              <a:t>Contact Info:</a:t>
            </a:r>
          </a:p>
          <a:p>
            <a:r>
              <a:rPr lang="en-US" dirty="0" smtClean="0"/>
              <a:t>	kcrouse@slcolibrary.org</a:t>
            </a:r>
          </a:p>
          <a:p>
            <a:r>
              <a:rPr lang="en-US" dirty="0" smtClean="0"/>
              <a:t>	sbertin@slcolibrary.org</a:t>
            </a:r>
            <a:endParaRPr lang="en-US" dirty="0"/>
          </a:p>
        </p:txBody>
      </p:sp>
      <p:cxnSp>
        <p:nvCxnSpPr>
          <p:cNvPr id="14" name="Straight Connector 13"/>
          <p:cNvCxnSpPr/>
          <p:nvPr/>
        </p:nvCxnSpPr>
        <p:spPr>
          <a:xfrm>
            <a:off x="381000" y="1795272"/>
            <a:ext cx="4191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5990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7" r="217"/>
          <a:stretch>
            <a:fillRect/>
          </a:stretch>
        </p:blipFill>
        <p:spPr>
          <a:xfrm>
            <a:off x="6781800" y="971550"/>
            <a:ext cx="2077871" cy="2550706"/>
          </a:xfrm>
        </p:spPr>
      </p:pic>
      <p:sp>
        <p:nvSpPr>
          <p:cNvPr id="3" name="Text Placeholder 2"/>
          <p:cNvSpPr>
            <a:spLocks noGrp="1"/>
          </p:cNvSpPr>
          <p:nvPr>
            <p:ph type="body" sz="quarter" idx="11"/>
          </p:nvPr>
        </p:nvSpPr>
        <p:spPr>
          <a:xfrm>
            <a:off x="152399" y="819150"/>
            <a:ext cx="6324601" cy="3733800"/>
          </a:xfrm>
        </p:spPr>
        <p:txBody>
          <a:bodyPr/>
          <a:lstStyle/>
          <a:p>
            <a:r>
              <a:rPr lang="en-US" dirty="0" smtClean="0">
                <a:solidFill>
                  <a:srgbClr val="5E5E5E"/>
                </a:solidFill>
              </a:rPr>
              <a:t>21 branches</a:t>
            </a:r>
          </a:p>
          <a:p>
            <a:pPr lvl="1"/>
            <a:r>
              <a:rPr lang="en-US" dirty="0" smtClean="0"/>
              <a:t>Includes a Jail Library &amp; 2 </a:t>
            </a:r>
            <a:r>
              <a:rPr lang="en-US" dirty="0"/>
              <a:t>R</a:t>
            </a:r>
            <a:r>
              <a:rPr lang="en-US" dirty="0" smtClean="0"/>
              <a:t>eading Rooms</a:t>
            </a:r>
          </a:p>
          <a:p>
            <a:endParaRPr lang="en-US" sz="1800" dirty="0" smtClean="0"/>
          </a:p>
          <a:p>
            <a:r>
              <a:rPr lang="en-US" dirty="0" smtClean="0">
                <a:solidFill>
                  <a:srgbClr val="5E5E5E"/>
                </a:solidFill>
              </a:rPr>
              <a:t>467 Total Staff</a:t>
            </a:r>
          </a:p>
          <a:p>
            <a:pPr lvl="1"/>
            <a:r>
              <a:rPr lang="en-US" dirty="0"/>
              <a:t>3</a:t>
            </a:r>
            <a:r>
              <a:rPr lang="en-US" dirty="0" smtClean="0"/>
              <a:t>0 Technical Services Staff</a:t>
            </a:r>
          </a:p>
          <a:p>
            <a:pPr>
              <a:spcBef>
                <a:spcPts val="300"/>
              </a:spcBef>
            </a:pPr>
            <a:endParaRPr lang="en-US" sz="1800" dirty="0" smtClean="0"/>
          </a:p>
          <a:p>
            <a:r>
              <a:rPr lang="en-US" dirty="0" smtClean="0">
                <a:solidFill>
                  <a:srgbClr val="5E5E5E"/>
                </a:solidFill>
              </a:rPr>
              <a:t>106 Librarians </a:t>
            </a:r>
          </a:p>
          <a:p>
            <a:pPr lvl="1"/>
            <a:r>
              <a:rPr lang="en-US" dirty="0" smtClean="0"/>
              <a:t>105 Selectors in branches</a:t>
            </a:r>
          </a:p>
          <a:p>
            <a:pPr lvl="1"/>
            <a:r>
              <a:rPr lang="en-US" dirty="0" smtClean="0"/>
              <a:t>3 Acquisition Librarians</a:t>
            </a:r>
            <a:endParaRPr lang="en-US" dirty="0"/>
          </a:p>
        </p:txBody>
      </p:sp>
      <p:sp>
        <p:nvSpPr>
          <p:cNvPr id="4" name="Title 3"/>
          <p:cNvSpPr>
            <a:spLocks noGrp="1"/>
          </p:cNvSpPr>
          <p:nvPr>
            <p:ph type="title"/>
          </p:nvPr>
        </p:nvSpPr>
        <p:spPr/>
        <p:txBody>
          <a:bodyPr>
            <a:normAutofit fontScale="90000"/>
          </a:bodyPr>
          <a:lstStyle/>
          <a:p>
            <a:r>
              <a:rPr lang="en-US" dirty="0"/>
              <a:t>Salt Lake County Library Services</a:t>
            </a:r>
          </a:p>
        </p:txBody>
      </p:sp>
    </p:spTree>
    <p:extLst>
      <p:ext uri="{BB962C8B-B14F-4D97-AF65-F5344CB8AC3E}">
        <p14:creationId xmlns:p14="http://schemas.microsoft.com/office/powerpoint/2010/main" val="1694542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7" r="217"/>
          <a:stretch>
            <a:fillRect/>
          </a:stretch>
        </p:blipFill>
        <p:spPr>
          <a:xfrm>
            <a:off x="6781800" y="971550"/>
            <a:ext cx="2077871" cy="2550706"/>
          </a:xfrm>
        </p:spPr>
      </p:pic>
      <p:sp>
        <p:nvSpPr>
          <p:cNvPr id="3" name="Text Placeholder 2"/>
          <p:cNvSpPr>
            <a:spLocks noGrp="1"/>
          </p:cNvSpPr>
          <p:nvPr>
            <p:ph type="body" sz="quarter" idx="11"/>
          </p:nvPr>
        </p:nvSpPr>
        <p:spPr>
          <a:xfrm>
            <a:off x="152399" y="819150"/>
            <a:ext cx="6324601" cy="3733800"/>
          </a:xfrm>
        </p:spPr>
        <p:txBody>
          <a:bodyPr>
            <a:normAutofit/>
          </a:bodyPr>
          <a:lstStyle/>
          <a:p>
            <a:endParaRPr lang="en-US" b="1" dirty="0">
              <a:solidFill>
                <a:srgbClr val="5E5E5E"/>
              </a:solidFill>
            </a:endParaRPr>
          </a:p>
          <a:p>
            <a:r>
              <a:rPr lang="en-US" sz="3200" b="1" dirty="0" smtClean="0">
                <a:solidFill>
                  <a:srgbClr val="5E5E5E"/>
                </a:solidFill>
              </a:rPr>
              <a:t>$6.6M materials budget</a:t>
            </a:r>
          </a:p>
          <a:p>
            <a:pPr lvl="1"/>
            <a:r>
              <a:rPr lang="en-US" sz="2400" dirty="0"/>
              <a:t>$</a:t>
            </a:r>
            <a:r>
              <a:rPr lang="en-US" sz="2400" dirty="0" smtClean="0"/>
              <a:t>3.8M on books  (56%)</a:t>
            </a:r>
          </a:p>
          <a:p>
            <a:pPr lvl="1"/>
            <a:r>
              <a:rPr lang="en-US" sz="2400" dirty="0" smtClean="0"/>
              <a:t>$1.3M on A/V  (20%)</a:t>
            </a:r>
          </a:p>
          <a:p>
            <a:pPr lvl="1"/>
            <a:r>
              <a:rPr lang="en-US" sz="2400" dirty="0" smtClean="0"/>
              <a:t>$1.1M on digital materials  (16%)</a:t>
            </a:r>
          </a:p>
          <a:p>
            <a:pPr lvl="1"/>
            <a:r>
              <a:rPr lang="en-US" sz="2400" dirty="0" smtClean="0"/>
              <a:t>$500K on databases  (8%)</a:t>
            </a:r>
          </a:p>
          <a:p>
            <a:pPr lvl="1"/>
            <a:endParaRPr lang="en-US" dirty="0"/>
          </a:p>
        </p:txBody>
      </p:sp>
      <p:sp>
        <p:nvSpPr>
          <p:cNvPr id="4" name="Title 3"/>
          <p:cNvSpPr>
            <a:spLocks noGrp="1"/>
          </p:cNvSpPr>
          <p:nvPr>
            <p:ph type="title"/>
          </p:nvPr>
        </p:nvSpPr>
        <p:spPr/>
        <p:txBody>
          <a:bodyPr>
            <a:normAutofit fontScale="90000"/>
          </a:bodyPr>
          <a:lstStyle/>
          <a:p>
            <a:r>
              <a:rPr lang="en-US" dirty="0"/>
              <a:t>Salt Lake County Library Services</a:t>
            </a:r>
          </a:p>
        </p:txBody>
      </p:sp>
    </p:spTree>
    <p:extLst>
      <p:ext uri="{BB962C8B-B14F-4D97-AF65-F5344CB8AC3E}">
        <p14:creationId xmlns:p14="http://schemas.microsoft.com/office/powerpoint/2010/main" val="2202773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7" r="217"/>
          <a:stretch>
            <a:fillRect/>
          </a:stretch>
        </p:blipFill>
        <p:spPr>
          <a:xfrm>
            <a:off x="6781800" y="971550"/>
            <a:ext cx="2077871" cy="2550706"/>
          </a:xfrm>
        </p:spPr>
      </p:pic>
      <p:sp>
        <p:nvSpPr>
          <p:cNvPr id="3" name="Text Placeholder 2"/>
          <p:cNvSpPr>
            <a:spLocks noGrp="1"/>
          </p:cNvSpPr>
          <p:nvPr>
            <p:ph type="body" sz="quarter" idx="11"/>
          </p:nvPr>
        </p:nvSpPr>
        <p:spPr>
          <a:xfrm>
            <a:off x="152399" y="819150"/>
            <a:ext cx="6324601" cy="3733800"/>
          </a:xfrm>
        </p:spPr>
        <p:txBody>
          <a:bodyPr>
            <a:normAutofit lnSpcReduction="10000"/>
          </a:bodyPr>
          <a:lstStyle/>
          <a:p>
            <a:r>
              <a:rPr lang="en-US" sz="3200" b="1" dirty="0" smtClean="0">
                <a:solidFill>
                  <a:srgbClr val="5E5E5E"/>
                </a:solidFill>
              </a:rPr>
              <a:t>Collection:</a:t>
            </a:r>
          </a:p>
          <a:p>
            <a:pPr lvl="1"/>
            <a:r>
              <a:rPr lang="en-US" sz="2000" dirty="0" smtClean="0"/>
              <a:t>Books </a:t>
            </a:r>
            <a:r>
              <a:rPr lang="en-US" sz="2000" dirty="0"/>
              <a:t> 1,607,292 </a:t>
            </a:r>
            <a:r>
              <a:rPr lang="en-US" sz="2000" dirty="0" smtClean="0"/>
              <a:t> items</a:t>
            </a:r>
          </a:p>
          <a:p>
            <a:pPr lvl="1"/>
            <a:r>
              <a:rPr lang="en-US" sz="2000" dirty="0" smtClean="0"/>
              <a:t>A/V =340,254 items</a:t>
            </a:r>
          </a:p>
          <a:p>
            <a:pPr lvl="1"/>
            <a:r>
              <a:rPr lang="en-US" sz="2000" dirty="0" smtClean="0"/>
              <a:t>Digital Materials = 868,120 items (does not include </a:t>
            </a:r>
            <a:r>
              <a:rPr lang="en-US" sz="2000" dirty="0" err="1" smtClean="0"/>
              <a:t>emagazines</a:t>
            </a:r>
            <a:r>
              <a:rPr lang="en-US" sz="2000" dirty="0" smtClean="0"/>
              <a:t>)</a:t>
            </a:r>
          </a:p>
          <a:p>
            <a:pPr lvl="2"/>
            <a:r>
              <a:rPr lang="en-US" sz="2000" dirty="0" smtClean="0"/>
              <a:t>eBooks – 136,527</a:t>
            </a:r>
          </a:p>
          <a:p>
            <a:pPr lvl="2"/>
            <a:r>
              <a:rPr lang="en-US" sz="2000" dirty="0" err="1" smtClean="0"/>
              <a:t>eAudio</a:t>
            </a:r>
            <a:r>
              <a:rPr lang="en-US" sz="2000" dirty="0" smtClean="0"/>
              <a:t> – 24, 117</a:t>
            </a:r>
          </a:p>
          <a:p>
            <a:pPr lvl="2"/>
            <a:r>
              <a:rPr lang="en-US" sz="2000" dirty="0" err="1" smtClean="0"/>
              <a:t>eVideo</a:t>
            </a:r>
            <a:r>
              <a:rPr lang="en-US" sz="2000" dirty="0" smtClean="0"/>
              <a:t> – 9,115</a:t>
            </a:r>
          </a:p>
          <a:p>
            <a:pPr lvl="2"/>
            <a:r>
              <a:rPr lang="en-US" sz="2000" dirty="0" smtClean="0"/>
              <a:t>eMusic -- </a:t>
            </a:r>
            <a:r>
              <a:rPr lang="en-US" dirty="0"/>
              <a:t> 821,361 </a:t>
            </a:r>
            <a:r>
              <a:rPr lang="en-US" dirty="0" smtClean="0"/>
              <a:t>(</a:t>
            </a:r>
            <a:r>
              <a:rPr lang="en-US" dirty="0" err="1" smtClean="0"/>
              <a:t>freegal</a:t>
            </a:r>
            <a:r>
              <a:rPr lang="en-US" dirty="0" smtClean="0"/>
              <a:t>)</a:t>
            </a:r>
          </a:p>
          <a:p>
            <a:pPr lvl="2"/>
            <a:r>
              <a:rPr lang="en-US" sz="2000" dirty="0" err="1" smtClean="0"/>
              <a:t>eMagazines</a:t>
            </a:r>
            <a:r>
              <a:rPr lang="en-US" sz="2000" dirty="0" smtClean="0"/>
              <a:t>  -- 1807 titles</a:t>
            </a:r>
          </a:p>
          <a:p>
            <a:pPr lvl="1"/>
            <a:endParaRPr lang="en-US" dirty="0" smtClean="0"/>
          </a:p>
          <a:p>
            <a:pPr lvl="1"/>
            <a:endParaRPr lang="en-US" dirty="0"/>
          </a:p>
        </p:txBody>
      </p:sp>
      <p:sp>
        <p:nvSpPr>
          <p:cNvPr id="4" name="Title 3"/>
          <p:cNvSpPr>
            <a:spLocks noGrp="1"/>
          </p:cNvSpPr>
          <p:nvPr>
            <p:ph type="title"/>
          </p:nvPr>
        </p:nvSpPr>
        <p:spPr/>
        <p:txBody>
          <a:bodyPr>
            <a:normAutofit fontScale="90000"/>
          </a:bodyPr>
          <a:lstStyle/>
          <a:p>
            <a:r>
              <a:rPr lang="en-US" dirty="0"/>
              <a:t>Salt Lake County Library Services</a:t>
            </a:r>
          </a:p>
        </p:txBody>
      </p:sp>
    </p:spTree>
    <p:extLst>
      <p:ext uri="{BB962C8B-B14F-4D97-AF65-F5344CB8AC3E}">
        <p14:creationId xmlns:p14="http://schemas.microsoft.com/office/powerpoint/2010/main" val="3870949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7" r="217"/>
          <a:stretch>
            <a:fillRect/>
          </a:stretch>
        </p:blipFill>
        <p:spPr>
          <a:xfrm>
            <a:off x="6781800" y="971550"/>
            <a:ext cx="2077871" cy="2550706"/>
          </a:xfrm>
        </p:spPr>
      </p:pic>
      <p:sp>
        <p:nvSpPr>
          <p:cNvPr id="3" name="Text Placeholder 2"/>
          <p:cNvSpPr>
            <a:spLocks noGrp="1"/>
          </p:cNvSpPr>
          <p:nvPr>
            <p:ph type="body" sz="quarter" idx="11"/>
          </p:nvPr>
        </p:nvSpPr>
        <p:spPr>
          <a:xfrm>
            <a:off x="152399" y="819150"/>
            <a:ext cx="6324601" cy="3733800"/>
          </a:xfrm>
        </p:spPr>
        <p:txBody>
          <a:bodyPr>
            <a:normAutofit/>
          </a:bodyPr>
          <a:lstStyle/>
          <a:p>
            <a:pPr lvl="1"/>
            <a:endParaRPr lang="en-US" dirty="0" smtClean="0"/>
          </a:p>
          <a:p>
            <a:pPr lvl="1"/>
            <a:endParaRPr lang="en-US" dirty="0"/>
          </a:p>
          <a:p>
            <a:r>
              <a:rPr lang="en-US" sz="2800" b="1" dirty="0" smtClean="0"/>
              <a:t>2016 Circulation = 14,660,789</a:t>
            </a:r>
          </a:p>
          <a:p>
            <a:pPr lvl="1"/>
            <a:r>
              <a:rPr lang="en-US" dirty="0" smtClean="0"/>
              <a:t>Books = 8,490,559  (58%)</a:t>
            </a:r>
          </a:p>
          <a:p>
            <a:pPr lvl="1"/>
            <a:r>
              <a:rPr lang="en-US" dirty="0" smtClean="0"/>
              <a:t>A/V = 4,196,438  (29%)</a:t>
            </a:r>
          </a:p>
          <a:p>
            <a:pPr lvl="1"/>
            <a:r>
              <a:rPr lang="en-US" dirty="0"/>
              <a:t>Digital materials = 1,973,792  (13</a:t>
            </a:r>
            <a:r>
              <a:rPr lang="en-US" dirty="0" smtClean="0"/>
              <a:t>%)</a:t>
            </a:r>
            <a:endParaRPr lang="en-US" dirty="0"/>
          </a:p>
        </p:txBody>
      </p:sp>
      <p:sp>
        <p:nvSpPr>
          <p:cNvPr id="4" name="Title 3"/>
          <p:cNvSpPr>
            <a:spLocks noGrp="1"/>
          </p:cNvSpPr>
          <p:nvPr>
            <p:ph type="title"/>
          </p:nvPr>
        </p:nvSpPr>
        <p:spPr/>
        <p:txBody>
          <a:bodyPr>
            <a:normAutofit fontScale="90000"/>
          </a:bodyPr>
          <a:lstStyle/>
          <a:p>
            <a:r>
              <a:rPr lang="en-US" dirty="0"/>
              <a:t>Salt Lake County Library Services</a:t>
            </a:r>
          </a:p>
        </p:txBody>
      </p:sp>
    </p:spTree>
    <p:extLst>
      <p:ext uri="{BB962C8B-B14F-4D97-AF65-F5344CB8AC3E}">
        <p14:creationId xmlns:p14="http://schemas.microsoft.com/office/powerpoint/2010/main" val="2111296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Road to Central Selection @ SLCLS</a:t>
            </a:r>
            <a:endParaRPr lang="en-US" dirty="0"/>
          </a:p>
        </p:txBody>
      </p:sp>
      <p:sp>
        <p:nvSpPr>
          <p:cNvPr id="7" name="Content Placeholder 6"/>
          <p:cNvSpPr>
            <a:spLocks noGrp="1"/>
          </p:cNvSpPr>
          <p:nvPr>
            <p:ph idx="1"/>
          </p:nvPr>
        </p:nvSpPr>
        <p:spPr/>
        <p:txBody>
          <a:bodyPr/>
          <a:lstStyle/>
          <a:p>
            <a:r>
              <a:rPr lang="en-US" dirty="0" smtClean="0"/>
              <a:t>Floating, Selection Committees (Music, Movies, Digital)</a:t>
            </a:r>
          </a:p>
          <a:p>
            <a:pPr marL="0" indent="0">
              <a:buNone/>
            </a:pPr>
            <a:endParaRPr lang="en-US" dirty="0" smtClean="0"/>
          </a:p>
          <a:p>
            <a:pPr lvl="1"/>
            <a:r>
              <a:rPr lang="en-US" dirty="0" smtClean="0"/>
              <a:t>2004  AV did not float</a:t>
            </a:r>
          </a:p>
          <a:p>
            <a:pPr lvl="1"/>
            <a:endParaRPr lang="en-US" dirty="0" smtClean="0"/>
          </a:p>
          <a:p>
            <a:pPr lvl="2"/>
            <a:r>
              <a:rPr lang="en-US" dirty="0" smtClean="0"/>
              <a:t>Central selectors for specialized print areas</a:t>
            </a:r>
          </a:p>
          <a:p>
            <a:pPr lvl="2"/>
            <a:r>
              <a:rPr lang="en-US" dirty="0" smtClean="0"/>
              <a:t>Central  selectors for new AV materials – some committees</a:t>
            </a:r>
          </a:p>
          <a:p>
            <a:pPr lvl="2"/>
            <a:r>
              <a:rPr lang="en-US" dirty="0" smtClean="0"/>
              <a:t>Branches could only buy AV replacements and titles older than 2 years</a:t>
            </a:r>
          </a:p>
          <a:p>
            <a:pPr lvl="2"/>
            <a:r>
              <a:rPr lang="en-US" dirty="0" smtClean="0"/>
              <a:t>No digital other than participation in state network</a:t>
            </a: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Road to Central Selection @ SLCLS</a:t>
            </a:r>
            <a:endParaRPr lang="en-US" dirty="0"/>
          </a:p>
        </p:txBody>
      </p:sp>
      <p:sp>
        <p:nvSpPr>
          <p:cNvPr id="7" name="Content Placeholder 6"/>
          <p:cNvSpPr>
            <a:spLocks noGrp="1"/>
          </p:cNvSpPr>
          <p:nvPr>
            <p:ph idx="1"/>
          </p:nvPr>
        </p:nvSpPr>
        <p:spPr/>
        <p:txBody>
          <a:bodyPr/>
          <a:lstStyle/>
          <a:p>
            <a:r>
              <a:rPr lang="en-US" dirty="0" smtClean="0"/>
              <a:t>Floating, Selection Committees (Music, Movies, Digital)</a:t>
            </a:r>
          </a:p>
          <a:p>
            <a:pPr marL="0" indent="0">
              <a:buNone/>
            </a:pPr>
            <a:endParaRPr lang="en-US" dirty="0" smtClean="0"/>
          </a:p>
          <a:p>
            <a:pPr lvl="1"/>
            <a:r>
              <a:rPr lang="en-US" dirty="0" smtClean="0"/>
              <a:t>2005  AV Float began in fall of October of 2005</a:t>
            </a:r>
          </a:p>
          <a:p>
            <a:pPr lvl="1"/>
            <a:endParaRPr lang="en-US" dirty="0" smtClean="0"/>
          </a:p>
          <a:p>
            <a:pPr lvl="2"/>
            <a:r>
              <a:rPr lang="en-US" dirty="0" smtClean="0"/>
              <a:t>Central selectors for specialized print areas</a:t>
            </a:r>
          </a:p>
          <a:p>
            <a:pPr lvl="2"/>
            <a:r>
              <a:rPr lang="en-US" dirty="0" smtClean="0"/>
              <a:t>Central  selectors for new AV materials – some committees</a:t>
            </a:r>
          </a:p>
          <a:p>
            <a:pPr lvl="2"/>
            <a:r>
              <a:rPr lang="en-US" dirty="0" smtClean="0"/>
              <a:t>Branches could only buy AV replacements and titles older than 2 years</a:t>
            </a:r>
          </a:p>
          <a:p>
            <a:pPr lvl="2"/>
            <a:r>
              <a:rPr lang="en-US" dirty="0" smtClean="0"/>
              <a:t>No digital other than participation in state network</a:t>
            </a:r>
          </a:p>
          <a:p>
            <a:pPr lvl="2"/>
            <a:r>
              <a:rPr lang="en-US" dirty="0" smtClean="0"/>
              <a:t>2 opening day collections for new buildings with approx. 1.5 million AV budget</a:t>
            </a:r>
          </a:p>
          <a:p>
            <a:pPr lvl="2"/>
            <a:endParaRPr lang="en-US" dirty="0" smtClean="0"/>
          </a:p>
          <a:p>
            <a:endParaRPr lang="en-US" dirty="0"/>
          </a:p>
        </p:txBody>
      </p:sp>
    </p:spTree>
    <p:extLst>
      <p:ext uri="{BB962C8B-B14F-4D97-AF65-F5344CB8AC3E}">
        <p14:creationId xmlns:p14="http://schemas.microsoft.com/office/powerpoint/2010/main" val="147992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Road to Central Selection @ SLCLS</a:t>
            </a:r>
            <a:endParaRPr lang="en-US" dirty="0"/>
          </a:p>
        </p:txBody>
      </p:sp>
      <p:sp>
        <p:nvSpPr>
          <p:cNvPr id="7" name="Content Placeholder 6"/>
          <p:cNvSpPr>
            <a:spLocks noGrp="1"/>
          </p:cNvSpPr>
          <p:nvPr>
            <p:ph idx="1"/>
          </p:nvPr>
        </p:nvSpPr>
        <p:spPr/>
        <p:txBody>
          <a:bodyPr/>
          <a:lstStyle/>
          <a:p>
            <a:r>
              <a:rPr lang="en-US" dirty="0" smtClean="0"/>
              <a:t>Floating, Selection Committees (Music, Movies, Digital)</a:t>
            </a:r>
          </a:p>
          <a:p>
            <a:pPr marL="0" indent="0">
              <a:buNone/>
            </a:pPr>
            <a:endParaRPr lang="en-US" dirty="0" smtClean="0"/>
          </a:p>
          <a:p>
            <a:pPr lvl="1"/>
            <a:r>
              <a:rPr lang="en-US" dirty="0" smtClean="0"/>
              <a:t>2006</a:t>
            </a:r>
          </a:p>
          <a:p>
            <a:pPr lvl="1"/>
            <a:endParaRPr lang="en-US" dirty="0" smtClean="0"/>
          </a:p>
          <a:p>
            <a:pPr lvl="2"/>
            <a:r>
              <a:rPr lang="en-US" dirty="0" smtClean="0"/>
              <a:t>All AV floats except J BK/Cassette and J BK/CD kits</a:t>
            </a:r>
          </a:p>
          <a:p>
            <a:pPr lvl="2"/>
            <a:r>
              <a:rPr lang="en-US" dirty="0" smtClean="0"/>
              <a:t>Central selectors for specialized print areas</a:t>
            </a:r>
          </a:p>
          <a:p>
            <a:pPr lvl="2"/>
            <a:r>
              <a:rPr lang="en-US" dirty="0" smtClean="0"/>
              <a:t>Central  selectors for all  AV materials – some committees  </a:t>
            </a:r>
          </a:p>
          <a:p>
            <a:pPr lvl="2"/>
            <a:r>
              <a:rPr lang="en-US" dirty="0" smtClean="0"/>
              <a:t>Branches did not buy any AV material that floats</a:t>
            </a:r>
          </a:p>
          <a:p>
            <a:pPr lvl="2"/>
            <a:r>
              <a:rPr lang="en-US" dirty="0" smtClean="0"/>
              <a:t>Began Overdrive subscription in addition to state network</a:t>
            </a:r>
          </a:p>
          <a:p>
            <a:pPr lvl="2"/>
            <a:r>
              <a:rPr lang="en-US" dirty="0" smtClean="0"/>
              <a:t>Began discussions about moving to central selections</a:t>
            </a:r>
          </a:p>
          <a:p>
            <a:endParaRPr lang="en-US" dirty="0"/>
          </a:p>
        </p:txBody>
      </p:sp>
    </p:spTree>
    <p:extLst>
      <p:ext uri="{BB962C8B-B14F-4D97-AF65-F5344CB8AC3E}">
        <p14:creationId xmlns:p14="http://schemas.microsoft.com/office/powerpoint/2010/main" val="2307323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rgbClr val="34466A"/>
      </a:dk1>
      <a:lt1>
        <a:srgbClr val="FFFFFF"/>
      </a:lt1>
      <a:dk2>
        <a:srgbClr val="1F497D"/>
      </a:dk2>
      <a:lt2>
        <a:srgbClr val="EEECE1"/>
      </a:lt2>
      <a:accent1>
        <a:srgbClr val="814296"/>
      </a:accent1>
      <a:accent2>
        <a:srgbClr val="F7941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2017" id="{7DBF38FD-460D-7A43-9763-0A5E67518525}" vid="{A2425DE8-455B-484A-A16E-4BA3A78D9C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IUG2017</Template>
  <TotalTime>955</TotalTime>
  <Words>2612</Words>
  <Application>Microsoft Office PowerPoint</Application>
  <PresentationFormat>On-screen Show (16:9)</PresentationFormat>
  <Paragraphs>411</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Helvetica</vt:lpstr>
      <vt:lpstr>Office Theme</vt:lpstr>
      <vt:lpstr>PowerPoint Presentation</vt:lpstr>
      <vt:lpstr>Impact of Central Selection on Technical Services Workflow</vt:lpstr>
      <vt:lpstr>Salt Lake County Library Services</vt:lpstr>
      <vt:lpstr>Salt Lake County Library Services</vt:lpstr>
      <vt:lpstr>Salt Lake County Library Services</vt:lpstr>
      <vt:lpstr>Salt Lake County Library Services</vt:lpstr>
      <vt:lpstr>Road to Central Selection @ SLCLS</vt:lpstr>
      <vt:lpstr>Road to Central Selection @ SLCLS</vt:lpstr>
      <vt:lpstr>Road to Central Selection @ SLCLS</vt:lpstr>
      <vt:lpstr>Road to Central Selection @ SLCLS</vt:lpstr>
      <vt:lpstr>Road to Central Selection @ SLCLS</vt:lpstr>
      <vt:lpstr>Road to Central Selection @ SLCLS</vt:lpstr>
      <vt:lpstr>Transition to Central Selection</vt:lpstr>
      <vt:lpstr>System Impacts of Central Selection</vt:lpstr>
      <vt:lpstr>System Impacts of Central Selection</vt:lpstr>
      <vt:lpstr>System Impacts of Central Selection</vt:lpstr>
      <vt:lpstr>System Impacts of Central Selection</vt:lpstr>
      <vt:lpstr>System Impacts of Central Selection</vt:lpstr>
      <vt:lpstr>Tech Services Impacts of Central Selection</vt:lpstr>
      <vt:lpstr>Tech Services Impacts of Central Selection</vt:lpstr>
      <vt:lpstr>Tech Services Impacts of Central Selection</vt:lpstr>
      <vt:lpstr>Next Steps</vt:lpstr>
      <vt:lpstr>Results &amp; Lessons Learned</vt:lpstr>
      <vt:lpstr>Results &amp; Lessons Learned</vt:lpstr>
      <vt:lpstr>Considerations for Central Selection </vt:lpstr>
      <vt:lpstr>Considerations for Central Selection </vt:lpstr>
      <vt:lpstr>Questions?</vt:lpstr>
    </vt:vector>
  </TitlesOfParts>
  <Company>Bowling Green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 Strang</dc:creator>
  <cp:lastModifiedBy>Kathy Crouse</cp:lastModifiedBy>
  <cp:revision>69</cp:revision>
  <cp:lastPrinted>2017-03-31T21:33:30Z</cp:lastPrinted>
  <dcterms:created xsi:type="dcterms:W3CDTF">2016-09-21T19:54:51Z</dcterms:created>
  <dcterms:modified xsi:type="dcterms:W3CDTF">2017-04-05T14:20:16Z</dcterms:modified>
</cp:coreProperties>
</file>