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71" r:id="rId3"/>
    <p:sldId id="370" r:id="rId4"/>
    <p:sldId id="376" r:id="rId5"/>
    <p:sldId id="377" r:id="rId6"/>
    <p:sldId id="382" r:id="rId7"/>
    <p:sldId id="378" r:id="rId8"/>
    <p:sldId id="379" r:id="rId9"/>
    <p:sldId id="380" r:id="rId10"/>
    <p:sldId id="381" r:id="rId11"/>
    <p:sldId id="383" r:id="rId12"/>
    <p:sldId id="384" r:id="rId13"/>
    <p:sldId id="262" r:id="rId14"/>
    <p:sldId id="263" r:id="rId15"/>
    <p:sldId id="264" r:id="rId16"/>
    <p:sldId id="265" r:id="rId17"/>
    <p:sldId id="269" r:id="rId18"/>
    <p:sldId id="267" r:id="rId19"/>
    <p:sldId id="275" r:id="rId20"/>
    <p:sldId id="303" r:id="rId21"/>
    <p:sldId id="304" r:id="rId22"/>
    <p:sldId id="276" r:id="rId23"/>
    <p:sldId id="277" r:id="rId24"/>
    <p:sldId id="270" r:id="rId25"/>
    <p:sldId id="354" r:id="rId26"/>
    <p:sldId id="272" r:id="rId27"/>
    <p:sldId id="274" r:id="rId28"/>
    <p:sldId id="278" r:id="rId29"/>
    <p:sldId id="280" r:id="rId30"/>
    <p:sldId id="385" r:id="rId31"/>
    <p:sldId id="282" r:id="rId32"/>
    <p:sldId id="387" r:id="rId33"/>
    <p:sldId id="306" r:id="rId34"/>
    <p:sldId id="356" r:id="rId35"/>
    <p:sldId id="357" r:id="rId36"/>
    <p:sldId id="298" r:id="rId37"/>
    <p:sldId id="386" r:id="rId38"/>
    <p:sldId id="285" r:id="rId39"/>
    <p:sldId id="286" r:id="rId40"/>
    <p:sldId id="358" r:id="rId41"/>
    <p:sldId id="291" r:id="rId42"/>
    <p:sldId id="300" r:id="rId43"/>
    <p:sldId id="301" r:id="rId44"/>
    <p:sldId id="296" r:id="rId45"/>
    <p:sldId id="297" r:id="rId46"/>
    <p:sldId id="295" r:id="rId47"/>
    <p:sldId id="307" r:id="rId48"/>
    <p:sldId id="308" r:id="rId49"/>
    <p:sldId id="293" r:id="rId50"/>
    <p:sldId id="388" r:id="rId51"/>
    <p:sldId id="372" r:id="rId52"/>
    <p:sldId id="373" r:id="rId53"/>
    <p:sldId id="310" r:id="rId54"/>
    <p:sldId id="359" r:id="rId55"/>
    <p:sldId id="311" r:id="rId56"/>
    <p:sldId id="312" r:id="rId57"/>
    <p:sldId id="313" r:id="rId58"/>
    <p:sldId id="314" r:id="rId59"/>
    <p:sldId id="317" r:id="rId60"/>
    <p:sldId id="318" r:id="rId61"/>
    <p:sldId id="319" r:id="rId62"/>
    <p:sldId id="325" r:id="rId63"/>
    <p:sldId id="375" r:id="rId64"/>
    <p:sldId id="374" r:id="rId65"/>
    <p:sldId id="324" r:id="rId66"/>
    <p:sldId id="320" r:id="rId67"/>
    <p:sldId id="321" r:id="rId68"/>
    <p:sldId id="322" r:id="rId69"/>
    <p:sldId id="327" r:id="rId70"/>
    <p:sldId id="328" r:id="rId71"/>
    <p:sldId id="330" r:id="rId72"/>
    <p:sldId id="331" r:id="rId73"/>
    <p:sldId id="332" r:id="rId74"/>
    <p:sldId id="333" r:id="rId75"/>
    <p:sldId id="334" r:id="rId76"/>
    <p:sldId id="335" r:id="rId77"/>
    <p:sldId id="368" r:id="rId78"/>
    <p:sldId id="369" r:id="rId79"/>
    <p:sldId id="363" r:id="rId80"/>
    <p:sldId id="364" r:id="rId81"/>
    <p:sldId id="365" r:id="rId82"/>
    <p:sldId id="367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62" r:id="rId94"/>
    <p:sldId id="347" r:id="rId95"/>
    <p:sldId id="346" r:id="rId96"/>
    <p:sldId id="348" r:id="rId97"/>
    <p:sldId id="349" r:id="rId98"/>
    <p:sldId id="352" r:id="rId99"/>
    <p:sldId id="353" r:id="rId10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oconnell@midhudson.or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Spring Cleaning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Shhhh</a:t>
            </a:r>
            <a:r>
              <a:rPr lang="en-US" sz="2800" dirty="0" smtClean="0"/>
              <a:t>… circulation is a little down</a:t>
            </a:r>
          </a:p>
          <a:p>
            <a:endParaRPr lang="en-US" sz="2800" dirty="0"/>
          </a:p>
          <a:p>
            <a:pPr marL="384048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23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Shhhh</a:t>
            </a:r>
            <a:r>
              <a:rPr lang="en-US" sz="2800" dirty="0" smtClean="0"/>
              <a:t>… circulation is a little down</a:t>
            </a:r>
          </a:p>
          <a:p>
            <a:endParaRPr lang="en-US" sz="2800" dirty="0"/>
          </a:p>
          <a:p>
            <a:pPr lvl="2"/>
            <a:r>
              <a:rPr lang="en-US" sz="3200" dirty="0" smtClean="0"/>
              <a:t>“we are all in sales”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5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Shhhh</a:t>
            </a:r>
            <a:r>
              <a:rPr lang="en-US" sz="2800" dirty="0" smtClean="0"/>
              <a:t>… circulation is a little down</a:t>
            </a:r>
          </a:p>
          <a:p>
            <a:endParaRPr lang="en-US" sz="2800" dirty="0"/>
          </a:p>
          <a:p>
            <a:pPr lvl="2"/>
            <a:r>
              <a:rPr lang="en-US" sz="3200" dirty="0" smtClean="0"/>
              <a:t>“we are all in circulation”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88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* </a:t>
            </a:r>
            <a:r>
              <a:rPr lang="en-US" sz="3200" dirty="0" smtClean="0"/>
              <a:t>To clean up our shared database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95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* </a:t>
            </a:r>
            <a:r>
              <a:rPr lang="en-US" sz="3200" dirty="0" smtClean="0"/>
              <a:t>To clean up our shared database</a:t>
            </a:r>
          </a:p>
          <a:p>
            <a:endParaRPr lang="en-US" sz="3200" dirty="0"/>
          </a:p>
          <a:p>
            <a:r>
              <a:rPr lang="en-US" sz="3200" dirty="0" smtClean="0"/>
              <a:t>* Not about embarrassing any library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5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* </a:t>
            </a:r>
            <a:r>
              <a:rPr lang="en-US" sz="3200" dirty="0" smtClean="0"/>
              <a:t>To clean up our shared database</a:t>
            </a:r>
          </a:p>
          <a:p>
            <a:endParaRPr lang="en-US" sz="3200" dirty="0"/>
          </a:p>
          <a:p>
            <a:r>
              <a:rPr lang="en-US" sz="3200" dirty="0" smtClean="0"/>
              <a:t>* Not about embarrassing any library</a:t>
            </a:r>
          </a:p>
          <a:p>
            <a:endParaRPr lang="en-US" sz="3200" dirty="0"/>
          </a:p>
          <a:p>
            <a:r>
              <a:rPr lang="en-US" sz="3200" dirty="0" smtClean="0"/>
              <a:t>* How to find these errors..?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8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Cleaning-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4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inconsistencies</a:t>
            </a:r>
          </a:p>
          <a:p>
            <a:pPr marL="201168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- wrong data in data fields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inconsistencies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inconsistencies</a:t>
            </a:r>
          </a:p>
          <a:p>
            <a:pPr lvl="1"/>
            <a:endParaRPr lang="en-US" sz="2800" dirty="0"/>
          </a:p>
          <a:p>
            <a:pPr lvl="1"/>
            <a:r>
              <a:rPr lang="en-US" sz="2400" b="1" i="1" dirty="0" smtClean="0"/>
              <a:t>Item Barcode matches ^[^3]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3734" y="1846263"/>
            <a:ext cx="462613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1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Spring Cleaning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Create Lists to Find (and fix) </a:t>
            </a:r>
            <a:r>
              <a:rPr lang="en-US" dirty="0" smtClean="0"/>
              <a:t>DATA ENTRY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Cleaning- </a:t>
            </a:r>
            <a:r>
              <a:rPr lang="en-US" i="1" dirty="0"/>
              <a:t>Barcodes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are we looking for?</a:t>
            </a:r>
          </a:p>
          <a:p>
            <a:endParaRPr lang="en-US" sz="2800" dirty="0"/>
          </a:p>
          <a:p>
            <a:pPr lvl="1"/>
            <a:r>
              <a:rPr lang="en-US" sz="2800" dirty="0"/>
              <a:t>- </a:t>
            </a:r>
            <a:r>
              <a:rPr lang="en-US" sz="2800" dirty="0" smtClean="0"/>
              <a:t>inconsistencies</a:t>
            </a:r>
          </a:p>
          <a:p>
            <a:pPr lvl="1"/>
            <a:endParaRPr lang="en-US" sz="2800" dirty="0"/>
          </a:p>
          <a:p>
            <a:pPr lvl="2"/>
            <a:r>
              <a:rPr lang="en-US" sz="2400" dirty="0" smtClean="0"/>
              <a:t>Export the data…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86470" y="1845734"/>
            <a:ext cx="3818379" cy="432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- </a:t>
            </a:r>
            <a:r>
              <a:rPr lang="en-US" i="1" dirty="0"/>
              <a:t>Barcodes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566987"/>
            <a:ext cx="93535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Sort smallest to largest</a:t>
            </a:r>
          </a:p>
          <a:p>
            <a:pPr marL="201168" lvl="1" indent="0">
              <a:buNone/>
            </a:pPr>
            <a:endParaRPr lang="en-US" sz="28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645378"/>
              </p:ext>
            </p:extLst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0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pPr marL="201168" lvl="1" indent="0">
              <a:buNone/>
            </a:pPr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Sort smallest to largest</a:t>
            </a:r>
          </a:p>
          <a:p>
            <a:pPr lvl="1"/>
            <a:r>
              <a:rPr lang="en-US" sz="2800" i="1" dirty="0" smtClean="0"/>
              <a:t>(most mistakes will be at beginning or end)</a:t>
            </a:r>
          </a:p>
          <a:p>
            <a:pPr marL="201168" lvl="1" indent="0">
              <a:buNone/>
            </a:pPr>
            <a:endParaRPr lang="en-US" sz="28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645378"/>
              </p:ext>
            </p:extLst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2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marL="384048" lvl="2" indent="0">
              <a:buNone/>
            </a:pPr>
            <a:r>
              <a:rPr lang="en-US" sz="2800" dirty="0" smtClean="0"/>
              <a:t>Some are test records</a:t>
            </a:r>
          </a:p>
          <a:p>
            <a:pPr marL="384048" lvl="2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645378"/>
              </p:ext>
            </p:extLst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0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Some are test records</a:t>
            </a:r>
          </a:p>
          <a:p>
            <a:pPr marL="384048" lvl="2" indent="0">
              <a:buNone/>
            </a:pPr>
            <a:r>
              <a:rPr lang="en-US" sz="2400" dirty="0" smtClean="0"/>
              <a:t>	(we can ignore those)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645378"/>
              </p:ext>
            </p:extLst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pPr marL="0" indent="0">
              <a:buNone/>
            </a:pPr>
            <a:endParaRPr lang="en-US" sz="2800" dirty="0" smtClean="0"/>
          </a:p>
          <a:p>
            <a:pPr lvl="2"/>
            <a:r>
              <a:rPr lang="en-US" sz="2800" dirty="0" smtClean="0"/>
              <a:t>Barcode is too short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645378"/>
              </p:ext>
            </p:extLst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404048" y="3768772"/>
            <a:ext cx="1352939" cy="17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  Some patron barcodes</a:t>
            </a:r>
          </a:p>
          <a:p>
            <a:pPr lvl="2"/>
            <a:endParaRPr lang="en-US" sz="24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14800" y="4609322"/>
            <a:ext cx="1324946" cy="205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Patron barcodes </a:t>
            </a:r>
          </a:p>
          <a:p>
            <a:pPr marL="871400" lvl="5" indent="0">
              <a:buNone/>
            </a:pPr>
            <a:r>
              <a:rPr lang="en-US" sz="2800" dirty="0" smtClean="0"/>
              <a:t>	    &amp; too short</a:t>
            </a:r>
          </a:p>
          <a:p>
            <a:pPr lvl="2"/>
            <a:endParaRPr lang="en-US" sz="2400" dirty="0" smtClean="0"/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5262465" y="2248684"/>
          <a:ext cx="6335486" cy="3209723"/>
        </p:xfrm>
        <a:graphic>
          <a:graphicData uri="http://schemas.openxmlformats.org/drawingml/2006/table">
            <a:tbl>
              <a:tblPr/>
              <a:tblGrid>
                <a:gridCol w="1943363"/>
                <a:gridCol w="1475267"/>
                <a:gridCol w="2916856"/>
              </a:tblGrid>
              <a:tr h="29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#(ITEM)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-32916002373990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i43124082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 MAI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i34910839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preferred search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1234321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i57806834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792844807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i3901549x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DVD/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3802900009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i3203278x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551.578 Bra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12345678910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i32902335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2383000812638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i58085166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 DOCTOR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28047000021237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i40786997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FIVC EVA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28058000039681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i43333370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Pec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28058000039806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i4336620x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24130" y="4357396"/>
            <a:ext cx="1324946" cy="205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wrong data in barcode field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3734" y="1846263"/>
            <a:ext cx="462613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Spring </a:t>
            </a:r>
            <a:r>
              <a:rPr lang="en-US" sz="7200" dirty="0" smtClean="0"/>
              <a:t>Cleaning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71400" lvl="8" indent="0">
              <a:buNone/>
            </a:pPr>
            <a:endParaRPr lang="en-US" dirty="0"/>
          </a:p>
          <a:p>
            <a:pPr marL="1471400" lvl="8" indent="0">
              <a:buNone/>
            </a:pPr>
            <a:endParaRPr lang="en-US" dirty="0" smtClean="0"/>
          </a:p>
          <a:p>
            <a:pPr marL="1471400" lvl="8" indent="0">
              <a:buNone/>
            </a:pPr>
            <a:r>
              <a:rPr lang="en-US" sz="2800" dirty="0" smtClean="0"/>
              <a:t>Thomas O’Connell, Mid-Hudson Library System</a:t>
            </a:r>
          </a:p>
          <a:p>
            <a:pPr marL="1271400" lvl="7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hlinkClick r:id="rId2"/>
              </a:rPr>
              <a:t>toconnell@midhudson.org</a:t>
            </a:r>
            <a:endParaRPr lang="en-US" sz="2400" dirty="0" smtClean="0"/>
          </a:p>
          <a:p>
            <a:pPr marL="1271400" lvl="7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Innovative </a:t>
            </a:r>
            <a:r>
              <a:rPr lang="en-US" sz="2400" dirty="0" smtClean="0"/>
              <a:t>Users </a:t>
            </a:r>
            <a:r>
              <a:rPr lang="en-US" sz="2400" dirty="0" smtClean="0"/>
              <a:t>Group</a:t>
            </a:r>
          </a:p>
          <a:p>
            <a:pPr marL="1271400" lvl="7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89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wrong data in barcode field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b="1" dirty="0" smtClean="0"/>
              <a:t>ITEM BARCODE matches “[a-z]”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3734" y="1846263"/>
            <a:ext cx="462613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wrong data in barcode field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74053"/>
              </p:ext>
            </p:extLst>
          </p:nvPr>
        </p:nvGraphicFramePr>
        <p:xfrm>
          <a:off x="6242182" y="2397967"/>
          <a:ext cx="5206479" cy="2015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9198"/>
                <a:gridCol w="1431243"/>
                <a:gridCol w="1376038"/>
              </a:tblGrid>
              <a:tr h="3272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BARCODE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RECORD # (ITEM)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CALL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343.73 J.K.;"32383000769085"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i52050920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32912001177755;"bt 10/05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i5370678x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 Falconer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93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32914000979579;"32914001006299 Lost copy"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i5720326x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AF ROB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A\38047000389285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i57681466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JF BED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- </a:t>
            </a:r>
            <a:r>
              <a:rPr lang="en-US" i="1" dirty="0" smtClean="0"/>
              <a:t>Barcodes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are we looking for?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- wrong data in barcode field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0619435"/>
              </p:ext>
            </p:extLst>
          </p:nvPr>
        </p:nvGraphicFramePr>
        <p:xfrm>
          <a:off x="6260842" y="2463281"/>
          <a:ext cx="5374433" cy="1932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3568"/>
                <a:gridCol w="1183659"/>
                <a:gridCol w="1477206"/>
              </a:tblGrid>
              <a:tr h="363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BARCODE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RECORD # (ITEM)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CALL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</a:tr>
              <a:tr h="3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38034000165378, gift 12/02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i29296316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FIC SMI (</a:t>
                      </a:r>
                      <a:r>
                        <a:rPr lang="en-US" sz="1200" u="none" strike="noStrike" dirty="0" err="1">
                          <a:effectLst/>
                        </a:rPr>
                        <a:t>pb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</a:tr>
              <a:tr h="3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37535000618258LOST;"37535001019571"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i29879425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423.1 BRY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</a:tr>
              <a:tr h="3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36014000372895 basement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i30629597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 MYE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</a:tr>
              <a:tr h="424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32393xxxxxxxxx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i30638392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FERRIS COLLECTION 973.7 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5" marR="7795" marT="77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1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- </a:t>
            </a:r>
            <a:r>
              <a:rPr lang="en-US" i="1" dirty="0"/>
              <a:t>Barcodes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are we looking for?</a:t>
            </a:r>
          </a:p>
          <a:p>
            <a:endParaRPr lang="en-US" sz="2800" dirty="0"/>
          </a:p>
          <a:p>
            <a:pPr lvl="1"/>
            <a:r>
              <a:rPr lang="en-US" sz="2800" dirty="0"/>
              <a:t>- wrong data in barcode </a:t>
            </a:r>
            <a:r>
              <a:rPr lang="en-US" sz="2800" dirty="0" smtClean="0"/>
              <a:t>field</a:t>
            </a:r>
          </a:p>
          <a:p>
            <a:pPr lvl="3"/>
            <a:r>
              <a:rPr lang="en-US" sz="2400" dirty="0" smtClean="0"/>
              <a:t>Call numbers as barcodes</a:t>
            </a:r>
          </a:p>
          <a:p>
            <a:pPr marL="566928" lvl="3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880255"/>
              </p:ext>
            </p:extLst>
          </p:nvPr>
        </p:nvGraphicFramePr>
        <p:xfrm>
          <a:off x="6288832" y="2845837"/>
          <a:ext cx="4866849" cy="1866121"/>
        </p:xfrm>
        <a:graphic>
          <a:graphicData uri="http://schemas.openxmlformats.org/drawingml/2006/table">
            <a:tbl>
              <a:tblPr/>
              <a:tblGrid>
                <a:gridCol w="2048435"/>
                <a:gridCol w="915258"/>
                <a:gridCol w="857147"/>
                <a:gridCol w="1046009"/>
              </a:tblGrid>
              <a:tr h="292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 Zuk;"38029000148820"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i37638506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Soul stories : practical guides to the soul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343.73 J.K.;"32383000769085"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i52050920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J.K.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Lasser's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your income tax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4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- </a:t>
            </a:r>
            <a:r>
              <a:rPr lang="en-US" i="1" dirty="0"/>
              <a:t>Barcodes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are we looking for?</a:t>
            </a:r>
          </a:p>
          <a:p>
            <a:endParaRPr lang="en-US" sz="2800" dirty="0"/>
          </a:p>
          <a:p>
            <a:pPr lvl="1"/>
            <a:r>
              <a:rPr lang="en-US" sz="2800" dirty="0"/>
              <a:t>- wrong data in barcode </a:t>
            </a:r>
            <a:r>
              <a:rPr lang="en-US" sz="2800" dirty="0" smtClean="0"/>
              <a:t>field</a:t>
            </a:r>
          </a:p>
          <a:p>
            <a:pPr lvl="3"/>
            <a:r>
              <a:rPr lang="en-US" sz="2400" dirty="0" smtClean="0"/>
              <a:t>Call numbers as barcodes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smtClean="0"/>
              <a:t>&amp; so there is no call number</a:t>
            </a:r>
          </a:p>
          <a:p>
            <a:pPr marL="566928" lvl="3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880255"/>
              </p:ext>
            </p:extLst>
          </p:nvPr>
        </p:nvGraphicFramePr>
        <p:xfrm>
          <a:off x="6288832" y="2845837"/>
          <a:ext cx="4866849" cy="1866121"/>
        </p:xfrm>
        <a:graphic>
          <a:graphicData uri="http://schemas.openxmlformats.org/drawingml/2006/table">
            <a:tbl>
              <a:tblPr/>
              <a:tblGrid>
                <a:gridCol w="2048435"/>
                <a:gridCol w="915258"/>
                <a:gridCol w="857147"/>
                <a:gridCol w="1046009"/>
              </a:tblGrid>
              <a:tr h="292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 Zuk;"38029000148820"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i37638506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Soul stories : practical guides to the soul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343.73 J.K.;"32383000769085"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i52050920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J.K.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Lasser's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your income tax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Up Arrow 3"/>
          <p:cNvSpPr/>
          <p:nvPr/>
        </p:nvSpPr>
        <p:spPr>
          <a:xfrm>
            <a:off x="9479902" y="4917233"/>
            <a:ext cx="429208" cy="6344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- </a:t>
            </a:r>
            <a:r>
              <a:rPr lang="en-US" i="1" dirty="0"/>
              <a:t>Barcodes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are we looking for?</a:t>
            </a:r>
          </a:p>
          <a:p>
            <a:endParaRPr lang="en-US" sz="2800" dirty="0"/>
          </a:p>
          <a:p>
            <a:pPr lvl="1"/>
            <a:r>
              <a:rPr lang="en-US" sz="2800" dirty="0"/>
              <a:t>- wrong data in barcode </a:t>
            </a:r>
            <a:r>
              <a:rPr lang="en-US" sz="2800" dirty="0" smtClean="0"/>
              <a:t>field</a:t>
            </a:r>
          </a:p>
          <a:p>
            <a:pPr lvl="3"/>
            <a:r>
              <a:rPr lang="en-US" sz="2400" dirty="0" smtClean="0"/>
              <a:t>Call numbers as barcodes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smtClean="0"/>
              <a:t>&amp; so there is no call number</a:t>
            </a:r>
          </a:p>
          <a:p>
            <a:pPr lvl="3"/>
            <a:endParaRPr lang="en-US" sz="2400" dirty="0"/>
          </a:p>
          <a:p>
            <a:pPr lvl="4"/>
            <a:r>
              <a:rPr lang="en-US" sz="2400" dirty="0" smtClean="0"/>
              <a:t>Speaking of call numbers…</a:t>
            </a:r>
          </a:p>
          <a:p>
            <a:pPr marL="566928" lvl="3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880255"/>
              </p:ext>
            </p:extLst>
          </p:nvPr>
        </p:nvGraphicFramePr>
        <p:xfrm>
          <a:off x="6288832" y="2845837"/>
          <a:ext cx="4866849" cy="1866121"/>
        </p:xfrm>
        <a:graphic>
          <a:graphicData uri="http://schemas.openxmlformats.org/drawingml/2006/table">
            <a:tbl>
              <a:tblPr/>
              <a:tblGrid>
                <a:gridCol w="2048435"/>
                <a:gridCol w="915258"/>
                <a:gridCol w="857147"/>
                <a:gridCol w="1046009"/>
              </a:tblGrid>
              <a:tr h="292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 Zuk;"38029000148820"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i37638506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Soul stories : practical guides to the soul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343.73 J.K.;"32383000769085"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i52050920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J.K.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Lasser's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your income tax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Up Arrow 3"/>
          <p:cNvSpPr/>
          <p:nvPr/>
        </p:nvSpPr>
        <p:spPr>
          <a:xfrm>
            <a:off x="9479902" y="4917233"/>
            <a:ext cx="429208" cy="6344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Just get a list of records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Just get a list of records</a:t>
            </a:r>
          </a:p>
          <a:p>
            <a:pPr lvl="2"/>
            <a:r>
              <a:rPr lang="en-US" sz="2400" dirty="0" smtClean="0"/>
              <a:t>Perhaps for a section you know to need some care…</a:t>
            </a:r>
            <a:endParaRPr lang="en-US" sz="2400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</a:t>
            </a:r>
            <a:r>
              <a:rPr lang="en-US" i="1" dirty="0" smtClean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pPr lvl="1"/>
            <a:endParaRPr lang="en-US" sz="2600" dirty="0"/>
          </a:p>
          <a:p>
            <a:pPr marL="0" indent="0">
              <a:buNone/>
            </a:pPr>
            <a:r>
              <a:rPr lang="en-US" sz="2800" dirty="0" smtClean="0"/>
              <a:t>Sort </a:t>
            </a:r>
            <a:r>
              <a:rPr lang="en-US" sz="2800" dirty="0"/>
              <a:t>by call number-</a:t>
            </a:r>
          </a:p>
          <a:p>
            <a:pPr lvl="1"/>
            <a:r>
              <a:rPr lang="en-US" sz="2400" dirty="0"/>
              <a:t>Again, the ‘mistakes’ will be at the top or the bottom of the list</a:t>
            </a:r>
          </a:p>
          <a:p>
            <a:pPr lvl="1"/>
            <a:endParaRPr lang="en-US" sz="2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7422396"/>
              </p:ext>
            </p:extLst>
          </p:nvPr>
        </p:nvGraphicFramePr>
        <p:xfrm>
          <a:off x="7147249" y="2696543"/>
          <a:ext cx="3928188" cy="2062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8188"/>
              </a:tblGrid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CALL 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25.04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808.042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- Child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(new)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353.003 Levy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Try to think of things that might be ‘wrong’ with the call number-</a:t>
            </a:r>
          </a:p>
          <a:p>
            <a:endParaRPr lang="en-US" sz="24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Mid-Hudson Library </a:t>
            </a:r>
            <a:r>
              <a:rPr lang="en-US" sz="3200" dirty="0" smtClean="0"/>
              <a:t>System</a:t>
            </a:r>
          </a:p>
          <a:p>
            <a:pPr lvl="1"/>
            <a:endParaRPr lang="en-US" sz="2600" dirty="0"/>
          </a:p>
        </p:txBody>
      </p:sp>
      <p:pic>
        <p:nvPicPr>
          <p:cNvPr id="1026" name="Picture 2" descr="http://midhudson.org/wp-content/uploads/2012/11/System_Map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45" y="1846263"/>
            <a:ext cx="29251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Try to think of things that might be ‘wrong’ with the call 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Search for Annual Report Code</a:t>
            </a:r>
          </a:p>
          <a:p>
            <a:pPr lvl="2"/>
            <a:r>
              <a:rPr lang="en-US" sz="2400" dirty="0" smtClean="0"/>
              <a:t>Such as Adult Fiction</a:t>
            </a:r>
          </a:p>
          <a:p>
            <a:endParaRPr lang="en-US" sz="24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endParaRPr lang="en-US" sz="2800" dirty="0"/>
          </a:p>
          <a:p>
            <a:pPr lvl="1"/>
            <a:r>
              <a:rPr lang="en-US" sz="2600" dirty="0" smtClean="0"/>
              <a:t> </a:t>
            </a:r>
            <a:r>
              <a:rPr lang="en-US" sz="2800" dirty="0" smtClean="0"/>
              <a:t>Inconsistencies…</a:t>
            </a:r>
          </a:p>
          <a:p>
            <a:pPr lvl="2"/>
            <a:r>
              <a:rPr lang="en-US" sz="2400" dirty="0" smtClean="0"/>
              <a:t>Inconsistent FIC Call Numbers</a:t>
            </a:r>
            <a:endParaRPr lang="en-US" sz="24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277503"/>
              </p:ext>
            </p:extLst>
          </p:nvPr>
        </p:nvGraphicFramePr>
        <p:xfrm>
          <a:off x="6565900" y="3000375"/>
          <a:ext cx="4589781" cy="207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985"/>
                <a:gridCol w="906284"/>
                <a:gridCol w="810164"/>
                <a:gridCol w="659116"/>
                <a:gridCol w="659116"/>
                <a:gridCol w="659116"/>
              </a:tblGrid>
              <a:tr h="262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CALL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RECORD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FIC  ALG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i12202009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man with the golden arm : a novel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FIC ABE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i12046577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box man Kobo Abe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F BEA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i12900837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Rebecca's tale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F NAT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i11357162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Natural suspect : a collaborative novel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ACH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i12056960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Girls at war, and other stories.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ADA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i12069553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Canal town : a novel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0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number-</a:t>
            </a:r>
          </a:p>
          <a:p>
            <a:endParaRPr lang="en-US" sz="2800" dirty="0"/>
          </a:p>
          <a:p>
            <a:pPr lvl="1"/>
            <a:r>
              <a:rPr lang="en-US" sz="2600" dirty="0" smtClean="0"/>
              <a:t> </a:t>
            </a:r>
            <a:r>
              <a:rPr lang="en-US" sz="2800" dirty="0" smtClean="0"/>
              <a:t>Inconsistencies</a:t>
            </a:r>
            <a:r>
              <a:rPr lang="en-US" sz="2800" dirty="0"/>
              <a:t>…</a:t>
            </a:r>
          </a:p>
          <a:p>
            <a:pPr lvl="2"/>
            <a:r>
              <a:rPr lang="en-US" sz="2400" dirty="0"/>
              <a:t>Inconsistent FIC Call Numbers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7106523"/>
              </p:ext>
            </p:extLst>
          </p:nvPr>
        </p:nvGraphicFramePr>
        <p:xfrm>
          <a:off x="6629399" y="3095625"/>
          <a:ext cx="4725955" cy="2036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214"/>
                <a:gridCol w="993979"/>
                <a:gridCol w="815573"/>
                <a:gridCol w="699063"/>
                <a:gridCol w="699063"/>
                <a:gridCol w="699063"/>
              </a:tblGrid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CALL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RECORE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i12887006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Death of a nag / M. C. Beaton.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i12887237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Death of a prankster / M.C. Beaton.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i12887432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Death of a scriptwriter / M.C. Beaton.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i12089060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Shardik / Richard Adams.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i1211036x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Legacy of secrets / Elizabeth Adler.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i12148684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Last respects / Catherine </a:t>
                      </a:r>
                      <a:r>
                        <a:rPr lang="en-US" sz="1200" u="none" strike="noStrike" dirty="0" err="1">
                          <a:effectLst/>
                        </a:rPr>
                        <a:t>Aird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number-</a:t>
            </a:r>
          </a:p>
          <a:p>
            <a:endParaRPr lang="en-US" sz="2800" dirty="0"/>
          </a:p>
          <a:p>
            <a:pPr lvl="1"/>
            <a:r>
              <a:rPr lang="en-US" sz="2600" dirty="0"/>
              <a:t> </a:t>
            </a:r>
            <a:r>
              <a:rPr lang="en-US" sz="2800" dirty="0" smtClean="0"/>
              <a:t>Inconsistencies</a:t>
            </a:r>
            <a:r>
              <a:rPr lang="en-US" sz="2800" dirty="0"/>
              <a:t>…</a:t>
            </a:r>
          </a:p>
          <a:p>
            <a:pPr lvl="2"/>
            <a:r>
              <a:rPr lang="en-US" sz="2400" dirty="0"/>
              <a:t>Inconsistent FIC Call </a:t>
            </a:r>
            <a:r>
              <a:rPr lang="en-US" sz="2400" dirty="0" smtClean="0"/>
              <a:t>Numbers</a:t>
            </a:r>
          </a:p>
          <a:p>
            <a:pPr lvl="3"/>
            <a:r>
              <a:rPr lang="en-US" sz="2400" dirty="0" smtClean="0"/>
              <a:t>(or none at all)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6173607"/>
              </p:ext>
            </p:extLst>
          </p:nvPr>
        </p:nvGraphicFramePr>
        <p:xfrm>
          <a:off x="6410131" y="3107092"/>
          <a:ext cx="5085184" cy="1632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8432"/>
                <a:gridCol w="952164"/>
                <a:gridCol w="994018"/>
                <a:gridCol w="669654"/>
                <a:gridCol w="669654"/>
                <a:gridCol w="781262"/>
              </a:tblGrid>
              <a:tr h="272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CALL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RECORD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i12816851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Tidewater tales : a novel / John Barth.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i1282723x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emerald illusion / Ronald Bass.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i12830768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Platte river / Rick Bass.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i12832984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view from Pompey's Head Hamilton Basso.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i12835171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Bed and breakfast Lois Battle.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Try to think of things that might be ‘wrong’ with the call 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Or inconsistencies…</a:t>
            </a:r>
          </a:p>
          <a:p>
            <a:pPr lvl="3"/>
            <a:r>
              <a:rPr lang="en-US" sz="2400" dirty="0" smtClean="0"/>
              <a:t>Like Volume information where the call number should be.</a:t>
            </a:r>
          </a:p>
          <a:p>
            <a:pPr lvl="1"/>
            <a:endParaRPr lang="en-US" sz="2600" dirty="0" smtClean="0"/>
          </a:p>
          <a:p>
            <a:endParaRPr lang="en-US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5960480" y="2871301"/>
          <a:ext cx="5936050" cy="166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159"/>
                <a:gridCol w="857057"/>
                <a:gridCol w="689088"/>
                <a:gridCol w="39633"/>
                <a:gridCol w="439897"/>
                <a:gridCol w="439897"/>
                <a:gridCol w="439897"/>
                <a:gridCol w="439897"/>
                <a:gridCol w="439897"/>
                <a:gridCol w="439897"/>
                <a:gridCol w="909731"/>
              </a:tblGrid>
              <a:tr h="306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CALL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RECORD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</a:tr>
              <a:tr h="47567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i10248456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The Best American short stories ... and the yearbook of the American short story.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</a:tr>
              <a:tr h="47567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i10248444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The Best American short stories ... and the yearbook of the American short story.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</a:tr>
              <a:tr h="40590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i10250293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Best American short stories (Boston, Mass. : 1978);"The best American short stories."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3" marR="6213" marT="621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7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Try to think of things that might be ‘wrong’ with the call number-</a:t>
            </a:r>
          </a:p>
          <a:p>
            <a:endParaRPr lang="en-US" sz="2400" dirty="0" smtClean="0"/>
          </a:p>
          <a:p>
            <a:pPr lvl="1"/>
            <a:r>
              <a:rPr lang="en-US" sz="2800" dirty="0" smtClean="0"/>
              <a:t>Perhaps, message information stored in the call number field.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Try to think of things that might be ‘wrong’ with the call number-</a:t>
            </a:r>
          </a:p>
          <a:p>
            <a:endParaRPr lang="en-US" sz="2400" dirty="0" smtClean="0"/>
          </a:p>
          <a:p>
            <a:pPr lvl="1"/>
            <a:r>
              <a:rPr lang="en-US" sz="2800" dirty="0" smtClean="0"/>
              <a:t>For instance, messages in the call number field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6671388" y="2463279"/>
          <a:ext cx="4572000" cy="302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/>
              </a:tblGrid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CALL NUMBER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Checker Set #3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Checks for 2 Discs &amp; 1 booklet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Daily Freeman - In-library use checkout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DVD 1481;"CHECK FOR SLIPCASE AND FOUR DISCS"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DVD 792 CHECKMATE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DVD O.C. 1- check for 7 discs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DVD W check for sleeve and scene guide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0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Information in the call number may be correct -</a:t>
            </a:r>
            <a:endParaRPr lang="en-US" sz="28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/>
              <a:t>Call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things that might be ‘wrong’ with the call </a:t>
            </a:r>
            <a:r>
              <a:rPr lang="en-US" sz="2800" dirty="0" smtClean="0"/>
              <a:t>number-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Information in the call number may be correct –</a:t>
            </a:r>
          </a:p>
          <a:p>
            <a:pPr lvl="3"/>
            <a:r>
              <a:rPr lang="en-US" sz="2400" dirty="0" smtClean="0"/>
              <a:t>Make sure it is up to date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6624006"/>
              </p:ext>
            </p:extLst>
          </p:nvPr>
        </p:nvGraphicFramePr>
        <p:xfrm>
          <a:off x="6466115" y="2416632"/>
          <a:ext cx="5047860" cy="2556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2382"/>
                <a:gridCol w="1220962"/>
                <a:gridCol w="1184516"/>
              </a:tblGrid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CALL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UPDATED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294.3 NEW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2/14/2015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i46578870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294.344 NHA (New Shelf)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1/1/2013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i45993890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294.3444 Y (NEW SHELF)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1/1/2013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i44911397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296.36 K (New)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1/1/2013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i19675641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296.493 PAR (New Shelf)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1/1/2013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i41282073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296.7 AAR (New Shelf)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9/2/2014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i44958018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</a:t>
            </a:r>
            <a:r>
              <a:rPr lang="en-US" sz="2800" dirty="0" smtClean="0"/>
              <a:t>where else we could find inconsistencies…</a:t>
            </a:r>
          </a:p>
          <a:p>
            <a:endParaRPr lang="en-US" sz="2800" dirty="0"/>
          </a:p>
          <a:p>
            <a:pPr lvl="4"/>
            <a:r>
              <a:rPr lang="en-US" sz="2800" dirty="0" smtClean="0"/>
              <a:t>Status =  in transit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3212724"/>
            <a:ext cx="5345920" cy="13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Mid-Hudson Library </a:t>
            </a:r>
            <a:r>
              <a:rPr lang="en-US" sz="3200" dirty="0" smtClean="0"/>
              <a:t>System</a:t>
            </a:r>
          </a:p>
          <a:p>
            <a:pPr lvl="1"/>
            <a:r>
              <a:rPr lang="en-US" sz="2800" dirty="0"/>
              <a:t>66 member </a:t>
            </a:r>
            <a:r>
              <a:rPr lang="en-US" sz="2800" dirty="0" smtClean="0"/>
              <a:t>libraries</a:t>
            </a:r>
            <a:endParaRPr lang="en-US" sz="2800" dirty="0"/>
          </a:p>
        </p:txBody>
      </p:sp>
      <p:pic>
        <p:nvPicPr>
          <p:cNvPr id="2050" name="Picture 2" descr="http://midhudson.org/wp-content/uploads/2012/11/System_Map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45" y="1846263"/>
            <a:ext cx="29251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</a:t>
            </a:r>
            <a:r>
              <a:rPr lang="en-US" sz="2800" dirty="0" smtClean="0"/>
              <a:t>where else we could find inconsistencies…</a:t>
            </a:r>
          </a:p>
          <a:p>
            <a:endParaRPr lang="en-US" sz="2800" dirty="0"/>
          </a:p>
          <a:p>
            <a:pPr lvl="4"/>
            <a:r>
              <a:rPr lang="en-US" sz="2800" dirty="0" smtClean="0"/>
              <a:t>Status =  in transit</a:t>
            </a:r>
          </a:p>
          <a:p>
            <a:pPr lvl="5"/>
            <a:r>
              <a:rPr lang="en-US" sz="2600" dirty="0" smtClean="0"/>
              <a:t>(or display or repair or …)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3212724"/>
            <a:ext cx="5345920" cy="13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</a:t>
            </a:r>
            <a:r>
              <a:rPr lang="en-US" sz="2800" dirty="0" smtClean="0"/>
              <a:t>where else we could find inconsistencies…</a:t>
            </a:r>
          </a:p>
          <a:p>
            <a:endParaRPr lang="en-US" sz="2800" dirty="0"/>
          </a:p>
          <a:p>
            <a:pPr lvl="4"/>
            <a:r>
              <a:rPr lang="en-US" sz="2800" dirty="0" smtClean="0"/>
              <a:t>Status =  in transit</a:t>
            </a:r>
          </a:p>
          <a:p>
            <a:pPr lvl="4"/>
            <a:endParaRPr lang="en-US" sz="3200" dirty="0" smtClean="0"/>
          </a:p>
          <a:p>
            <a:pPr lvl="4"/>
            <a:r>
              <a:rPr lang="en-US" sz="2400" dirty="0" smtClean="0"/>
              <a:t>How long is a reasonable amount of time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3212724"/>
            <a:ext cx="5345920" cy="13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i="1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Try to think of </a:t>
            </a:r>
            <a:r>
              <a:rPr lang="en-US" sz="2800" dirty="0" smtClean="0"/>
              <a:t>where else we could find inconsistencies…</a:t>
            </a:r>
          </a:p>
          <a:p>
            <a:endParaRPr lang="en-US" sz="2800" dirty="0"/>
          </a:p>
          <a:p>
            <a:pPr lvl="4"/>
            <a:r>
              <a:rPr lang="en-US" sz="2800" dirty="0" smtClean="0"/>
              <a:t>Status =  in transit</a:t>
            </a:r>
          </a:p>
          <a:p>
            <a:pPr lvl="4"/>
            <a:endParaRPr lang="en-US" sz="3200" dirty="0" smtClean="0"/>
          </a:p>
          <a:p>
            <a:pPr lvl="4"/>
            <a:r>
              <a:rPr lang="en-US" sz="2400" dirty="0" smtClean="0"/>
              <a:t>How long is a reasonable amount of time</a:t>
            </a:r>
          </a:p>
          <a:p>
            <a:pPr lvl="4"/>
            <a:endParaRPr lang="en-US" sz="2400" dirty="0" smtClean="0"/>
          </a:p>
          <a:p>
            <a:pPr lvl="4"/>
            <a:r>
              <a:rPr lang="en-US" sz="2400" dirty="0" smtClean="0"/>
              <a:t>(hint, export the message)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3212724"/>
            <a:ext cx="5345920" cy="139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What else..?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else could possible be ‘wrong’ in the database?</a:t>
            </a:r>
          </a:p>
          <a:p>
            <a:pPr lvl="1"/>
            <a:endParaRPr lang="en-US" sz="2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What else..?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else could possible be ‘wrong’ in the database?</a:t>
            </a:r>
          </a:p>
          <a:p>
            <a:pPr lvl="1"/>
            <a:endParaRPr lang="en-US" sz="2600" dirty="0" smtClean="0"/>
          </a:p>
          <a:p>
            <a:pPr lvl="2"/>
            <a:r>
              <a:rPr lang="en-US" sz="2800" dirty="0" smtClean="0"/>
              <a:t>Price -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What else..?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else could possible be ‘wrong’ in the database?</a:t>
            </a:r>
          </a:p>
          <a:p>
            <a:pPr lvl="1"/>
            <a:endParaRPr lang="en-US" sz="2600" dirty="0" smtClean="0"/>
          </a:p>
          <a:p>
            <a:pPr lvl="2"/>
            <a:r>
              <a:rPr lang="en-US" sz="2800" dirty="0" smtClean="0"/>
              <a:t>Price -</a:t>
            </a:r>
          </a:p>
          <a:p>
            <a:pPr lvl="4"/>
            <a:r>
              <a:rPr lang="en-US" sz="2400" dirty="0" smtClean="0"/>
              <a:t>How about items with incorrect prices?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0866"/>
            <a:ext cx="5370382" cy="364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</a:t>
            </a: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else could possible be ‘wrong’ in the database?</a:t>
            </a:r>
          </a:p>
          <a:p>
            <a:pPr lvl="1"/>
            <a:endParaRPr lang="en-US" sz="2600" dirty="0"/>
          </a:p>
          <a:p>
            <a:pPr lvl="2"/>
            <a:r>
              <a:rPr lang="en-US" sz="2800" dirty="0"/>
              <a:t>Price -</a:t>
            </a:r>
          </a:p>
          <a:p>
            <a:pPr lvl="4"/>
            <a:r>
              <a:rPr lang="en-US" sz="2400" dirty="0"/>
              <a:t>How about items with incorrect prices</a:t>
            </a:r>
            <a:r>
              <a:rPr lang="en-US" sz="2400" dirty="0" smtClean="0"/>
              <a:t>?</a:t>
            </a:r>
          </a:p>
          <a:p>
            <a:pPr lvl="4"/>
            <a:endParaRPr lang="en-US" sz="2400" dirty="0"/>
          </a:p>
          <a:p>
            <a:pPr lvl="4"/>
            <a:r>
              <a:rPr lang="en-US" sz="2200" dirty="0" smtClean="0"/>
              <a:t>Well, some books </a:t>
            </a:r>
            <a:r>
              <a:rPr lang="en-US" sz="2200" i="1" dirty="0" smtClean="0"/>
              <a:t>are</a:t>
            </a:r>
            <a:r>
              <a:rPr lang="en-US" sz="2200" dirty="0" smtClean="0"/>
              <a:t> expensive</a:t>
            </a:r>
            <a:endParaRPr lang="en-US" sz="22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664821"/>
              </p:ext>
            </p:extLst>
          </p:nvPr>
        </p:nvGraphicFramePr>
        <p:xfrm>
          <a:off x="6158204" y="2967134"/>
          <a:ext cx="5831634" cy="1614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147"/>
                <a:gridCol w="896982"/>
                <a:gridCol w="3151896"/>
                <a:gridCol w="859609"/>
              </a:tblGrid>
              <a:tr h="38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CALL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TITLE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</a:tr>
              <a:tr h="3074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$2,696.00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REF 503 </a:t>
                      </a:r>
                      <a:r>
                        <a:rPr lang="en-US" sz="1100" u="none" strike="noStrike" dirty="0" err="1">
                          <a:effectLst/>
                        </a:rPr>
                        <a:t>McGr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McGraw-Hill encyclopedia of science &amp; technology.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i40632477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</a:tr>
              <a:tr h="3074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$2,696.00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 503 McGr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McGraw-Hill encyclopedia of science &amp; technology.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i40632532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</a:tr>
              <a:tr h="3074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$2,696.00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 503 McGr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McGraw-Hill encyclopedia of science &amp; technology.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i40632581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</a:tr>
              <a:tr h="3074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$2,696.00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 503 McGr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McGraw-Hill encyclopedia of science &amp; technology.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i4063260x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else could possible be ‘wrong’ in the database?</a:t>
            </a:r>
          </a:p>
          <a:p>
            <a:pPr lvl="1"/>
            <a:endParaRPr lang="en-US" sz="2600" dirty="0"/>
          </a:p>
          <a:p>
            <a:pPr lvl="2"/>
            <a:r>
              <a:rPr lang="en-US" sz="2800" dirty="0"/>
              <a:t>Price -</a:t>
            </a:r>
          </a:p>
          <a:p>
            <a:pPr lvl="4"/>
            <a:r>
              <a:rPr lang="en-US" sz="2400" dirty="0"/>
              <a:t>How about items with incorrect prices</a:t>
            </a:r>
            <a:r>
              <a:rPr lang="en-US" sz="2400" dirty="0" smtClean="0"/>
              <a:t>?</a:t>
            </a:r>
          </a:p>
          <a:p>
            <a:pPr lvl="4"/>
            <a:endParaRPr lang="en-US" sz="2400" dirty="0"/>
          </a:p>
          <a:p>
            <a:pPr lvl="4"/>
            <a:r>
              <a:rPr lang="en-US" sz="2400" dirty="0" smtClean="0"/>
              <a:t>But not these…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9950359"/>
              </p:ext>
            </p:extLst>
          </p:nvPr>
        </p:nvGraphicFramePr>
        <p:xfrm>
          <a:off x="6218238" y="3123785"/>
          <a:ext cx="5668962" cy="1886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366"/>
                <a:gridCol w="886408"/>
                <a:gridCol w="2799184"/>
                <a:gridCol w="1129004"/>
              </a:tblGrid>
              <a:tr h="242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PRICE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CALL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TITLE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0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$2,800.00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Leaving time : a novel / Jodi Picoult.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i57144576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28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$2,898.00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327.73056 Nasr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dispensable nation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i5112595x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33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$2,995.00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DVD 3325 Hay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Haywire [videorecording]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i49151629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61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$2,995.00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New FIC GRE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Saving Grace / Jane Green.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i57406492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51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$3,000.00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Computer use.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i30176773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425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$3,095.00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ICR KIP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Jungle book. #3, Mowgli's big birthday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i41298019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  <a:tr h="223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$3,230.00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636.088 WHI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Betty and friends : my life at the zoo / Betty White.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i48232579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1" marR="7651" marT="765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8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What else could possible be ‘wrong’ in the database?</a:t>
            </a:r>
          </a:p>
          <a:p>
            <a:pPr lvl="1"/>
            <a:endParaRPr lang="en-US" sz="2600" dirty="0"/>
          </a:p>
          <a:p>
            <a:pPr lvl="2"/>
            <a:r>
              <a:rPr lang="en-US" sz="2800" dirty="0"/>
              <a:t>Price -</a:t>
            </a:r>
          </a:p>
          <a:p>
            <a:pPr lvl="4"/>
            <a:r>
              <a:rPr lang="en-US" sz="2400" dirty="0"/>
              <a:t>How about items with incorrect prices?</a:t>
            </a:r>
          </a:p>
          <a:p>
            <a:pPr lvl="4"/>
            <a:endParaRPr lang="en-US" sz="2400" dirty="0"/>
          </a:p>
          <a:p>
            <a:pPr lvl="4"/>
            <a:r>
              <a:rPr lang="en-US" sz="2400" dirty="0"/>
              <a:t>But not these</a:t>
            </a:r>
            <a:r>
              <a:rPr lang="en-US" sz="2400" dirty="0" smtClean="0"/>
              <a:t>… </a:t>
            </a:r>
          </a:p>
          <a:p>
            <a:pPr lvl="6"/>
            <a:r>
              <a:rPr lang="en-US" sz="2400" dirty="0" smtClean="0"/>
              <a:t>&amp; not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2400" dirty="0" smtClean="0"/>
              <a:t> expensive!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700484"/>
              </p:ext>
            </p:extLst>
          </p:nvPr>
        </p:nvGraphicFramePr>
        <p:xfrm>
          <a:off x="6218238" y="3371432"/>
          <a:ext cx="5668963" cy="1844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954"/>
                <a:gridCol w="961053"/>
                <a:gridCol w="2463282"/>
                <a:gridCol w="1119674"/>
              </a:tblGrid>
              <a:tr h="34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CALL 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  <a:tr h="27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$9,780,300.00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363.738 Nor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The climate casino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i52470507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  <a:tr h="27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$9,780,500.00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917.47 La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On the high line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i57360716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  <a:tr h="412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$9,781,619.00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BK/CD SPA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longest ride [sound recording] / Nicholas Sparks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i51899619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  <a:tr h="27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$10,380,580.00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JF Coo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magic pot / Patricia Coombs.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i30137299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  <a:tr h="27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$18,000,000.00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 571.31 JEN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Creature features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i57138692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9" marR="7779" marT="777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2"/>
            <a:r>
              <a:rPr lang="en-US" sz="2800" dirty="0" smtClean="0"/>
              <a:t>Is it really that bad?</a:t>
            </a:r>
          </a:p>
        </p:txBody>
      </p:sp>
    </p:spTree>
    <p:extLst>
      <p:ext uri="{BB962C8B-B14F-4D97-AF65-F5344CB8AC3E}">
        <p14:creationId xmlns:p14="http://schemas.microsoft.com/office/powerpoint/2010/main" val="6587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Mid-Hudson Library </a:t>
            </a:r>
            <a:r>
              <a:rPr lang="en-US" sz="3200" dirty="0" smtClean="0"/>
              <a:t>System</a:t>
            </a:r>
          </a:p>
          <a:p>
            <a:pPr lvl="1"/>
            <a:r>
              <a:rPr lang="en-US" sz="2800" dirty="0"/>
              <a:t>66 member libraries</a:t>
            </a:r>
          </a:p>
          <a:p>
            <a:pPr lvl="1"/>
            <a:r>
              <a:rPr lang="en-US" sz="2800" dirty="0" smtClean="0"/>
              <a:t>5 counties</a:t>
            </a:r>
            <a:endParaRPr lang="en-US" sz="2800" dirty="0"/>
          </a:p>
        </p:txBody>
      </p:sp>
      <p:pic>
        <p:nvPicPr>
          <p:cNvPr id="3074" name="Picture 2" descr="http://midhudson.org/wp-content/uploads/2012/11/System_Map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45" y="1846263"/>
            <a:ext cx="29251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2"/>
            <a:r>
              <a:rPr lang="en-US" sz="2800" dirty="0" smtClean="0"/>
              <a:t>Is it really that bad?</a:t>
            </a:r>
          </a:p>
          <a:p>
            <a:pPr lvl="4"/>
            <a:r>
              <a:rPr lang="en-US" sz="2800" dirty="0" smtClean="0"/>
              <a:t>Well, yes &amp; no</a:t>
            </a:r>
          </a:p>
        </p:txBody>
      </p:sp>
    </p:spTree>
    <p:extLst>
      <p:ext uri="{BB962C8B-B14F-4D97-AF65-F5344CB8AC3E}">
        <p14:creationId xmlns:p14="http://schemas.microsoft.com/office/powerpoint/2010/main" val="18904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And Does it matter?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96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And Does it matter?</a:t>
            </a:r>
          </a:p>
          <a:p>
            <a:pPr lvl="2"/>
            <a:r>
              <a:rPr lang="en-US" sz="2200" dirty="0" smtClean="0"/>
              <a:t>Yes, it does actually…</a:t>
            </a: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169" y="3004748"/>
            <a:ext cx="2295525" cy="13430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8798671" y="3610152"/>
            <a:ext cx="578498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And Does it matter?</a:t>
            </a:r>
          </a:p>
          <a:p>
            <a:pPr lvl="2"/>
            <a:r>
              <a:rPr lang="en-US" sz="2200" dirty="0" smtClean="0"/>
              <a:t>Yes, it does actually…</a:t>
            </a: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169" y="3004748"/>
            <a:ext cx="2295525" cy="13430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8798671" y="3610152"/>
            <a:ext cx="578498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741" y="3377145"/>
            <a:ext cx="2305050" cy="260032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359261" y="5365102"/>
            <a:ext cx="905070" cy="167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And Does it matter?</a:t>
            </a:r>
          </a:p>
          <a:p>
            <a:pPr lvl="2"/>
            <a:r>
              <a:rPr lang="en-US" sz="2200" dirty="0" smtClean="0"/>
              <a:t>Yes, it does actually…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471" y="3108746"/>
            <a:ext cx="4038600" cy="258127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9050694" y="5281127"/>
            <a:ext cx="802433" cy="2425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The problem data is in there, but it is not as bad as it seems.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4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The problem data is in there, but it is not as bad as it seems.</a:t>
            </a:r>
          </a:p>
          <a:p>
            <a:endParaRPr lang="en-US" dirty="0"/>
          </a:p>
          <a:p>
            <a:r>
              <a:rPr lang="en-US" sz="2400" dirty="0" smtClean="0"/>
              <a:t>Don’t let yourself become mired in all this negativity 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93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Is </a:t>
            </a:r>
            <a:r>
              <a:rPr lang="en-US" sz="2800" dirty="0"/>
              <a:t>it really that bad?</a:t>
            </a:r>
          </a:p>
          <a:p>
            <a:pPr lvl="4"/>
            <a:r>
              <a:rPr lang="en-US" sz="2800" dirty="0"/>
              <a:t>Well, yes &amp; 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The problem data is in there, but it is not as bad as it seems.</a:t>
            </a:r>
          </a:p>
          <a:p>
            <a:endParaRPr lang="en-US" dirty="0"/>
          </a:p>
          <a:p>
            <a:r>
              <a:rPr lang="en-US" sz="2400" dirty="0" smtClean="0"/>
              <a:t>Don’t let yourself become mired in all this negativity –</a:t>
            </a:r>
          </a:p>
          <a:p>
            <a:endParaRPr lang="en-US" dirty="0"/>
          </a:p>
          <a:p>
            <a:pPr lvl="1"/>
            <a:r>
              <a:rPr lang="en-US" sz="2200" dirty="0" smtClean="0"/>
              <a:t>Pause…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13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Patron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looked at Item records, how about the patron records?</a:t>
            </a:r>
          </a:p>
          <a:p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</a:t>
            </a:r>
            <a:r>
              <a:rPr lang="en-US" sz="2800" dirty="0" smtClean="0"/>
              <a:t>barcodes?</a:t>
            </a:r>
          </a:p>
          <a:p>
            <a:pPr lvl="2"/>
            <a:endParaRPr lang="en-US" sz="22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4937125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Mid-Hudson Library </a:t>
            </a:r>
            <a:r>
              <a:rPr lang="en-US" sz="3200" dirty="0" smtClean="0"/>
              <a:t>System</a:t>
            </a:r>
          </a:p>
          <a:p>
            <a:pPr lvl="1"/>
            <a:r>
              <a:rPr lang="en-US" sz="2800" dirty="0"/>
              <a:t>66 member libraries</a:t>
            </a:r>
          </a:p>
          <a:p>
            <a:pPr lvl="1"/>
            <a:r>
              <a:rPr lang="en-US" sz="2800" dirty="0" smtClean="0"/>
              <a:t>5 counties</a:t>
            </a:r>
          </a:p>
          <a:p>
            <a:pPr lvl="1"/>
            <a:r>
              <a:rPr lang="en-US" sz="2800" dirty="0" smtClean="0"/>
              <a:t>3.1 </a:t>
            </a:r>
            <a:r>
              <a:rPr lang="en-US" sz="2800" dirty="0" smtClean="0"/>
              <a:t>million items</a:t>
            </a:r>
          </a:p>
          <a:p>
            <a:pPr lvl="1"/>
            <a:endParaRPr lang="en-US" sz="2600" dirty="0"/>
          </a:p>
        </p:txBody>
      </p:sp>
      <p:pic>
        <p:nvPicPr>
          <p:cNvPr id="4098" name="Picture 2" descr="http://midhudson.org/wp-content/uploads/2012/11/System_Map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45" y="1846263"/>
            <a:ext cx="29251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400" dirty="0" smtClean="0"/>
              <a:t>This was not bad, actually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400" dirty="0" smtClean="0"/>
              <a:t>This was not bad, actually –</a:t>
            </a:r>
            <a:r>
              <a:rPr lang="en-US" sz="2400" dirty="0"/>
              <a:t>	</a:t>
            </a:r>
            <a:r>
              <a:rPr lang="en-US" sz="2400" dirty="0" smtClean="0"/>
              <a:t>But </a:t>
            </a:r>
            <a:r>
              <a:rPr lang="en-US" sz="2400" dirty="0"/>
              <a:t>a few issues</a:t>
            </a:r>
          </a:p>
          <a:p>
            <a:pPr lvl="3"/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BARCODE	lost2 6022 00011 </a:t>
            </a:r>
            <a:r>
              <a:rPr lang="en-US" dirty="0" smtClean="0"/>
              <a:t>2817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400" dirty="0" smtClean="0"/>
              <a:t>This was not bad, actually –</a:t>
            </a:r>
            <a:r>
              <a:rPr lang="en-US" sz="2400" dirty="0"/>
              <a:t>	</a:t>
            </a:r>
            <a:r>
              <a:rPr lang="en-US" sz="2400" dirty="0" smtClean="0"/>
              <a:t>But </a:t>
            </a:r>
            <a:r>
              <a:rPr lang="en-US" sz="2400" dirty="0"/>
              <a:t>a few issues</a:t>
            </a:r>
          </a:p>
          <a:p>
            <a:pPr lvl="3"/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BARCODE	lost2 6022 00011 </a:t>
            </a:r>
            <a:r>
              <a:rPr lang="en-US" dirty="0" smtClean="0"/>
              <a:t>2817</a:t>
            </a:r>
          </a:p>
          <a:p>
            <a:endParaRPr lang="en-US" dirty="0"/>
          </a:p>
          <a:p>
            <a:r>
              <a:rPr lang="en-US" dirty="0"/>
              <a:t>P BARCODE	nogood28024000065332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400" dirty="0" smtClean="0"/>
              <a:t>This was not bad, actually –</a:t>
            </a:r>
            <a:r>
              <a:rPr lang="en-US" sz="2400" dirty="0"/>
              <a:t>	</a:t>
            </a:r>
            <a:r>
              <a:rPr lang="en-US" sz="2400" dirty="0" smtClean="0"/>
              <a:t>But </a:t>
            </a:r>
            <a:r>
              <a:rPr lang="en-US" sz="2400" dirty="0"/>
              <a:t>a few issues</a:t>
            </a:r>
          </a:p>
          <a:p>
            <a:pPr lvl="3"/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BARCODE	lost2 6022 00011 </a:t>
            </a:r>
            <a:r>
              <a:rPr lang="en-US" dirty="0" smtClean="0"/>
              <a:t>2817</a:t>
            </a:r>
          </a:p>
          <a:p>
            <a:endParaRPr lang="en-US" dirty="0"/>
          </a:p>
          <a:p>
            <a:r>
              <a:rPr lang="en-US" dirty="0"/>
              <a:t>P BARCODE	nogood28024000065332</a:t>
            </a:r>
          </a:p>
          <a:p>
            <a:endParaRPr lang="en-US" dirty="0" smtClean="0"/>
          </a:p>
          <a:p>
            <a:r>
              <a:rPr lang="en-US" dirty="0"/>
              <a:t>stolen2 2390 00038 2910do not honor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000" dirty="0" smtClean="0"/>
              <a:t>Now, this one is not necessarily a bad idea – to indicate it stolen so it cannot be used by someone else</a:t>
            </a:r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stolen2 2390 00038 2910do not honor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3"/>
            <a:r>
              <a:rPr lang="en-US" sz="2000" dirty="0" smtClean="0"/>
              <a:t>Now, this one is not necessarily a bad idea – to indicate it stolen so it cannot be used by someone else</a:t>
            </a:r>
          </a:p>
          <a:p>
            <a:pPr marL="566928" lvl="3" indent="0">
              <a:buNone/>
            </a:pPr>
            <a:endParaRPr lang="en-US" sz="2000" dirty="0" smtClean="0"/>
          </a:p>
          <a:p>
            <a:pPr lvl="3"/>
            <a:r>
              <a:rPr lang="en-US" sz="2000" dirty="0" smtClean="0"/>
              <a:t>But it wont match any barcode in the database -</a:t>
            </a:r>
            <a:endParaRPr lang="en-US" sz="2000" dirty="0"/>
          </a:p>
          <a:p>
            <a:pPr lvl="3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stolen2 2390 00038 2910do not honor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2"/>
            <a:r>
              <a:rPr lang="en-US" sz="2400" dirty="0" smtClean="0"/>
              <a:t>And if scanned, will only bring up this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052406"/>
            <a:ext cx="4937125" cy="361043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878044" y="4245429"/>
            <a:ext cx="1156996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barcodes?</a:t>
            </a:r>
          </a:p>
          <a:p>
            <a:pPr lvl="2"/>
            <a:r>
              <a:rPr lang="en-US" sz="2400" dirty="0" smtClean="0"/>
              <a:t>Put STOLEN in the message field,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</a:t>
            </a:r>
            <a:r>
              <a:rPr lang="en-US" sz="2800" dirty="0" smtClean="0"/>
              <a:t>?</a:t>
            </a:r>
            <a:endParaRPr lang="en-US" sz="2800" dirty="0"/>
          </a:p>
          <a:p>
            <a:pPr lvl="2"/>
            <a:r>
              <a:rPr lang="en-US" sz="2400" dirty="0" smtClean="0"/>
              <a:t>Put STOLEN in the message field, that way it will ‘pop-up’ if someone tries to use the stolen card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91399" y="3276599"/>
            <a:ext cx="3054527" cy="137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</a:t>
            </a:r>
            <a:r>
              <a:rPr lang="en-US" sz="2800" dirty="0" smtClean="0"/>
              <a:t>?</a:t>
            </a:r>
          </a:p>
          <a:p>
            <a:pPr lvl="2"/>
            <a:r>
              <a:rPr lang="en-US" sz="2400" dirty="0" smtClean="0"/>
              <a:t>Lost Cards - 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Mid-Hudson Library </a:t>
            </a:r>
            <a:r>
              <a:rPr lang="en-US" sz="3200" dirty="0" smtClean="0"/>
              <a:t>System</a:t>
            </a:r>
          </a:p>
          <a:p>
            <a:pPr lvl="1"/>
            <a:r>
              <a:rPr lang="en-US" sz="2800" dirty="0"/>
              <a:t>66 member libraries</a:t>
            </a:r>
          </a:p>
          <a:p>
            <a:pPr lvl="1"/>
            <a:r>
              <a:rPr lang="en-US" sz="2800" dirty="0" smtClean="0"/>
              <a:t>5 counties</a:t>
            </a:r>
          </a:p>
          <a:p>
            <a:pPr lvl="1"/>
            <a:r>
              <a:rPr lang="en-US" sz="2800" dirty="0" smtClean="0"/>
              <a:t>3.1</a:t>
            </a:r>
            <a:r>
              <a:rPr lang="en-US" sz="2800" dirty="0" smtClean="0"/>
              <a:t> </a:t>
            </a:r>
            <a:r>
              <a:rPr lang="en-US" sz="2800" dirty="0" smtClean="0"/>
              <a:t>million items</a:t>
            </a:r>
          </a:p>
          <a:p>
            <a:pPr lvl="1"/>
            <a:r>
              <a:rPr lang="en-US" sz="2800" dirty="0" smtClean="0"/>
              <a:t>300,000 patrons</a:t>
            </a:r>
          </a:p>
          <a:p>
            <a:pPr lvl="1"/>
            <a:endParaRPr lang="en-US" sz="2600" dirty="0"/>
          </a:p>
        </p:txBody>
      </p:sp>
      <p:pic>
        <p:nvPicPr>
          <p:cNvPr id="5122" name="Picture 2" descr="http://midhudson.org/wp-content/uploads/2012/11/System_Map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45" y="1846263"/>
            <a:ext cx="29251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</a:t>
            </a:r>
            <a:r>
              <a:rPr lang="en-US" sz="2800" dirty="0" smtClean="0"/>
              <a:t>?</a:t>
            </a:r>
          </a:p>
          <a:p>
            <a:pPr lvl="2"/>
            <a:r>
              <a:rPr lang="en-US" sz="2400" dirty="0" smtClean="0"/>
              <a:t>Lost Cards – </a:t>
            </a:r>
          </a:p>
          <a:p>
            <a:pPr lvl="2"/>
            <a:r>
              <a:rPr lang="en-US" sz="1800" dirty="0" smtClean="0"/>
              <a:t>“</a:t>
            </a:r>
            <a:r>
              <a:rPr lang="en-US" sz="2000" dirty="0"/>
              <a:t>Click on the old barcode and move the cursor to the beginning of the field and type </a:t>
            </a:r>
            <a:r>
              <a:rPr lang="en-US" sz="2000" b="1" dirty="0"/>
              <a:t>LOST </a:t>
            </a:r>
            <a:r>
              <a:rPr lang="en-US" sz="2000" b="1" dirty="0" smtClean="0"/>
              <a:t>CARD”</a:t>
            </a:r>
            <a:endParaRPr lang="en-US" sz="2000" dirty="0"/>
          </a:p>
          <a:p>
            <a:pPr lvl="2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LOST </a:t>
            </a:r>
            <a:r>
              <a:rPr lang="en-US" dirty="0"/>
              <a:t>CARD 2 2380 00019 2351</a:t>
            </a:r>
          </a:p>
        </p:txBody>
      </p:sp>
    </p:spTree>
    <p:extLst>
      <p:ext uri="{BB962C8B-B14F-4D97-AF65-F5344CB8AC3E}">
        <p14:creationId xmlns:p14="http://schemas.microsoft.com/office/powerpoint/2010/main" val="36766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</a:t>
            </a:r>
            <a:r>
              <a:rPr lang="en-US" sz="2800" dirty="0" smtClean="0"/>
              <a:t>?</a:t>
            </a:r>
          </a:p>
          <a:p>
            <a:pPr lvl="2"/>
            <a:r>
              <a:rPr lang="en-US" sz="2400" dirty="0" smtClean="0"/>
              <a:t>Lost Cards – </a:t>
            </a:r>
          </a:p>
          <a:p>
            <a:pPr lvl="2"/>
            <a:r>
              <a:rPr lang="en-US" sz="2000" dirty="0" smtClean="0"/>
              <a:t>“</a:t>
            </a:r>
            <a:r>
              <a:rPr lang="en-US" sz="2000" dirty="0"/>
              <a:t>Click on the old barcode and move the cursor to the beginning of the field and type </a:t>
            </a:r>
            <a:r>
              <a:rPr lang="en-US" sz="2000" b="1" dirty="0"/>
              <a:t>LOST </a:t>
            </a:r>
            <a:r>
              <a:rPr lang="en-US" sz="2000" b="1" dirty="0" smtClean="0"/>
              <a:t>CARD”</a:t>
            </a:r>
            <a:endParaRPr lang="en-US" sz="2000" dirty="0"/>
          </a:p>
          <a:p>
            <a:pPr lvl="2"/>
            <a:endParaRPr lang="en-US" sz="2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34238" y="3114675"/>
            <a:ext cx="2905125" cy="14859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238" y="2052406"/>
            <a:ext cx="4937125" cy="361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records?</a:t>
            </a:r>
          </a:p>
          <a:p>
            <a:endParaRPr lang="en-US" sz="2800" dirty="0"/>
          </a:p>
          <a:p>
            <a:pPr lvl="1"/>
            <a:r>
              <a:rPr lang="en-US" sz="2800" dirty="0"/>
              <a:t>Patron barcodes</a:t>
            </a:r>
            <a:r>
              <a:rPr lang="en-US" sz="2800" dirty="0" smtClean="0"/>
              <a:t>?</a:t>
            </a:r>
          </a:p>
          <a:p>
            <a:pPr lvl="2"/>
            <a:r>
              <a:rPr lang="en-US" sz="2400" dirty="0" smtClean="0"/>
              <a:t>Lost Cards – </a:t>
            </a:r>
          </a:p>
          <a:p>
            <a:pPr lvl="2"/>
            <a:r>
              <a:rPr lang="en-US" sz="2000" dirty="0" smtClean="0"/>
              <a:t>If you put the </a:t>
            </a:r>
            <a:r>
              <a:rPr lang="en-US" sz="2000" b="1" dirty="0" smtClean="0"/>
              <a:t>LOST CARD </a:t>
            </a:r>
            <a:r>
              <a:rPr lang="en-US" sz="2000" dirty="0" smtClean="0"/>
              <a:t>indication at the </a:t>
            </a:r>
            <a:r>
              <a:rPr lang="en-US" sz="2000" b="1" dirty="0" smtClean="0"/>
              <a:t>end</a:t>
            </a:r>
            <a:r>
              <a:rPr lang="en-US" sz="2000" dirty="0" smtClean="0"/>
              <a:t> of the barcode instead…</a:t>
            </a:r>
            <a:endParaRPr lang="en-US" sz="2000" dirty="0"/>
          </a:p>
          <a:p>
            <a:pPr lvl="2"/>
            <a:endParaRPr lang="en-US" sz="2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34238" y="3114675"/>
            <a:ext cx="29051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2"/>
            <a:r>
              <a:rPr lang="en-US" sz="2800" dirty="0" smtClean="0"/>
              <a:t>Expired cards?</a:t>
            </a:r>
            <a:endParaRPr lang="en-US" sz="28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8197" y="1845734"/>
            <a:ext cx="5430147" cy="36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2"/>
            <a:r>
              <a:rPr lang="en-US" sz="2800" dirty="0" smtClean="0"/>
              <a:t>Expired cards?</a:t>
            </a:r>
          </a:p>
          <a:p>
            <a:pPr lvl="3"/>
            <a:r>
              <a:rPr lang="en-US" sz="2400" dirty="0" smtClean="0"/>
              <a:t>Currently 39,253 in the database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8197" y="1845734"/>
            <a:ext cx="5430147" cy="36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2"/>
            <a:r>
              <a:rPr lang="en-US" sz="2800" dirty="0" smtClean="0"/>
              <a:t>Expired cards?</a:t>
            </a:r>
          </a:p>
          <a:p>
            <a:pPr lvl="3"/>
            <a:r>
              <a:rPr lang="en-US" sz="2400" dirty="0" smtClean="0"/>
              <a:t>Currently 39,253 in the database</a:t>
            </a:r>
          </a:p>
          <a:p>
            <a:pPr lvl="3"/>
            <a:r>
              <a:rPr lang="en-US" sz="2000" i="1" dirty="0" smtClean="0"/>
              <a:t>In certain ways, these records are costing you money…</a:t>
            </a:r>
            <a:endParaRPr lang="en-US" sz="2000" i="1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8197" y="1845734"/>
            <a:ext cx="5430147" cy="36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5501011" cy="373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6230" y="2166062"/>
            <a:ext cx="5463689" cy="3710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607" y="2777753"/>
            <a:ext cx="4166733" cy="2739405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9986101" y="4226767"/>
            <a:ext cx="1169579" cy="3732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500+ in the database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81012"/>
            <a:ext cx="5622309" cy="38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Most are missing email address</a:t>
            </a:r>
          </a:p>
          <a:p>
            <a:pPr lvl="2"/>
            <a:endParaRPr lang="en-US" sz="2200" dirty="0" smtClean="0"/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9521951"/>
              </p:ext>
            </p:extLst>
          </p:nvPr>
        </p:nvGraphicFramePr>
        <p:xfrm>
          <a:off x="7429500" y="3286125"/>
          <a:ext cx="3726180" cy="1612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663"/>
                <a:gridCol w="1146517"/>
              </a:tblGrid>
              <a:tr h="268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EMAIL ADDRESS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87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p10021656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87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p10101809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87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p10103387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87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p10118548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87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p10123337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Shhhh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9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Some barcodes in email field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2400810"/>
              </p:ext>
            </p:extLst>
          </p:nvPr>
        </p:nvGraphicFramePr>
        <p:xfrm>
          <a:off x="7532396" y="3303038"/>
          <a:ext cx="3766976" cy="106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5269"/>
                <a:gridCol w="1111707"/>
              </a:tblGrid>
              <a:tr h="242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EMAIL ADDRESS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22913000071686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p10708443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28032000052242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p14667356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1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Some not formatted correctly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9272469"/>
              </p:ext>
            </p:extLst>
          </p:nvPr>
        </p:nvGraphicFramePr>
        <p:xfrm>
          <a:off x="7429499" y="3286125"/>
          <a:ext cx="3953847" cy="1528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7279"/>
                <a:gridCol w="1216568"/>
              </a:tblGrid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EMAIL ADDRESS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DASCHREIBYAHOO.COM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p10582538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jhall17.hvc.rr.com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p14896837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jlr1086Ahotmail.com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p10955963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kbgriswo5yr.edu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p14885220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kingueriaol.com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p10270565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3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And then this…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5055696"/>
              </p:ext>
            </p:extLst>
          </p:nvPr>
        </p:nvGraphicFramePr>
        <p:xfrm>
          <a:off x="7429500" y="3476623"/>
          <a:ext cx="3627276" cy="130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191"/>
                <a:gridCol w="1116085"/>
              </a:tblGrid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EMAIL ADDRESS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nancy12589excite.com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p13310094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nmballouyahoo.com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p14643431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p14967108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9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</a:t>
            </a:r>
            <a:r>
              <a:rPr lang="en-US" dirty="0"/>
              <a:t>– Patron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We have looked at Item records, how about the patron records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Contact preference?</a:t>
            </a:r>
          </a:p>
          <a:p>
            <a:pPr lvl="2"/>
            <a:r>
              <a:rPr lang="en-US" sz="2200" dirty="0" smtClean="0"/>
              <a:t>And then this…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5055696"/>
              </p:ext>
            </p:extLst>
          </p:nvPr>
        </p:nvGraphicFramePr>
        <p:xfrm>
          <a:off x="7429500" y="3476623"/>
          <a:ext cx="3627276" cy="130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191"/>
                <a:gridCol w="1116085"/>
              </a:tblGrid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EMAIL ADDRESS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RECORD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nancy12589excite.com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p13310094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nmballouyahoo.com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p14643431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p14967108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578082" y="4581331"/>
            <a:ext cx="709126" cy="186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</a:t>
            </a:r>
            <a:r>
              <a:rPr lang="en-US" sz="4000" i="1" dirty="0" smtClean="0"/>
              <a:t>where to go from here?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what?</a:t>
            </a:r>
          </a:p>
          <a:p>
            <a:pPr lvl="1"/>
            <a:endParaRPr lang="en-US" sz="2600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</a:t>
            </a:r>
            <a:r>
              <a:rPr lang="en-US" sz="4000" i="1" dirty="0" smtClean="0"/>
              <a:t>where to go from here?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what?</a:t>
            </a:r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 would love this presentation to be obsolete 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</a:t>
            </a:r>
            <a:r>
              <a:rPr lang="en-US" sz="4000" i="1" dirty="0" smtClean="0"/>
              <a:t>where to go from here?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what?</a:t>
            </a:r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 would love this presentation to be obsolete 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Most important is to know your collection</a:t>
            </a:r>
          </a:p>
          <a:p>
            <a:pPr lvl="2"/>
            <a:endParaRPr lang="en-US" sz="2200" dirty="0" smtClean="0"/>
          </a:p>
          <a:p>
            <a:pPr lvl="2"/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 – </a:t>
            </a:r>
            <a:r>
              <a:rPr lang="en-US" sz="4000" i="1" dirty="0" smtClean="0"/>
              <a:t>where to go from here?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what?</a:t>
            </a:r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 would love this presentation to be obsolete 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Most important is to know your collection</a:t>
            </a:r>
          </a:p>
          <a:p>
            <a:pPr marL="384048" lvl="2" indent="0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And start searching…</a:t>
            </a:r>
          </a:p>
          <a:p>
            <a:pPr lvl="2"/>
            <a:endParaRPr lang="en-US" sz="2200" dirty="0" smtClean="0"/>
          </a:p>
          <a:p>
            <a:pPr lvl="2"/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1471400" lvl="8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</a:t>
            </a:r>
            <a:r>
              <a:rPr lang="en-US" sz="3600" b="1" dirty="0" smtClean="0"/>
              <a:t>Questions 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38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566928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</a:t>
            </a:r>
            <a:r>
              <a:rPr lang="en-US" sz="3600" b="1" dirty="0" smtClean="0"/>
              <a:t>Thank you…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96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2506</TotalTime>
  <Words>3375</Words>
  <Application>Microsoft Office PowerPoint</Application>
  <PresentationFormat>Widescreen</PresentationFormat>
  <Paragraphs>1094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2" baseType="lpstr">
      <vt:lpstr>Calibri</vt:lpstr>
      <vt:lpstr>Calibri Light</vt:lpstr>
      <vt:lpstr>Retrospect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Cleaning- Barcodes</vt:lpstr>
      <vt:lpstr>Spring Cleaning- Barcodes</vt:lpstr>
      <vt:lpstr>Spring Cleaning- Barcodes</vt:lpstr>
      <vt:lpstr>Spring Cleaning- Barcodes</vt:lpstr>
      <vt:lpstr>Spring Cleaning-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- Barcodes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Call Numbers</vt:lpstr>
      <vt:lpstr>Spring Cleaning – Status</vt:lpstr>
      <vt:lpstr>Spring Cleaning – Status</vt:lpstr>
      <vt:lpstr>Spring Cleaning – Status</vt:lpstr>
      <vt:lpstr>Spring Cleaning – Status</vt:lpstr>
      <vt:lpstr>Spring Cleaning – What else..? </vt:lpstr>
      <vt:lpstr>Spring Cleaning – What else..? </vt:lpstr>
      <vt:lpstr>Spring Cleaning – What else..? </vt:lpstr>
      <vt:lpstr>Spring Cleaning – Price</vt:lpstr>
      <vt:lpstr>Spring Cleaning – Price</vt:lpstr>
      <vt:lpstr>Spring Cleaning – Price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Patron Records</vt:lpstr>
      <vt:lpstr>Spring Cleaning – where to go from here?</vt:lpstr>
      <vt:lpstr>Spring Cleaning – where to go from here?</vt:lpstr>
      <vt:lpstr>Spring Cleaning – where to go from here?</vt:lpstr>
      <vt:lpstr>Spring Cleaning – where to go from here?</vt:lpstr>
      <vt:lpstr>Spring Cleaning</vt:lpstr>
      <vt:lpstr>Spring Cleaning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Entry</dc:title>
  <dc:creator>staff</dc:creator>
  <cp:lastModifiedBy>staff</cp:lastModifiedBy>
  <cp:revision>85</cp:revision>
  <dcterms:created xsi:type="dcterms:W3CDTF">2015-05-11T13:24:20Z</dcterms:created>
  <dcterms:modified xsi:type="dcterms:W3CDTF">2016-03-14T19:40:54Z</dcterms:modified>
</cp:coreProperties>
</file>