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58" r:id="rId3"/>
    <p:sldId id="257" r:id="rId4"/>
    <p:sldId id="259" r:id="rId5"/>
    <p:sldId id="260" r:id="rId6"/>
    <p:sldId id="261" r:id="rId7"/>
    <p:sldId id="262" r:id="rId8"/>
    <p:sldId id="292" r:id="rId9"/>
    <p:sldId id="263" r:id="rId10"/>
    <p:sldId id="265" r:id="rId11"/>
    <p:sldId id="266" r:id="rId12"/>
    <p:sldId id="264" r:id="rId13"/>
    <p:sldId id="267" r:id="rId14"/>
    <p:sldId id="268" r:id="rId15"/>
    <p:sldId id="269" r:id="rId16"/>
    <p:sldId id="270" r:id="rId17"/>
    <p:sldId id="271" r:id="rId18"/>
    <p:sldId id="272" r:id="rId19"/>
    <p:sldId id="273" r:id="rId20"/>
    <p:sldId id="274" r:id="rId21"/>
    <p:sldId id="275" r:id="rId22"/>
    <p:sldId id="276" r:id="rId23"/>
    <p:sldId id="277" r:id="rId24"/>
    <p:sldId id="291" r:id="rId25"/>
    <p:sldId id="279" r:id="rId26"/>
    <p:sldId id="280" r:id="rId27"/>
    <p:sldId id="281" r:id="rId28"/>
    <p:sldId id="282" r:id="rId29"/>
    <p:sldId id="283" r:id="rId30"/>
    <p:sldId id="286" r:id="rId31"/>
    <p:sldId id="284" r:id="rId32"/>
    <p:sldId id="285" r:id="rId33"/>
    <p:sldId id="287" r:id="rId34"/>
    <p:sldId id="293" r:id="rId35"/>
    <p:sldId id="294" r:id="rId36"/>
    <p:sldId id="288" r:id="rId37"/>
    <p:sldId id="289" r:id="rId38"/>
    <p:sldId id="290"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6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84" autoAdjust="0"/>
    <p:restoredTop sz="90929"/>
  </p:normalViewPr>
  <p:slideViewPr>
    <p:cSldViewPr>
      <p:cViewPr varScale="1">
        <p:scale>
          <a:sx n="71" d="100"/>
          <a:sy n="71" d="100"/>
        </p:scale>
        <p:origin x="1632"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FE7B88-2D1A-46DD-9D67-83B56C5A1417}" type="datetimeFigureOut">
              <a:rPr lang="en-US" smtClean="0"/>
              <a:pPr/>
              <a:t>2/17/2022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6AF2F5-608D-408F-9D4D-B2E423AF2C5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6AF2F5-608D-408F-9D4D-B2E423AF2C5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a</a:t>
            </a:r>
            <a:r>
              <a:rPr lang="en-US" baseline="0" dirty="0" smtClean="0"/>
              <a:t> way to assign records to these topical categories we can reuse that portion of our query for other reports.</a:t>
            </a:r>
          </a:p>
          <a:p>
            <a:r>
              <a:rPr lang="en-US" baseline="0" dirty="0" smtClean="0"/>
              <a:t>Collection Dev, Popular Titles and Unowned were all reports we already had within our report builder and we just had to adapt them to use this data.</a:t>
            </a:r>
            <a:endParaRPr lang="en-US" dirty="0"/>
          </a:p>
        </p:txBody>
      </p:sp>
      <p:sp>
        <p:nvSpPr>
          <p:cNvPr id="4" name="Slide Number Placeholder 3"/>
          <p:cNvSpPr>
            <a:spLocks noGrp="1"/>
          </p:cNvSpPr>
          <p:nvPr>
            <p:ph type="sldNum" sz="quarter" idx="10"/>
          </p:nvPr>
        </p:nvSpPr>
        <p:spPr/>
        <p:txBody>
          <a:bodyPr/>
          <a:lstStyle/>
          <a:p>
            <a:fld id="{1E6AF2F5-608D-408F-9D4D-B2E423AF2C57}" type="slidenum">
              <a:rPr lang="en-US" smtClean="0"/>
              <a:pPr/>
              <a:t>14</a:t>
            </a:fld>
            <a:endParaRPr lang="en-US"/>
          </a:p>
        </p:txBody>
      </p:sp>
    </p:spTree>
    <p:extLst>
      <p:ext uri="{BB962C8B-B14F-4D97-AF65-F5344CB8AC3E}">
        <p14:creationId xmlns:p14="http://schemas.microsoft.com/office/powerpoint/2010/main" val="3853003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run this report monthly for our libraries</a:t>
            </a:r>
            <a:r>
              <a:rPr lang="en-US" baseline="0" dirty="0" smtClean="0"/>
              <a:t> by scat code to provide a high level overview of collection performance, contains every metric we could think of that could be calculated purely using item record data.  Due to the lack of </a:t>
            </a:r>
            <a:r>
              <a:rPr lang="en-US" baseline="0" dirty="0" err="1" smtClean="0"/>
              <a:t>circ_transaction</a:t>
            </a:r>
            <a:r>
              <a:rPr lang="en-US" baseline="0" dirty="0" smtClean="0"/>
              <a:t> data we have all the middle columns that break out </a:t>
            </a:r>
            <a:r>
              <a:rPr lang="en-US" baseline="0" dirty="0" err="1" smtClean="0"/>
              <a:t>circ</a:t>
            </a:r>
            <a:r>
              <a:rPr lang="en-US" baseline="0" dirty="0" smtClean="0"/>
              <a:t> by last checkout date.</a:t>
            </a:r>
          </a:p>
          <a:p>
            <a:r>
              <a:rPr lang="en-US" baseline="0" dirty="0" smtClean="0"/>
              <a:t>Relative totals columns at the end are the truly helpful ones.</a:t>
            </a:r>
          </a:p>
        </p:txBody>
      </p:sp>
      <p:sp>
        <p:nvSpPr>
          <p:cNvPr id="4" name="Slide Number Placeholder 3"/>
          <p:cNvSpPr>
            <a:spLocks noGrp="1"/>
          </p:cNvSpPr>
          <p:nvPr>
            <p:ph type="sldNum" sz="quarter" idx="10"/>
          </p:nvPr>
        </p:nvSpPr>
        <p:spPr/>
        <p:txBody>
          <a:bodyPr/>
          <a:lstStyle/>
          <a:p>
            <a:fld id="{1E6AF2F5-608D-408F-9D4D-B2E423AF2C57}" type="slidenum">
              <a:rPr lang="en-US" smtClean="0"/>
              <a:pPr/>
              <a:t>15</a:t>
            </a:fld>
            <a:endParaRPr lang="en-US"/>
          </a:p>
        </p:txBody>
      </p:sp>
    </p:spTree>
    <p:extLst>
      <p:ext uri="{BB962C8B-B14F-4D97-AF65-F5344CB8AC3E}">
        <p14:creationId xmlns:p14="http://schemas.microsoft.com/office/powerpoint/2010/main" val="4098286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Simply lists out the x titles with the highest popularity</a:t>
            </a:r>
            <a:r>
              <a:rPr lang="en-US" baseline="0" dirty="0" smtClean="0"/>
              <a:t> (defined by choice of metric as seen here).  Now the DEI topics are one of the possible filters instead of being a part of the output.</a:t>
            </a:r>
            <a:endParaRPr lang="en-US" dirty="0"/>
          </a:p>
        </p:txBody>
      </p:sp>
      <p:sp>
        <p:nvSpPr>
          <p:cNvPr id="4" name="Slide Number Placeholder 3"/>
          <p:cNvSpPr>
            <a:spLocks noGrp="1"/>
          </p:cNvSpPr>
          <p:nvPr>
            <p:ph type="sldNum" sz="quarter" idx="10"/>
          </p:nvPr>
        </p:nvSpPr>
        <p:spPr/>
        <p:txBody>
          <a:bodyPr/>
          <a:lstStyle/>
          <a:p>
            <a:fld id="{1E6AF2F5-608D-408F-9D4D-B2E423AF2C57}" type="slidenum">
              <a:rPr lang="en-US" smtClean="0"/>
              <a:pPr/>
              <a:t>16</a:t>
            </a:fld>
            <a:endParaRPr lang="en-US"/>
          </a:p>
        </p:txBody>
      </p:sp>
    </p:spTree>
    <p:extLst>
      <p:ext uri="{BB962C8B-B14F-4D97-AF65-F5344CB8AC3E}">
        <p14:creationId xmlns:p14="http://schemas.microsoft.com/office/powerpoint/2010/main" val="3766411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Hispanic/</a:t>
            </a:r>
            <a:r>
              <a:rPr lang="en-US" dirty="0" err="1" smtClean="0"/>
              <a:t>latino</a:t>
            </a:r>
            <a:r>
              <a:rPr lang="en-US" dirty="0" smtClean="0"/>
              <a:t> titles by turnover not owned by Arlington</a:t>
            </a:r>
            <a:endParaRPr lang="en-US" dirty="0"/>
          </a:p>
        </p:txBody>
      </p:sp>
      <p:sp>
        <p:nvSpPr>
          <p:cNvPr id="4" name="Slide Number Placeholder 3"/>
          <p:cNvSpPr>
            <a:spLocks noGrp="1"/>
          </p:cNvSpPr>
          <p:nvPr>
            <p:ph type="sldNum" sz="quarter" idx="10"/>
          </p:nvPr>
        </p:nvSpPr>
        <p:spPr/>
        <p:txBody>
          <a:bodyPr/>
          <a:lstStyle/>
          <a:p>
            <a:fld id="{1E6AF2F5-608D-408F-9D4D-B2E423AF2C57}" type="slidenum">
              <a:rPr lang="en-US" smtClean="0"/>
              <a:pPr/>
              <a:t>17</a:t>
            </a:fld>
            <a:endParaRPr lang="en-US"/>
          </a:p>
        </p:txBody>
      </p:sp>
    </p:spTree>
    <p:extLst>
      <p:ext uri="{BB962C8B-B14F-4D97-AF65-F5344CB8AC3E}">
        <p14:creationId xmlns:p14="http://schemas.microsoft.com/office/powerpoint/2010/main" val="34922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AF2F5-608D-408F-9D4D-B2E423AF2C57}" type="slidenum">
              <a:rPr lang="en-US" smtClean="0"/>
              <a:pPr/>
              <a:t>18</a:t>
            </a:fld>
            <a:endParaRPr lang="en-US"/>
          </a:p>
        </p:txBody>
      </p:sp>
    </p:spTree>
    <p:extLst>
      <p:ext uri="{BB962C8B-B14F-4D97-AF65-F5344CB8AC3E}">
        <p14:creationId xmlns:p14="http://schemas.microsoft.com/office/powerpoint/2010/main" val="3223123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Settings for the fiction pie chart</a:t>
            </a:r>
            <a:endParaRPr lang="en-US" dirty="0"/>
          </a:p>
        </p:txBody>
      </p:sp>
      <p:sp>
        <p:nvSpPr>
          <p:cNvPr id="4" name="Slide Number Placeholder 3"/>
          <p:cNvSpPr>
            <a:spLocks noGrp="1"/>
          </p:cNvSpPr>
          <p:nvPr>
            <p:ph type="sldNum" sz="quarter" idx="10"/>
          </p:nvPr>
        </p:nvSpPr>
        <p:spPr/>
        <p:txBody>
          <a:bodyPr/>
          <a:lstStyle/>
          <a:p>
            <a:fld id="{1E6AF2F5-608D-408F-9D4D-B2E423AF2C57}" type="slidenum">
              <a:rPr lang="en-US" smtClean="0"/>
              <a:pPr/>
              <a:t>19</a:t>
            </a:fld>
            <a:endParaRPr lang="en-US"/>
          </a:p>
        </p:txBody>
      </p:sp>
    </p:spTree>
    <p:extLst>
      <p:ext uri="{BB962C8B-B14F-4D97-AF65-F5344CB8AC3E}">
        <p14:creationId xmlns:p14="http://schemas.microsoft.com/office/powerpoint/2010/main" val="3162397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Single Google</a:t>
            </a:r>
            <a:r>
              <a:rPr lang="en-US" baseline="0" dirty="0" smtClean="0"/>
              <a:t> sheet behind the dashboard.  Essentially the Diversity analysis query seen before, just with columns added for library and format in order to provide filtering options</a:t>
            </a:r>
            <a:endParaRPr lang="en-US" dirty="0"/>
          </a:p>
        </p:txBody>
      </p:sp>
      <p:sp>
        <p:nvSpPr>
          <p:cNvPr id="4" name="Slide Number Placeholder 3"/>
          <p:cNvSpPr>
            <a:spLocks noGrp="1"/>
          </p:cNvSpPr>
          <p:nvPr>
            <p:ph type="sldNum" sz="quarter" idx="10"/>
          </p:nvPr>
        </p:nvSpPr>
        <p:spPr/>
        <p:txBody>
          <a:bodyPr/>
          <a:lstStyle/>
          <a:p>
            <a:fld id="{1E6AF2F5-608D-408F-9D4D-B2E423AF2C57}" type="slidenum">
              <a:rPr lang="en-US" smtClean="0"/>
              <a:pPr/>
              <a:t>20</a:t>
            </a:fld>
            <a:endParaRPr lang="en-US"/>
          </a:p>
        </p:txBody>
      </p:sp>
    </p:spTree>
    <p:extLst>
      <p:ext uri="{BB962C8B-B14F-4D97-AF65-F5344CB8AC3E}">
        <p14:creationId xmlns:p14="http://schemas.microsoft.com/office/powerpoint/2010/main" val="4045880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Script</a:t>
            </a:r>
            <a:r>
              <a:rPr lang="en-US" baseline="0" dirty="0" smtClean="0"/>
              <a:t> takes about 2 hours to run for all of our libraries, so we have it currently set to update once a month</a:t>
            </a:r>
          </a:p>
          <a:p>
            <a:r>
              <a:rPr lang="en-US" baseline="0" dirty="0" smtClean="0"/>
              <a:t>Uses </a:t>
            </a:r>
            <a:r>
              <a:rPr lang="en-US" baseline="0" dirty="0" err="1" smtClean="0"/>
              <a:t>gspread</a:t>
            </a:r>
            <a:r>
              <a:rPr lang="en-US" baseline="0" dirty="0" smtClean="0"/>
              <a:t> library working with the Google Sheets API to append new data to our desired spreadsheet</a:t>
            </a:r>
            <a:endParaRPr lang="en-US" dirty="0"/>
          </a:p>
        </p:txBody>
      </p:sp>
      <p:sp>
        <p:nvSpPr>
          <p:cNvPr id="4" name="Slide Number Placeholder 3"/>
          <p:cNvSpPr>
            <a:spLocks noGrp="1"/>
          </p:cNvSpPr>
          <p:nvPr>
            <p:ph type="sldNum" sz="quarter" idx="10"/>
          </p:nvPr>
        </p:nvSpPr>
        <p:spPr/>
        <p:txBody>
          <a:bodyPr/>
          <a:lstStyle/>
          <a:p>
            <a:fld id="{1E6AF2F5-608D-408F-9D4D-B2E423AF2C57}" type="slidenum">
              <a:rPr lang="en-US" smtClean="0"/>
              <a:pPr/>
              <a:t>21</a:t>
            </a:fld>
            <a:endParaRPr lang="en-US"/>
          </a:p>
        </p:txBody>
      </p:sp>
    </p:spTree>
    <p:extLst>
      <p:ext uri="{BB962C8B-B14F-4D97-AF65-F5344CB8AC3E}">
        <p14:creationId xmlns:p14="http://schemas.microsoft.com/office/powerpoint/2010/main" val="4001071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Script</a:t>
            </a:r>
            <a:r>
              <a:rPr lang="en-US" baseline="0" dirty="0" smtClean="0"/>
              <a:t> really starts at line 265, the existing spreadsheet is opened and all rows minus the headers are cleared, then the main function is called once for each location</a:t>
            </a:r>
          </a:p>
          <a:p>
            <a:r>
              <a:rPr lang="en-US" baseline="0" dirty="0" smtClean="0"/>
              <a:t>In the main function our a function called </a:t>
            </a:r>
            <a:r>
              <a:rPr lang="en-US" baseline="0" dirty="0" err="1" smtClean="0"/>
              <a:t>runquery</a:t>
            </a:r>
            <a:r>
              <a:rPr lang="en-US" baseline="0" dirty="0" smtClean="0"/>
              <a:t> is called to run or DEI analysis query for the specified library, and then the results of that are sent to the </a:t>
            </a:r>
            <a:r>
              <a:rPr lang="en-US" baseline="0" dirty="0" err="1" smtClean="0"/>
              <a:t>appendToSpreadSheet</a:t>
            </a:r>
            <a:r>
              <a:rPr lang="en-US" baseline="0" dirty="0" smtClean="0"/>
              <a:t> function from the prior slide</a:t>
            </a:r>
          </a:p>
          <a:p>
            <a:r>
              <a:rPr lang="en-US" baseline="0" dirty="0" smtClean="0"/>
              <a:t>The whole script is then called by a .bat file and that in turn is triggered to run monthly by Windows Task Scheduler</a:t>
            </a:r>
            <a:endParaRPr lang="en-US" dirty="0"/>
          </a:p>
        </p:txBody>
      </p:sp>
      <p:sp>
        <p:nvSpPr>
          <p:cNvPr id="4" name="Slide Number Placeholder 3"/>
          <p:cNvSpPr>
            <a:spLocks noGrp="1"/>
          </p:cNvSpPr>
          <p:nvPr>
            <p:ph type="sldNum" sz="quarter" idx="10"/>
          </p:nvPr>
        </p:nvSpPr>
        <p:spPr/>
        <p:txBody>
          <a:bodyPr/>
          <a:lstStyle/>
          <a:p>
            <a:fld id="{1E6AF2F5-608D-408F-9D4D-B2E423AF2C57}" type="slidenum">
              <a:rPr lang="en-US" smtClean="0"/>
              <a:pPr/>
              <a:t>22</a:t>
            </a:fld>
            <a:endParaRPr lang="en-US"/>
          </a:p>
        </p:txBody>
      </p:sp>
    </p:spTree>
    <p:extLst>
      <p:ext uri="{BB962C8B-B14F-4D97-AF65-F5344CB8AC3E}">
        <p14:creationId xmlns:p14="http://schemas.microsoft.com/office/powerpoint/2010/main" val="2508417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Lists could be in other</a:t>
            </a:r>
            <a:r>
              <a:rPr lang="en-US" baseline="0" dirty="0" smtClean="0"/>
              <a:t> formats so long as you can wrangle them into a Pandas </a:t>
            </a:r>
            <a:r>
              <a:rPr lang="en-US" baseline="0" dirty="0" err="1" smtClean="0"/>
              <a:t>Dataframe</a:t>
            </a:r>
            <a:r>
              <a:rPr lang="en-US" baseline="0" dirty="0" smtClean="0"/>
              <a:t> in Python.  These are simply the easiest options for most end users.</a:t>
            </a:r>
            <a:endParaRPr lang="en-US" dirty="0"/>
          </a:p>
        </p:txBody>
      </p:sp>
      <p:sp>
        <p:nvSpPr>
          <p:cNvPr id="4" name="Slide Number Placeholder 3"/>
          <p:cNvSpPr>
            <a:spLocks noGrp="1"/>
          </p:cNvSpPr>
          <p:nvPr>
            <p:ph type="sldNum" sz="quarter" idx="10"/>
          </p:nvPr>
        </p:nvSpPr>
        <p:spPr/>
        <p:txBody>
          <a:bodyPr/>
          <a:lstStyle/>
          <a:p>
            <a:fld id="{1E6AF2F5-608D-408F-9D4D-B2E423AF2C57}" type="slidenum">
              <a:rPr lang="en-US" smtClean="0"/>
              <a:pPr/>
              <a:t>24</a:t>
            </a:fld>
            <a:endParaRPr lang="en-US"/>
          </a:p>
        </p:txBody>
      </p:sp>
    </p:spTree>
    <p:extLst>
      <p:ext uri="{BB962C8B-B14F-4D97-AF65-F5344CB8AC3E}">
        <p14:creationId xmlns:p14="http://schemas.microsoft.com/office/powerpoint/2010/main" val="2547632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already have a site for providing staff access to canned SQL queries.  Would use this as the primary means of making reports available</a:t>
            </a:r>
            <a:endParaRPr lang="en-US" dirty="0"/>
          </a:p>
        </p:txBody>
      </p:sp>
      <p:sp>
        <p:nvSpPr>
          <p:cNvPr id="4" name="Slide Number Placeholder 3"/>
          <p:cNvSpPr>
            <a:spLocks noGrp="1"/>
          </p:cNvSpPr>
          <p:nvPr>
            <p:ph type="sldNum" sz="quarter" idx="10"/>
          </p:nvPr>
        </p:nvSpPr>
        <p:spPr/>
        <p:txBody>
          <a:bodyPr/>
          <a:lstStyle/>
          <a:p>
            <a:fld id="{1E6AF2F5-608D-408F-9D4D-B2E423AF2C57}" type="slidenum">
              <a:rPr lang="en-US" smtClean="0"/>
              <a:pPr/>
              <a:t>5</a:t>
            </a:fld>
            <a:endParaRPr lang="en-US"/>
          </a:p>
        </p:txBody>
      </p:sp>
    </p:spTree>
    <p:extLst>
      <p:ext uri="{BB962C8B-B14F-4D97-AF65-F5344CB8AC3E}">
        <p14:creationId xmlns:p14="http://schemas.microsoft.com/office/powerpoint/2010/main" val="4217607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I don’t actually</a:t>
            </a:r>
            <a:r>
              <a:rPr lang="en-US" baseline="0" dirty="0" smtClean="0"/>
              <a:t> follow how quite how all that works either, but I don’t have to as Josh happily shared his code.</a:t>
            </a:r>
            <a:endParaRPr lang="en-US" dirty="0"/>
          </a:p>
        </p:txBody>
      </p:sp>
      <p:sp>
        <p:nvSpPr>
          <p:cNvPr id="4" name="Slide Number Placeholder 3"/>
          <p:cNvSpPr>
            <a:spLocks noGrp="1"/>
          </p:cNvSpPr>
          <p:nvPr>
            <p:ph type="sldNum" sz="quarter" idx="10"/>
          </p:nvPr>
        </p:nvSpPr>
        <p:spPr/>
        <p:txBody>
          <a:bodyPr/>
          <a:lstStyle/>
          <a:p>
            <a:fld id="{1E6AF2F5-608D-408F-9D4D-B2E423AF2C57}" type="slidenum">
              <a:rPr lang="en-US" smtClean="0"/>
              <a:pPr/>
              <a:t>25</a:t>
            </a:fld>
            <a:endParaRPr lang="en-US"/>
          </a:p>
        </p:txBody>
      </p:sp>
    </p:spTree>
    <p:extLst>
      <p:ext uri="{BB962C8B-B14F-4D97-AF65-F5344CB8AC3E}">
        <p14:creationId xmlns:p14="http://schemas.microsoft.com/office/powerpoint/2010/main" val="1730526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Script will open in view</a:t>
            </a:r>
            <a:r>
              <a:rPr lang="en-US" baseline="0" dirty="0" smtClean="0"/>
              <a:t> mode so you may safely run it without impacting the experience for other users.  You may expand any section to view the underlying code if you wish.  You may also make a copy of the script if you wish to experiment with the code and make and modifications.</a:t>
            </a:r>
            <a:endParaRPr lang="en-US" dirty="0"/>
          </a:p>
        </p:txBody>
      </p:sp>
      <p:sp>
        <p:nvSpPr>
          <p:cNvPr id="4" name="Slide Number Placeholder 3"/>
          <p:cNvSpPr>
            <a:spLocks noGrp="1"/>
          </p:cNvSpPr>
          <p:nvPr>
            <p:ph type="sldNum" sz="quarter" idx="10"/>
          </p:nvPr>
        </p:nvSpPr>
        <p:spPr/>
        <p:txBody>
          <a:bodyPr/>
          <a:lstStyle/>
          <a:p>
            <a:fld id="{1E6AF2F5-608D-408F-9D4D-B2E423AF2C57}" type="slidenum">
              <a:rPr lang="en-US" smtClean="0"/>
              <a:pPr/>
              <a:t>26</a:t>
            </a:fld>
            <a:endParaRPr lang="en-US"/>
          </a:p>
        </p:txBody>
      </p:sp>
    </p:spTree>
    <p:extLst>
      <p:ext uri="{BB962C8B-B14F-4D97-AF65-F5344CB8AC3E}">
        <p14:creationId xmlns:p14="http://schemas.microsoft.com/office/powerpoint/2010/main" val="310437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Upon</a:t>
            </a:r>
            <a:r>
              <a:rPr lang="en-US" baseline="0" dirty="0" smtClean="0"/>
              <a:t> running the first code block you will see a pop-up message warning you about running a script from an unknown source (me) and asking for approval to run it anyway.</a:t>
            </a:r>
            <a:endParaRPr lang="en-US" dirty="0"/>
          </a:p>
        </p:txBody>
      </p:sp>
      <p:sp>
        <p:nvSpPr>
          <p:cNvPr id="4" name="Slide Number Placeholder 3"/>
          <p:cNvSpPr>
            <a:spLocks noGrp="1"/>
          </p:cNvSpPr>
          <p:nvPr>
            <p:ph type="sldNum" sz="quarter" idx="10"/>
          </p:nvPr>
        </p:nvSpPr>
        <p:spPr/>
        <p:txBody>
          <a:bodyPr/>
          <a:lstStyle/>
          <a:p>
            <a:fld id="{1E6AF2F5-608D-408F-9D4D-B2E423AF2C57}" type="slidenum">
              <a:rPr lang="en-US" smtClean="0"/>
              <a:pPr/>
              <a:t>27</a:t>
            </a:fld>
            <a:endParaRPr lang="en-US"/>
          </a:p>
        </p:txBody>
      </p:sp>
    </p:spTree>
    <p:extLst>
      <p:ext uri="{BB962C8B-B14F-4D97-AF65-F5344CB8AC3E}">
        <p14:creationId xmlns:p14="http://schemas.microsoft.com/office/powerpoint/2010/main" val="1455265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a:t>
            </a:r>
            <a:endParaRPr lang="en-US" dirty="0"/>
          </a:p>
        </p:txBody>
      </p:sp>
      <p:sp>
        <p:nvSpPr>
          <p:cNvPr id="4" name="Slide Number Placeholder 3"/>
          <p:cNvSpPr>
            <a:spLocks noGrp="1"/>
          </p:cNvSpPr>
          <p:nvPr>
            <p:ph type="sldNum" sz="quarter" idx="10"/>
          </p:nvPr>
        </p:nvSpPr>
        <p:spPr/>
        <p:txBody>
          <a:bodyPr/>
          <a:lstStyle/>
          <a:p>
            <a:fld id="{1E6AF2F5-608D-408F-9D4D-B2E423AF2C57}" type="slidenum">
              <a:rPr lang="en-US" smtClean="0"/>
              <a:pPr/>
              <a:t>28</a:t>
            </a:fld>
            <a:endParaRPr lang="en-US"/>
          </a:p>
        </p:txBody>
      </p:sp>
    </p:spTree>
    <p:extLst>
      <p:ext uri="{BB962C8B-B14F-4D97-AF65-F5344CB8AC3E}">
        <p14:creationId xmlns:p14="http://schemas.microsoft.com/office/powerpoint/2010/main" val="3729005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Repeat for file</a:t>
            </a:r>
            <a:r>
              <a:rPr lang="en-US" baseline="0" dirty="0" smtClean="0"/>
              <a:t> of holdings, exported from create list in this demo</a:t>
            </a:r>
          </a:p>
          <a:p>
            <a:r>
              <a:rPr lang="en-US" baseline="0" dirty="0" smtClean="0"/>
              <a:t>List of 229 </a:t>
            </a:r>
            <a:r>
              <a:rPr lang="en-US" baseline="0" dirty="0" err="1" smtClean="0"/>
              <a:t>Latinx</a:t>
            </a:r>
            <a:r>
              <a:rPr lang="en-US" baseline="0" dirty="0" smtClean="0"/>
              <a:t> teen titles from Ingram compared to holdings file of 30K records from Sierra</a:t>
            </a:r>
            <a:endParaRPr lang="en-US" dirty="0"/>
          </a:p>
        </p:txBody>
      </p:sp>
      <p:sp>
        <p:nvSpPr>
          <p:cNvPr id="4" name="Slide Number Placeholder 3"/>
          <p:cNvSpPr>
            <a:spLocks noGrp="1"/>
          </p:cNvSpPr>
          <p:nvPr>
            <p:ph type="sldNum" sz="quarter" idx="10"/>
          </p:nvPr>
        </p:nvSpPr>
        <p:spPr/>
        <p:txBody>
          <a:bodyPr/>
          <a:lstStyle/>
          <a:p>
            <a:fld id="{1E6AF2F5-608D-408F-9D4D-B2E423AF2C57}" type="slidenum">
              <a:rPr lang="en-US" smtClean="0"/>
              <a:pPr/>
              <a:t>29</a:t>
            </a:fld>
            <a:endParaRPr lang="en-US"/>
          </a:p>
        </p:txBody>
      </p:sp>
    </p:spTree>
    <p:extLst>
      <p:ext uri="{BB962C8B-B14F-4D97-AF65-F5344CB8AC3E}">
        <p14:creationId xmlns:p14="http://schemas.microsoft.com/office/powerpoint/2010/main" val="30605229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Matches calculated in just over 3</a:t>
            </a:r>
            <a:r>
              <a:rPr lang="en-US" baseline="0" dirty="0" smtClean="0"/>
              <a:t> seconds.  Still don’t know how this works so well.</a:t>
            </a:r>
            <a:endParaRPr lang="en-US" dirty="0"/>
          </a:p>
        </p:txBody>
      </p:sp>
      <p:sp>
        <p:nvSpPr>
          <p:cNvPr id="4" name="Slide Number Placeholder 3"/>
          <p:cNvSpPr>
            <a:spLocks noGrp="1"/>
          </p:cNvSpPr>
          <p:nvPr>
            <p:ph type="sldNum" sz="quarter" idx="10"/>
          </p:nvPr>
        </p:nvSpPr>
        <p:spPr/>
        <p:txBody>
          <a:bodyPr/>
          <a:lstStyle/>
          <a:p>
            <a:fld id="{1E6AF2F5-608D-408F-9D4D-B2E423AF2C57}" type="slidenum">
              <a:rPr lang="en-US" smtClean="0"/>
              <a:pPr/>
              <a:t>30</a:t>
            </a:fld>
            <a:endParaRPr lang="en-US"/>
          </a:p>
        </p:txBody>
      </p:sp>
    </p:spTree>
    <p:extLst>
      <p:ext uri="{BB962C8B-B14F-4D97-AF65-F5344CB8AC3E}">
        <p14:creationId xmlns:p14="http://schemas.microsoft.com/office/powerpoint/2010/main" val="24802155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this data set, .559 seems to be the point at which the conf. value indicates a correct match.  </a:t>
            </a:r>
            <a:r>
              <a:rPr lang="en-US" baseline="0" dirty="0" err="1" smtClean="0"/>
              <a:t>Shadowshaper</a:t>
            </a:r>
            <a:r>
              <a:rPr lang="en-US" baseline="0" dirty="0" smtClean="0"/>
              <a:t> Legacy and titles after it in the list seem to be correct matches while pair preceding it are less reliable.</a:t>
            </a:r>
            <a:endParaRPr lang="en-US" dirty="0"/>
          </a:p>
        </p:txBody>
      </p:sp>
      <p:sp>
        <p:nvSpPr>
          <p:cNvPr id="4" name="Slide Number Placeholder 3"/>
          <p:cNvSpPr>
            <a:spLocks noGrp="1"/>
          </p:cNvSpPr>
          <p:nvPr>
            <p:ph type="sldNum" sz="quarter" idx="10"/>
          </p:nvPr>
        </p:nvSpPr>
        <p:spPr/>
        <p:txBody>
          <a:bodyPr/>
          <a:lstStyle/>
          <a:p>
            <a:fld id="{1E6AF2F5-608D-408F-9D4D-B2E423AF2C57}" type="slidenum">
              <a:rPr lang="en-US" smtClean="0"/>
              <a:pPr/>
              <a:t>31</a:t>
            </a:fld>
            <a:endParaRPr lang="en-US"/>
          </a:p>
        </p:txBody>
      </p:sp>
    </p:spTree>
    <p:extLst>
      <p:ext uri="{BB962C8B-B14F-4D97-AF65-F5344CB8AC3E}">
        <p14:creationId xmlns:p14="http://schemas.microsoft.com/office/powerpoint/2010/main" val="3276763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slider to set confidence value</a:t>
            </a:r>
            <a:r>
              <a:rPr lang="en-US" baseline="0" dirty="0" smtClean="0"/>
              <a:t> to use for determining correct matches, based on browsing the results of the prior step</a:t>
            </a:r>
            <a:endParaRPr lang="en-US" dirty="0"/>
          </a:p>
        </p:txBody>
      </p:sp>
      <p:sp>
        <p:nvSpPr>
          <p:cNvPr id="4" name="Slide Number Placeholder 3"/>
          <p:cNvSpPr>
            <a:spLocks noGrp="1"/>
          </p:cNvSpPr>
          <p:nvPr>
            <p:ph type="sldNum" sz="quarter" idx="10"/>
          </p:nvPr>
        </p:nvSpPr>
        <p:spPr/>
        <p:txBody>
          <a:bodyPr/>
          <a:lstStyle/>
          <a:p>
            <a:fld id="{1E6AF2F5-608D-408F-9D4D-B2E423AF2C57}" type="slidenum">
              <a:rPr lang="en-US" smtClean="0"/>
              <a:pPr/>
              <a:t>32</a:t>
            </a:fld>
            <a:endParaRPr lang="en-US"/>
          </a:p>
        </p:txBody>
      </p:sp>
    </p:spTree>
    <p:extLst>
      <p:ext uri="{BB962C8B-B14F-4D97-AF65-F5344CB8AC3E}">
        <p14:creationId xmlns:p14="http://schemas.microsoft.com/office/powerpoint/2010/main" val="3289671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AF2F5-608D-408F-9D4D-B2E423AF2C57}" type="slidenum">
              <a:rPr lang="en-US" smtClean="0"/>
              <a:pPr/>
              <a:t>34</a:t>
            </a:fld>
            <a:endParaRPr lang="en-US"/>
          </a:p>
        </p:txBody>
      </p:sp>
    </p:spTree>
    <p:extLst>
      <p:ext uri="{BB962C8B-B14F-4D97-AF65-F5344CB8AC3E}">
        <p14:creationId xmlns:p14="http://schemas.microsoft.com/office/powerpoint/2010/main" val="25342148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NPR released their Books We love list for the year (formerly the book Concierge) we were able to quickly match their list against our</a:t>
            </a:r>
            <a:r>
              <a:rPr lang="en-US" baseline="0" dirty="0" smtClean="0"/>
              <a:t> holdings to pull together this list with a minimal amount of effort.  We also found a helpful list of the banned books that were proposed by the Texas legislature and built a list around those titles.</a:t>
            </a:r>
            <a:endParaRPr lang="en-US" dirty="0"/>
          </a:p>
        </p:txBody>
      </p:sp>
      <p:sp>
        <p:nvSpPr>
          <p:cNvPr id="4" name="Slide Number Placeholder 3"/>
          <p:cNvSpPr>
            <a:spLocks noGrp="1"/>
          </p:cNvSpPr>
          <p:nvPr>
            <p:ph type="sldNum" sz="quarter" idx="10"/>
          </p:nvPr>
        </p:nvSpPr>
        <p:spPr/>
        <p:txBody>
          <a:bodyPr/>
          <a:lstStyle/>
          <a:p>
            <a:fld id="{1E6AF2F5-608D-408F-9D4D-B2E423AF2C57}" type="slidenum">
              <a:rPr lang="en-US" smtClean="0"/>
              <a:pPr/>
              <a:t>35</a:t>
            </a:fld>
            <a:endParaRPr lang="en-US"/>
          </a:p>
        </p:txBody>
      </p:sp>
    </p:spTree>
    <p:extLst>
      <p:ext uri="{BB962C8B-B14F-4D97-AF65-F5344CB8AC3E}">
        <p14:creationId xmlns:p14="http://schemas.microsoft.com/office/powerpoint/2010/main" val="2231044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t>
            </a:r>
            <a:r>
              <a:rPr lang="en-US" baseline="0" dirty="0" smtClean="0"/>
              <a:t> the course of the pandemic had become heavily reliant on Data Studio for providing libraries stats and planned to build a DEI dashboard to supplement</a:t>
            </a:r>
            <a:endParaRPr lang="en-US" dirty="0"/>
          </a:p>
        </p:txBody>
      </p:sp>
      <p:sp>
        <p:nvSpPr>
          <p:cNvPr id="4" name="Slide Number Placeholder 3"/>
          <p:cNvSpPr>
            <a:spLocks noGrp="1"/>
          </p:cNvSpPr>
          <p:nvPr>
            <p:ph type="sldNum" sz="quarter" idx="10"/>
          </p:nvPr>
        </p:nvSpPr>
        <p:spPr/>
        <p:txBody>
          <a:bodyPr/>
          <a:lstStyle/>
          <a:p>
            <a:fld id="{1E6AF2F5-608D-408F-9D4D-B2E423AF2C57}" type="slidenum">
              <a:rPr lang="en-US" smtClean="0"/>
              <a:pPr/>
              <a:t>6</a:t>
            </a:fld>
            <a:endParaRPr lang="en-US"/>
          </a:p>
        </p:txBody>
      </p:sp>
    </p:spTree>
    <p:extLst>
      <p:ext uri="{BB962C8B-B14F-4D97-AF65-F5344CB8AC3E}">
        <p14:creationId xmlns:p14="http://schemas.microsoft.com/office/powerpoint/2010/main" val="4206398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Google’s Beta Tables product to track and discuss issues and developments</a:t>
            </a:r>
            <a:endParaRPr lang="en-US" dirty="0"/>
          </a:p>
        </p:txBody>
      </p:sp>
      <p:sp>
        <p:nvSpPr>
          <p:cNvPr id="4" name="Slide Number Placeholder 3"/>
          <p:cNvSpPr>
            <a:spLocks noGrp="1"/>
          </p:cNvSpPr>
          <p:nvPr>
            <p:ph type="sldNum" sz="quarter" idx="10"/>
          </p:nvPr>
        </p:nvSpPr>
        <p:spPr/>
        <p:txBody>
          <a:bodyPr/>
          <a:lstStyle/>
          <a:p>
            <a:fld id="{1E6AF2F5-608D-408F-9D4D-B2E423AF2C57}" type="slidenum">
              <a:rPr lang="en-US" smtClean="0"/>
              <a:pPr/>
              <a:t>36</a:t>
            </a:fld>
            <a:endParaRPr lang="en-US"/>
          </a:p>
        </p:txBody>
      </p:sp>
    </p:spTree>
    <p:extLst>
      <p:ext uri="{BB962C8B-B14F-4D97-AF65-F5344CB8AC3E}">
        <p14:creationId xmlns:p14="http://schemas.microsoft.com/office/powerpoint/2010/main" val="23663149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6AF2F5-608D-408F-9D4D-B2E423AF2C57}" type="slidenum">
              <a:rPr lang="en-US" smtClean="0"/>
              <a:pPr/>
              <a:t>37</a:t>
            </a:fld>
            <a:endParaRPr lang="en-US"/>
          </a:p>
        </p:txBody>
      </p:sp>
    </p:spTree>
    <p:extLst>
      <p:ext uri="{BB962C8B-B14F-4D97-AF65-F5344CB8AC3E}">
        <p14:creationId xmlns:p14="http://schemas.microsoft.com/office/powerpoint/2010/main" val="3229415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AF2F5-608D-408F-9D4D-B2E423AF2C57}" type="slidenum">
              <a:rPr lang="en-US" smtClean="0"/>
              <a:pPr/>
              <a:t>7</a:t>
            </a:fld>
            <a:endParaRPr lang="en-US"/>
          </a:p>
        </p:txBody>
      </p:sp>
    </p:spTree>
    <p:extLst>
      <p:ext uri="{BB962C8B-B14F-4D97-AF65-F5344CB8AC3E}">
        <p14:creationId xmlns:p14="http://schemas.microsoft.com/office/powerpoint/2010/main" val="1311082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Aspiration</a:t>
            </a:r>
            <a:r>
              <a:rPr lang="en-US" baseline="0" dirty="0" smtClean="0"/>
              <a:t> goal was to build something like this, similar to reports advertised by various vendors and what fulfilled the immediate demand of our libraries.  We’ll see more on this particular display in a bit, but that’s getting ahead of things.</a:t>
            </a:r>
            <a:endParaRPr lang="en-US" dirty="0" smtClean="0"/>
          </a:p>
          <a:p>
            <a:endParaRPr lang="en-US" dirty="0"/>
          </a:p>
        </p:txBody>
      </p:sp>
      <p:sp>
        <p:nvSpPr>
          <p:cNvPr id="4" name="Slide Number Placeholder 3"/>
          <p:cNvSpPr>
            <a:spLocks noGrp="1"/>
          </p:cNvSpPr>
          <p:nvPr>
            <p:ph type="sldNum" sz="quarter" idx="10"/>
          </p:nvPr>
        </p:nvSpPr>
        <p:spPr/>
        <p:txBody>
          <a:bodyPr/>
          <a:lstStyle/>
          <a:p>
            <a:fld id="{1E6AF2F5-608D-408F-9D4D-B2E423AF2C57}" type="slidenum">
              <a:rPr lang="en-US" smtClean="0"/>
              <a:pPr/>
              <a:t>8</a:t>
            </a:fld>
            <a:endParaRPr lang="en-US"/>
          </a:p>
        </p:txBody>
      </p:sp>
    </p:spTree>
    <p:extLst>
      <p:ext uri="{BB962C8B-B14F-4D97-AF65-F5344CB8AC3E}">
        <p14:creationId xmlns:p14="http://schemas.microsoft.com/office/powerpoint/2010/main" val="676761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CollectionHQ</a:t>
            </a:r>
            <a:r>
              <a:rPr lang="en-US" dirty="0" smtClean="0"/>
              <a:t>/Overdrive reports use BISAC, which we lack.</a:t>
            </a:r>
          </a:p>
          <a:p>
            <a:endParaRPr lang="en-US" dirty="0"/>
          </a:p>
        </p:txBody>
      </p:sp>
      <p:sp>
        <p:nvSpPr>
          <p:cNvPr id="4" name="Slide Number Placeholder 3"/>
          <p:cNvSpPr>
            <a:spLocks noGrp="1"/>
          </p:cNvSpPr>
          <p:nvPr>
            <p:ph type="sldNum" sz="quarter" idx="10"/>
          </p:nvPr>
        </p:nvSpPr>
        <p:spPr/>
        <p:txBody>
          <a:bodyPr/>
          <a:lstStyle/>
          <a:p>
            <a:fld id="{1E6AF2F5-608D-408F-9D4D-B2E423AF2C57}" type="slidenum">
              <a:rPr lang="en-US" smtClean="0"/>
              <a:pPr/>
              <a:t>9</a:t>
            </a:fld>
            <a:endParaRPr lang="en-US"/>
          </a:p>
        </p:txBody>
      </p:sp>
    </p:spTree>
    <p:extLst>
      <p:ext uri="{BB962C8B-B14F-4D97-AF65-F5344CB8AC3E}">
        <p14:creationId xmlns:p14="http://schemas.microsoft.com/office/powerpoint/2010/main" val="3211260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Phrase_entry</a:t>
            </a:r>
            <a:r>
              <a:rPr lang="en-US" dirty="0" smtClean="0"/>
              <a:t> table contains normalized text of fields used for Sierra</a:t>
            </a:r>
            <a:r>
              <a:rPr lang="en-US" baseline="0" dirty="0" smtClean="0"/>
              <a:t> indexes</a:t>
            </a:r>
          </a:p>
          <a:p>
            <a:r>
              <a:rPr lang="en-US" baseline="0" dirty="0" smtClean="0"/>
              <a:t>Search against the subject portion of that, it’s indexed so it’s fast, and the normalized text removes issues of handling special characters and capitalization.  You do however lose MARC tags</a:t>
            </a:r>
          </a:p>
          <a:p>
            <a:r>
              <a:rPr lang="en-US" baseline="0" dirty="0" smtClean="0"/>
              <a:t>Besides using this sort of logic to exclude obviously unwanted topics like mountaineering, also striped out things like Islamic Fundamentalism or the wars in Afghanistan, Iraq, Vietnam and Korea where such titles were technically but more often than not about American perspectives</a:t>
            </a:r>
          </a:p>
          <a:p>
            <a:r>
              <a:rPr lang="en-US" baseline="0" dirty="0" smtClean="0"/>
              <a:t>Then it’s a lot of regex</a:t>
            </a:r>
            <a:endParaRPr lang="en-US" dirty="0"/>
          </a:p>
        </p:txBody>
      </p:sp>
      <p:sp>
        <p:nvSpPr>
          <p:cNvPr id="4" name="Slide Number Placeholder 3"/>
          <p:cNvSpPr>
            <a:spLocks noGrp="1"/>
          </p:cNvSpPr>
          <p:nvPr>
            <p:ph type="sldNum" sz="quarter" idx="10"/>
          </p:nvPr>
        </p:nvSpPr>
        <p:spPr/>
        <p:txBody>
          <a:bodyPr/>
          <a:lstStyle/>
          <a:p>
            <a:fld id="{1E6AF2F5-608D-408F-9D4D-B2E423AF2C57}" type="slidenum">
              <a:rPr lang="en-US" smtClean="0"/>
              <a:pPr/>
              <a:t>10</a:t>
            </a:fld>
            <a:endParaRPr lang="en-US"/>
          </a:p>
        </p:txBody>
      </p:sp>
    </p:spTree>
    <p:extLst>
      <p:ext uri="{BB962C8B-B14F-4D97-AF65-F5344CB8AC3E}">
        <p14:creationId xmlns:p14="http://schemas.microsoft.com/office/powerpoint/2010/main" val="489651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Spot</a:t>
            </a:r>
            <a:r>
              <a:rPr lang="en-US" baseline="0" dirty="0" smtClean="0"/>
              <a:t> overlapping subjects to add to topic and outliers/errors to exclude</a:t>
            </a:r>
          </a:p>
          <a:p>
            <a:r>
              <a:rPr lang="en-US" baseline="0" dirty="0" smtClean="0"/>
              <a:t>Here Parables was accidentally being pick up by the Arab &amp; Middle Eastern topic</a:t>
            </a:r>
          </a:p>
          <a:p>
            <a:r>
              <a:rPr lang="en-US" baseline="0" dirty="0" smtClean="0"/>
              <a:t>Make corrections, pull new data, repeat until happy</a:t>
            </a:r>
            <a:endParaRPr lang="en-US" dirty="0"/>
          </a:p>
        </p:txBody>
      </p:sp>
      <p:sp>
        <p:nvSpPr>
          <p:cNvPr id="4" name="Slide Number Placeholder 3"/>
          <p:cNvSpPr>
            <a:spLocks noGrp="1"/>
          </p:cNvSpPr>
          <p:nvPr>
            <p:ph type="sldNum" sz="quarter" idx="10"/>
          </p:nvPr>
        </p:nvSpPr>
        <p:spPr/>
        <p:txBody>
          <a:bodyPr/>
          <a:lstStyle/>
          <a:p>
            <a:fld id="{1E6AF2F5-608D-408F-9D4D-B2E423AF2C57}" type="slidenum">
              <a:rPr lang="en-US" smtClean="0"/>
              <a:pPr/>
              <a:t>12</a:t>
            </a:fld>
            <a:endParaRPr lang="en-US"/>
          </a:p>
        </p:txBody>
      </p:sp>
    </p:spTree>
    <p:extLst>
      <p:ext uri="{BB962C8B-B14F-4D97-AF65-F5344CB8AC3E}">
        <p14:creationId xmlns:p14="http://schemas.microsoft.com/office/powerpoint/2010/main" val="3868931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Items can exist in multiple categories, case</a:t>
            </a:r>
            <a:r>
              <a:rPr lang="en-US" sz="1200" baseline="0" dirty="0" smtClean="0"/>
              <a:t> statement in query is roughly in ascending order of subject frequency so lesser used topics are given preference, which Christianity last as the not necessarily diverse topic in the list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Within the report builder query needs to run in under 5 minutes, which it mostly does (exception being if our largest library chooses to run this against their entire collection, that runs about 30 seconds 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Issues:</a:t>
            </a:r>
            <a:r>
              <a:rPr lang="en-US" baseline="0" dirty="0" smtClean="0"/>
              <a:t> Abuse and Violence includes nearly all mystery/crime/horror titles.  East Asian includes most Manga</a:t>
            </a:r>
            <a:endParaRPr lang="en-US" dirty="0"/>
          </a:p>
        </p:txBody>
      </p:sp>
      <p:sp>
        <p:nvSpPr>
          <p:cNvPr id="4" name="Slide Number Placeholder 3"/>
          <p:cNvSpPr>
            <a:spLocks noGrp="1"/>
          </p:cNvSpPr>
          <p:nvPr>
            <p:ph type="sldNum" sz="quarter" idx="10"/>
          </p:nvPr>
        </p:nvSpPr>
        <p:spPr/>
        <p:txBody>
          <a:bodyPr/>
          <a:lstStyle/>
          <a:p>
            <a:fld id="{1E6AF2F5-608D-408F-9D4D-B2E423AF2C57}" type="slidenum">
              <a:rPr lang="en-US" smtClean="0"/>
              <a:pPr/>
              <a:t>13</a:t>
            </a:fld>
            <a:endParaRPr lang="en-US"/>
          </a:p>
        </p:txBody>
      </p:sp>
    </p:spTree>
    <p:extLst>
      <p:ext uri="{BB962C8B-B14F-4D97-AF65-F5344CB8AC3E}">
        <p14:creationId xmlns:p14="http://schemas.microsoft.com/office/powerpoint/2010/main" val="32772233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with Logo">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3BEFCE3-D531-DD4F-9287-FB4F1064481A}"/>
              </a:ext>
            </a:extLst>
          </p:cNvPr>
          <p:cNvSpPr/>
          <p:nvPr/>
        </p:nvSpPr>
        <p:spPr>
          <a:xfrm>
            <a:off x="-1" y="2796513"/>
            <a:ext cx="9144002" cy="3395316"/>
          </a:xfrm>
          <a:prstGeom prst="rect">
            <a:avLst/>
          </a:prstGeom>
          <a:gradFill flip="none" rotWithShape="1">
            <a:gsLst>
              <a:gs pos="38000">
                <a:srgbClr val="237948"/>
              </a:gs>
              <a:gs pos="0">
                <a:srgbClr val="575358"/>
              </a:gs>
              <a:gs pos="100000">
                <a:srgbClr val="AFDECC"/>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4686638A-9C89-C44E-B6A0-E4BED890833D}"/>
              </a:ext>
            </a:extLst>
          </p:cNvPr>
          <p:cNvSpPr>
            <a:spLocks noGrp="1"/>
          </p:cNvSpPr>
          <p:nvPr>
            <p:ph type="ctrTitle"/>
          </p:nvPr>
        </p:nvSpPr>
        <p:spPr>
          <a:xfrm>
            <a:off x="1972353" y="3107532"/>
            <a:ext cx="5199295" cy="750087"/>
          </a:xfrm>
        </p:spPr>
        <p:txBody>
          <a:bodyPr anchor="t" anchorCtr="0">
            <a:normAutofit/>
          </a:bodyPr>
          <a:lstStyle>
            <a:lvl1pPr algn="ctr">
              <a:defRPr sz="2700" b="1" i="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E79E0024-B0D0-4F40-B166-E830B41F2683}"/>
              </a:ext>
            </a:extLst>
          </p:cNvPr>
          <p:cNvSpPr>
            <a:spLocks noGrp="1"/>
          </p:cNvSpPr>
          <p:nvPr>
            <p:ph type="subTitle" idx="1"/>
          </p:nvPr>
        </p:nvSpPr>
        <p:spPr>
          <a:xfrm>
            <a:off x="1967105" y="3942283"/>
            <a:ext cx="5209791" cy="369332"/>
          </a:xfrm>
        </p:spPr>
        <p:txBody>
          <a:bodyPr/>
          <a:lstStyle>
            <a:lvl1pPr marL="0" indent="0" algn="ctr">
              <a:buNone/>
              <a:defRPr sz="1800" i="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24" name="Text Placeholder 23">
            <a:extLst>
              <a:ext uri="{FF2B5EF4-FFF2-40B4-BE49-F238E27FC236}">
                <a16:creationId xmlns:a16="http://schemas.microsoft.com/office/drawing/2014/main" id="{8C52A94A-1536-1240-BF88-53E91338831F}"/>
              </a:ext>
            </a:extLst>
          </p:cNvPr>
          <p:cNvSpPr>
            <a:spLocks noGrp="1"/>
          </p:cNvSpPr>
          <p:nvPr>
            <p:ph type="body" sz="quarter" idx="10" hasCustomPrompt="1"/>
          </p:nvPr>
        </p:nvSpPr>
        <p:spPr>
          <a:xfrm>
            <a:off x="1968698" y="5068970"/>
            <a:ext cx="5206604" cy="554038"/>
          </a:xfrm>
        </p:spPr>
        <p:txBody>
          <a:bodyPr>
            <a:normAutofit/>
          </a:bodyPr>
          <a:lstStyle>
            <a:lvl1pPr marL="0" indent="0" algn="ctr">
              <a:buNone/>
              <a:defRPr sz="1800">
                <a:solidFill>
                  <a:schemeClr val="bg1"/>
                </a:solidFill>
              </a:defRPr>
            </a:lvl1pPr>
          </a:lstStyle>
          <a:p>
            <a:pPr lvl="0"/>
            <a:r>
              <a:rPr lang="en-US" dirty="0"/>
              <a:t>Click to add presenter name</a:t>
            </a:r>
          </a:p>
        </p:txBody>
      </p:sp>
      <p:sp>
        <p:nvSpPr>
          <p:cNvPr id="15" name="TextBox 14">
            <a:extLst>
              <a:ext uri="{FF2B5EF4-FFF2-40B4-BE49-F238E27FC236}">
                <a16:creationId xmlns:a16="http://schemas.microsoft.com/office/drawing/2014/main" id="{D4CEFAD9-69FF-674E-B45B-21F8EAD0F4DC}"/>
              </a:ext>
            </a:extLst>
          </p:cNvPr>
          <p:cNvSpPr txBox="1"/>
          <p:nvPr/>
        </p:nvSpPr>
        <p:spPr>
          <a:xfrm>
            <a:off x="1" y="6402774"/>
            <a:ext cx="1651820" cy="276999"/>
          </a:xfrm>
          <a:prstGeom prst="rect">
            <a:avLst/>
          </a:prstGeom>
          <a:solidFill>
            <a:schemeClr val="bg1"/>
          </a:solidFill>
        </p:spPr>
        <p:txBody>
          <a:bodyPr wrap="square" rtlCol="0">
            <a:spAutoFit/>
          </a:bodyPr>
          <a:lstStyle/>
          <a:p>
            <a:pPr algn="ctr"/>
            <a:r>
              <a:rPr lang="en-US" sz="1200" dirty="0">
                <a:solidFill>
                  <a:schemeClr val="bg1"/>
                </a:solidFill>
              </a:rPr>
              <a:t>#IUG2021</a:t>
            </a:r>
            <a:endParaRPr lang="en-US" sz="1200" baseline="30000" dirty="0">
              <a:solidFill>
                <a:schemeClr val="bg1"/>
              </a:solidFill>
            </a:endParaRPr>
          </a:p>
        </p:txBody>
      </p:sp>
      <p:pic>
        <p:nvPicPr>
          <p:cNvPr id="14" name="Picture 13">
            <a:extLst>
              <a:ext uri="{FF2B5EF4-FFF2-40B4-BE49-F238E27FC236}">
                <a16:creationId xmlns:a16="http://schemas.microsoft.com/office/drawing/2014/main" id="{076AA4BA-F0A0-1D43-AF3A-B7FDFF78A5B0}"/>
              </a:ext>
            </a:extLst>
          </p:cNvPr>
          <p:cNvPicPr>
            <a:picLocks noChangeAspect="1"/>
          </p:cNvPicPr>
          <p:nvPr/>
        </p:nvPicPr>
        <p:blipFill>
          <a:blip r:embed="rId2"/>
          <a:stretch>
            <a:fillRect/>
          </a:stretch>
        </p:blipFill>
        <p:spPr>
          <a:xfrm>
            <a:off x="193842" y="6468693"/>
            <a:ext cx="193583" cy="210312"/>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69BC4860-5A90-5D4E-A42D-70564879390A}"/>
              </a:ext>
            </a:extLst>
          </p:cNvPr>
          <p:cNvPicPr>
            <a:picLocks noChangeAspect="1"/>
          </p:cNvPicPr>
          <p:nvPr/>
        </p:nvPicPr>
        <p:blipFill>
          <a:blip r:embed="rId3"/>
          <a:stretch>
            <a:fillRect/>
          </a:stretch>
        </p:blipFill>
        <p:spPr>
          <a:xfrm>
            <a:off x="2652162" y="219075"/>
            <a:ext cx="3839677" cy="2543645"/>
          </a:xfrm>
          <a:prstGeom prst="rect">
            <a:avLst/>
          </a:prstGeom>
        </p:spPr>
      </p:pic>
    </p:spTree>
    <p:extLst>
      <p:ext uri="{BB962C8B-B14F-4D97-AF65-F5344CB8AC3E}">
        <p14:creationId xmlns:p14="http://schemas.microsoft.com/office/powerpoint/2010/main" val="2373830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Blank">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EE334B-5E56-854F-B6EE-33A6BE3828FC}"/>
              </a:ext>
            </a:extLst>
          </p:cNvPr>
          <p:cNvSpPr/>
          <p:nvPr/>
        </p:nvSpPr>
        <p:spPr>
          <a:xfrm>
            <a:off x="137160" y="6360160"/>
            <a:ext cx="1181100" cy="497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1919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Section Header">
    <p:bg>
      <p:bgPr>
        <a:gradFill>
          <a:gsLst>
            <a:gs pos="0">
              <a:srgbClr val="AFDECC"/>
            </a:gs>
            <a:gs pos="100000">
              <a:srgbClr val="575358"/>
            </a:gs>
            <a:gs pos="58000">
              <a:srgbClr val="237948"/>
            </a:gs>
          </a:gsLst>
          <a:lin ang="13500000" scaled="1"/>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6FD472-543E-8D44-9954-E1602994A676}"/>
              </a:ext>
            </a:extLst>
          </p:cNvPr>
          <p:cNvSpPr/>
          <p:nvPr/>
        </p:nvSpPr>
        <p:spPr>
          <a:xfrm>
            <a:off x="-1"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a:extLst>
              <a:ext uri="{FF2B5EF4-FFF2-40B4-BE49-F238E27FC236}">
                <a16:creationId xmlns:a16="http://schemas.microsoft.com/office/drawing/2014/main" id="{E18DA72C-8A57-4E44-89FE-F911F4DB3637}"/>
              </a:ext>
            </a:extLst>
          </p:cNvPr>
          <p:cNvSpPr/>
          <p:nvPr/>
        </p:nvSpPr>
        <p:spPr>
          <a:xfrm>
            <a:off x="-1" y="0"/>
            <a:ext cx="9144002" cy="6858000"/>
          </a:xfrm>
          <a:prstGeom prst="rect">
            <a:avLst/>
          </a:prstGeom>
          <a:gradFill>
            <a:gsLst>
              <a:gs pos="0">
                <a:srgbClr val="AFDECC"/>
              </a:gs>
              <a:gs pos="58000">
                <a:srgbClr val="237948"/>
              </a:gs>
              <a:gs pos="100000">
                <a:srgbClr val="575358"/>
              </a:gs>
            </a:gsLst>
            <a:lin ang="2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AB68C45B-38A1-734C-B548-E0E8C04F0775}"/>
              </a:ext>
            </a:extLst>
          </p:cNvPr>
          <p:cNvSpPr>
            <a:spLocks noGrp="1"/>
          </p:cNvSpPr>
          <p:nvPr>
            <p:ph type="title" hasCustomPrompt="1"/>
          </p:nvPr>
        </p:nvSpPr>
        <p:spPr>
          <a:xfrm>
            <a:off x="623888" y="2508660"/>
            <a:ext cx="7886700" cy="920340"/>
          </a:xfrm>
        </p:spPr>
        <p:txBody>
          <a:bodyPr anchor="t">
            <a:normAutofit/>
          </a:bodyPr>
          <a:lstStyle>
            <a:lvl1pPr algn="ctr">
              <a:defRPr sz="3600">
                <a:solidFill>
                  <a:schemeClr val="bg1"/>
                </a:solidFill>
              </a:defRPr>
            </a:lvl1pPr>
          </a:lstStyle>
          <a:p>
            <a:r>
              <a:rPr lang="en-US" dirty="0"/>
              <a:t>Click to add section title</a:t>
            </a:r>
          </a:p>
        </p:txBody>
      </p:sp>
      <p:sp>
        <p:nvSpPr>
          <p:cNvPr id="6" name="TextBox 5">
            <a:extLst>
              <a:ext uri="{FF2B5EF4-FFF2-40B4-BE49-F238E27FC236}">
                <a16:creationId xmlns:a16="http://schemas.microsoft.com/office/drawing/2014/main" id="{FED6B1CD-743E-BB4D-8074-57FD6A8B64AE}"/>
              </a:ext>
            </a:extLst>
          </p:cNvPr>
          <p:cNvSpPr txBox="1"/>
          <p:nvPr/>
        </p:nvSpPr>
        <p:spPr>
          <a:xfrm>
            <a:off x="-887206" y="6397483"/>
            <a:ext cx="3429000" cy="276999"/>
          </a:xfrm>
          <a:prstGeom prst="rect">
            <a:avLst/>
          </a:prstGeom>
          <a:noFill/>
        </p:spPr>
        <p:txBody>
          <a:bodyPr wrap="square" rtlCol="0">
            <a:spAutoFit/>
          </a:bodyPr>
          <a:lstStyle/>
          <a:p>
            <a:pPr algn="ctr"/>
            <a:r>
              <a:rPr lang="en-US" sz="1200" dirty="0">
                <a:solidFill>
                  <a:schemeClr val="bg1"/>
                </a:solidFill>
              </a:rPr>
              <a:t>#IUG2022</a:t>
            </a:r>
            <a:endParaRPr lang="en-US" sz="1200" baseline="30000" dirty="0">
              <a:solidFill>
                <a:schemeClr val="bg1"/>
              </a:solidFill>
            </a:endParaRPr>
          </a:p>
        </p:txBody>
      </p:sp>
      <p:pic>
        <p:nvPicPr>
          <p:cNvPr id="7" name="Picture 6">
            <a:extLst>
              <a:ext uri="{FF2B5EF4-FFF2-40B4-BE49-F238E27FC236}">
                <a16:creationId xmlns:a16="http://schemas.microsoft.com/office/drawing/2014/main" id="{46973007-D7E7-5B4E-A6E8-EBC5AA5E361B}"/>
              </a:ext>
            </a:extLst>
          </p:cNvPr>
          <p:cNvPicPr>
            <a:picLocks noChangeAspect="1"/>
          </p:cNvPicPr>
          <p:nvPr/>
        </p:nvPicPr>
        <p:blipFill>
          <a:blip r:embed="rId2">
            <a:alphaModFix/>
          </a:blip>
          <a:stretch>
            <a:fillRect/>
          </a:stretch>
        </p:blipFill>
        <p:spPr>
          <a:xfrm>
            <a:off x="193843" y="6468693"/>
            <a:ext cx="197168" cy="210313"/>
          </a:xfrm>
          <a:prstGeom prst="rect">
            <a:avLst/>
          </a:prstGeom>
        </p:spPr>
      </p:pic>
      <p:pic>
        <p:nvPicPr>
          <p:cNvPr id="8" name="Picture 7">
            <a:extLst>
              <a:ext uri="{FF2B5EF4-FFF2-40B4-BE49-F238E27FC236}">
                <a16:creationId xmlns:a16="http://schemas.microsoft.com/office/drawing/2014/main" id="{FF4C3FCA-E263-9943-9E9A-5D38357D8A68}"/>
              </a:ext>
            </a:extLst>
          </p:cNvPr>
          <p:cNvPicPr>
            <a:picLocks noChangeAspect="1"/>
          </p:cNvPicPr>
          <p:nvPr/>
        </p:nvPicPr>
        <p:blipFill>
          <a:blip r:embed="rId3"/>
          <a:stretch>
            <a:fillRect/>
          </a:stretch>
        </p:blipFill>
        <p:spPr>
          <a:xfrm>
            <a:off x="8147099" y="6190282"/>
            <a:ext cx="711582" cy="440419"/>
          </a:xfrm>
          <a:prstGeom prst="rect">
            <a:avLst/>
          </a:prstGeom>
        </p:spPr>
      </p:pic>
    </p:spTree>
    <p:extLst>
      <p:ext uri="{BB962C8B-B14F-4D97-AF65-F5344CB8AC3E}">
        <p14:creationId xmlns:p14="http://schemas.microsoft.com/office/powerpoint/2010/main" val="522278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ank You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61FE68-CA8A-7644-B1D1-10628DC7BC61}"/>
              </a:ext>
            </a:extLst>
          </p:cNvPr>
          <p:cNvSpPr/>
          <p:nvPr/>
        </p:nvSpPr>
        <p:spPr>
          <a:xfrm>
            <a:off x="-2" y="5922580"/>
            <a:ext cx="9144002" cy="935421"/>
          </a:xfrm>
          <a:prstGeom prst="rect">
            <a:avLst/>
          </a:prstGeom>
          <a:gradFill>
            <a:gsLst>
              <a:gs pos="0">
                <a:srgbClr val="575358"/>
              </a:gs>
              <a:gs pos="38000">
                <a:srgbClr val="237948"/>
              </a:gs>
              <a:gs pos="100000">
                <a:srgbClr val="AFDECC"/>
              </a:gs>
            </a:gsLst>
            <a:lin ang="2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ext Placeholder 5">
            <a:extLst>
              <a:ext uri="{FF2B5EF4-FFF2-40B4-BE49-F238E27FC236}">
                <a16:creationId xmlns:a16="http://schemas.microsoft.com/office/drawing/2014/main" id="{9F121E90-B8A9-CD4A-905D-E8667CD1240E}"/>
              </a:ext>
            </a:extLst>
          </p:cNvPr>
          <p:cNvSpPr>
            <a:spLocks noGrp="1"/>
          </p:cNvSpPr>
          <p:nvPr>
            <p:ph type="body" sz="quarter" idx="13" hasCustomPrompt="1"/>
          </p:nvPr>
        </p:nvSpPr>
        <p:spPr>
          <a:xfrm>
            <a:off x="2514600" y="2963809"/>
            <a:ext cx="4114800" cy="798020"/>
          </a:xfrm>
        </p:spPr>
        <p:txBody>
          <a:bodyPr>
            <a:normAutofit/>
          </a:bodyPr>
          <a:lstStyle>
            <a:lvl1pPr marL="0" indent="0" algn="ctr">
              <a:buNone/>
              <a:defRPr sz="4500" b="1">
                <a:solidFill>
                  <a:srgbClr val="237948"/>
                </a:solidFill>
              </a:defRPr>
            </a:lvl1pPr>
          </a:lstStyle>
          <a:p>
            <a:pPr lvl="0"/>
            <a:r>
              <a:rPr lang="en-US" dirty="0"/>
              <a:t>THANK YOU!</a:t>
            </a:r>
          </a:p>
        </p:txBody>
      </p:sp>
      <p:sp>
        <p:nvSpPr>
          <p:cNvPr id="8" name="Text Placeholder 7">
            <a:extLst>
              <a:ext uri="{FF2B5EF4-FFF2-40B4-BE49-F238E27FC236}">
                <a16:creationId xmlns:a16="http://schemas.microsoft.com/office/drawing/2014/main" id="{B91FFD2C-B97A-D147-A098-DBA1D191D671}"/>
              </a:ext>
            </a:extLst>
          </p:cNvPr>
          <p:cNvSpPr>
            <a:spLocks noGrp="1"/>
          </p:cNvSpPr>
          <p:nvPr>
            <p:ph type="body" sz="quarter" idx="14" hasCustomPrompt="1"/>
          </p:nvPr>
        </p:nvSpPr>
        <p:spPr>
          <a:xfrm>
            <a:off x="2987874" y="4023208"/>
            <a:ext cx="3168253" cy="955675"/>
          </a:xfrm>
        </p:spPr>
        <p:txBody>
          <a:bodyPr>
            <a:normAutofit/>
          </a:bodyPr>
          <a:lstStyle>
            <a:lvl1pPr marL="0" indent="0" algn="ctr">
              <a:buNone/>
              <a:defRPr sz="2100">
                <a:solidFill>
                  <a:srgbClr val="575358"/>
                </a:solidFill>
              </a:defRPr>
            </a:lvl1pPr>
          </a:lstStyle>
          <a:p>
            <a:pPr lvl="0"/>
            <a:r>
              <a:rPr lang="en-US" dirty="0"/>
              <a:t>Questions?</a:t>
            </a:r>
          </a:p>
        </p:txBody>
      </p:sp>
      <p:pic>
        <p:nvPicPr>
          <p:cNvPr id="10" name="Picture 9" descr="Graphical user interface, application&#10;&#10;Description automatically generated">
            <a:extLst>
              <a:ext uri="{FF2B5EF4-FFF2-40B4-BE49-F238E27FC236}">
                <a16:creationId xmlns:a16="http://schemas.microsoft.com/office/drawing/2014/main" id="{29F358CB-7638-C044-A6D1-5F6DAA0DDB0B}"/>
              </a:ext>
            </a:extLst>
          </p:cNvPr>
          <p:cNvPicPr>
            <a:picLocks noChangeAspect="1"/>
          </p:cNvPicPr>
          <p:nvPr/>
        </p:nvPicPr>
        <p:blipFill>
          <a:blip r:embed="rId2"/>
          <a:stretch>
            <a:fillRect/>
          </a:stretch>
        </p:blipFill>
        <p:spPr>
          <a:xfrm>
            <a:off x="2861268" y="287116"/>
            <a:ext cx="3421464" cy="2266594"/>
          </a:xfrm>
          <a:prstGeom prst="rect">
            <a:avLst/>
          </a:prstGeom>
        </p:spPr>
      </p:pic>
      <p:sp>
        <p:nvSpPr>
          <p:cNvPr id="11" name="TextBox 10">
            <a:extLst>
              <a:ext uri="{FF2B5EF4-FFF2-40B4-BE49-F238E27FC236}">
                <a16:creationId xmlns:a16="http://schemas.microsoft.com/office/drawing/2014/main" id="{9F50E31C-F9CF-834D-94CA-50E82FA2103E}"/>
              </a:ext>
            </a:extLst>
          </p:cNvPr>
          <p:cNvSpPr txBox="1"/>
          <p:nvPr/>
        </p:nvSpPr>
        <p:spPr>
          <a:xfrm>
            <a:off x="-887206" y="6397483"/>
            <a:ext cx="3429000" cy="276999"/>
          </a:xfrm>
          <a:prstGeom prst="rect">
            <a:avLst/>
          </a:prstGeom>
          <a:noFill/>
        </p:spPr>
        <p:txBody>
          <a:bodyPr wrap="square" rtlCol="0">
            <a:spAutoFit/>
          </a:bodyPr>
          <a:lstStyle/>
          <a:p>
            <a:pPr algn="ctr"/>
            <a:r>
              <a:rPr lang="en-US" sz="1200" dirty="0">
                <a:solidFill>
                  <a:schemeClr val="bg1"/>
                </a:solidFill>
              </a:rPr>
              <a:t>#IUG2022</a:t>
            </a:r>
            <a:endParaRPr lang="en-US" sz="1200" baseline="30000" dirty="0">
              <a:solidFill>
                <a:schemeClr val="bg1"/>
              </a:solidFill>
            </a:endParaRPr>
          </a:p>
        </p:txBody>
      </p:sp>
      <p:pic>
        <p:nvPicPr>
          <p:cNvPr id="3" name="Picture 2">
            <a:extLst>
              <a:ext uri="{FF2B5EF4-FFF2-40B4-BE49-F238E27FC236}">
                <a16:creationId xmlns:a16="http://schemas.microsoft.com/office/drawing/2014/main" id="{025F1F54-45F9-A346-803F-7BB5A609D615}"/>
              </a:ext>
            </a:extLst>
          </p:cNvPr>
          <p:cNvPicPr>
            <a:picLocks noChangeAspect="1"/>
          </p:cNvPicPr>
          <p:nvPr/>
        </p:nvPicPr>
        <p:blipFill>
          <a:blip r:embed="rId3">
            <a:alphaModFix/>
          </a:blip>
          <a:stretch>
            <a:fillRect/>
          </a:stretch>
        </p:blipFill>
        <p:spPr>
          <a:xfrm>
            <a:off x="193843" y="6468693"/>
            <a:ext cx="197168" cy="210313"/>
          </a:xfrm>
          <a:prstGeom prst="rect">
            <a:avLst/>
          </a:prstGeom>
        </p:spPr>
      </p:pic>
    </p:spTree>
    <p:extLst>
      <p:ext uri="{BB962C8B-B14F-4D97-AF65-F5344CB8AC3E}">
        <p14:creationId xmlns:p14="http://schemas.microsoft.com/office/powerpoint/2010/main" val="3577517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86000"/>
            <a:ext cx="7772400" cy="1143000"/>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F47E5A5F-4CC5-4032-AA2A-B4F0E4DF505C}" type="slidenum">
              <a:rPr lang="en-US"/>
              <a:pPr/>
              <a:t>‹#›</a:t>
            </a:fld>
            <a:endParaRPr lang="en-US"/>
          </a:p>
        </p:txBody>
      </p:sp>
    </p:spTree>
    <p:extLst>
      <p:ext uri="{BB962C8B-B14F-4D97-AF65-F5344CB8AC3E}">
        <p14:creationId xmlns:p14="http://schemas.microsoft.com/office/powerpoint/2010/main" val="86133967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D7F98B4-2A46-45B3-AD7F-2AC1C2D9C172}" type="slidenum">
              <a:rPr lang="en-US"/>
              <a:pPr/>
              <a:t>‹#›</a:t>
            </a:fld>
            <a:endParaRPr lang="en-US"/>
          </a:p>
        </p:txBody>
      </p:sp>
    </p:spTree>
    <p:extLst>
      <p:ext uri="{BB962C8B-B14F-4D97-AF65-F5344CB8AC3E}">
        <p14:creationId xmlns:p14="http://schemas.microsoft.com/office/powerpoint/2010/main" val="3394338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 Title Slide plai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EFDC56-97C8-F84B-BEF5-C4621F08BA45}"/>
              </a:ext>
            </a:extLst>
          </p:cNvPr>
          <p:cNvSpPr/>
          <p:nvPr/>
        </p:nvSpPr>
        <p:spPr>
          <a:xfrm>
            <a:off x="7680960" y="5435601"/>
            <a:ext cx="1386840" cy="1315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a:extLst>
              <a:ext uri="{FF2B5EF4-FFF2-40B4-BE49-F238E27FC236}">
                <a16:creationId xmlns:a16="http://schemas.microsoft.com/office/drawing/2014/main" id="{E3BEFCE3-D531-DD4F-9287-FB4F1064481A}"/>
              </a:ext>
            </a:extLst>
          </p:cNvPr>
          <p:cNvSpPr/>
          <p:nvPr/>
        </p:nvSpPr>
        <p:spPr>
          <a:xfrm>
            <a:off x="-1" y="1003708"/>
            <a:ext cx="9144002" cy="4216705"/>
          </a:xfrm>
          <a:prstGeom prst="rect">
            <a:avLst/>
          </a:prstGeom>
          <a:gradFill flip="none" rotWithShape="1">
            <a:gsLst>
              <a:gs pos="38000">
                <a:srgbClr val="237948"/>
              </a:gs>
              <a:gs pos="0">
                <a:srgbClr val="575358"/>
              </a:gs>
              <a:gs pos="100000">
                <a:srgbClr val="AFDECC"/>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4686638A-9C89-C44E-B6A0-E4BED890833D}"/>
              </a:ext>
            </a:extLst>
          </p:cNvPr>
          <p:cNvSpPr>
            <a:spLocks noGrp="1"/>
          </p:cNvSpPr>
          <p:nvPr>
            <p:ph type="ctrTitle"/>
          </p:nvPr>
        </p:nvSpPr>
        <p:spPr>
          <a:xfrm>
            <a:off x="1972353" y="1901230"/>
            <a:ext cx="5199295" cy="780560"/>
          </a:xfrm>
        </p:spPr>
        <p:txBody>
          <a:bodyPr anchor="t" anchorCtr="0">
            <a:normAutofit/>
          </a:bodyPr>
          <a:lstStyle>
            <a:lvl1pPr algn="ctr">
              <a:defRPr sz="2700" b="1" i="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E79E0024-B0D0-4F40-B166-E830B41F2683}"/>
              </a:ext>
            </a:extLst>
          </p:cNvPr>
          <p:cNvSpPr>
            <a:spLocks noGrp="1"/>
          </p:cNvSpPr>
          <p:nvPr>
            <p:ph type="subTitle" idx="1"/>
          </p:nvPr>
        </p:nvSpPr>
        <p:spPr>
          <a:xfrm>
            <a:off x="1967105" y="2869390"/>
            <a:ext cx="5209791" cy="369332"/>
          </a:xfrm>
        </p:spPr>
        <p:txBody>
          <a:bodyPr/>
          <a:lstStyle>
            <a:lvl1pPr marL="0" indent="0" algn="ctr">
              <a:buNone/>
              <a:defRPr sz="1800" i="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24" name="Text Placeholder 23">
            <a:extLst>
              <a:ext uri="{FF2B5EF4-FFF2-40B4-BE49-F238E27FC236}">
                <a16:creationId xmlns:a16="http://schemas.microsoft.com/office/drawing/2014/main" id="{8C52A94A-1536-1240-BF88-53E91338831F}"/>
              </a:ext>
            </a:extLst>
          </p:cNvPr>
          <p:cNvSpPr>
            <a:spLocks noGrp="1"/>
          </p:cNvSpPr>
          <p:nvPr>
            <p:ph type="body" sz="quarter" idx="10" hasCustomPrompt="1"/>
          </p:nvPr>
        </p:nvSpPr>
        <p:spPr>
          <a:xfrm>
            <a:off x="1968698" y="3864151"/>
            <a:ext cx="5206604" cy="554038"/>
          </a:xfrm>
        </p:spPr>
        <p:txBody>
          <a:bodyPr>
            <a:normAutofit/>
          </a:bodyPr>
          <a:lstStyle>
            <a:lvl1pPr marL="0" indent="0" algn="ctr">
              <a:buNone/>
              <a:defRPr sz="1800">
                <a:solidFill>
                  <a:schemeClr val="bg1"/>
                </a:solidFill>
              </a:defRPr>
            </a:lvl1pPr>
          </a:lstStyle>
          <a:p>
            <a:pPr lvl="0"/>
            <a:r>
              <a:rPr lang="en-US" dirty="0"/>
              <a:t>Click to add presenter name</a:t>
            </a:r>
          </a:p>
        </p:txBody>
      </p:sp>
      <p:sp>
        <p:nvSpPr>
          <p:cNvPr id="15" name="TextBox 14">
            <a:extLst>
              <a:ext uri="{FF2B5EF4-FFF2-40B4-BE49-F238E27FC236}">
                <a16:creationId xmlns:a16="http://schemas.microsoft.com/office/drawing/2014/main" id="{D4CEFAD9-69FF-674E-B45B-21F8EAD0F4DC}"/>
              </a:ext>
            </a:extLst>
          </p:cNvPr>
          <p:cNvSpPr txBox="1"/>
          <p:nvPr/>
        </p:nvSpPr>
        <p:spPr>
          <a:xfrm>
            <a:off x="1" y="6402774"/>
            <a:ext cx="1651820" cy="276999"/>
          </a:xfrm>
          <a:prstGeom prst="rect">
            <a:avLst/>
          </a:prstGeom>
          <a:solidFill>
            <a:schemeClr val="bg1"/>
          </a:solidFill>
        </p:spPr>
        <p:txBody>
          <a:bodyPr wrap="square" rtlCol="0">
            <a:spAutoFit/>
          </a:bodyPr>
          <a:lstStyle/>
          <a:p>
            <a:pPr algn="ctr"/>
            <a:r>
              <a:rPr lang="en-US" sz="1200" dirty="0">
                <a:solidFill>
                  <a:schemeClr val="bg1"/>
                </a:solidFill>
              </a:rPr>
              <a:t>#IUG2021</a:t>
            </a:r>
            <a:endParaRPr lang="en-US" sz="1200" baseline="30000" dirty="0">
              <a:solidFill>
                <a:schemeClr val="bg1"/>
              </a:solidFill>
            </a:endParaRPr>
          </a:p>
        </p:txBody>
      </p:sp>
      <p:pic>
        <p:nvPicPr>
          <p:cNvPr id="14" name="Picture 13">
            <a:extLst>
              <a:ext uri="{FF2B5EF4-FFF2-40B4-BE49-F238E27FC236}">
                <a16:creationId xmlns:a16="http://schemas.microsoft.com/office/drawing/2014/main" id="{076AA4BA-F0A0-1D43-AF3A-B7FDFF78A5B0}"/>
              </a:ext>
            </a:extLst>
          </p:cNvPr>
          <p:cNvPicPr>
            <a:picLocks noChangeAspect="1"/>
          </p:cNvPicPr>
          <p:nvPr/>
        </p:nvPicPr>
        <p:blipFill>
          <a:blip r:embed="rId2"/>
          <a:stretch>
            <a:fillRect/>
          </a:stretch>
        </p:blipFill>
        <p:spPr>
          <a:xfrm>
            <a:off x="193842" y="6468693"/>
            <a:ext cx="193583" cy="210312"/>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B6BA002E-50EB-DB4D-A0A8-2E63A7147822}"/>
              </a:ext>
            </a:extLst>
          </p:cNvPr>
          <p:cNvPicPr>
            <a:picLocks noChangeAspect="1"/>
          </p:cNvPicPr>
          <p:nvPr/>
        </p:nvPicPr>
        <p:blipFill>
          <a:blip r:embed="rId3"/>
          <a:stretch>
            <a:fillRect/>
          </a:stretch>
        </p:blipFill>
        <p:spPr>
          <a:xfrm>
            <a:off x="8039100" y="5939270"/>
            <a:ext cx="1386840" cy="918730"/>
          </a:xfrm>
          <a:prstGeom prst="rect">
            <a:avLst/>
          </a:prstGeom>
        </p:spPr>
      </p:pic>
    </p:spTree>
    <p:extLst>
      <p:ext uri="{BB962C8B-B14F-4D97-AF65-F5344CB8AC3E}">
        <p14:creationId xmlns:p14="http://schemas.microsoft.com/office/powerpoint/2010/main" val="229103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85A7F-EAA2-8A42-B4DB-6A238F352DE0}"/>
              </a:ext>
            </a:extLst>
          </p:cNvPr>
          <p:cNvSpPr>
            <a:spLocks noGrp="1"/>
          </p:cNvSpPr>
          <p:nvPr>
            <p:ph type="title"/>
          </p:nvPr>
        </p:nvSpPr>
        <p:spPr/>
        <p:txBody>
          <a:bodyPr/>
          <a:lstStyle>
            <a:lvl1pPr>
              <a:defRPr>
                <a:solidFill>
                  <a:srgbClr val="237948"/>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B5BC886E-F226-9442-8C1A-DD942B797429}"/>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7">
            <a:extLst>
              <a:ext uri="{FF2B5EF4-FFF2-40B4-BE49-F238E27FC236}">
                <a16:creationId xmlns:a16="http://schemas.microsoft.com/office/drawing/2014/main" id="{5077DD83-E108-4648-BBE1-C44C6E355DE5}"/>
              </a:ext>
            </a:extLst>
          </p:cNvPr>
          <p:cNvSpPr>
            <a:spLocks noGrp="1"/>
          </p:cNvSpPr>
          <p:nvPr>
            <p:ph type="sldNum" sz="quarter" idx="4"/>
          </p:nvPr>
        </p:nvSpPr>
        <p:spPr>
          <a:xfrm>
            <a:off x="3543300" y="6351203"/>
            <a:ext cx="20574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7D1DB327-A0B6-4585-95C5-B88A9DE21551}" type="slidenum">
              <a:rPr lang="en-US" smtClean="0"/>
              <a:pPr/>
              <a:t>‹#›</a:t>
            </a:fld>
            <a:endParaRPr lang="en-US"/>
          </a:p>
        </p:txBody>
      </p:sp>
      <p:pic>
        <p:nvPicPr>
          <p:cNvPr id="5" name="Picture 4" descr="Graphical user interface, application&#10;&#10;Description automatically generated">
            <a:extLst>
              <a:ext uri="{FF2B5EF4-FFF2-40B4-BE49-F238E27FC236}">
                <a16:creationId xmlns:a16="http://schemas.microsoft.com/office/drawing/2014/main" id="{5CF57353-A807-A146-9C64-92F905839FF2}"/>
              </a:ext>
            </a:extLst>
          </p:cNvPr>
          <p:cNvPicPr>
            <a:picLocks noChangeAspect="1"/>
          </p:cNvPicPr>
          <p:nvPr/>
        </p:nvPicPr>
        <p:blipFill>
          <a:blip r:embed="rId2"/>
          <a:stretch>
            <a:fillRect/>
          </a:stretch>
        </p:blipFill>
        <p:spPr>
          <a:xfrm>
            <a:off x="8039100" y="5939270"/>
            <a:ext cx="1386840" cy="918730"/>
          </a:xfrm>
          <a:prstGeom prst="rect">
            <a:avLst/>
          </a:prstGeom>
        </p:spPr>
      </p:pic>
    </p:spTree>
    <p:extLst>
      <p:ext uri="{BB962C8B-B14F-4D97-AF65-F5344CB8AC3E}">
        <p14:creationId xmlns:p14="http://schemas.microsoft.com/office/powerpoint/2010/main" val="2800416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FA36F7-8C83-0D4A-BF54-39368ACCECF8}"/>
              </a:ext>
            </a:extLst>
          </p:cNvPr>
          <p:cNvSpPr/>
          <p:nvPr/>
        </p:nvSpPr>
        <p:spPr>
          <a:xfrm>
            <a:off x="-1" y="546750"/>
            <a:ext cx="9144002" cy="935421"/>
          </a:xfrm>
          <a:prstGeom prst="rect">
            <a:avLst/>
          </a:prstGeom>
          <a:gradFill>
            <a:gsLst>
              <a:gs pos="0">
                <a:srgbClr val="575358"/>
              </a:gs>
              <a:gs pos="38000">
                <a:srgbClr val="237948"/>
              </a:gs>
              <a:gs pos="100000">
                <a:srgbClr val="AFDECC"/>
              </a:gs>
            </a:gsLst>
            <a:lin ang="2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2D685A7F-EAA2-8A42-B4DB-6A238F352DE0}"/>
              </a:ext>
            </a:extLst>
          </p:cNvPr>
          <p:cNvSpPr>
            <a:spLocks noGrp="1"/>
          </p:cNvSpPr>
          <p:nvPr>
            <p:ph type="title"/>
          </p:nvPr>
        </p:nvSpPr>
        <p:spPr>
          <a:xfrm>
            <a:off x="387424" y="673324"/>
            <a:ext cx="8312666" cy="736060"/>
          </a:xfrm>
        </p:spPr>
        <p:txBody>
          <a:bodyPr/>
          <a:lstStyle>
            <a:lvl1pPr>
              <a:defRPr>
                <a:solidFill>
                  <a:schemeClr val="bg1"/>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B5BC886E-F226-9442-8C1A-DD942B797429}"/>
              </a:ext>
            </a:extLst>
          </p:cNvPr>
          <p:cNvSpPr>
            <a:spLocks noGrp="1"/>
          </p:cNvSpPr>
          <p:nvPr>
            <p:ph idx="1"/>
          </p:nvPr>
        </p:nvSpPr>
        <p:spPr>
          <a:xfrm>
            <a:off x="387424" y="1762298"/>
            <a:ext cx="8312666" cy="4414665"/>
          </a:xfrm>
        </p:spPr>
        <p:txBody>
          <a:bodyPr/>
          <a:lstStyle>
            <a:lvl1pPr>
              <a:defRPr>
                <a:solidFill>
                  <a:srgbClr val="575358"/>
                </a:solidFill>
              </a:defRPr>
            </a:lvl1pPr>
            <a:lvl2pPr>
              <a:defRPr>
                <a:solidFill>
                  <a:srgbClr val="575358"/>
                </a:solidFill>
              </a:defRPr>
            </a:lvl2pPr>
            <a:lvl3pPr>
              <a:defRPr>
                <a:solidFill>
                  <a:srgbClr val="575358"/>
                </a:solidFill>
              </a:defRPr>
            </a:lvl3pPr>
            <a:lvl4pPr>
              <a:defRPr>
                <a:solidFill>
                  <a:srgbClr val="575358"/>
                </a:solidFill>
              </a:defRPr>
            </a:lvl4pPr>
            <a:lvl5pPr>
              <a:defRPr>
                <a:solidFill>
                  <a:srgbClr val="575358"/>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7">
            <a:extLst>
              <a:ext uri="{FF2B5EF4-FFF2-40B4-BE49-F238E27FC236}">
                <a16:creationId xmlns:a16="http://schemas.microsoft.com/office/drawing/2014/main" id="{79E27893-54C5-A144-89F8-156D755CA9B2}"/>
              </a:ext>
            </a:extLst>
          </p:cNvPr>
          <p:cNvSpPr>
            <a:spLocks noGrp="1"/>
          </p:cNvSpPr>
          <p:nvPr>
            <p:ph type="sldNum" sz="quarter" idx="4"/>
          </p:nvPr>
        </p:nvSpPr>
        <p:spPr>
          <a:xfrm>
            <a:off x="3543300" y="6351203"/>
            <a:ext cx="20574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BCFC7140-5316-41F0-8CDA-3E8FB655F5FC}" type="slidenum">
              <a:rPr lang="en-US" smtClean="0"/>
              <a:pPr/>
              <a:t>‹#›</a:t>
            </a:fld>
            <a:endParaRPr lang="en-US"/>
          </a:p>
        </p:txBody>
      </p:sp>
      <p:pic>
        <p:nvPicPr>
          <p:cNvPr id="6" name="Picture 5" descr="Graphical user interface, application&#10;&#10;Description automatically generated">
            <a:extLst>
              <a:ext uri="{FF2B5EF4-FFF2-40B4-BE49-F238E27FC236}">
                <a16:creationId xmlns:a16="http://schemas.microsoft.com/office/drawing/2014/main" id="{0B097BC1-F0CF-714F-8BC3-D710F8194EFC}"/>
              </a:ext>
            </a:extLst>
          </p:cNvPr>
          <p:cNvPicPr>
            <a:picLocks noChangeAspect="1"/>
          </p:cNvPicPr>
          <p:nvPr/>
        </p:nvPicPr>
        <p:blipFill>
          <a:blip r:embed="rId2"/>
          <a:stretch>
            <a:fillRect/>
          </a:stretch>
        </p:blipFill>
        <p:spPr>
          <a:xfrm>
            <a:off x="8039100" y="5939270"/>
            <a:ext cx="1386840" cy="918730"/>
          </a:xfrm>
          <a:prstGeom prst="rect">
            <a:avLst/>
          </a:prstGeom>
        </p:spPr>
      </p:pic>
    </p:spTree>
    <p:extLst>
      <p:ext uri="{BB962C8B-B14F-4D97-AF65-F5344CB8AC3E}">
        <p14:creationId xmlns:p14="http://schemas.microsoft.com/office/powerpoint/2010/main" val="1442234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Subtitle and Two Bullet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174FCC-E1DA-0547-B958-1E077E3F4848}"/>
              </a:ext>
            </a:extLst>
          </p:cNvPr>
          <p:cNvSpPr>
            <a:spLocks noGrp="1"/>
          </p:cNvSpPr>
          <p:nvPr>
            <p:ph type="title"/>
          </p:nvPr>
        </p:nvSpPr>
        <p:spPr>
          <a:xfrm>
            <a:off x="389483" y="716623"/>
            <a:ext cx="7886700" cy="589788"/>
          </a:xfrm>
        </p:spPr>
        <p:txBody>
          <a:bodyPr/>
          <a:lstStyle>
            <a:lvl1pPr>
              <a:lnSpc>
                <a:spcPct val="100000"/>
              </a:lnSpc>
              <a:defRPr>
                <a:solidFill>
                  <a:srgbClr val="237948"/>
                </a:solidFill>
              </a:defRPr>
            </a:lvl1pPr>
          </a:lstStyle>
          <a:p>
            <a:r>
              <a:rPr lang="en-US" smtClean="0"/>
              <a:t>Click to edit Master title style</a:t>
            </a:r>
            <a:endParaRPr lang="en-US" dirty="0"/>
          </a:p>
        </p:txBody>
      </p:sp>
      <p:sp>
        <p:nvSpPr>
          <p:cNvPr id="14" name="Text Placeholder 13">
            <a:extLst>
              <a:ext uri="{FF2B5EF4-FFF2-40B4-BE49-F238E27FC236}">
                <a16:creationId xmlns:a16="http://schemas.microsoft.com/office/drawing/2014/main" id="{81429BD6-4F07-234B-9A2A-6B29FB97F38A}"/>
              </a:ext>
            </a:extLst>
          </p:cNvPr>
          <p:cNvSpPr>
            <a:spLocks noGrp="1"/>
          </p:cNvSpPr>
          <p:nvPr>
            <p:ph type="body" sz="quarter" idx="25" hasCustomPrompt="1"/>
          </p:nvPr>
        </p:nvSpPr>
        <p:spPr>
          <a:xfrm>
            <a:off x="389484" y="1588532"/>
            <a:ext cx="7886699" cy="589788"/>
          </a:xfrm>
          <a:prstGeom prst="rect">
            <a:avLst/>
          </a:prstGeom>
        </p:spPr>
        <p:txBody>
          <a:bodyPr rIns="91440">
            <a:normAutofit/>
          </a:bodyPr>
          <a:lstStyle>
            <a:lvl1pPr marL="0" indent="0">
              <a:lnSpc>
                <a:spcPct val="120000"/>
              </a:lnSpc>
              <a:buNone/>
              <a:defRPr sz="1350" b="1"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205740" indent="0">
              <a:buNone/>
              <a:defRPr sz="1350" b="0" i="0">
                <a:latin typeface="Roboto" panose="02000000000000000000" pitchFamily="2" charset="0"/>
                <a:ea typeface="Roboto" panose="02000000000000000000" pitchFamily="2" charset="0"/>
                <a:cs typeface="Roboto" panose="02000000000000000000" pitchFamily="2" charset="0"/>
              </a:defRPr>
            </a:lvl2pPr>
          </a:lstStyle>
          <a:p>
            <a:pPr lvl="0"/>
            <a:r>
              <a:rPr lang="en-US" dirty="0"/>
              <a:t>Optional subtitle</a:t>
            </a:r>
          </a:p>
        </p:txBody>
      </p:sp>
      <p:sp>
        <p:nvSpPr>
          <p:cNvPr id="9" name="Content Placeholder 8">
            <a:extLst>
              <a:ext uri="{FF2B5EF4-FFF2-40B4-BE49-F238E27FC236}">
                <a16:creationId xmlns:a16="http://schemas.microsoft.com/office/drawing/2014/main" id="{EC9F0FC1-73C2-094B-B805-3BAB5368ACFE}"/>
              </a:ext>
            </a:extLst>
          </p:cNvPr>
          <p:cNvSpPr>
            <a:spLocks noGrp="1"/>
          </p:cNvSpPr>
          <p:nvPr>
            <p:ph sz="quarter" idx="26"/>
          </p:nvPr>
        </p:nvSpPr>
        <p:spPr>
          <a:xfrm>
            <a:off x="389485" y="2178320"/>
            <a:ext cx="3851909" cy="3879580"/>
          </a:xfrm>
        </p:spPr>
        <p:txBody>
          <a:bodyPr>
            <a:normAutofit/>
          </a:bodyPr>
          <a:lstStyle>
            <a:lvl1pPr marL="205740" indent="-205740">
              <a:buClr>
                <a:schemeClr val="tx2"/>
              </a:buClr>
              <a:buFont typeface="Wingdings" pitchFamily="2" charset="2"/>
              <a:buChar char="§"/>
              <a:defRPr sz="135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411480" indent="-205740">
              <a:lnSpc>
                <a:spcPct val="100000"/>
              </a:lnSpc>
              <a:buClr>
                <a:schemeClr val="tx2"/>
              </a:buClr>
              <a:buFont typeface="Wingdings" pitchFamily="2" charset="2"/>
              <a:buChar char="§"/>
              <a:defRPr sz="135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617220" indent="-205740">
              <a:buClr>
                <a:schemeClr val="tx2"/>
              </a:buClr>
              <a:buFont typeface="Wingdings" pitchFamily="2" charset="2"/>
              <a:buChar char="§"/>
              <a:defRPr sz="135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891540" indent="-205740">
              <a:lnSpc>
                <a:spcPct val="100000"/>
              </a:lnSpc>
              <a:buClr>
                <a:schemeClr val="tx2"/>
              </a:buClr>
              <a:buSzPct val="100000"/>
              <a:buFont typeface="Wingdings" pitchFamily="2" charset="2"/>
              <a:buChar char="§"/>
              <a:defRPr sz="135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097280" indent="-205740">
              <a:lnSpc>
                <a:spcPct val="100000"/>
              </a:lnSpc>
              <a:buSzPct val="100000"/>
              <a:buFont typeface="Wingdings" pitchFamily="2" charset="2"/>
              <a:buChar char="§"/>
              <a:defRPr sz="135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8">
            <a:extLst>
              <a:ext uri="{FF2B5EF4-FFF2-40B4-BE49-F238E27FC236}">
                <a16:creationId xmlns:a16="http://schemas.microsoft.com/office/drawing/2014/main" id="{4F57CA86-0C6A-A44C-99D0-016A2B04F3B3}"/>
              </a:ext>
            </a:extLst>
          </p:cNvPr>
          <p:cNvSpPr>
            <a:spLocks noGrp="1"/>
          </p:cNvSpPr>
          <p:nvPr>
            <p:ph sz="quarter" idx="27"/>
          </p:nvPr>
        </p:nvSpPr>
        <p:spPr>
          <a:xfrm>
            <a:off x="4424274" y="2178320"/>
            <a:ext cx="3851909" cy="3879580"/>
          </a:xfrm>
        </p:spPr>
        <p:txBody>
          <a:bodyPr>
            <a:normAutofit/>
          </a:bodyPr>
          <a:lstStyle>
            <a:lvl1pPr marL="205740" indent="-205740">
              <a:buClr>
                <a:schemeClr val="tx2"/>
              </a:buClr>
              <a:buFont typeface="Wingdings" pitchFamily="2" charset="2"/>
              <a:buChar char="§"/>
              <a:defRPr sz="135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411480" indent="-205740">
              <a:lnSpc>
                <a:spcPct val="100000"/>
              </a:lnSpc>
              <a:buClr>
                <a:schemeClr val="tx2"/>
              </a:buClr>
              <a:buFont typeface="Wingdings" pitchFamily="2" charset="2"/>
              <a:buChar char="§"/>
              <a:defRPr sz="135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617220" indent="-205740">
              <a:buClr>
                <a:schemeClr val="tx2"/>
              </a:buClr>
              <a:buFont typeface="Wingdings" pitchFamily="2" charset="2"/>
              <a:buChar char="§"/>
              <a:defRPr sz="135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891540" indent="-205740">
              <a:lnSpc>
                <a:spcPct val="100000"/>
              </a:lnSpc>
              <a:buClr>
                <a:schemeClr val="tx2"/>
              </a:buClr>
              <a:buSzPct val="100000"/>
              <a:buFont typeface="Wingdings" pitchFamily="2" charset="2"/>
              <a:buChar char="§"/>
              <a:defRPr sz="135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097280" indent="-205740">
              <a:lnSpc>
                <a:spcPct val="100000"/>
              </a:lnSpc>
              <a:buSzPct val="100000"/>
              <a:buFont typeface="Wingdings" pitchFamily="2" charset="2"/>
              <a:buChar char="§"/>
              <a:defRPr sz="135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Graphical user interface, application&#10;&#10;Description automatically generated">
            <a:extLst>
              <a:ext uri="{FF2B5EF4-FFF2-40B4-BE49-F238E27FC236}">
                <a16:creationId xmlns:a16="http://schemas.microsoft.com/office/drawing/2014/main" id="{DB695672-04AF-BC4D-8070-BD4C8243B20C}"/>
              </a:ext>
            </a:extLst>
          </p:cNvPr>
          <p:cNvPicPr>
            <a:picLocks noChangeAspect="1"/>
          </p:cNvPicPr>
          <p:nvPr/>
        </p:nvPicPr>
        <p:blipFill>
          <a:blip r:embed="rId2"/>
          <a:stretch>
            <a:fillRect/>
          </a:stretch>
        </p:blipFill>
        <p:spPr>
          <a:xfrm>
            <a:off x="8039100" y="5939270"/>
            <a:ext cx="1386840" cy="918730"/>
          </a:xfrm>
          <a:prstGeom prst="rect">
            <a:avLst/>
          </a:prstGeom>
        </p:spPr>
      </p:pic>
    </p:spTree>
    <p:extLst>
      <p:ext uri="{BB962C8B-B14F-4D97-AF65-F5344CB8AC3E}">
        <p14:creationId xmlns:p14="http://schemas.microsoft.com/office/powerpoint/2010/main" val="766995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87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ubtitle and Two Bullet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174FCC-E1DA-0547-B958-1E077E3F4848}"/>
              </a:ext>
            </a:extLst>
          </p:cNvPr>
          <p:cNvSpPr>
            <a:spLocks noGrp="1"/>
          </p:cNvSpPr>
          <p:nvPr>
            <p:ph type="title"/>
          </p:nvPr>
        </p:nvSpPr>
        <p:spPr>
          <a:xfrm>
            <a:off x="389483" y="716623"/>
            <a:ext cx="7886700" cy="589788"/>
          </a:xfrm>
        </p:spPr>
        <p:txBody>
          <a:bodyPr/>
          <a:lstStyle>
            <a:lvl1pPr>
              <a:lnSpc>
                <a:spcPct val="100000"/>
              </a:lnSpc>
              <a:defRPr>
                <a:solidFill>
                  <a:srgbClr val="237948"/>
                </a:solidFill>
              </a:defRPr>
            </a:lvl1pPr>
          </a:lstStyle>
          <a:p>
            <a:r>
              <a:rPr lang="en-US" smtClean="0"/>
              <a:t>Click to edit Master title style</a:t>
            </a:r>
            <a:endParaRPr lang="en-US" dirty="0"/>
          </a:p>
        </p:txBody>
      </p:sp>
      <p:sp>
        <p:nvSpPr>
          <p:cNvPr id="14" name="Text Placeholder 13">
            <a:extLst>
              <a:ext uri="{FF2B5EF4-FFF2-40B4-BE49-F238E27FC236}">
                <a16:creationId xmlns:a16="http://schemas.microsoft.com/office/drawing/2014/main" id="{81429BD6-4F07-234B-9A2A-6B29FB97F38A}"/>
              </a:ext>
            </a:extLst>
          </p:cNvPr>
          <p:cNvSpPr>
            <a:spLocks noGrp="1"/>
          </p:cNvSpPr>
          <p:nvPr>
            <p:ph type="body" sz="quarter" idx="25" hasCustomPrompt="1"/>
          </p:nvPr>
        </p:nvSpPr>
        <p:spPr>
          <a:xfrm>
            <a:off x="389484" y="1588532"/>
            <a:ext cx="7886699" cy="589788"/>
          </a:xfrm>
          <a:prstGeom prst="rect">
            <a:avLst/>
          </a:prstGeom>
        </p:spPr>
        <p:txBody>
          <a:bodyPr rIns="91440">
            <a:normAutofit/>
          </a:bodyPr>
          <a:lstStyle>
            <a:lvl1pPr marL="0" indent="0">
              <a:lnSpc>
                <a:spcPct val="120000"/>
              </a:lnSpc>
              <a:buNone/>
              <a:defRPr sz="1350" b="1"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205740" indent="0">
              <a:buNone/>
              <a:defRPr sz="1350" b="0" i="0">
                <a:latin typeface="Roboto" panose="02000000000000000000" pitchFamily="2" charset="0"/>
                <a:ea typeface="Roboto" panose="02000000000000000000" pitchFamily="2" charset="0"/>
                <a:cs typeface="Roboto" panose="02000000000000000000" pitchFamily="2" charset="0"/>
              </a:defRPr>
            </a:lvl2pPr>
          </a:lstStyle>
          <a:p>
            <a:pPr lvl="0"/>
            <a:r>
              <a:rPr lang="en-US" dirty="0"/>
              <a:t>Optional subtitle</a:t>
            </a:r>
          </a:p>
        </p:txBody>
      </p:sp>
      <p:sp>
        <p:nvSpPr>
          <p:cNvPr id="9" name="Content Placeholder 8">
            <a:extLst>
              <a:ext uri="{FF2B5EF4-FFF2-40B4-BE49-F238E27FC236}">
                <a16:creationId xmlns:a16="http://schemas.microsoft.com/office/drawing/2014/main" id="{EC9F0FC1-73C2-094B-B805-3BAB5368ACFE}"/>
              </a:ext>
            </a:extLst>
          </p:cNvPr>
          <p:cNvSpPr>
            <a:spLocks noGrp="1"/>
          </p:cNvSpPr>
          <p:nvPr>
            <p:ph sz="quarter" idx="26"/>
          </p:nvPr>
        </p:nvSpPr>
        <p:spPr>
          <a:xfrm>
            <a:off x="389484" y="2178320"/>
            <a:ext cx="5096916" cy="3879580"/>
          </a:xfrm>
        </p:spPr>
        <p:txBody>
          <a:bodyPr>
            <a:normAutofit/>
          </a:bodyPr>
          <a:lstStyle>
            <a:lvl1pPr marL="205740" indent="-205740">
              <a:buClr>
                <a:schemeClr val="tx2"/>
              </a:buClr>
              <a:buFont typeface="Wingdings" pitchFamily="2" charset="2"/>
              <a:buChar char="§"/>
              <a:defRPr sz="135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411480" indent="-205740">
              <a:lnSpc>
                <a:spcPct val="100000"/>
              </a:lnSpc>
              <a:buClr>
                <a:schemeClr val="tx2"/>
              </a:buClr>
              <a:buFont typeface="Wingdings" pitchFamily="2" charset="2"/>
              <a:buChar char="§"/>
              <a:defRPr sz="135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617220" indent="-205740">
              <a:buClr>
                <a:schemeClr val="tx2"/>
              </a:buClr>
              <a:buFont typeface="Wingdings" pitchFamily="2" charset="2"/>
              <a:buChar char="§"/>
              <a:defRPr sz="135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891540" indent="-205740">
              <a:lnSpc>
                <a:spcPct val="100000"/>
              </a:lnSpc>
              <a:buClr>
                <a:schemeClr val="tx2"/>
              </a:buClr>
              <a:buSzPct val="100000"/>
              <a:buFont typeface="Wingdings" pitchFamily="2" charset="2"/>
              <a:buChar char="§"/>
              <a:defRPr sz="135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097280" indent="-205740">
              <a:lnSpc>
                <a:spcPct val="100000"/>
              </a:lnSpc>
              <a:buSzPct val="100000"/>
              <a:buFont typeface="Wingdings" pitchFamily="2" charset="2"/>
              <a:buChar char="§"/>
              <a:defRPr sz="135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8">
            <a:extLst>
              <a:ext uri="{FF2B5EF4-FFF2-40B4-BE49-F238E27FC236}">
                <a16:creationId xmlns:a16="http://schemas.microsoft.com/office/drawing/2014/main" id="{4F57CA86-0C6A-A44C-99D0-016A2B04F3B3}"/>
              </a:ext>
            </a:extLst>
          </p:cNvPr>
          <p:cNvSpPr>
            <a:spLocks noGrp="1"/>
          </p:cNvSpPr>
          <p:nvPr>
            <p:ph sz="quarter" idx="27"/>
          </p:nvPr>
        </p:nvSpPr>
        <p:spPr>
          <a:xfrm>
            <a:off x="5638800" y="2178320"/>
            <a:ext cx="2637383" cy="3879580"/>
          </a:xfrm>
        </p:spPr>
        <p:txBody>
          <a:bodyPr>
            <a:normAutofit/>
          </a:bodyPr>
          <a:lstStyle>
            <a:lvl1pPr marL="205740" indent="-205740">
              <a:buClr>
                <a:schemeClr val="tx2"/>
              </a:buClr>
              <a:buFont typeface="Wingdings" pitchFamily="2" charset="2"/>
              <a:buChar char="§"/>
              <a:defRPr sz="135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411480" indent="-205740">
              <a:lnSpc>
                <a:spcPct val="100000"/>
              </a:lnSpc>
              <a:buClr>
                <a:schemeClr val="tx2"/>
              </a:buClr>
              <a:buFont typeface="Wingdings" pitchFamily="2" charset="2"/>
              <a:buChar char="§"/>
              <a:defRPr sz="135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617220" indent="-205740">
              <a:buClr>
                <a:schemeClr val="tx2"/>
              </a:buClr>
              <a:buFont typeface="Wingdings" pitchFamily="2" charset="2"/>
              <a:buChar char="§"/>
              <a:defRPr sz="135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891540" indent="-205740">
              <a:lnSpc>
                <a:spcPct val="100000"/>
              </a:lnSpc>
              <a:buClr>
                <a:schemeClr val="tx2"/>
              </a:buClr>
              <a:buSzPct val="100000"/>
              <a:buFont typeface="Wingdings" pitchFamily="2" charset="2"/>
              <a:buChar char="§"/>
              <a:defRPr sz="135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097280" indent="-205740">
              <a:lnSpc>
                <a:spcPct val="100000"/>
              </a:lnSpc>
              <a:buSzPct val="100000"/>
              <a:buFont typeface="Wingdings" pitchFamily="2" charset="2"/>
              <a:buChar char="§"/>
              <a:defRPr sz="135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7">
            <a:extLst>
              <a:ext uri="{FF2B5EF4-FFF2-40B4-BE49-F238E27FC236}">
                <a16:creationId xmlns:a16="http://schemas.microsoft.com/office/drawing/2014/main" id="{DE17AD8D-0006-7048-9550-8189CED7C2C9}"/>
              </a:ext>
            </a:extLst>
          </p:cNvPr>
          <p:cNvSpPr>
            <a:spLocks noGrp="1"/>
          </p:cNvSpPr>
          <p:nvPr>
            <p:ph type="sldNum" sz="quarter" idx="4"/>
          </p:nvPr>
        </p:nvSpPr>
        <p:spPr>
          <a:xfrm>
            <a:off x="3543300" y="6351203"/>
            <a:ext cx="20574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BCFC7140-5316-41F0-8CDA-3E8FB655F5FC}" type="slidenum">
              <a:rPr lang="en-US" smtClean="0"/>
              <a:pPr/>
              <a:t>‹#›</a:t>
            </a:fld>
            <a:endParaRPr lang="en-US"/>
          </a:p>
        </p:txBody>
      </p:sp>
      <p:pic>
        <p:nvPicPr>
          <p:cNvPr id="7" name="Picture 6" descr="Graphical user interface, application&#10;&#10;Description automatically generated">
            <a:extLst>
              <a:ext uri="{FF2B5EF4-FFF2-40B4-BE49-F238E27FC236}">
                <a16:creationId xmlns:a16="http://schemas.microsoft.com/office/drawing/2014/main" id="{821A269A-C8BA-A54C-A4EF-80739EC6B228}"/>
              </a:ext>
            </a:extLst>
          </p:cNvPr>
          <p:cNvPicPr>
            <a:picLocks noChangeAspect="1"/>
          </p:cNvPicPr>
          <p:nvPr/>
        </p:nvPicPr>
        <p:blipFill>
          <a:blip r:embed="rId2"/>
          <a:stretch>
            <a:fillRect/>
          </a:stretch>
        </p:blipFill>
        <p:spPr>
          <a:xfrm>
            <a:off x="8039100" y="5939270"/>
            <a:ext cx="1386840" cy="918730"/>
          </a:xfrm>
          <a:prstGeom prst="rect">
            <a:avLst/>
          </a:prstGeom>
        </p:spPr>
      </p:pic>
    </p:spTree>
    <p:extLst>
      <p:ext uri="{BB962C8B-B14F-4D97-AF65-F5344CB8AC3E}">
        <p14:creationId xmlns:p14="http://schemas.microsoft.com/office/powerpoint/2010/main" val="10065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189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47870-437A-614A-9428-D8D1A96A95CB}"/>
              </a:ext>
            </a:extLst>
          </p:cNvPr>
          <p:cNvSpPr>
            <a:spLocks noGrp="1"/>
          </p:cNvSpPr>
          <p:nvPr>
            <p:ph type="title"/>
          </p:nvPr>
        </p:nvSpPr>
        <p:spPr/>
        <p:txBody>
          <a:body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8C237430-2A09-1941-9B4F-0F3558D0C8D5}"/>
              </a:ext>
            </a:extLst>
          </p:cNvPr>
          <p:cNvSpPr>
            <a:spLocks noGrp="1"/>
          </p:cNvSpPr>
          <p:nvPr>
            <p:ph sz="half" idx="1"/>
          </p:nvPr>
        </p:nvSpPr>
        <p:spPr>
          <a:xfrm>
            <a:off x="387424" y="1552354"/>
            <a:ext cx="4080510" cy="4352544"/>
          </a:xfrm>
        </p:spPr>
        <p:txBody>
          <a:bodyPr/>
          <a:lstStyle>
            <a:lvl1pPr>
              <a:defRPr>
                <a:solidFill>
                  <a:srgbClr val="575358"/>
                </a:solidFill>
              </a:defRPr>
            </a:lvl1pPr>
            <a:lvl2pPr>
              <a:defRPr>
                <a:solidFill>
                  <a:srgbClr val="575358"/>
                </a:solidFill>
              </a:defRPr>
            </a:lvl2pPr>
            <a:lvl3pPr>
              <a:defRPr>
                <a:solidFill>
                  <a:srgbClr val="575358"/>
                </a:solidFill>
              </a:defRPr>
            </a:lvl3pPr>
            <a:lvl4pPr>
              <a:defRPr>
                <a:solidFill>
                  <a:srgbClr val="575358"/>
                </a:solidFill>
              </a:defRPr>
            </a:lvl4pPr>
            <a:lvl5pPr>
              <a:defRPr>
                <a:solidFill>
                  <a:srgbClr val="575358"/>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id="{25AE6294-92DF-3C46-A35E-CBDF77F1C8BC}"/>
              </a:ext>
            </a:extLst>
          </p:cNvPr>
          <p:cNvSpPr>
            <a:spLocks noGrp="1"/>
          </p:cNvSpPr>
          <p:nvPr>
            <p:ph sz="half" idx="2" hasCustomPrompt="1"/>
          </p:nvPr>
        </p:nvSpPr>
        <p:spPr>
          <a:xfrm>
            <a:off x="4619580" y="1552355"/>
            <a:ext cx="4080510" cy="3076313"/>
          </a:xfrm>
        </p:spPr>
        <p:txBody>
          <a:bodyPr/>
          <a:lstStyle>
            <a:lvl1pPr marL="0" indent="0">
              <a:buNone/>
              <a:defRPr>
                <a:solidFill>
                  <a:srgbClr val="575358"/>
                </a:solidFill>
              </a:defRPr>
            </a:lvl1pPr>
          </a:lstStyle>
          <a:p>
            <a:pPr lvl="0"/>
            <a:r>
              <a:rPr lang="en-US" dirty="0"/>
              <a:t>Click to add object</a:t>
            </a:r>
          </a:p>
        </p:txBody>
      </p:sp>
      <p:sp>
        <p:nvSpPr>
          <p:cNvPr id="9" name="Text Placeholder 8">
            <a:extLst>
              <a:ext uri="{FF2B5EF4-FFF2-40B4-BE49-F238E27FC236}">
                <a16:creationId xmlns:a16="http://schemas.microsoft.com/office/drawing/2014/main" id="{C94CC23C-2729-284A-9DEE-D73C34524DE0}"/>
              </a:ext>
            </a:extLst>
          </p:cNvPr>
          <p:cNvSpPr>
            <a:spLocks noGrp="1"/>
          </p:cNvSpPr>
          <p:nvPr>
            <p:ph type="body" sz="quarter" idx="13" hasCustomPrompt="1"/>
          </p:nvPr>
        </p:nvSpPr>
        <p:spPr>
          <a:xfrm>
            <a:off x="4619580" y="4628668"/>
            <a:ext cx="2521789" cy="989275"/>
          </a:xfrm>
        </p:spPr>
        <p:txBody>
          <a:bodyPr>
            <a:normAutofit/>
          </a:bodyPr>
          <a:lstStyle>
            <a:lvl1pPr marL="0" indent="0">
              <a:buNone/>
              <a:defRPr sz="1350" i="1">
                <a:solidFill>
                  <a:srgbClr val="575358"/>
                </a:solidFill>
              </a:defRPr>
            </a:lvl1pPr>
          </a:lstStyle>
          <a:p>
            <a:pPr lvl="0"/>
            <a:r>
              <a:rPr lang="en-US" dirty="0"/>
              <a:t>Click to add caption</a:t>
            </a:r>
          </a:p>
        </p:txBody>
      </p:sp>
      <p:sp>
        <p:nvSpPr>
          <p:cNvPr id="10" name="Slide Number Placeholder 7">
            <a:extLst>
              <a:ext uri="{FF2B5EF4-FFF2-40B4-BE49-F238E27FC236}">
                <a16:creationId xmlns:a16="http://schemas.microsoft.com/office/drawing/2014/main" id="{BEE62C2A-26E9-E94C-B34B-8EE4A1CCAF01}"/>
              </a:ext>
            </a:extLst>
          </p:cNvPr>
          <p:cNvSpPr>
            <a:spLocks noGrp="1"/>
          </p:cNvSpPr>
          <p:nvPr>
            <p:ph type="sldNum" sz="quarter" idx="4"/>
          </p:nvPr>
        </p:nvSpPr>
        <p:spPr>
          <a:xfrm>
            <a:off x="3543300" y="6351203"/>
            <a:ext cx="20574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BCFC7140-5316-41F0-8CDA-3E8FB655F5FC}" type="slidenum">
              <a:rPr lang="en-US" smtClean="0"/>
              <a:pPr/>
              <a:t>‹#›</a:t>
            </a:fld>
            <a:endParaRPr lang="en-US"/>
          </a:p>
        </p:txBody>
      </p:sp>
      <p:pic>
        <p:nvPicPr>
          <p:cNvPr id="7" name="Picture 6" descr="Graphical user interface, application&#10;&#10;Description automatically generated">
            <a:extLst>
              <a:ext uri="{FF2B5EF4-FFF2-40B4-BE49-F238E27FC236}">
                <a16:creationId xmlns:a16="http://schemas.microsoft.com/office/drawing/2014/main" id="{75237777-7CB8-A24F-8E8A-4A63F8B7FF2D}"/>
              </a:ext>
            </a:extLst>
          </p:cNvPr>
          <p:cNvPicPr>
            <a:picLocks noChangeAspect="1"/>
          </p:cNvPicPr>
          <p:nvPr/>
        </p:nvPicPr>
        <p:blipFill>
          <a:blip r:embed="rId2"/>
          <a:stretch>
            <a:fillRect/>
          </a:stretch>
        </p:blipFill>
        <p:spPr>
          <a:xfrm>
            <a:off x="8039100" y="5939270"/>
            <a:ext cx="1386840" cy="918730"/>
          </a:xfrm>
          <a:prstGeom prst="rect">
            <a:avLst/>
          </a:prstGeom>
        </p:spPr>
      </p:pic>
    </p:spTree>
    <p:extLst>
      <p:ext uri="{BB962C8B-B14F-4D97-AF65-F5344CB8AC3E}">
        <p14:creationId xmlns:p14="http://schemas.microsoft.com/office/powerpoint/2010/main" val="1450440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ation - Dar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52FB59-7648-CA4A-BA58-2D45D0B0F0CB}"/>
              </a:ext>
            </a:extLst>
          </p:cNvPr>
          <p:cNvSpPr/>
          <p:nvPr/>
        </p:nvSpPr>
        <p:spPr>
          <a:xfrm>
            <a:off x="-1" y="0"/>
            <a:ext cx="9144002" cy="6858000"/>
          </a:xfrm>
          <a:prstGeom prst="rect">
            <a:avLst/>
          </a:prstGeom>
          <a:gradFill flip="none" rotWithShape="1">
            <a:gsLst>
              <a:gs pos="0">
                <a:srgbClr val="AFDECC"/>
              </a:gs>
              <a:gs pos="100000">
                <a:srgbClr val="575358"/>
              </a:gs>
              <a:gs pos="58000">
                <a:srgbClr val="237948"/>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Text Placeholder 7">
            <a:extLst>
              <a:ext uri="{FF2B5EF4-FFF2-40B4-BE49-F238E27FC236}">
                <a16:creationId xmlns:a16="http://schemas.microsoft.com/office/drawing/2014/main" id="{186E52A5-4EFD-4CDC-84A0-69CD15B152A9}"/>
              </a:ext>
            </a:extLst>
          </p:cNvPr>
          <p:cNvSpPr>
            <a:spLocks noGrp="1"/>
          </p:cNvSpPr>
          <p:nvPr>
            <p:ph type="body" sz="quarter" idx="13" hasCustomPrompt="1"/>
          </p:nvPr>
        </p:nvSpPr>
        <p:spPr>
          <a:xfrm>
            <a:off x="1179575" y="1971040"/>
            <a:ext cx="6782562" cy="2627326"/>
          </a:xfrm>
          <a:prstGeom prst="rect">
            <a:avLst/>
          </a:prstGeom>
        </p:spPr>
        <p:txBody>
          <a:bodyPr rIns="0" anchor="ctr"/>
          <a:lstStyle>
            <a:lvl1pPr marL="0" indent="0" algn="ctr">
              <a:lnSpc>
                <a:spcPct val="120000"/>
              </a:lnSpc>
              <a:buFontTx/>
              <a:buNone/>
              <a:defRPr sz="2700" b="0" i="1">
                <a:solidFill>
                  <a:schemeClr val="bg1"/>
                </a:solidFill>
                <a:latin typeface="Georgia" panose="02040502050405020303" pitchFamily="18" charset="0"/>
                <a:ea typeface="Noto Serif" panose="02020600060500020200" pitchFamily="18" charset="0"/>
                <a:cs typeface="Noto Serif" panose="02020600060500020200" pitchFamily="18" charset="0"/>
              </a:defRPr>
            </a:lvl1pPr>
            <a:lvl2pPr marL="0" indent="0" algn="ctr">
              <a:lnSpc>
                <a:spcPct val="90000"/>
              </a:lnSpc>
              <a:spcBef>
                <a:spcPts val="2625"/>
              </a:spcBef>
              <a:spcAft>
                <a:spcPts val="0"/>
              </a:spcAft>
              <a:buFontTx/>
              <a:buNone/>
              <a:defRPr sz="1200" b="0" i="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2pPr>
            <a:lvl3pPr marL="432497" indent="0">
              <a:buFontTx/>
              <a:buNone/>
              <a:defRPr>
                <a:solidFill>
                  <a:schemeClr val="bg1"/>
                </a:solidFill>
              </a:defRPr>
            </a:lvl3pPr>
            <a:lvl4pPr marL="647700" indent="0">
              <a:buFontTx/>
              <a:buNone/>
              <a:defRPr>
                <a:solidFill>
                  <a:schemeClr val="bg1"/>
                </a:solidFill>
              </a:defRPr>
            </a:lvl4pPr>
            <a:lvl5pPr marL="864394" indent="0">
              <a:buFontTx/>
              <a:buNone/>
              <a:defRPr>
                <a:solidFill>
                  <a:schemeClr val="bg1"/>
                </a:solidFill>
              </a:defRPr>
            </a:lvl5pPr>
          </a:lstStyle>
          <a:p>
            <a:pPr lvl="0"/>
            <a:r>
              <a:rPr lang="en-US" dirty="0"/>
              <a:t>Quote goes here. </a:t>
            </a:r>
          </a:p>
        </p:txBody>
      </p:sp>
      <p:sp>
        <p:nvSpPr>
          <p:cNvPr id="6" name="Text Placeholder 7">
            <a:extLst>
              <a:ext uri="{FF2B5EF4-FFF2-40B4-BE49-F238E27FC236}">
                <a16:creationId xmlns:a16="http://schemas.microsoft.com/office/drawing/2014/main" id="{9AC56A47-0786-C64D-9B11-6EA2A722C87B}"/>
              </a:ext>
            </a:extLst>
          </p:cNvPr>
          <p:cNvSpPr>
            <a:spLocks noGrp="1"/>
          </p:cNvSpPr>
          <p:nvPr>
            <p:ph type="body" sz="quarter" idx="16" hasCustomPrompt="1"/>
          </p:nvPr>
        </p:nvSpPr>
        <p:spPr>
          <a:xfrm>
            <a:off x="1179575" y="4598366"/>
            <a:ext cx="6782562" cy="772160"/>
          </a:xfrm>
          <a:prstGeom prst="rect">
            <a:avLst/>
          </a:prstGeom>
        </p:spPr>
        <p:txBody>
          <a:bodyPr rIns="0" anchor="ctr">
            <a:normAutofit/>
          </a:bodyPr>
          <a:lstStyle>
            <a:lvl1pPr marL="0" indent="0" algn="ctr">
              <a:lnSpc>
                <a:spcPct val="120000"/>
              </a:lnSpc>
              <a:buFontTx/>
              <a:buNone/>
              <a:defRPr sz="1050" b="0" i="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0" indent="0" algn="ctr">
              <a:lnSpc>
                <a:spcPct val="90000"/>
              </a:lnSpc>
              <a:spcBef>
                <a:spcPts val="2625"/>
              </a:spcBef>
              <a:spcAft>
                <a:spcPts val="0"/>
              </a:spcAft>
              <a:buFontTx/>
              <a:buNone/>
              <a:defRPr sz="1200" b="0" i="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2pPr>
            <a:lvl3pPr marL="432497" indent="0">
              <a:buFontTx/>
              <a:buNone/>
              <a:defRPr>
                <a:solidFill>
                  <a:schemeClr val="bg1"/>
                </a:solidFill>
              </a:defRPr>
            </a:lvl3pPr>
            <a:lvl4pPr marL="647700" indent="0">
              <a:buFontTx/>
              <a:buNone/>
              <a:defRPr>
                <a:solidFill>
                  <a:schemeClr val="bg1"/>
                </a:solidFill>
              </a:defRPr>
            </a:lvl4pPr>
            <a:lvl5pPr marL="864394" indent="0">
              <a:buFontTx/>
              <a:buNone/>
              <a:defRPr>
                <a:solidFill>
                  <a:schemeClr val="bg1"/>
                </a:solidFill>
              </a:defRPr>
            </a:lvl5pPr>
          </a:lstStyle>
          <a:p>
            <a:pPr lvl="0"/>
            <a:r>
              <a:rPr lang="en-US" dirty="0"/>
              <a:t>Second level</a:t>
            </a:r>
          </a:p>
        </p:txBody>
      </p:sp>
      <p:sp>
        <p:nvSpPr>
          <p:cNvPr id="7" name="Slide Number Placeholder 7">
            <a:extLst>
              <a:ext uri="{FF2B5EF4-FFF2-40B4-BE49-F238E27FC236}">
                <a16:creationId xmlns:a16="http://schemas.microsoft.com/office/drawing/2014/main" id="{8F465DF8-9525-6E4D-8B2E-E5D4CBD2D575}"/>
              </a:ext>
            </a:extLst>
          </p:cNvPr>
          <p:cNvSpPr>
            <a:spLocks noGrp="1"/>
          </p:cNvSpPr>
          <p:nvPr>
            <p:ph type="sldNum" sz="quarter" idx="4"/>
          </p:nvPr>
        </p:nvSpPr>
        <p:spPr>
          <a:xfrm>
            <a:off x="3543300" y="6351203"/>
            <a:ext cx="2057400" cy="365125"/>
          </a:xfrm>
          <a:prstGeom prst="rect">
            <a:avLst/>
          </a:prstGeom>
        </p:spPr>
        <p:txBody>
          <a:bodyPr vert="horz" lIns="91440" tIns="45720" rIns="91440" bIns="45720" rtlCol="0" anchor="ctr"/>
          <a:lstStyle>
            <a:lvl1pPr algn="ctr">
              <a:defRPr sz="900">
                <a:solidFill>
                  <a:schemeClr val="bg1"/>
                </a:solidFill>
              </a:defRPr>
            </a:lvl1pPr>
          </a:lstStyle>
          <a:p>
            <a:fld id="{BCFC7140-5316-41F0-8CDA-3E8FB655F5FC}" type="slidenum">
              <a:rPr lang="en-US" smtClean="0"/>
              <a:pPr/>
              <a:t>‹#›</a:t>
            </a:fld>
            <a:endParaRPr lang="en-US"/>
          </a:p>
        </p:txBody>
      </p:sp>
      <p:sp>
        <p:nvSpPr>
          <p:cNvPr id="10" name="TextBox 9">
            <a:extLst>
              <a:ext uri="{FF2B5EF4-FFF2-40B4-BE49-F238E27FC236}">
                <a16:creationId xmlns:a16="http://schemas.microsoft.com/office/drawing/2014/main" id="{253CB0F5-C883-4244-A2C8-E70894486D4E}"/>
              </a:ext>
            </a:extLst>
          </p:cNvPr>
          <p:cNvSpPr txBox="1"/>
          <p:nvPr/>
        </p:nvSpPr>
        <p:spPr>
          <a:xfrm>
            <a:off x="-887206" y="6397483"/>
            <a:ext cx="3429000" cy="276999"/>
          </a:xfrm>
          <a:prstGeom prst="rect">
            <a:avLst/>
          </a:prstGeom>
          <a:noFill/>
        </p:spPr>
        <p:txBody>
          <a:bodyPr wrap="square" rtlCol="0">
            <a:spAutoFit/>
          </a:bodyPr>
          <a:lstStyle/>
          <a:p>
            <a:pPr algn="ctr"/>
            <a:r>
              <a:rPr lang="en-US" sz="1200" dirty="0">
                <a:solidFill>
                  <a:schemeClr val="bg1"/>
                </a:solidFill>
              </a:rPr>
              <a:t>#IUG2022</a:t>
            </a:r>
            <a:endParaRPr lang="en-US" sz="1200" baseline="30000" dirty="0">
              <a:solidFill>
                <a:schemeClr val="bg1"/>
              </a:solidFill>
            </a:endParaRPr>
          </a:p>
        </p:txBody>
      </p:sp>
      <p:pic>
        <p:nvPicPr>
          <p:cNvPr id="11" name="Picture 10">
            <a:extLst>
              <a:ext uri="{FF2B5EF4-FFF2-40B4-BE49-F238E27FC236}">
                <a16:creationId xmlns:a16="http://schemas.microsoft.com/office/drawing/2014/main" id="{620C61BF-2010-6D44-8972-559F03ED825A}"/>
              </a:ext>
            </a:extLst>
          </p:cNvPr>
          <p:cNvPicPr>
            <a:picLocks noChangeAspect="1"/>
          </p:cNvPicPr>
          <p:nvPr/>
        </p:nvPicPr>
        <p:blipFill>
          <a:blip r:embed="rId2">
            <a:alphaModFix/>
          </a:blip>
          <a:stretch>
            <a:fillRect/>
          </a:stretch>
        </p:blipFill>
        <p:spPr>
          <a:xfrm>
            <a:off x="193843" y="6468693"/>
            <a:ext cx="197168" cy="210313"/>
          </a:xfrm>
          <a:prstGeom prst="rect">
            <a:avLst/>
          </a:prstGeom>
        </p:spPr>
      </p:pic>
      <p:pic>
        <p:nvPicPr>
          <p:cNvPr id="2" name="Picture 1">
            <a:extLst>
              <a:ext uri="{FF2B5EF4-FFF2-40B4-BE49-F238E27FC236}">
                <a16:creationId xmlns:a16="http://schemas.microsoft.com/office/drawing/2014/main" id="{FF163093-5AB8-744E-95BF-E8851287F17E}"/>
              </a:ext>
            </a:extLst>
          </p:cNvPr>
          <p:cNvPicPr>
            <a:picLocks noChangeAspect="1"/>
          </p:cNvPicPr>
          <p:nvPr/>
        </p:nvPicPr>
        <p:blipFill>
          <a:blip r:embed="rId3"/>
          <a:stretch>
            <a:fillRect/>
          </a:stretch>
        </p:blipFill>
        <p:spPr>
          <a:xfrm>
            <a:off x="8147099" y="6190282"/>
            <a:ext cx="711582" cy="440419"/>
          </a:xfrm>
          <a:prstGeom prst="rect">
            <a:avLst/>
          </a:prstGeom>
        </p:spPr>
      </p:pic>
    </p:spTree>
    <p:extLst>
      <p:ext uri="{BB962C8B-B14F-4D97-AF65-F5344CB8AC3E}">
        <p14:creationId xmlns:p14="http://schemas.microsoft.com/office/powerpoint/2010/main" val="58779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set Photo Content Left">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E5DDFB5-623A-AD4C-8DAC-DE71973F9C52}"/>
              </a:ext>
            </a:extLst>
          </p:cNvPr>
          <p:cNvSpPr>
            <a:spLocks noGrp="1"/>
          </p:cNvSpPr>
          <p:nvPr>
            <p:ph type="pic" sz="quarter" idx="51" hasCustomPrompt="1"/>
          </p:nvPr>
        </p:nvSpPr>
        <p:spPr>
          <a:xfrm>
            <a:off x="1198790" y="754804"/>
            <a:ext cx="6774996" cy="5119792"/>
          </a:xfrm>
          <a:solidFill>
            <a:srgbClr val="B5B8AF">
              <a:alpha val="20000"/>
            </a:srgbClr>
          </a:solidFill>
        </p:spPr>
        <p:txBody>
          <a:bodyPr/>
          <a:lstStyle>
            <a:lvl1pPr marL="0" indent="0">
              <a:buNone/>
              <a:defRPr/>
            </a:lvl1pPr>
          </a:lstStyle>
          <a:p>
            <a:r>
              <a:rPr lang="en-US" dirty="0"/>
              <a:t> </a:t>
            </a:r>
          </a:p>
        </p:txBody>
      </p:sp>
      <p:sp>
        <p:nvSpPr>
          <p:cNvPr id="3" name="Text Placeholder 2">
            <a:extLst>
              <a:ext uri="{FF2B5EF4-FFF2-40B4-BE49-F238E27FC236}">
                <a16:creationId xmlns:a16="http://schemas.microsoft.com/office/drawing/2014/main" id="{70EFACB0-F151-EB49-9844-470727FF9B7E}"/>
              </a:ext>
            </a:extLst>
          </p:cNvPr>
          <p:cNvSpPr>
            <a:spLocks noGrp="1"/>
          </p:cNvSpPr>
          <p:nvPr>
            <p:ph type="body" sz="quarter" idx="55" hasCustomPrompt="1"/>
          </p:nvPr>
        </p:nvSpPr>
        <p:spPr>
          <a:xfrm>
            <a:off x="1198790" y="5962440"/>
            <a:ext cx="5827756" cy="308343"/>
          </a:xfrm>
        </p:spPr>
        <p:txBody>
          <a:bodyPr tIns="91440" bIns="91440" anchor="ctr" anchorCtr="0">
            <a:noAutofit/>
          </a:bodyPr>
          <a:lstStyle>
            <a:lvl1pPr marL="0" indent="0">
              <a:spcAft>
                <a:spcPts val="0"/>
              </a:spcAft>
              <a:buNone/>
              <a:defRPr sz="675" b="0" i="0">
                <a:solidFill>
                  <a:schemeClr val="tx1">
                    <a:lumMod val="50000"/>
                    <a:lumOff val="50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1pPr>
          </a:lstStyle>
          <a:p>
            <a:pPr lvl="0"/>
            <a:r>
              <a:rPr lang="en-US" dirty="0"/>
              <a:t>Source: Insert Source name here</a:t>
            </a:r>
          </a:p>
        </p:txBody>
      </p:sp>
      <p:sp>
        <p:nvSpPr>
          <p:cNvPr id="5" name="Slide Number Placeholder 7">
            <a:extLst>
              <a:ext uri="{FF2B5EF4-FFF2-40B4-BE49-F238E27FC236}">
                <a16:creationId xmlns:a16="http://schemas.microsoft.com/office/drawing/2014/main" id="{CFB397A5-BB4A-8E47-A30B-7B23F3738613}"/>
              </a:ext>
            </a:extLst>
          </p:cNvPr>
          <p:cNvSpPr>
            <a:spLocks noGrp="1"/>
          </p:cNvSpPr>
          <p:nvPr>
            <p:ph type="sldNum" sz="quarter" idx="4"/>
          </p:nvPr>
        </p:nvSpPr>
        <p:spPr>
          <a:xfrm>
            <a:off x="3543300" y="6351203"/>
            <a:ext cx="20574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BCFC7140-5316-41F0-8CDA-3E8FB655F5FC}" type="slidenum">
              <a:rPr lang="en-US" smtClean="0"/>
              <a:pPr/>
              <a:t>‹#›</a:t>
            </a:fld>
            <a:endParaRPr lang="en-US"/>
          </a:p>
        </p:txBody>
      </p:sp>
    </p:spTree>
    <p:extLst>
      <p:ext uri="{BB962C8B-B14F-4D97-AF65-F5344CB8AC3E}">
        <p14:creationId xmlns:p14="http://schemas.microsoft.com/office/powerpoint/2010/main" val="165407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3E66CE-43D1-E149-B2DF-BD0DBA623545}"/>
              </a:ext>
            </a:extLst>
          </p:cNvPr>
          <p:cNvSpPr>
            <a:spLocks noGrp="1"/>
          </p:cNvSpPr>
          <p:nvPr>
            <p:ph type="title"/>
          </p:nvPr>
        </p:nvSpPr>
        <p:spPr>
          <a:xfrm>
            <a:off x="387424" y="659877"/>
            <a:ext cx="8312666" cy="7360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41DCBF0A-FE30-E040-A863-B2B20BEC4F16}"/>
              </a:ext>
            </a:extLst>
          </p:cNvPr>
          <p:cNvSpPr>
            <a:spLocks noGrp="1"/>
          </p:cNvSpPr>
          <p:nvPr>
            <p:ph type="body" idx="1"/>
          </p:nvPr>
        </p:nvSpPr>
        <p:spPr>
          <a:xfrm>
            <a:off x="387424" y="1545997"/>
            <a:ext cx="8312666" cy="463096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a:extLst>
              <a:ext uri="{FF2B5EF4-FFF2-40B4-BE49-F238E27FC236}">
                <a16:creationId xmlns:a16="http://schemas.microsoft.com/office/drawing/2014/main" id="{57A3DA9B-EA3F-0D4D-B060-2B79EC470456}"/>
              </a:ext>
            </a:extLst>
          </p:cNvPr>
          <p:cNvSpPr>
            <a:spLocks noGrp="1"/>
          </p:cNvSpPr>
          <p:nvPr>
            <p:ph type="sldNum" sz="quarter" idx="4"/>
          </p:nvPr>
        </p:nvSpPr>
        <p:spPr>
          <a:xfrm>
            <a:off x="3543300" y="6351203"/>
            <a:ext cx="20574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BCFC7140-5316-41F0-8CDA-3E8FB655F5FC}" type="slidenum">
              <a:rPr lang="en-US" smtClean="0"/>
              <a:pPr/>
              <a:t>‹#›</a:t>
            </a:fld>
            <a:endParaRPr lang="en-US"/>
          </a:p>
        </p:txBody>
      </p:sp>
      <p:sp>
        <p:nvSpPr>
          <p:cNvPr id="9" name="TextBox 8">
            <a:extLst>
              <a:ext uri="{FF2B5EF4-FFF2-40B4-BE49-F238E27FC236}">
                <a16:creationId xmlns:a16="http://schemas.microsoft.com/office/drawing/2014/main" id="{BCA0E099-69B7-9549-A9A0-3F0BE181716D}"/>
              </a:ext>
            </a:extLst>
          </p:cNvPr>
          <p:cNvSpPr txBox="1"/>
          <p:nvPr/>
        </p:nvSpPr>
        <p:spPr>
          <a:xfrm>
            <a:off x="-887206" y="6397483"/>
            <a:ext cx="3429000" cy="276999"/>
          </a:xfrm>
          <a:prstGeom prst="rect">
            <a:avLst/>
          </a:prstGeom>
          <a:noFill/>
        </p:spPr>
        <p:txBody>
          <a:bodyPr wrap="square" rtlCol="0">
            <a:spAutoFit/>
          </a:bodyPr>
          <a:lstStyle/>
          <a:p>
            <a:pPr algn="ctr"/>
            <a:r>
              <a:rPr lang="en-US" sz="1200" dirty="0">
                <a:solidFill>
                  <a:srgbClr val="575358"/>
                </a:solidFill>
              </a:rPr>
              <a:t>#IUG2022</a:t>
            </a:r>
            <a:endParaRPr lang="en-US" sz="1200" baseline="30000" dirty="0">
              <a:solidFill>
                <a:srgbClr val="575358"/>
              </a:solidFill>
            </a:endParaRPr>
          </a:p>
        </p:txBody>
      </p:sp>
      <p:pic>
        <p:nvPicPr>
          <p:cNvPr id="4" name="Picture 3">
            <a:extLst>
              <a:ext uri="{FF2B5EF4-FFF2-40B4-BE49-F238E27FC236}">
                <a16:creationId xmlns:a16="http://schemas.microsoft.com/office/drawing/2014/main" id="{79C5D5F9-0D17-FA4F-8CF7-137F5177DD6F}"/>
              </a:ext>
            </a:extLst>
          </p:cNvPr>
          <p:cNvPicPr>
            <a:picLocks noChangeAspect="1"/>
          </p:cNvPicPr>
          <p:nvPr/>
        </p:nvPicPr>
        <p:blipFill>
          <a:blip r:embed="rId16"/>
          <a:stretch>
            <a:fillRect/>
          </a:stretch>
        </p:blipFill>
        <p:spPr>
          <a:xfrm>
            <a:off x="204260" y="6468694"/>
            <a:ext cx="209885" cy="223877"/>
          </a:xfrm>
          <a:prstGeom prst="rect">
            <a:avLst/>
          </a:prstGeom>
        </p:spPr>
      </p:pic>
    </p:spTree>
    <p:extLst>
      <p:ext uri="{BB962C8B-B14F-4D97-AF65-F5344CB8AC3E}">
        <p14:creationId xmlns:p14="http://schemas.microsoft.com/office/powerpoint/2010/main" val="35743781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685800" rtl="0" eaLnBrk="1" latinLnBrk="0" hangingPunct="1">
        <a:lnSpc>
          <a:spcPct val="90000"/>
        </a:lnSpc>
        <a:spcBef>
          <a:spcPct val="0"/>
        </a:spcBef>
        <a:buNone/>
        <a:defRPr sz="2100" b="1" kern="1200">
          <a:solidFill>
            <a:srgbClr val="237948"/>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Wingdings" pitchFamily="2" charset="2"/>
        <a:buChar char="§"/>
        <a:defRPr sz="1500" kern="1200">
          <a:solidFill>
            <a:srgbClr val="575358"/>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Wingdings" pitchFamily="2" charset="2"/>
        <a:buChar char="§"/>
        <a:defRPr sz="1350" kern="1200">
          <a:solidFill>
            <a:srgbClr val="575358"/>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Wingdings" pitchFamily="2" charset="2"/>
        <a:buChar char="§"/>
        <a:defRPr sz="1200" kern="1200">
          <a:solidFill>
            <a:srgbClr val="575358"/>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Wingdings" pitchFamily="2" charset="2"/>
        <a:buChar char="§"/>
        <a:defRPr sz="1050" kern="1200">
          <a:solidFill>
            <a:srgbClr val="575358"/>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Wingdings" pitchFamily="2" charset="2"/>
        <a:buChar char="§"/>
        <a:defRPr sz="1050" kern="1200">
          <a:solidFill>
            <a:srgbClr val="575358"/>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s://regex101.com/" TargetMode="Externa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github.com/Minuteman-Library-Network/SQL-Queries/blob/master/Custom%20reports%20site/diversity%20analysis.sql" TargetMode="Externa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github.com/Minuteman-Library-Network/SQL-Queries/blob/master/Custom%20reports%20site/collection%20development%20by%20diversity.sq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github.com/Minuteman-Library-Network/SQL-Queries/blob/master/Custom%20reports%20site/popular%20titles%20dei.sq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github.com/Minuteman-Library-Network/SQL-Queries/blob/master/Custom%20reports%20site/popular%20titles%20unowned%20dei.sql"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github.com/jmgold/DEI-Collections/blob/main/Sierra%20SQL/DEI%20Dashboard.py"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s://www.gemstonelogan.com/presentations/IUG2018AutomatingPython.pptx"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towardsdatascience.com/fuzzy-matching-at-scale-84f2bfd0c536"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colab.research.google.com/drive/12TsDQtBUr_3vNU3TXVAbuu2ZwCV__Os6"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github.com/jmgold/DEI-Collections" TargetMode="External"/><Relationship Id="rId2" Type="http://schemas.openxmlformats.org/officeDocument/2006/relationships/hyperlink" Target="mailto:jgoldstein@minlib.net"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github.com/jmgold/DEI-Collection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regex101.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b="1" dirty="0" smtClean="0">
                <a:latin typeface="Garamond" pitchFamily="18" charset="0"/>
              </a:rPr>
              <a:t>DIY DEI Analysis</a:t>
            </a:r>
            <a:endParaRPr lang="en-US" b="1" dirty="0">
              <a:latin typeface="Garamond" pitchFamily="18" charset="0"/>
            </a:endParaRPr>
          </a:p>
        </p:txBody>
      </p:sp>
      <p:sp>
        <p:nvSpPr>
          <p:cNvPr id="2" name="Text Placeholder 1"/>
          <p:cNvSpPr>
            <a:spLocks noGrp="1"/>
          </p:cNvSpPr>
          <p:nvPr>
            <p:ph type="body" sz="quarter" idx="10"/>
          </p:nvPr>
        </p:nvSpPr>
        <p:spPr/>
        <p:txBody>
          <a:bodyPr>
            <a:normAutofit fontScale="25000" lnSpcReduction="20000"/>
          </a:bodyPr>
          <a:lstStyle/>
          <a:p>
            <a:pPr algn="l"/>
            <a:r>
              <a:rPr lang="en-US" sz="7200" dirty="0">
                <a:latin typeface="+mn-lt"/>
              </a:rPr>
              <a:t>Jeremy Goldstein</a:t>
            </a:r>
          </a:p>
          <a:p>
            <a:pPr algn="l"/>
            <a:r>
              <a:rPr lang="en-US" sz="7200" dirty="0">
                <a:latin typeface="+mn-lt"/>
              </a:rPr>
              <a:t>Data Curation Librarian</a:t>
            </a:r>
          </a:p>
          <a:p>
            <a:pPr algn="l"/>
            <a:r>
              <a:rPr lang="en-US" sz="7200" dirty="0">
                <a:latin typeface="+mn-lt"/>
              </a:rPr>
              <a:t>jgoldstein@minlib.net</a:t>
            </a:r>
          </a:p>
          <a:p>
            <a:endParaRPr lang="en-US" sz="45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Parsing Subjects</a:t>
            </a:r>
            <a:endParaRPr lang="en-US" dirty="0"/>
          </a:p>
        </p:txBody>
      </p:sp>
      <p:pic>
        <p:nvPicPr>
          <p:cNvPr id="4" name="Picture 3"/>
          <p:cNvPicPr>
            <a:picLocks noChangeAspect="1"/>
          </p:cNvPicPr>
          <p:nvPr/>
        </p:nvPicPr>
        <p:blipFill>
          <a:blip r:embed="rId3"/>
          <a:stretch>
            <a:fillRect/>
          </a:stretch>
        </p:blipFill>
        <p:spPr>
          <a:xfrm>
            <a:off x="16267" y="1752600"/>
            <a:ext cx="9849895" cy="1367126"/>
          </a:xfrm>
          <a:prstGeom prst="rect">
            <a:avLst/>
          </a:prstGeom>
        </p:spPr>
      </p:pic>
      <p:pic>
        <p:nvPicPr>
          <p:cNvPr id="6" name="Picture 5"/>
          <p:cNvPicPr>
            <a:picLocks noChangeAspect="1"/>
          </p:cNvPicPr>
          <p:nvPr/>
        </p:nvPicPr>
        <p:blipFill>
          <a:blip r:embed="rId4"/>
          <a:stretch>
            <a:fillRect/>
          </a:stretch>
        </p:blipFill>
        <p:spPr>
          <a:xfrm>
            <a:off x="1295400" y="3505200"/>
            <a:ext cx="6705599" cy="3352800"/>
          </a:xfrm>
          <a:prstGeom prst="rect">
            <a:avLst/>
          </a:prstGeom>
        </p:spPr>
      </p:pic>
      <p:sp>
        <p:nvSpPr>
          <p:cNvPr id="7" name="TextBox 6"/>
          <p:cNvSpPr txBox="1"/>
          <p:nvPr/>
        </p:nvSpPr>
        <p:spPr>
          <a:xfrm>
            <a:off x="4800600" y="4343400"/>
            <a:ext cx="3048000" cy="338554"/>
          </a:xfrm>
          <a:prstGeom prst="rect">
            <a:avLst/>
          </a:prstGeom>
          <a:noFill/>
        </p:spPr>
        <p:txBody>
          <a:bodyPr wrap="square" rtlCol="0">
            <a:spAutoFit/>
          </a:bodyPr>
          <a:lstStyle/>
          <a:p>
            <a:r>
              <a:rPr lang="en-US" sz="1600" dirty="0">
                <a:hlinkClick r:id="rId5"/>
              </a:rPr>
              <a:t>https://</a:t>
            </a:r>
            <a:r>
              <a:rPr lang="en-US" sz="1600" dirty="0" smtClean="0">
                <a:hlinkClick r:id="rId5"/>
              </a:rPr>
              <a:t>regex101.com</a:t>
            </a:r>
            <a:r>
              <a:rPr lang="en-US" sz="1600" dirty="0" smtClean="0"/>
              <a:t> seen here</a:t>
            </a:r>
            <a:endParaRPr lang="en-US" sz="1600" dirty="0"/>
          </a:p>
        </p:txBody>
      </p:sp>
    </p:spTree>
    <p:extLst>
      <p:ext uri="{BB962C8B-B14F-4D97-AF65-F5344CB8AC3E}">
        <p14:creationId xmlns:p14="http://schemas.microsoft.com/office/powerpoint/2010/main" val="22905464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LOT of </a:t>
            </a:r>
            <a:r>
              <a:rPr lang="en-US" dirty="0" err="1" smtClean="0"/>
              <a:t>RegEx</a:t>
            </a:r>
            <a:endParaRPr lang="en-US" dirty="0"/>
          </a:p>
        </p:txBody>
      </p:sp>
      <p:pic>
        <p:nvPicPr>
          <p:cNvPr id="5" name="Content Placeholder 4"/>
          <p:cNvPicPr>
            <a:picLocks noGrp="1" noChangeAspect="1"/>
          </p:cNvPicPr>
          <p:nvPr>
            <p:ph idx="1"/>
          </p:nvPr>
        </p:nvPicPr>
        <p:blipFill>
          <a:blip r:embed="rId2"/>
          <a:stretch>
            <a:fillRect/>
          </a:stretch>
        </p:blipFill>
        <p:spPr>
          <a:xfrm>
            <a:off x="0" y="1676400"/>
            <a:ext cx="9404689" cy="4349354"/>
          </a:xfrm>
          <a:prstGeom prst="rect">
            <a:avLst/>
          </a:prstGeom>
        </p:spPr>
      </p:pic>
    </p:spTree>
    <p:extLst>
      <p:ext uri="{BB962C8B-B14F-4D97-AF65-F5344CB8AC3E}">
        <p14:creationId xmlns:p14="http://schemas.microsoft.com/office/powerpoint/2010/main" val="33182096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testing</a:t>
            </a:r>
            <a:endParaRPr lang="en-US" dirty="0"/>
          </a:p>
        </p:txBody>
      </p:sp>
      <p:sp>
        <p:nvSpPr>
          <p:cNvPr id="3" name="Content Placeholder 2"/>
          <p:cNvSpPr>
            <a:spLocks noGrp="1"/>
          </p:cNvSpPr>
          <p:nvPr>
            <p:ph idx="1"/>
          </p:nvPr>
        </p:nvSpPr>
        <p:spPr/>
        <p:txBody>
          <a:bodyPr/>
          <a:lstStyle/>
          <a:p>
            <a:r>
              <a:rPr lang="en-US" sz="2400" dirty="0" smtClean="0"/>
              <a:t>Kate Wolfe of the Cambridge Public Library built subject interaction charts to help</a:t>
            </a:r>
          </a:p>
          <a:p>
            <a:endParaRPr lang="en-US" dirty="0"/>
          </a:p>
        </p:txBody>
      </p:sp>
      <p:pic>
        <p:nvPicPr>
          <p:cNvPr id="4" name="Picture 3"/>
          <p:cNvPicPr>
            <a:picLocks noChangeAspect="1"/>
          </p:cNvPicPr>
          <p:nvPr/>
        </p:nvPicPr>
        <p:blipFill>
          <a:blip r:embed="rId3"/>
          <a:stretch>
            <a:fillRect/>
          </a:stretch>
        </p:blipFill>
        <p:spPr>
          <a:xfrm>
            <a:off x="609600" y="2514600"/>
            <a:ext cx="7446171" cy="3860978"/>
          </a:xfrm>
          <a:prstGeom prst="rect">
            <a:avLst/>
          </a:prstGeom>
        </p:spPr>
      </p:pic>
    </p:spTree>
    <p:extLst>
      <p:ext uri="{BB962C8B-B14F-4D97-AF65-F5344CB8AC3E}">
        <p14:creationId xmlns:p14="http://schemas.microsoft.com/office/powerpoint/2010/main" val="3810346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6200" y="-76200"/>
            <a:ext cx="6984628" cy="3919190"/>
          </a:xfrm>
          <a:prstGeom prst="rect">
            <a:avLst/>
          </a:prstGeom>
        </p:spPr>
      </p:pic>
      <p:pic>
        <p:nvPicPr>
          <p:cNvPr id="5" name="Picture 4"/>
          <p:cNvPicPr>
            <a:picLocks noChangeAspect="1"/>
          </p:cNvPicPr>
          <p:nvPr/>
        </p:nvPicPr>
        <p:blipFill>
          <a:blip r:embed="rId4"/>
          <a:stretch>
            <a:fillRect/>
          </a:stretch>
        </p:blipFill>
        <p:spPr>
          <a:xfrm>
            <a:off x="2941412" y="3263536"/>
            <a:ext cx="6571581" cy="3713724"/>
          </a:xfrm>
          <a:prstGeom prst="rect">
            <a:avLst/>
          </a:prstGeom>
        </p:spPr>
      </p:pic>
      <p:sp>
        <p:nvSpPr>
          <p:cNvPr id="9" name="TextBox 8"/>
          <p:cNvSpPr txBox="1"/>
          <p:nvPr/>
        </p:nvSpPr>
        <p:spPr>
          <a:xfrm>
            <a:off x="7257" y="3938320"/>
            <a:ext cx="2934156" cy="2215991"/>
          </a:xfrm>
          <a:prstGeom prst="rect">
            <a:avLst/>
          </a:prstGeom>
          <a:noFill/>
        </p:spPr>
        <p:txBody>
          <a:bodyPr wrap="square" rtlCol="0">
            <a:spAutoFit/>
          </a:bodyPr>
          <a:lstStyle/>
          <a:p>
            <a:r>
              <a:rPr lang="en-US" dirty="0" smtClean="0">
                <a:hlinkClick r:id="rId5"/>
              </a:rPr>
              <a:t>Full query available</a:t>
            </a:r>
            <a:endParaRPr lang="en-US" dirty="0" smtClean="0"/>
          </a:p>
          <a:p>
            <a:endParaRPr lang="en-US" dirty="0"/>
          </a:p>
          <a:p>
            <a:r>
              <a:rPr lang="en-US" sz="1800" dirty="0" smtClean="0"/>
              <a:t>Replace variables in {} with your selections</a:t>
            </a:r>
          </a:p>
          <a:p>
            <a:endParaRPr lang="en-US" sz="1800" dirty="0"/>
          </a:p>
          <a:p>
            <a:r>
              <a:rPr lang="en-US" sz="1800" dirty="0" smtClean="0"/>
              <a:t>J/YA/adult columns based on our location code structure</a:t>
            </a:r>
            <a:endParaRPr lang="en-US" sz="1800" dirty="0"/>
          </a:p>
        </p:txBody>
      </p:sp>
    </p:spTree>
    <p:extLst>
      <p:ext uri="{BB962C8B-B14F-4D97-AF65-F5344CB8AC3E}">
        <p14:creationId xmlns:p14="http://schemas.microsoft.com/office/powerpoint/2010/main" val="2719788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2: Collection Dev Tools </a:t>
            </a:r>
            <a:endParaRPr lang="en-US" dirty="0"/>
          </a:p>
        </p:txBody>
      </p:sp>
      <p:pic>
        <p:nvPicPr>
          <p:cNvPr id="4" name="Content Placeholder 3"/>
          <p:cNvPicPr>
            <a:picLocks noGrp="1" noChangeAspect="1"/>
          </p:cNvPicPr>
          <p:nvPr>
            <p:ph idx="1"/>
          </p:nvPr>
        </p:nvPicPr>
        <p:blipFill>
          <a:blip r:embed="rId3"/>
          <a:stretch>
            <a:fillRect/>
          </a:stretch>
        </p:blipFill>
        <p:spPr>
          <a:xfrm>
            <a:off x="228599" y="1524000"/>
            <a:ext cx="8468775" cy="4572000"/>
          </a:xfrm>
          <a:prstGeom prst="rect">
            <a:avLst/>
          </a:prstGeom>
        </p:spPr>
      </p:pic>
    </p:spTree>
    <p:extLst>
      <p:ext uri="{BB962C8B-B14F-4D97-AF65-F5344CB8AC3E}">
        <p14:creationId xmlns:p14="http://schemas.microsoft.com/office/powerpoint/2010/main" val="2421244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Collection Development Report</a:t>
            </a:r>
            <a:endParaRPr lang="en-US" dirty="0"/>
          </a:p>
        </p:txBody>
      </p:sp>
      <p:pic>
        <p:nvPicPr>
          <p:cNvPr id="4" name="Content Placeholder 3"/>
          <p:cNvPicPr>
            <a:picLocks noGrp="1" noChangeAspect="1"/>
          </p:cNvPicPr>
          <p:nvPr>
            <p:ph idx="1"/>
          </p:nvPr>
        </p:nvPicPr>
        <p:blipFill>
          <a:blip r:embed="rId3"/>
          <a:stretch>
            <a:fillRect/>
          </a:stretch>
        </p:blipFill>
        <p:spPr>
          <a:xfrm>
            <a:off x="0" y="2272574"/>
            <a:ext cx="9144000" cy="3616568"/>
          </a:xfrm>
          <a:prstGeom prst="rect">
            <a:avLst/>
          </a:prstGeom>
        </p:spPr>
      </p:pic>
      <p:sp>
        <p:nvSpPr>
          <p:cNvPr id="5" name="TextBox 4"/>
          <p:cNvSpPr txBox="1"/>
          <p:nvPr/>
        </p:nvSpPr>
        <p:spPr>
          <a:xfrm>
            <a:off x="3200400" y="1612379"/>
            <a:ext cx="2743200" cy="457200"/>
          </a:xfrm>
          <a:prstGeom prst="rect">
            <a:avLst/>
          </a:prstGeom>
          <a:noFill/>
        </p:spPr>
        <p:txBody>
          <a:bodyPr wrap="square" rtlCol="0">
            <a:spAutoFit/>
          </a:bodyPr>
          <a:lstStyle/>
          <a:p>
            <a:r>
              <a:rPr lang="en-US" dirty="0" smtClean="0">
                <a:hlinkClick r:id="rId4"/>
              </a:rPr>
              <a:t>Query available here</a:t>
            </a:r>
            <a:endParaRPr lang="en-US" dirty="0"/>
          </a:p>
        </p:txBody>
      </p:sp>
    </p:spTree>
    <p:extLst>
      <p:ext uri="{BB962C8B-B14F-4D97-AF65-F5344CB8AC3E}">
        <p14:creationId xmlns:p14="http://schemas.microsoft.com/office/powerpoint/2010/main" val="39354755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19200" y="1994901"/>
            <a:ext cx="6879849" cy="4847771"/>
          </a:xfrm>
          <a:prstGeom prst="rect">
            <a:avLst/>
          </a:prstGeom>
        </p:spPr>
      </p:pic>
      <p:sp>
        <p:nvSpPr>
          <p:cNvPr id="2" name="Title 1"/>
          <p:cNvSpPr>
            <a:spLocks noGrp="1"/>
          </p:cNvSpPr>
          <p:nvPr>
            <p:ph type="title"/>
          </p:nvPr>
        </p:nvSpPr>
        <p:spPr/>
        <p:txBody>
          <a:bodyPr/>
          <a:lstStyle/>
          <a:p>
            <a:r>
              <a:rPr lang="en-US" dirty="0" smtClean="0"/>
              <a:t>Popular Titles</a:t>
            </a:r>
            <a:endParaRPr lang="en-US" dirty="0"/>
          </a:p>
        </p:txBody>
      </p:sp>
      <p:sp>
        <p:nvSpPr>
          <p:cNvPr id="3" name="Content Placeholder 2"/>
          <p:cNvSpPr>
            <a:spLocks noGrp="1"/>
          </p:cNvSpPr>
          <p:nvPr>
            <p:ph idx="1"/>
          </p:nvPr>
        </p:nvSpPr>
        <p:spPr>
          <a:xfrm>
            <a:off x="2566836" y="1537701"/>
            <a:ext cx="3117776" cy="914400"/>
          </a:xfrm>
        </p:spPr>
        <p:txBody>
          <a:bodyPr/>
          <a:lstStyle/>
          <a:p>
            <a:pPr marL="0" indent="0">
              <a:buNone/>
            </a:pPr>
            <a:r>
              <a:rPr lang="en-US" sz="2400" dirty="0" smtClean="0">
                <a:hlinkClick r:id="rId4"/>
              </a:rPr>
              <a:t>Query available here</a:t>
            </a:r>
            <a:endParaRPr lang="en-US" sz="2400" dirty="0"/>
          </a:p>
        </p:txBody>
      </p:sp>
    </p:spTree>
    <p:extLst>
      <p:ext uri="{BB962C8B-B14F-4D97-AF65-F5344CB8AC3E}">
        <p14:creationId xmlns:p14="http://schemas.microsoft.com/office/powerpoint/2010/main" val="24295247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Unowned Report</a:t>
            </a:r>
            <a:endParaRPr lang="en-US" dirty="0"/>
          </a:p>
        </p:txBody>
      </p:sp>
      <p:sp>
        <p:nvSpPr>
          <p:cNvPr id="3" name="Content Placeholder 2"/>
          <p:cNvSpPr>
            <a:spLocks noGrp="1"/>
          </p:cNvSpPr>
          <p:nvPr>
            <p:ph idx="1"/>
          </p:nvPr>
        </p:nvSpPr>
        <p:spPr>
          <a:xfrm>
            <a:off x="403691" y="1600201"/>
            <a:ext cx="8312666" cy="609600"/>
          </a:xfrm>
        </p:spPr>
        <p:txBody>
          <a:bodyPr/>
          <a:lstStyle/>
          <a:p>
            <a:pPr marL="0" indent="0" algn="ctr">
              <a:buNone/>
            </a:pPr>
            <a:r>
              <a:rPr lang="en-US" sz="2400" dirty="0" smtClean="0">
                <a:hlinkClick r:id="rId3"/>
              </a:rPr>
              <a:t>Query available here</a:t>
            </a:r>
            <a:endParaRPr lang="en-US" sz="2400" dirty="0"/>
          </a:p>
        </p:txBody>
      </p:sp>
      <p:pic>
        <p:nvPicPr>
          <p:cNvPr id="5" name="Picture 4"/>
          <p:cNvPicPr>
            <a:picLocks noChangeAspect="1"/>
          </p:cNvPicPr>
          <p:nvPr/>
        </p:nvPicPr>
        <p:blipFill>
          <a:blip r:embed="rId4"/>
          <a:stretch>
            <a:fillRect/>
          </a:stretch>
        </p:blipFill>
        <p:spPr>
          <a:xfrm>
            <a:off x="403691" y="2129922"/>
            <a:ext cx="7682071" cy="4250140"/>
          </a:xfrm>
          <a:prstGeom prst="rect">
            <a:avLst/>
          </a:prstGeom>
        </p:spPr>
      </p:pic>
    </p:spTree>
    <p:extLst>
      <p:ext uri="{BB962C8B-B14F-4D97-AF65-F5344CB8AC3E}">
        <p14:creationId xmlns:p14="http://schemas.microsoft.com/office/powerpoint/2010/main" val="41968134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3: Data Studio</a:t>
            </a:r>
            <a:endParaRPr lang="en-US" dirty="0"/>
          </a:p>
        </p:txBody>
      </p:sp>
      <p:pic>
        <p:nvPicPr>
          <p:cNvPr id="4" name="Picture 3"/>
          <p:cNvPicPr>
            <a:picLocks noChangeAspect="1"/>
          </p:cNvPicPr>
          <p:nvPr/>
        </p:nvPicPr>
        <p:blipFill>
          <a:blip r:embed="rId3"/>
          <a:stretch>
            <a:fillRect/>
          </a:stretch>
        </p:blipFill>
        <p:spPr>
          <a:xfrm>
            <a:off x="-1" y="1411142"/>
            <a:ext cx="9199561" cy="4722642"/>
          </a:xfrm>
          <a:prstGeom prst="rect">
            <a:avLst/>
          </a:prstGeom>
        </p:spPr>
      </p:pic>
    </p:spTree>
    <p:extLst>
      <p:ext uri="{BB962C8B-B14F-4D97-AF65-F5344CB8AC3E}">
        <p14:creationId xmlns:p14="http://schemas.microsoft.com/office/powerpoint/2010/main" val="39433671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Crafting Charts</a:t>
            </a:r>
            <a:endParaRPr lang="en-US" dirty="0"/>
          </a:p>
        </p:txBody>
      </p:sp>
      <p:pic>
        <p:nvPicPr>
          <p:cNvPr id="4" name="Content Placeholder 3"/>
          <p:cNvPicPr>
            <a:picLocks noGrp="1" noChangeAspect="1"/>
          </p:cNvPicPr>
          <p:nvPr>
            <p:ph idx="1"/>
          </p:nvPr>
        </p:nvPicPr>
        <p:blipFill>
          <a:blip r:embed="rId3"/>
          <a:stretch>
            <a:fillRect/>
          </a:stretch>
        </p:blipFill>
        <p:spPr>
          <a:xfrm>
            <a:off x="293091" y="1524000"/>
            <a:ext cx="8501332" cy="4567238"/>
          </a:xfrm>
          <a:prstGeom prst="rect">
            <a:avLst/>
          </a:prstGeom>
        </p:spPr>
      </p:pic>
    </p:spTree>
    <p:extLst>
      <p:ext uri="{BB962C8B-B14F-4D97-AF65-F5344CB8AC3E}">
        <p14:creationId xmlns:p14="http://schemas.microsoft.com/office/powerpoint/2010/main" val="3260594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Jeremy</a:t>
            </a:r>
            <a:endParaRPr lang="en-US" dirty="0"/>
          </a:p>
        </p:txBody>
      </p:sp>
      <p:sp>
        <p:nvSpPr>
          <p:cNvPr id="7" name="Content Placeholder 6"/>
          <p:cNvSpPr>
            <a:spLocks noGrp="1"/>
          </p:cNvSpPr>
          <p:nvPr>
            <p:ph idx="1"/>
          </p:nvPr>
        </p:nvSpPr>
        <p:spPr>
          <a:xfrm>
            <a:off x="387424" y="1762298"/>
            <a:ext cx="4578866" cy="4414665"/>
          </a:xfrm>
        </p:spPr>
        <p:txBody>
          <a:bodyPr/>
          <a:lstStyle/>
          <a:p>
            <a:r>
              <a:rPr lang="en-US" sz="2400" dirty="0" smtClean="0"/>
              <a:t>Librarian for 15 years</a:t>
            </a:r>
          </a:p>
          <a:p>
            <a:r>
              <a:rPr lang="en-US" sz="2400" dirty="0" smtClean="0"/>
              <a:t>With MLN since 2017</a:t>
            </a:r>
          </a:p>
          <a:p>
            <a:r>
              <a:rPr lang="en-US" sz="2400" dirty="0" smtClean="0"/>
              <a:t>All but a year of that time has been on Millennium/Sierra</a:t>
            </a:r>
          </a:p>
          <a:p>
            <a:r>
              <a:rPr lang="en-US" sz="2400" dirty="0" smtClean="0"/>
              <a:t>Originally a cataloging/acquisitions person now handle misc. database projects</a:t>
            </a:r>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762298"/>
            <a:ext cx="3962400" cy="3962400"/>
          </a:xfrm>
          <a:prstGeom prst="rect">
            <a:avLst/>
          </a:prstGeom>
        </p:spPr>
      </p:pic>
    </p:spTree>
    <p:extLst>
      <p:ext uri="{BB962C8B-B14F-4D97-AF65-F5344CB8AC3E}">
        <p14:creationId xmlns:p14="http://schemas.microsoft.com/office/powerpoint/2010/main" val="2963535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Source</a:t>
            </a:r>
            <a:endParaRPr lang="en-US" dirty="0"/>
          </a:p>
        </p:txBody>
      </p:sp>
      <p:pic>
        <p:nvPicPr>
          <p:cNvPr id="4" name="Picture 3"/>
          <p:cNvPicPr>
            <a:picLocks noChangeAspect="1"/>
          </p:cNvPicPr>
          <p:nvPr/>
        </p:nvPicPr>
        <p:blipFill>
          <a:blip r:embed="rId3"/>
          <a:stretch>
            <a:fillRect/>
          </a:stretch>
        </p:blipFill>
        <p:spPr>
          <a:xfrm>
            <a:off x="25216" y="1676400"/>
            <a:ext cx="9118784" cy="4419600"/>
          </a:xfrm>
          <a:prstGeom prst="rect">
            <a:avLst/>
          </a:prstGeom>
        </p:spPr>
      </p:pic>
    </p:spTree>
    <p:extLst>
      <p:ext uri="{BB962C8B-B14F-4D97-AF65-F5344CB8AC3E}">
        <p14:creationId xmlns:p14="http://schemas.microsoft.com/office/powerpoint/2010/main" val="31412305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Automating Dashboard</a:t>
            </a:r>
            <a:endParaRPr lang="en-US" dirty="0"/>
          </a:p>
        </p:txBody>
      </p:sp>
      <p:sp>
        <p:nvSpPr>
          <p:cNvPr id="3" name="Content Placeholder 2"/>
          <p:cNvSpPr>
            <a:spLocks noGrp="1"/>
          </p:cNvSpPr>
          <p:nvPr>
            <p:ph idx="1"/>
          </p:nvPr>
        </p:nvSpPr>
        <p:spPr>
          <a:xfrm>
            <a:off x="406260" y="1524000"/>
            <a:ext cx="8312666" cy="4414665"/>
          </a:xfrm>
        </p:spPr>
        <p:txBody>
          <a:bodyPr/>
          <a:lstStyle/>
          <a:p>
            <a:pPr marL="0" indent="0" algn="ctr">
              <a:buNone/>
            </a:pPr>
            <a:r>
              <a:rPr lang="en-US" sz="2400" dirty="0" smtClean="0">
                <a:hlinkClick r:id="rId3"/>
              </a:rPr>
              <a:t>Script available here</a:t>
            </a:r>
            <a:endParaRPr lang="en-US" sz="2400" dirty="0"/>
          </a:p>
        </p:txBody>
      </p:sp>
      <p:pic>
        <p:nvPicPr>
          <p:cNvPr id="4" name="Picture 3"/>
          <p:cNvPicPr>
            <a:picLocks noChangeAspect="1"/>
          </p:cNvPicPr>
          <p:nvPr/>
        </p:nvPicPr>
        <p:blipFill>
          <a:blip r:embed="rId4"/>
          <a:stretch>
            <a:fillRect/>
          </a:stretch>
        </p:blipFill>
        <p:spPr>
          <a:xfrm>
            <a:off x="609600" y="2025404"/>
            <a:ext cx="7772400" cy="4179648"/>
          </a:xfrm>
          <a:prstGeom prst="rect">
            <a:avLst/>
          </a:prstGeom>
        </p:spPr>
      </p:pic>
    </p:spTree>
    <p:extLst>
      <p:ext uri="{BB962C8B-B14F-4D97-AF65-F5344CB8AC3E}">
        <p14:creationId xmlns:p14="http://schemas.microsoft.com/office/powerpoint/2010/main" val="2182614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Automating </a:t>
            </a:r>
            <a:r>
              <a:rPr lang="en-US" dirty="0" err="1" smtClean="0"/>
              <a:t>Cont</a:t>
            </a:r>
            <a:endParaRPr lang="en-US" dirty="0"/>
          </a:p>
        </p:txBody>
      </p:sp>
      <p:pic>
        <p:nvPicPr>
          <p:cNvPr id="4" name="Content Placeholder 3"/>
          <p:cNvPicPr>
            <a:picLocks noGrp="1" noChangeAspect="1"/>
          </p:cNvPicPr>
          <p:nvPr>
            <p:ph idx="1"/>
          </p:nvPr>
        </p:nvPicPr>
        <p:blipFill>
          <a:blip r:embed="rId3"/>
          <a:stretch>
            <a:fillRect/>
          </a:stretch>
        </p:blipFill>
        <p:spPr>
          <a:xfrm>
            <a:off x="387350" y="1772887"/>
            <a:ext cx="8312150" cy="4393314"/>
          </a:xfrm>
          <a:prstGeom prst="rect">
            <a:avLst/>
          </a:prstGeom>
        </p:spPr>
      </p:pic>
      <p:sp>
        <p:nvSpPr>
          <p:cNvPr id="5" name="TextBox 4"/>
          <p:cNvSpPr txBox="1"/>
          <p:nvPr/>
        </p:nvSpPr>
        <p:spPr>
          <a:xfrm>
            <a:off x="4279900" y="5105400"/>
            <a:ext cx="4419600" cy="1015663"/>
          </a:xfrm>
          <a:prstGeom prst="rect">
            <a:avLst/>
          </a:prstGeom>
          <a:noFill/>
        </p:spPr>
        <p:txBody>
          <a:bodyPr wrap="square" rtlCol="0">
            <a:spAutoFit/>
          </a:bodyPr>
          <a:lstStyle/>
          <a:p>
            <a:pPr algn="r"/>
            <a:r>
              <a:rPr lang="en-US" sz="2000" dirty="0" smtClean="0"/>
              <a:t>See Gem Stone-Logan’s </a:t>
            </a:r>
            <a:r>
              <a:rPr lang="en-US" sz="2000" dirty="0" smtClean="0">
                <a:hlinkClick r:id="rId4"/>
              </a:rPr>
              <a:t>2018 Presentation Automating Reports with Python</a:t>
            </a:r>
            <a:r>
              <a:rPr lang="en-US" sz="2000" dirty="0" smtClean="0"/>
              <a:t> for more</a:t>
            </a:r>
            <a:endParaRPr lang="en-US" sz="2000" dirty="0"/>
          </a:p>
        </p:txBody>
      </p:sp>
    </p:spTree>
    <p:extLst>
      <p:ext uri="{BB962C8B-B14F-4D97-AF65-F5344CB8AC3E}">
        <p14:creationId xmlns:p14="http://schemas.microsoft.com/office/powerpoint/2010/main" val="24515920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4: Curation Based</a:t>
            </a:r>
            <a:endParaRPr lang="en-US" dirty="0"/>
          </a:p>
        </p:txBody>
      </p:sp>
      <p:sp>
        <p:nvSpPr>
          <p:cNvPr id="3" name="Content Placeholder 2"/>
          <p:cNvSpPr>
            <a:spLocks noGrp="1"/>
          </p:cNvSpPr>
          <p:nvPr>
            <p:ph idx="1"/>
          </p:nvPr>
        </p:nvSpPr>
        <p:spPr/>
        <p:txBody>
          <a:bodyPr>
            <a:normAutofit/>
          </a:bodyPr>
          <a:lstStyle/>
          <a:p>
            <a:r>
              <a:rPr lang="en-US" sz="3200" dirty="0" smtClean="0"/>
              <a:t>Problems with existing tools</a:t>
            </a:r>
          </a:p>
          <a:p>
            <a:pPr lvl="1"/>
            <a:r>
              <a:rPr lang="en-US" sz="2800" dirty="0" smtClean="0"/>
              <a:t>No data for what our database lacks</a:t>
            </a:r>
          </a:p>
          <a:p>
            <a:pPr lvl="1"/>
            <a:r>
              <a:rPr lang="en-US" sz="2800" dirty="0" smtClean="0"/>
              <a:t>Catalog records are a poor source for some DEI information</a:t>
            </a:r>
          </a:p>
          <a:p>
            <a:pPr lvl="2"/>
            <a:r>
              <a:rPr lang="en-US" sz="2800" dirty="0" smtClean="0"/>
              <a:t>Anything pertaining to the authorship of a work</a:t>
            </a:r>
          </a:p>
          <a:p>
            <a:r>
              <a:rPr lang="en-US" sz="3200" dirty="0" smtClean="0"/>
              <a:t>Problem to address</a:t>
            </a:r>
          </a:p>
          <a:p>
            <a:pPr lvl="1"/>
            <a:r>
              <a:rPr lang="en-US" sz="2800" dirty="0" smtClean="0"/>
              <a:t>How to match data from non-library sources</a:t>
            </a:r>
          </a:p>
        </p:txBody>
      </p:sp>
    </p:spTree>
    <p:extLst>
      <p:ext uri="{BB962C8B-B14F-4D97-AF65-F5344CB8AC3E}">
        <p14:creationId xmlns:p14="http://schemas.microsoft.com/office/powerpoint/2010/main" val="20292767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List of holdings</a:t>
            </a:r>
          </a:p>
          <a:p>
            <a:pPr marL="342900" lvl="1" indent="0">
              <a:buNone/>
            </a:pPr>
            <a:r>
              <a:rPr lang="en-US" sz="3200" dirty="0"/>
              <a:t>c</a:t>
            </a:r>
            <a:r>
              <a:rPr lang="en-US" sz="3200" dirty="0" smtClean="0"/>
              <a:t>sv or Excel File containing titles, authors and a unique identifier such as record number</a:t>
            </a:r>
          </a:p>
          <a:p>
            <a:pPr marL="0" indent="0">
              <a:buNone/>
            </a:pPr>
            <a:endParaRPr lang="en-US" sz="3600" dirty="0" smtClean="0"/>
          </a:p>
          <a:p>
            <a:pPr marL="0" indent="0">
              <a:buNone/>
            </a:pPr>
            <a:r>
              <a:rPr lang="en-US" sz="3600" dirty="0" smtClean="0"/>
              <a:t>Title list</a:t>
            </a:r>
          </a:p>
          <a:p>
            <a:pPr marL="342900" lvl="1" indent="0">
              <a:buNone/>
            </a:pPr>
            <a:r>
              <a:rPr lang="en-US" sz="3200" dirty="0"/>
              <a:t>c</a:t>
            </a:r>
            <a:r>
              <a:rPr lang="en-US" sz="3200" dirty="0" smtClean="0"/>
              <a:t>sv or Excel file of titles and authors from external source</a:t>
            </a:r>
            <a:endParaRPr lang="en-US" sz="3200" dirty="0"/>
          </a:p>
        </p:txBody>
      </p:sp>
    </p:spTree>
    <p:extLst>
      <p:ext uri="{BB962C8B-B14F-4D97-AF65-F5344CB8AC3E}">
        <p14:creationId xmlns:p14="http://schemas.microsoft.com/office/powerpoint/2010/main" val="13741237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Fuzzy Matching Strings</a:t>
            </a:r>
            <a:endParaRPr lang="en-US" dirty="0"/>
          </a:p>
        </p:txBody>
      </p:sp>
      <p:sp>
        <p:nvSpPr>
          <p:cNvPr id="3" name="Content Placeholder 2"/>
          <p:cNvSpPr>
            <a:spLocks noGrp="1"/>
          </p:cNvSpPr>
          <p:nvPr>
            <p:ph idx="1"/>
          </p:nvPr>
        </p:nvSpPr>
        <p:spPr/>
        <p:txBody>
          <a:bodyPr>
            <a:normAutofit/>
          </a:bodyPr>
          <a:lstStyle/>
          <a:p>
            <a:r>
              <a:rPr lang="en-US" sz="3200" dirty="0">
                <a:hlinkClick r:id="rId3"/>
              </a:rPr>
              <a:t>Fuzzy Matching at Scale by Josh </a:t>
            </a:r>
            <a:r>
              <a:rPr lang="en-US" sz="3200" dirty="0" smtClean="0">
                <a:hlinkClick r:id="rId3"/>
              </a:rPr>
              <a:t>Taylor</a:t>
            </a:r>
            <a:endParaRPr lang="en-US" sz="3200" dirty="0" smtClean="0"/>
          </a:p>
          <a:p>
            <a:pPr lvl="1"/>
            <a:r>
              <a:rPr lang="en-US" sz="2800" dirty="0" smtClean="0"/>
              <a:t>Based on Term Frequency, Inverse Document Frequency (</a:t>
            </a:r>
            <a:r>
              <a:rPr lang="en-US" sz="2800" dirty="0" err="1" smtClean="0"/>
              <a:t>tf-idf</a:t>
            </a:r>
            <a:r>
              <a:rPr lang="en-US" sz="2800" dirty="0" smtClean="0"/>
              <a:t>) commonly used with natural language processing</a:t>
            </a:r>
          </a:p>
          <a:p>
            <a:pPr lvl="1"/>
            <a:r>
              <a:rPr lang="en-US" sz="2800" dirty="0" smtClean="0"/>
              <a:t>Breaks words into 3 character trigrams, counts occurrences of each one and inverse weights them by frequency (‘the’ scores low so it’s not significant for matching)</a:t>
            </a:r>
          </a:p>
          <a:p>
            <a:pPr lvl="1"/>
            <a:r>
              <a:rPr lang="en-US" sz="2800" dirty="0" smtClean="0"/>
              <a:t>Can then compare those trigrams across records</a:t>
            </a:r>
            <a:endParaRPr lang="en-US" sz="2800" dirty="0"/>
          </a:p>
        </p:txBody>
      </p:sp>
    </p:spTree>
    <p:extLst>
      <p:ext uri="{BB962C8B-B14F-4D97-AF65-F5344CB8AC3E}">
        <p14:creationId xmlns:p14="http://schemas.microsoft.com/office/powerpoint/2010/main" val="28300107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a:t>
            </a:r>
            <a:r>
              <a:rPr lang="en-US" dirty="0" err="1" smtClean="0"/>
              <a:t>Colab</a:t>
            </a:r>
            <a:endParaRPr lang="en-US" dirty="0"/>
          </a:p>
        </p:txBody>
      </p:sp>
      <p:sp>
        <p:nvSpPr>
          <p:cNvPr id="5" name="TextBox 4"/>
          <p:cNvSpPr txBox="1"/>
          <p:nvPr/>
        </p:nvSpPr>
        <p:spPr>
          <a:xfrm>
            <a:off x="3295650" y="1600200"/>
            <a:ext cx="2114550" cy="369332"/>
          </a:xfrm>
          <a:prstGeom prst="rect">
            <a:avLst/>
          </a:prstGeom>
          <a:noFill/>
        </p:spPr>
        <p:txBody>
          <a:bodyPr wrap="square" rtlCol="0">
            <a:spAutoFit/>
          </a:bodyPr>
          <a:lstStyle/>
          <a:p>
            <a:r>
              <a:rPr lang="en-US" dirty="0" smtClean="0">
                <a:hlinkClick r:id="rId3"/>
              </a:rPr>
              <a:t>Try the script here</a:t>
            </a:r>
            <a:endParaRPr lang="en-US" dirty="0"/>
          </a:p>
        </p:txBody>
      </p:sp>
      <p:pic>
        <p:nvPicPr>
          <p:cNvPr id="6" name="Picture 5"/>
          <p:cNvPicPr>
            <a:picLocks noChangeAspect="1"/>
          </p:cNvPicPr>
          <p:nvPr/>
        </p:nvPicPr>
        <p:blipFill>
          <a:blip r:embed="rId4"/>
          <a:stretch>
            <a:fillRect/>
          </a:stretch>
        </p:blipFill>
        <p:spPr>
          <a:xfrm>
            <a:off x="152400" y="2042894"/>
            <a:ext cx="7677922" cy="4788212"/>
          </a:xfrm>
          <a:prstGeom prst="rect">
            <a:avLst/>
          </a:prstGeom>
        </p:spPr>
      </p:pic>
    </p:spTree>
    <p:extLst>
      <p:ext uri="{BB962C8B-B14F-4D97-AF65-F5344CB8AC3E}">
        <p14:creationId xmlns:p14="http://schemas.microsoft.com/office/powerpoint/2010/main" val="37263596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0" y="-28254"/>
            <a:ext cx="8937791" cy="6205218"/>
          </a:xfrm>
          <a:prstGeom prst="rect">
            <a:avLst/>
          </a:prstGeom>
        </p:spPr>
      </p:pic>
    </p:spTree>
    <p:extLst>
      <p:ext uri="{BB962C8B-B14F-4D97-AF65-F5344CB8AC3E}">
        <p14:creationId xmlns:p14="http://schemas.microsoft.com/office/powerpoint/2010/main" val="13911996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3"/>
          <a:stretch>
            <a:fillRect/>
          </a:stretch>
        </p:blipFill>
        <p:spPr>
          <a:xfrm>
            <a:off x="0" y="228600"/>
            <a:ext cx="9144000" cy="5900501"/>
          </a:xfrm>
          <a:prstGeom prst="rect">
            <a:avLst/>
          </a:prstGeom>
        </p:spPr>
      </p:pic>
    </p:spTree>
    <p:extLst>
      <p:ext uri="{BB962C8B-B14F-4D97-AF65-F5344CB8AC3E}">
        <p14:creationId xmlns:p14="http://schemas.microsoft.com/office/powerpoint/2010/main" val="2257830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614" y="762000"/>
            <a:ext cx="9132523" cy="4800600"/>
          </a:xfrm>
          <a:prstGeom prst="rect">
            <a:avLst/>
          </a:prstGeom>
        </p:spPr>
      </p:pic>
    </p:spTree>
    <p:extLst>
      <p:ext uri="{BB962C8B-B14F-4D97-AF65-F5344CB8AC3E}">
        <p14:creationId xmlns:p14="http://schemas.microsoft.com/office/powerpoint/2010/main" val="4190693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Minuteman	</a:t>
            </a:r>
            <a:endParaRPr lang="en-US" dirty="0"/>
          </a:p>
        </p:txBody>
      </p:sp>
      <p:sp>
        <p:nvSpPr>
          <p:cNvPr id="3" name="Content Placeholder 2"/>
          <p:cNvSpPr>
            <a:spLocks noGrp="1"/>
          </p:cNvSpPr>
          <p:nvPr>
            <p:ph idx="1"/>
          </p:nvPr>
        </p:nvSpPr>
        <p:spPr/>
        <p:txBody>
          <a:bodyPr/>
          <a:lstStyle/>
          <a:p>
            <a:r>
              <a:rPr lang="en-US" sz="2800" dirty="0"/>
              <a:t>Minuteman Library Network</a:t>
            </a:r>
          </a:p>
          <a:p>
            <a:pPr lvl="1"/>
            <a:r>
              <a:rPr lang="en-US" sz="2400" dirty="0"/>
              <a:t>41 Member consortia</a:t>
            </a:r>
          </a:p>
          <a:p>
            <a:pPr lvl="1"/>
            <a:r>
              <a:rPr lang="en-US" sz="2400" dirty="0" err="1"/>
              <a:t>MetroWest</a:t>
            </a:r>
            <a:r>
              <a:rPr lang="en-US" sz="2400" dirty="0"/>
              <a:t> area outside Boston</a:t>
            </a:r>
          </a:p>
          <a:p>
            <a:pPr lvl="1"/>
            <a:r>
              <a:rPr lang="en-US" sz="2400" dirty="0"/>
              <a:t>Both Public and Academic members</a:t>
            </a:r>
          </a:p>
          <a:p>
            <a:endParaRPr lang="en-US" dirty="0"/>
          </a:p>
        </p:txBody>
      </p:sp>
      <p:pic>
        <p:nvPicPr>
          <p:cNvPr id="4" name="Picture 3"/>
          <p:cNvPicPr>
            <a:picLocks noChangeAspect="1"/>
          </p:cNvPicPr>
          <p:nvPr/>
        </p:nvPicPr>
        <p:blipFill>
          <a:blip r:embed="rId2"/>
          <a:stretch>
            <a:fillRect/>
          </a:stretch>
        </p:blipFill>
        <p:spPr>
          <a:xfrm>
            <a:off x="762000" y="3352800"/>
            <a:ext cx="7772400" cy="2689251"/>
          </a:xfrm>
          <a:prstGeom prst="rect">
            <a:avLst/>
          </a:prstGeom>
        </p:spPr>
      </p:pic>
    </p:spTree>
    <p:extLst>
      <p:ext uri="{BB962C8B-B14F-4D97-AF65-F5344CB8AC3E}">
        <p14:creationId xmlns:p14="http://schemas.microsoft.com/office/powerpoint/2010/main" val="38765777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44644" t="24000" r="27359" b="8001"/>
          <a:stretch/>
        </p:blipFill>
        <p:spPr>
          <a:xfrm>
            <a:off x="504264" y="0"/>
            <a:ext cx="7732061" cy="6858000"/>
          </a:xfrm>
          <a:prstGeom prst="rect">
            <a:avLst/>
          </a:prstGeom>
        </p:spPr>
      </p:pic>
    </p:spTree>
    <p:extLst>
      <p:ext uri="{BB962C8B-B14F-4D97-AF65-F5344CB8AC3E}">
        <p14:creationId xmlns:p14="http://schemas.microsoft.com/office/powerpoint/2010/main" val="453175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Match Point</a:t>
            </a:r>
            <a:endParaRPr lang="en-US" dirty="0"/>
          </a:p>
        </p:txBody>
      </p:sp>
      <p:pic>
        <p:nvPicPr>
          <p:cNvPr id="4" name="Picture 3"/>
          <p:cNvPicPr>
            <a:picLocks noChangeAspect="1"/>
          </p:cNvPicPr>
          <p:nvPr/>
        </p:nvPicPr>
        <p:blipFill>
          <a:blip r:embed="rId3"/>
          <a:stretch>
            <a:fillRect/>
          </a:stretch>
        </p:blipFill>
        <p:spPr>
          <a:xfrm>
            <a:off x="-6961" y="1524000"/>
            <a:ext cx="9150961" cy="4648200"/>
          </a:xfrm>
          <a:prstGeom prst="rect">
            <a:avLst/>
          </a:prstGeom>
        </p:spPr>
      </p:pic>
    </p:spTree>
    <p:extLst>
      <p:ext uri="{BB962C8B-B14F-4D97-AF65-F5344CB8AC3E}">
        <p14:creationId xmlns:p14="http://schemas.microsoft.com/office/powerpoint/2010/main" val="23477808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9340051" cy="6871447"/>
          </a:xfrm>
          <a:prstGeom prst="rect">
            <a:avLst/>
          </a:prstGeom>
        </p:spPr>
      </p:pic>
    </p:spTree>
    <p:extLst>
      <p:ext uri="{BB962C8B-B14F-4D97-AF65-F5344CB8AC3E}">
        <p14:creationId xmlns:p14="http://schemas.microsoft.com/office/powerpoint/2010/main" val="428449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Purchase Suggestions</a:t>
            </a:r>
            <a:endParaRPr lang="en-US" dirty="0"/>
          </a:p>
        </p:txBody>
      </p:sp>
      <p:pic>
        <p:nvPicPr>
          <p:cNvPr id="4" name="Picture 3"/>
          <p:cNvPicPr>
            <a:picLocks noChangeAspect="1"/>
          </p:cNvPicPr>
          <p:nvPr/>
        </p:nvPicPr>
        <p:blipFill>
          <a:blip r:embed="rId2"/>
          <a:stretch>
            <a:fillRect/>
          </a:stretch>
        </p:blipFill>
        <p:spPr>
          <a:xfrm>
            <a:off x="-21771" y="2207438"/>
            <a:ext cx="9067800" cy="3662324"/>
          </a:xfrm>
          <a:prstGeom prst="rect">
            <a:avLst/>
          </a:prstGeom>
        </p:spPr>
      </p:pic>
    </p:spTree>
    <p:extLst>
      <p:ext uri="{BB962C8B-B14F-4D97-AF65-F5344CB8AC3E}">
        <p14:creationId xmlns:p14="http://schemas.microsoft.com/office/powerpoint/2010/main" val="27851474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Cases</a:t>
            </a:r>
            <a:endParaRPr lang="en-US" dirty="0"/>
          </a:p>
        </p:txBody>
      </p:sp>
      <p:sp>
        <p:nvSpPr>
          <p:cNvPr id="3" name="Content Placeholder 2"/>
          <p:cNvSpPr>
            <a:spLocks noGrp="1"/>
          </p:cNvSpPr>
          <p:nvPr>
            <p:ph idx="1"/>
          </p:nvPr>
        </p:nvSpPr>
        <p:spPr/>
        <p:txBody>
          <a:bodyPr>
            <a:normAutofit/>
          </a:bodyPr>
          <a:lstStyle/>
          <a:p>
            <a:r>
              <a:rPr lang="en-US" sz="2800" dirty="0" smtClean="0"/>
              <a:t>Compare holdings to curated list of representative diverse titles </a:t>
            </a:r>
          </a:p>
          <a:p>
            <a:pPr lvl="1"/>
            <a:r>
              <a:rPr lang="en-US" sz="2650" dirty="0" smtClean="0"/>
              <a:t>If collection lacks x% of these in an area, that is an area in need of further development</a:t>
            </a:r>
          </a:p>
          <a:p>
            <a:r>
              <a:rPr lang="en-US" sz="2800" dirty="0" smtClean="0"/>
              <a:t>Duplicate check purchase suggestions</a:t>
            </a:r>
          </a:p>
          <a:p>
            <a:pPr lvl="1"/>
            <a:r>
              <a:rPr lang="en-US" sz="2650" dirty="0" smtClean="0"/>
              <a:t>Ingram provides some excellent lists of recent titles </a:t>
            </a:r>
          </a:p>
          <a:p>
            <a:pPr marL="0" indent="0">
              <a:buNone/>
            </a:pPr>
            <a:endParaRPr lang="en-US" sz="2800" dirty="0"/>
          </a:p>
        </p:txBody>
      </p:sp>
    </p:spTree>
    <p:extLst>
      <p:ext uri="{BB962C8B-B14F-4D97-AF65-F5344CB8AC3E}">
        <p14:creationId xmlns:p14="http://schemas.microsoft.com/office/powerpoint/2010/main" val="10256885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Uses</a:t>
            </a:r>
            <a:endParaRPr lang="en-US" dirty="0"/>
          </a:p>
        </p:txBody>
      </p:sp>
      <p:pic>
        <p:nvPicPr>
          <p:cNvPr id="5" name="Picture 4"/>
          <p:cNvPicPr>
            <a:picLocks noChangeAspect="1"/>
          </p:cNvPicPr>
          <p:nvPr/>
        </p:nvPicPr>
        <p:blipFill>
          <a:blip r:embed="rId3"/>
          <a:stretch>
            <a:fillRect/>
          </a:stretch>
        </p:blipFill>
        <p:spPr>
          <a:xfrm>
            <a:off x="0" y="2650405"/>
            <a:ext cx="5095230" cy="4180701"/>
          </a:xfrm>
          <a:prstGeom prst="rect">
            <a:avLst/>
          </a:prstGeom>
          <a:ln>
            <a:solidFill>
              <a:srgbClr val="426252"/>
            </a:solidFill>
          </a:ln>
        </p:spPr>
      </p:pic>
      <p:pic>
        <p:nvPicPr>
          <p:cNvPr id="6" name="Picture 5"/>
          <p:cNvPicPr>
            <a:picLocks noChangeAspect="1"/>
          </p:cNvPicPr>
          <p:nvPr/>
        </p:nvPicPr>
        <p:blipFill>
          <a:blip r:embed="rId4"/>
          <a:stretch>
            <a:fillRect/>
          </a:stretch>
        </p:blipFill>
        <p:spPr>
          <a:xfrm>
            <a:off x="3596640" y="1"/>
            <a:ext cx="5547359" cy="4267200"/>
          </a:xfrm>
          <a:prstGeom prst="rect">
            <a:avLst/>
          </a:prstGeom>
          <a:ln>
            <a:solidFill>
              <a:srgbClr val="426252"/>
            </a:solidFill>
          </a:ln>
        </p:spPr>
      </p:pic>
    </p:spTree>
    <p:extLst>
      <p:ext uri="{BB962C8B-B14F-4D97-AF65-F5344CB8AC3E}">
        <p14:creationId xmlns:p14="http://schemas.microsoft.com/office/powerpoint/2010/main" val="41850282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Formed a DEI Reports Task Force to refine our tools</a:t>
            </a:r>
            <a:endParaRPr lang="en-US" sz="2800" dirty="0"/>
          </a:p>
        </p:txBody>
      </p:sp>
      <p:pic>
        <p:nvPicPr>
          <p:cNvPr id="4" name="Picture 3"/>
          <p:cNvPicPr>
            <a:picLocks noChangeAspect="1"/>
          </p:cNvPicPr>
          <p:nvPr/>
        </p:nvPicPr>
        <p:blipFill>
          <a:blip r:embed="rId3"/>
          <a:stretch>
            <a:fillRect/>
          </a:stretch>
        </p:blipFill>
        <p:spPr>
          <a:xfrm>
            <a:off x="192838" y="2660151"/>
            <a:ext cx="8758323" cy="4197849"/>
          </a:xfrm>
          <a:prstGeom prst="rect">
            <a:avLst/>
          </a:prstGeom>
        </p:spPr>
      </p:pic>
    </p:spTree>
    <p:extLst>
      <p:ext uri="{BB962C8B-B14F-4D97-AF65-F5344CB8AC3E}">
        <p14:creationId xmlns:p14="http://schemas.microsoft.com/office/powerpoint/2010/main" val="20756835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Considering Hierarchies</a:t>
            </a:r>
            <a:endParaRPr lang="en-US" dirty="0"/>
          </a:p>
        </p:txBody>
      </p:sp>
      <p:pic>
        <p:nvPicPr>
          <p:cNvPr id="4" name="Picture 3"/>
          <p:cNvPicPr>
            <a:picLocks noChangeAspect="1"/>
          </p:cNvPicPr>
          <p:nvPr/>
        </p:nvPicPr>
        <p:blipFill>
          <a:blip r:embed="rId3"/>
          <a:stretch>
            <a:fillRect/>
          </a:stretch>
        </p:blipFill>
        <p:spPr>
          <a:xfrm>
            <a:off x="4974" y="1981200"/>
            <a:ext cx="9236831" cy="4894780"/>
          </a:xfrm>
          <a:prstGeom prst="rect">
            <a:avLst/>
          </a:prstGeom>
        </p:spPr>
      </p:pic>
    </p:spTree>
    <p:extLst>
      <p:ext uri="{BB962C8B-B14F-4D97-AF65-F5344CB8AC3E}">
        <p14:creationId xmlns:p14="http://schemas.microsoft.com/office/powerpoint/2010/main" val="38721131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ext Placeholder 2"/>
          <p:cNvSpPr>
            <a:spLocks noGrp="1"/>
          </p:cNvSpPr>
          <p:nvPr>
            <p:ph type="body" sz="quarter" idx="14"/>
          </p:nvPr>
        </p:nvSpPr>
        <p:spPr>
          <a:xfrm>
            <a:off x="2514600" y="4038600"/>
            <a:ext cx="4114799" cy="1295400"/>
          </a:xfrm>
        </p:spPr>
        <p:txBody>
          <a:bodyPr>
            <a:normAutofit fontScale="77500" lnSpcReduction="20000"/>
          </a:bodyPr>
          <a:lstStyle/>
          <a:p>
            <a:r>
              <a:rPr lang="en-US" dirty="0" smtClean="0"/>
              <a:t>Jeremy Goldstein</a:t>
            </a:r>
          </a:p>
          <a:p>
            <a:r>
              <a:rPr lang="en-US" dirty="0" smtClean="0">
                <a:hlinkClick r:id="rId2"/>
              </a:rPr>
              <a:t>jgoldstein@minlib.net</a:t>
            </a:r>
            <a:endParaRPr lang="en-US" dirty="0" smtClean="0"/>
          </a:p>
          <a:p>
            <a:endParaRPr lang="en-US" dirty="0"/>
          </a:p>
          <a:p>
            <a:r>
              <a:rPr lang="en-US" dirty="0">
                <a:hlinkClick r:id="rId3"/>
              </a:rPr>
              <a:t>https://github.com/jmgold/DEI-Collections</a:t>
            </a:r>
            <a:endParaRPr lang="en-US" dirty="0"/>
          </a:p>
        </p:txBody>
      </p:sp>
    </p:spTree>
    <p:extLst>
      <p:ext uri="{BB962C8B-B14F-4D97-AF65-F5344CB8AC3E}">
        <p14:creationId xmlns:p14="http://schemas.microsoft.com/office/powerpoint/2010/main" val="3471825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a:bodyPr>
          <a:lstStyle/>
          <a:p>
            <a:r>
              <a:rPr lang="en-US" sz="2400" dirty="0" smtClean="0"/>
              <a:t>Aug 2021 Members became interested in </a:t>
            </a:r>
            <a:r>
              <a:rPr lang="en-US" sz="2400" dirty="0" err="1" smtClean="0"/>
              <a:t>CollectionHQ</a:t>
            </a:r>
            <a:r>
              <a:rPr lang="en-US" sz="2400" dirty="0" smtClean="0"/>
              <a:t> DEI audit report</a:t>
            </a:r>
          </a:p>
          <a:p>
            <a:r>
              <a:rPr lang="en-US" sz="2400" dirty="0" smtClean="0"/>
              <a:t>Sep 2021 Received Overdrive DEI Audit</a:t>
            </a:r>
          </a:p>
          <a:p>
            <a:r>
              <a:rPr lang="en-US" sz="2400" dirty="0" smtClean="0"/>
              <a:t>Increasing number of webinars on the subject and generally growing demand among members</a:t>
            </a:r>
          </a:p>
          <a:p>
            <a:r>
              <a:rPr lang="en-US" sz="2400" dirty="0" smtClean="0"/>
              <a:t>Opted to build our own tools</a:t>
            </a:r>
            <a:endParaRPr lang="en-US" sz="2400" dirty="0"/>
          </a:p>
        </p:txBody>
      </p:sp>
    </p:spTree>
    <p:extLst>
      <p:ext uri="{BB962C8B-B14F-4D97-AF65-F5344CB8AC3E}">
        <p14:creationId xmlns:p14="http://schemas.microsoft.com/office/powerpoint/2010/main" val="1806514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Builder</a:t>
            </a:r>
            <a:endParaRPr lang="en-US" dirty="0"/>
          </a:p>
        </p:txBody>
      </p:sp>
      <p:pic>
        <p:nvPicPr>
          <p:cNvPr id="4" name="Picture 3"/>
          <p:cNvPicPr>
            <a:picLocks noChangeAspect="1"/>
          </p:cNvPicPr>
          <p:nvPr/>
        </p:nvPicPr>
        <p:blipFill>
          <a:blip r:embed="rId3"/>
          <a:stretch>
            <a:fillRect/>
          </a:stretch>
        </p:blipFill>
        <p:spPr>
          <a:xfrm>
            <a:off x="762000" y="1524000"/>
            <a:ext cx="7294468" cy="4851278"/>
          </a:xfrm>
          <a:prstGeom prst="rect">
            <a:avLst/>
          </a:prstGeom>
        </p:spPr>
      </p:pic>
    </p:spTree>
    <p:extLst>
      <p:ext uri="{BB962C8B-B14F-4D97-AF65-F5344CB8AC3E}">
        <p14:creationId xmlns:p14="http://schemas.microsoft.com/office/powerpoint/2010/main" val="3847448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87424" y="1524000"/>
            <a:ext cx="7610096" cy="4816796"/>
          </a:xfrm>
          <a:prstGeom prst="rect">
            <a:avLst/>
          </a:prstGeom>
        </p:spPr>
      </p:pic>
      <p:sp>
        <p:nvSpPr>
          <p:cNvPr id="2" name="Title 1"/>
          <p:cNvSpPr>
            <a:spLocks noGrp="1"/>
          </p:cNvSpPr>
          <p:nvPr>
            <p:ph type="title"/>
          </p:nvPr>
        </p:nvSpPr>
        <p:spPr/>
        <p:txBody>
          <a:bodyPr/>
          <a:lstStyle/>
          <a:p>
            <a:r>
              <a:rPr lang="en-US" dirty="0" smtClean="0"/>
              <a:t>Google Data Studio</a:t>
            </a:r>
            <a:endParaRPr lang="en-US" dirty="0"/>
          </a:p>
        </p:txBody>
      </p:sp>
    </p:spTree>
    <p:extLst>
      <p:ext uri="{BB962C8B-B14F-4D97-AF65-F5344CB8AC3E}">
        <p14:creationId xmlns:p14="http://schemas.microsoft.com/office/powerpoint/2010/main" val="974332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a:t>
            </a:r>
            <a:endParaRPr lang="en-US" dirty="0"/>
          </a:p>
        </p:txBody>
      </p:sp>
      <p:sp>
        <p:nvSpPr>
          <p:cNvPr id="3" name="Content Placeholder 2"/>
          <p:cNvSpPr>
            <a:spLocks noGrp="1"/>
          </p:cNvSpPr>
          <p:nvPr>
            <p:ph idx="1"/>
          </p:nvPr>
        </p:nvSpPr>
        <p:spPr>
          <a:xfrm>
            <a:off x="387424" y="1762299"/>
            <a:ext cx="8312666" cy="2428702"/>
          </a:xfrm>
        </p:spPr>
        <p:txBody>
          <a:bodyPr/>
          <a:lstStyle/>
          <a:p>
            <a:r>
              <a:rPr lang="en-US" sz="2800" dirty="0" smtClean="0"/>
              <a:t>Phase 1: Report Builder DEI Analysis</a:t>
            </a:r>
          </a:p>
          <a:p>
            <a:r>
              <a:rPr lang="en-US" sz="2800" dirty="0" smtClean="0"/>
              <a:t>Phase 2: Collection Development tools</a:t>
            </a:r>
          </a:p>
          <a:p>
            <a:r>
              <a:rPr lang="en-US" sz="2800" dirty="0" smtClean="0"/>
              <a:t>Phase 3: Data Studio Dashboard</a:t>
            </a:r>
          </a:p>
          <a:p>
            <a:r>
              <a:rPr lang="en-US" sz="2800" dirty="0" smtClean="0"/>
              <a:t>Phase 4: Curated collection tool</a:t>
            </a:r>
          </a:p>
          <a:p>
            <a:r>
              <a:rPr lang="en-US" sz="2800" dirty="0" smtClean="0"/>
              <a:t>Phase 5: Refinement</a:t>
            </a:r>
          </a:p>
          <a:p>
            <a:endParaRPr lang="en-US" dirty="0" smtClean="0"/>
          </a:p>
          <a:p>
            <a:pPr marL="0" indent="0" algn="ctr">
              <a:buNone/>
            </a:pPr>
            <a:endParaRPr lang="en-US" sz="2000" dirty="0" smtClean="0"/>
          </a:p>
        </p:txBody>
      </p:sp>
      <p:sp>
        <p:nvSpPr>
          <p:cNvPr id="4" name="TextBox 3"/>
          <p:cNvSpPr txBox="1"/>
          <p:nvPr/>
        </p:nvSpPr>
        <p:spPr>
          <a:xfrm>
            <a:off x="2105357" y="4800600"/>
            <a:ext cx="4876800" cy="1107996"/>
          </a:xfrm>
          <a:prstGeom prst="rect">
            <a:avLst/>
          </a:prstGeom>
          <a:noFill/>
          <a:ln w="31750">
            <a:solidFill>
              <a:srgbClr val="426252"/>
            </a:solidFill>
          </a:ln>
        </p:spPr>
        <p:txBody>
          <a:bodyPr wrap="square" tIns="182880" bIns="91440" rtlCol="0">
            <a:spAutoFit/>
          </a:bodyPr>
          <a:lstStyle/>
          <a:p>
            <a:pPr algn="ctr"/>
            <a:r>
              <a:rPr lang="en-US" dirty="0"/>
              <a:t>All queries and scripts are available on </a:t>
            </a:r>
            <a:r>
              <a:rPr lang="en-US" dirty="0" err="1"/>
              <a:t>Github</a:t>
            </a:r>
            <a:endParaRPr lang="en-US" dirty="0"/>
          </a:p>
          <a:p>
            <a:pPr algn="ctr"/>
            <a:r>
              <a:rPr lang="en-US" dirty="0">
                <a:hlinkClick r:id="rId3"/>
              </a:rPr>
              <a:t>https://github.com/jmgold/DEI-Collections</a:t>
            </a:r>
            <a:endParaRPr lang="en-US" dirty="0"/>
          </a:p>
          <a:p>
            <a:endParaRPr lang="en-US" dirty="0"/>
          </a:p>
        </p:txBody>
      </p:sp>
    </p:spTree>
    <p:extLst>
      <p:ext uri="{BB962C8B-B14F-4D97-AF65-F5344CB8AC3E}">
        <p14:creationId xmlns:p14="http://schemas.microsoft.com/office/powerpoint/2010/main" val="3298627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1: Diversity Analysis</a:t>
            </a:r>
            <a:endParaRPr lang="en-US" dirty="0"/>
          </a:p>
        </p:txBody>
      </p:sp>
      <p:pic>
        <p:nvPicPr>
          <p:cNvPr id="5" name="Content Placeholder 4"/>
          <p:cNvPicPr>
            <a:picLocks noGrp="1" noChangeAspect="1"/>
          </p:cNvPicPr>
          <p:nvPr>
            <p:ph idx="1"/>
          </p:nvPr>
        </p:nvPicPr>
        <p:blipFill>
          <a:blip r:embed="rId3"/>
          <a:stretch>
            <a:fillRect/>
          </a:stretch>
        </p:blipFill>
        <p:spPr>
          <a:xfrm>
            <a:off x="1552597" y="1524000"/>
            <a:ext cx="5982320" cy="5238108"/>
          </a:xfrm>
          <a:prstGeom prst="rect">
            <a:avLst/>
          </a:prstGeom>
        </p:spPr>
      </p:pic>
    </p:spTree>
    <p:extLst>
      <p:ext uri="{BB962C8B-B14F-4D97-AF65-F5344CB8AC3E}">
        <p14:creationId xmlns:p14="http://schemas.microsoft.com/office/powerpoint/2010/main" val="36980898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1: Diversity Analysis</a:t>
            </a:r>
            <a:endParaRPr lang="en-US" dirty="0"/>
          </a:p>
        </p:txBody>
      </p:sp>
      <p:sp>
        <p:nvSpPr>
          <p:cNvPr id="3" name="Content Placeholder 2"/>
          <p:cNvSpPr>
            <a:spLocks noGrp="1"/>
          </p:cNvSpPr>
          <p:nvPr>
            <p:ph idx="1"/>
          </p:nvPr>
        </p:nvSpPr>
        <p:spPr>
          <a:xfrm>
            <a:off x="387424" y="1524001"/>
            <a:ext cx="8312666" cy="1295399"/>
          </a:xfrm>
        </p:spPr>
        <p:txBody>
          <a:bodyPr>
            <a:normAutofit lnSpcReduction="10000"/>
          </a:bodyPr>
          <a:lstStyle/>
          <a:p>
            <a:r>
              <a:rPr lang="en-US" sz="3200" dirty="0" smtClean="0"/>
              <a:t>Defining Topics</a:t>
            </a:r>
          </a:p>
          <a:p>
            <a:pPr lvl="1"/>
            <a:r>
              <a:rPr lang="en-US" sz="2800" dirty="0" smtClean="0"/>
              <a:t>Used topics from vendor tools as starting point</a:t>
            </a:r>
          </a:p>
          <a:p>
            <a:pPr lvl="1"/>
            <a:r>
              <a:rPr lang="en-US" sz="2800" dirty="0" smtClean="0"/>
              <a:t>Search LC subjects via a lot of </a:t>
            </a:r>
            <a:r>
              <a:rPr lang="en-US" sz="2800" dirty="0" err="1" smtClean="0"/>
              <a:t>RegEx</a:t>
            </a:r>
            <a:r>
              <a:rPr lang="en-US" sz="2800" dirty="0" smtClean="0"/>
              <a:t> matching</a:t>
            </a:r>
            <a:endParaRPr lang="en-US" sz="2800" dirty="0"/>
          </a:p>
        </p:txBody>
      </p:sp>
      <p:pic>
        <p:nvPicPr>
          <p:cNvPr id="4" name="Picture 3"/>
          <p:cNvPicPr>
            <a:picLocks noChangeAspect="1"/>
          </p:cNvPicPr>
          <p:nvPr/>
        </p:nvPicPr>
        <p:blipFill>
          <a:blip r:embed="rId3"/>
          <a:stretch>
            <a:fillRect/>
          </a:stretch>
        </p:blipFill>
        <p:spPr>
          <a:xfrm>
            <a:off x="1295400" y="3505200"/>
            <a:ext cx="6705599" cy="3352800"/>
          </a:xfrm>
          <a:prstGeom prst="rect">
            <a:avLst/>
          </a:prstGeom>
        </p:spPr>
      </p:pic>
      <p:sp>
        <p:nvSpPr>
          <p:cNvPr id="5" name="TextBox 4"/>
          <p:cNvSpPr txBox="1"/>
          <p:nvPr/>
        </p:nvSpPr>
        <p:spPr>
          <a:xfrm>
            <a:off x="4800600" y="4343400"/>
            <a:ext cx="3200399" cy="338554"/>
          </a:xfrm>
          <a:prstGeom prst="rect">
            <a:avLst/>
          </a:prstGeom>
          <a:noFill/>
        </p:spPr>
        <p:txBody>
          <a:bodyPr wrap="square" rtlCol="0">
            <a:spAutoFit/>
          </a:bodyPr>
          <a:lstStyle/>
          <a:p>
            <a:r>
              <a:rPr lang="en-US" sz="1600" dirty="0">
                <a:hlinkClick r:id="rId4"/>
              </a:rPr>
              <a:t>https://</a:t>
            </a:r>
            <a:r>
              <a:rPr lang="en-US" sz="1600" dirty="0" smtClean="0">
                <a:hlinkClick r:id="rId4"/>
              </a:rPr>
              <a:t>regex101.com</a:t>
            </a:r>
            <a:r>
              <a:rPr lang="en-US" sz="1600" dirty="0" smtClean="0"/>
              <a:t> seen here</a:t>
            </a:r>
            <a:endParaRPr lang="en-US" sz="1600" dirty="0"/>
          </a:p>
        </p:txBody>
      </p:sp>
    </p:spTree>
    <p:extLst>
      <p:ext uri="{BB962C8B-B14F-4D97-AF65-F5344CB8AC3E}">
        <p14:creationId xmlns:p14="http://schemas.microsoft.com/office/powerpoint/2010/main" val="1749624549"/>
      </p:ext>
    </p:extLst>
  </p:cSld>
  <p:clrMapOvr>
    <a:masterClrMapping/>
  </p:clrMapOvr>
  <p:timing>
    <p:tnLst>
      <p:par>
        <p:cTn id="1" dur="indefinite" restart="never" nodeType="tmRoot"/>
      </p:par>
    </p:tnLst>
  </p:timing>
</p:sld>
</file>

<file path=ppt/theme/theme1.xml><?xml version="1.0" encoding="utf-8"?>
<a:theme xmlns:a="http://schemas.openxmlformats.org/drawingml/2006/main" name="IUG2022">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IUG2022</Template>
  <TotalTime>26045</TotalTime>
  <Words>1525</Words>
  <Application>Microsoft Office PowerPoint</Application>
  <PresentationFormat>On-screen Show (4:3)</PresentationFormat>
  <Paragraphs>164</Paragraphs>
  <Slides>38</Slides>
  <Notes>31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Arial</vt:lpstr>
      <vt:lpstr>Calibri</vt:lpstr>
      <vt:lpstr>Garamond</vt:lpstr>
      <vt:lpstr>Georgia</vt:lpstr>
      <vt:lpstr>Noto Serif</vt:lpstr>
      <vt:lpstr>Roboto</vt:lpstr>
      <vt:lpstr>Roboto Medium</vt:lpstr>
      <vt:lpstr>Segoe UI Historic</vt:lpstr>
      <vt:lpstr>Wingdings</vt:lpstr>
      <vt:lpstr>IUG2022</vt:lpstr>
      <vt:lpstr>DIY DEI Analysis</vt:lpstr>
      <vt:lpstr>About Jeremy</vt:lpstr>
      <vt:lpstr>About Minuteman </vt:lpstr>
      <vt:lpstr>Background</vt:lpstr>
      <vt:lpstr>Report Builder</vt:lpstr>
      <vt:lpstr>Google Data Studio</vt:lpstr>
      <vt:lpstr>Approach</vt:lpstr>
      <vt:lpstr>Phase 1: Diversity Analysis</vt:lpstr>
      <vt:lpstr>Phase 1: Diversity Analysis</vt:lpstr>
      <vt:lpstr>Parsing Subjects</vt:lpstr>
      <vt:lpstr>A LOT of RegEx</vt:lpstr>
      <vt:lpstr>Topic testing</vt:lpstr>
      <vt:lpstr>PowerPoint Presentation</vt:lpstr>
      <vt:lpstr>Phase 2: Collection Dev Tools </vt:lpstr>
      <vt:lpstr>Collection Development Report</vt:lpstr>
      <vt:lpstr>Popular Titles</vt:lpstr>
      <vt:lpstr>Unowned Report</vt:lpstr>
      <vt:lpstr>Phase 3: Data Studio</vt:lpstr>
      <vt:lpstr>Crafting Charts</vt:lpstr>
      <vt:lpstr>Data Source</vt:lpstr>
      <vt:lpstr>Automating Dashboard</vt:lpstr>
      <vt:lpstr>Automating Cont</vt:lpstr>
      <vt:lpstr>Phase 4: Curation Based</vt:lpstr>
      <vt:lpstr>Data</vt:lpstr>
      <vt:lpstr>Fuzzy Matching Strings</vt:lpstr>
      <vt:lpstr>Google Colab</vt:lpstr>
      <vt:lpstr>PowerPoint Presentation</vt:lpstr>
      <vt:lpstr>PowerPoint Presentation</vt:lpstr>
      <vt:lpstr>PowerPoint Presentation</vt:lpstr>
      <vt:lpstr>PowerPoint Presentation</vt:lpstr>
      <vt:lpstr>Identify Match Point</vt:lpstr>
      <vt:lpstr>PowerPoint Presentation</vt:lpstr>
      <vt:lpstr>Purchase Suggestions</vt:lpstr>
      <vt:lpstr>Use Cases</vt:lpstr>
      <vt:lpstr>Other Uses</vt:lpstr>
      <vt:lpstr>Next Steps</vt:lpstr>
      <vt:lpstr>Considering Hierarchies</vt:lpstr>
      <vt:lpstr>PowerPoint Presentation</vt:lpstr>
    </vt:vector>
  </TitlesOfParts>
  <Company>Minuteman Library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Combined Logins In Sierra</dc:title>
  <dc:creator>JGoldstein</dc:creator>
  <cp:lastModifiedBy>Jeremy Goldstein</cp:lastModifiedBy>
  <cp:revision>171</cp:revision>
  <dcterms:created xsi:type="dcterms:W3CDTF">2014-08-25T18:28:49Z</dcterms:created>
  <dcterms:modified xsi:type="dcterms:W3CDTF">2022-02-17T20:45:39Z</dcterms:modified>
</cp:coreProperties>
</file>