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30" r:id="rId3"/>
    <p:sldId id="268" r:id="rId4"/>
    <p:sldId id="306" r:id="rId5"/>
    <p:sldId id="270" r:id="rId6"/>
    <p:sldId id="307" r:id="rId7"/>
    <p:sldId id="272" r:id="rId8"/>
    <p:sldId id="273" r:id="rId9"/>
    <p:sldId id="308" r:id="rId10"/>
    <p:sldId id="309" r:id="rId11"/>
    <p:sldId id="278" r:id="rId12"/>
    <p:sldId id="310" r:id="rId13"/>
    <p:sldId id="311" r:id="rId14"/>
    <p:sldId id="312" r:id="rId15"/>
    <p:sldId id="313" r:id="rId16"/>
    <p:sldId id="314" r:id="rId17"/>
    <p:sldId id="283" r:id="rId18"/>
    <p:sldId id="315" r:id="rId19"/>
    <p:sldId id="285" r:id="rId20"/>
    <p:sldId id="316" r:id="rId21"/>
    <p:sldId id="317" r:id="rId22"/>
    <p:sldId id="318" r:id="rId23"/>
    <p:sldId id="319" r:id="rId24"/>
    <p:sldId id="320" r:id="rId25"/>
    <p:sldId id="321" r:id="rId26"/>
    <p:sldId id="293" r:id="rId27"/>
    <p:sldId id="322" r:id="rId28"/>
    <p:sldId id="323" r:id="rId29"/>
    <p:sldId id="324" r:id="rId30"/>
    <p:sldId id="325" r:id="rId31"/>
    <p:sldId id="298" r:id="rId32"/>
    <p:sldId id="299" r:id="rId33"/>
    <p:sldId id="301" r:id="rId34"/>
    <p:sldId id="327" r:id="rId35"/>
    <p:sldId id="328" r:id="rId36"/>
    <p:sldId id="326" r:id="rId37"/>
    <p:sldId id="332" r:id="rId38"/>
    <p:sldId id="331" r:id="rId39"/>
    <p:sldId id="329"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7B7B7B"/>
    <a:srgbClr val="FFC05B"/>
    <a:srgbClr val="800000"/>
    <a:srgbClr val="F3B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14"/>
    <p:restoredTop sz="74829" autoAdjust="0"/>
  </p:normalViewPr>
  <p:slideViewPr>
    <p:cSldViewPr snapToGrid="0" snapToObjects="1">
      <p:cViewPr varScale="1">
        <p:scale>
          <a:sx n="135" d="100"/>
          <a:sy n="135" d="100"/>
        </p:scale>
        <p:origin x="1470"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DAC8D-C9F1-4183-A283-7322C0527C9E}" type="datetimeFigureOut">
              <a:rPr lang="en-US" smtClean="0"/>
              <a:t>4/30/2019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2A2C8-4FF6-4AF1-86B5-0F89A232D202}" type="slidenum">
              <a:rPr lang="en-US" smtClean="0"/>
              <a:t>‹#›</a:t>
            </a:fld>
            <a:endParaRPr lang="en-US"/>
          </a:p>
        </p:txBody>
      </p:sp>
    </p:spTree>
    <p:extLst>
      <p:ext uri="{BB962C8B-B14F-4D97-AF65-F5344CB8AC3E}">
        <p14:creationId xmlns:p14="http://schemas.microsoft.com/office/powerpoint/2010/main" val="69828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emstonelogan.com/presentation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 bit of context.</a:t>
            </a:r>
            <a:r>
              <a:rPr lang="en-US" baseline="0" dirty="0" smtClean="0"/>
              <a:t>  </a:t>
            </a:r>
            <a:r>
              <a:rPr lang="en-US" dirty="0" smtClean="0"/>
              <a:t>I am the data curation librarian at the Minuteman Library Network outside</a:t>
            </a:r>
            <a:r>
              <a:rPr lang="en-US" baseline="0" dirty="0" smtClean="0"/>
              <a:t> Boston.  We’re made up of 41 member libraries, both academic and publics, with a fairly wide variety of local needs.  It’s also worth noting that my own background is in tech services and acquisitions.  So the sorts of skills we’ll be covering here are ones that can absolutely be learned on the job.  And this is Rufus.  He’s a Catahoula Leopard Dog and I bring him up to curry favor and because I got a lot of joy last year out of the </a:t>
            </a:r>
            <a:r>
              <a:rPr lang="en-US" baseline="0" dirty="0" err="1" smtClean="0"/>
              <a:t>DogsOfIUG</a:t>
            </a:r>
            <a:r>
              <a:rPr lang="en-US" baseline="0" dirty="0" smtClean="0"/>
              <a:t> thread that started up on the last day of last year’s conference and this seemed like the best chance to start that again.</a:t>
            </a:r>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2</a:t>
            </a:fld>
            <a:endParaRPr lang="en-US"/>
          </a:p>
        </p:txBody>
      </p:sp>
    </p:spTree>
    <p:extLst>
      <p:ext uri="{BB962C8B-B14F-4D97-AF65-F5344CB8AC3E}">
        <p14:creationId xmlns:p14="http://schemas.microsoft.com/office/powerpoint/2010/main" val="1259009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If you’re interested in learning more about using the Times API, check out the link here.  As</a:t>
            </a:r>
            <a:r>
              <a:rPr lang="en-US" sz="1200" b="0" i="0" kern="1200" baseline="0" dirty="0" smtClean="0">
                <a:solidFill>
                  <a:schemeClr val="tx1"/>
                </a:solidFill>
                <a:effectLst/>
                <a:latin typeface="+mn-lt"/>
                <a:ea typeface="+mn-ea"/>
                <a:cs typeface="+mn-cs"/>
              </a:rPr>
              <a:t> far as API’s go it actually makes for a fairly nice entry point, far easier than the Sierra APIs.  It’s free to use so long as you obey their terms of service, which are fairly standard.  Don’t modify content, don’t transform the fundamental meaning of the content, don’t archive the content, don’t give the impression that the Times endorses your site or content, and include one of the various branded images they provide on any page that displays their content.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6AF2F5-608D-408F-9D4D-B2E423AF2C57}" type="slidenum">
              <a:rPr lang="en-US" smtClean="0"/>
              <a:pPr/>
              <a:t>11</a:t>
            </a:fld>
            <a:endParaRPr lang="en-US"/>
          </a:p>
        </p:txBody>
      </p:sp>
    </p:spTree>
    <p:extLst>
      <p:ext uri="{BB962C8B-B14F-4D97-AF65-F5344CB8AC3E}">
        <p14:creationId xmlns:p14="http://schemas.microsoft.com/office/powerpoint/2010/main" val="107157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that brings us at last to our</a:t>
            </a:r>
            <a:r>
              <a:rPr lang="en-US" baseline="0" dirty="0" smtClean="0"/>
              <a:t> SQL pages.  For all examples shown here you’ll be able to find the query used to generate them on my </a:t>
            </a:r>
            <a:r>
              <a:rPr lang="en-US" baseline="0" dirty="0" err="1" smtClean="0"/>
              <a:t>github</a:t>
            </a:r>
            <a:r>
              <a:rPr lang="en-US" baseline="0" dirty="0" smtClean="0"/>
              <a:t> repository, which includes all queries we use.  Additionally if you look at the slide notes in the presentation materials online you’ll find direct links to the query used on any given slide.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Top </a:t>
            </a:r>
            <a:r>
              <a:rPr lang="en-US" dirty="0" smtClean="0"/>
              <a:t>Requests List code available here: https://github.com/jmgold/SQL-Queries/blob/master/top%20requests%20list.sql</a:t>
            </a:r>
          </a:p>
          <a:p>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12</a:t>
            </a:fld>
            <a:endParaRPr lang="en-US"/>
          </a:p>
        </p:txBody>
      </p:sp>
    </p:spTree>
    <p:extLst>
      <p:ext uri="{BB962C8B-B14F-4D97-AF65-F5344CB8AC3E}">
        <p14:creationId xmlns:p14="http://schemas.microsoft.com/office/powerpoint/2010/main" val="1794582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 I mentioned that</a:t>
            </a:r>
            <a:r>
              <a:rPr lang="en-US" baseline="0" dirty="0" smtClean="0"/>
              <a:t> due to how Atom built the backend of our site we have a somewhat limited selection of fields we can use in the output of our queries.  Here you can see the full list of what’s available.  Fortunately in SQL it’s easy to relabel fields so it’s simple to map our output to these in most cases, though we are forced to stick with these as column headings.  As one nice additional feature, Atom also built the Title fields so that by default it will link to a keyword search of Encore for whatever text is contained in that field.  But that can be overridden by including an explicit link we wish to use in our output, say to a particular bibliographic record for instances where specificity matters.</a:t>
            </a:r>
            <a:endParaRPr lang="en-US" dirty="0" smtClean="0"/>
          </a:p>
        </p:txBody>
      </p:sp>
      <p:sp>
        <p:nvSpPr>
          <p:cNvPr id="4" name="Slide Number Placeholder 3"/>
          <p:cNvSpPr>
            <a:spLocks noGrp="1"/>
          </p:cNvSpPr>
          <p:nvPr>
            <p:ph type="sldNum" sz="quarter" idx="10"/>
          </p:nvPr>
        </p:nvSpPr>
        <p:spPr/>
        <p:txBody>
          <a:bodyPr/>
          <a:lstStyle/>
          <a:p>
            <a:fld id="{8872A2C8-4FF6-4AF1-86B5-0F89A232D202}" type="slidenum">
              <a:rPr lang="en-US" smtClean="0"/>
              <a:t>13</a:t>
            </a:fld>
            <a:endParaRPr lang="en-US"/>
          </a:p>
        </p:txBody>
      </p:sp>
    </p:spTree>
    <p:extLst>
      <p:ext uri="{BB962C8B-B14F-4D97-AF65-F5344CB8AC3E}">
        <p14:creationId xmlns:p14="http://schemas.microsoft.com/office/powerpoint/2010/main" val="1013666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with that in mind, here is the basic query which forms the backbone of the</a:t>
            </a:r>
            <a:r>
              <a:rPr lang="en-US" baseline="0" dirty="0" smtClean="0"/>
              <a:t> vast majority of our SQL based lists.  By and large the specific lists we’ll be covering from here on out will all be built off of this, adding details and filtering but still relying on this piece for their output.  The query here only requires 2 tables in Sierra, o</a:t>
            </a:r>
            <a:r>
              <a:rPr lang="en-US" dirty="0" smtClean="0"/>
              <a:t>nly</a:t>
            </a:r>
            <a:r>
              <a:rPr lang="en-US" baseline="0" dirty="0" smtClean="0"/>
              <a:t> </a:t>
            </a:r>
            <a:r>
              <a:rPr lang="en-US" baseline="0" dirty="0" smtClean="0"/>
              <a:t>requires 2 tables, </a:t>
            </a:r>
            <a:r>
              <a:rPr lang="en-US" baseline="0" dirty="0" err="1" smtClean="0"/>
              <a:t>bib_record_property</a:t>
            </a:r>
            <a:r>
              <a:rPr lang="en-US" baseline="0" dirty="0" smtClean="0"/>
              <a:t> and </a:t>
            </a:r>
            <a:r>
              <a:rPr lang="en-US" baseline="0" dirty="0" smtClean="0"/>
              <a:t>subfield.  </a:t>
            </a:r>
            <a:r>
              <a:rPr lang="en-US" baseline="0" dirty="0" err="1" smtClean="0"/>
              <a:t>Bib_record_property</a:t>
            </a:r>
            <a:r>
              <a:rPr lang="en-US" baseline="0" dirty="0" smtClean="0"/>
              <a:t> provides us a title, author, and record number, which can be useful for generating Encore links, and subfield provides an ISBN or UPC, depending on the format of a title, which we use for generating cover images.  Over the next few slides I’ll go over some of the more complicated bit of this, but to boil this down the query can be read as Output URL, title, author, cover FROM the </a:t>
            </a:r>
            <a:r>
              <a:rPr lang="en-US" baseline="0" dirty="0" err="1" smtClean="0"/>
              <a:t>bib_record_property</a:t>
            </a:r>
            <a:r>
              <a:rPr lang="en-US" baseline="0" dirty="0" smtClean="0"/>
              <a:t> table and provide a row for each unique set of those 4 fields.  Now there aren’t any limits specified so if you ran this query as is, you’d wind up with a list of every title in your database.  But before we get into that let’s dig into this just a bit further.</a:t>
            </a:r>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14</a:t>
            </a:fld>
            <a:endParaRPr lang="en-US"/>
          </a:p>
        </p:txBody>
      </p:sp>
    </p:spTree>
    <p:extLst>
      <p:ext uri="{BB962C8B-B14F-4D97-AF65-F5344CB8AC3E}">
        <p14:creationId xmlns:p14="http://schemas.microsoft.com/office/powerpoint/2010/main" val="1782308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are looking at a series of nested string functions I’m using to take the best author field, which is essentially a normalized 100 field from the bib record and parsing its elements so that I can display the author’s name in first name last name order with all punctuation removed.  To accomplish this I’m using two string functions Replace, which is should be fairly self explanatory, and </a:t>
            </a:r>
            <a:r>
              <a:rPr lang="en-US" baseline="0" dirty="0" err="1" smtClean="0"/>
              <a:t>split_part</a:t>
            </a:r>
            <a:r>
              <a:rPr lang="en-US" baseline="0" dirty="0" smtClean="0"/>
              <a:t>, which lets you break up a single string into multiple substrings at a specified character.  So first of all I’m splitting the field on a space followed by an open parenthesis, and taking part 1, the string up to that point, which effectively leaves us with the last name, first name and middle initial.  Now I’m splitting that again, this time on a comma and a space in and taking the second part, providing us just the first name and initial.  Next I use a replace function to replace the period with an empty string, thus clearing out the last of our punctuation.  Finally I use concatenation, which you can shortcut using those two pipes you see here to add on a space and the last name that we had previously split off, resulting in the name formatted as you see here.  </a:t>
            </a:r>
            <a:r>
              <a:rPr lang="en-US" dirty="0" smtClean="0"/>
              <a:t>This </a:t>
            </a:r>
            <a:r>
              <a:rPr lang="en-US" dirty="0" smtClean="0"/>
              <a:t>method isn’t flawless</a:t>
            </a:r>
            <a:r>
              <a:rPr lang="en-US" baseline="0" dirty="0" smtClean="0"/>
              <a:t> but </a:t>
            </a:r>
            <a:r>
              <a:rPr lang="en-US" baseline="0" dirty="0" smtClean="0"/>
              <a:t>it </a:t>
            </a:r>
            <a:r>
              <a:rPr lang="en-US" baseline="0" dirty="0" smtClean="0"/>
              <a:t>works for us in most </a:t>
            </a:r>
            <a:r>
              <a:rPr lang="en-US" baseline="0" dirty="0" smtClean="0"/>
              <a:t>cases.  You could also build </a:t>
            </a:r>
            <a:r>
              <a:rPr lang="en-US" baseline="0" dirty="0" smtClean="0"/>
              <a:t>it into a case statement to control for other possibilities if working with a collection more prone to exceptions (band names).</a:t>
            </a:r>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15</a:t>
            </a:fld>
            <a:endParaRPr lang="en-US"/>
          </a:p>
        </p:txBody>
      </p:sp>
    </p:spTree>
    <p:extLst>
      <p:ext uri="{BB962C8B-B14F-4D97-AF65-F5344CB8AC3E}">
        <p14:creationId xmlns:p14="http://schemas.microsoft.com/office/powerpoint/2010/main" val="1131921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somewhat</a:t>
            </a:r>
            <a:r>
              <a:rPr lang="en-US" baseline="0" dirty="0" smtClean="0"/>
              <a:t> complicated piece of our basic query is this chunk in which we are pulling an ISBN, or possibly a UPC code of </a:t>
            </a:r>
            <a:r>
              <a:rPr lang="en-US" baseline="0" dirty="0" err="1" smtClean="0"/>
              <a:t>av</a:t>
            </a:r>
            <a:r>
              <a:rPr lang="en-US" baseline="0" dirty="0" smtClean="0"/>
              <a:t> materials, in order to make a call to </a:t>
            </a:r>
            <a:r>
              <a:rPr lang="en-US" baseline="0" dirty="0" err="1" smtClean="0"/>
              <a:t>syndetics</a:t>
            </a:r>
            <a:r>
              <a:rPr lang="en-US" baseline="0" dirty="0" smtClean="0"/>
              <a:t> for a cover image.  This is accomplished via a subquery to the subfield table in our select statement.  Essentially we are selecting a content field from and 020 subfield a, which we have limited to via this where clause.  We then order all the results, as their could be more than one ISBN on a given record, by their order of occurrence, and limit to just taking the first entry.  So with that our select statement will only output a single 020 subfield a.  However, we still need to manipulate that field a bit as what we need to get from this is ultimately a </a:t>
            </a:r>
            <a:r>
              <a:rPr lang="en-US" baseline="0" dirty="0" err="1" smtClean="0"/>
              <a:t>url</a:t>
            </a:r>
            <a:r>
              <a:rPr lang="en-US" baseline="0" dirty="0" smtClean="0"/>
              <a:t>.  So we use the substring function and a regular expression to take only numeric characters from that field, as their can be a lot of non-standard qualifiers unfortunately.  And then we use some concatenation, which we saw when we were building our author field on the last slide to place the resulting string into the </a:t>
            </a:r>
            <a:r>
              <a:rPr lang="en-US" baseline="0" dirty="0" err="1" smtClean="0"/>
              <a:t>url</a:t>
            </a:r>
            <a:r>
              <a:rPr lang="en-US" baseline="0" dirty="0" smtClean="0"/>
              <a:t> we wish to use.</a:t>
            </a:r>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16</a:t>
            </a:fld>
            <a:endParaRPr lang="en-US"/>
          </a:p>
        </p:txBody>
      </p:sp>
    </p:spTree>
    <p:extLst>
      <p:ext uri="{BB962C8B-B14F-4D97-AF65-F5344CB8AC3E}">
        <p14:creationId xmlns:p14="http://schemas.microsoft.com/office/powerpoint/2010/main" val="226836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we have our basic query, we can</a:t>
            </a:r>
            <a:r>
              <a:rPr lang="en-US" baseline="0" dirty="0" smtClean="0"/>
              <a:t> add on to that to start producing actual title lists.  We’ll get into specifics in a moment but first here are some basic filtering options that can come into play for many such lists.  Sticking with just the </a:t>
            </a:r>
            <a:r>
              <a:rPr lang="en-US" baseline="0" dirty="0" err="1" smtClean="0"/>
              <a:t>bib_record_property</a:t>
            </a:r>
            <a:r>
              <a:rPr lang="en-US" baseline="0" dirty="0" smtClean="0"/>
              <a:t> table we are already using you can limit to material types and publication years.  If you link out to the </a:t>
            </a:r>
            <a:r>
              <a:rPr lang="en-US" baseline="0" dirty="0" err="1" smtClean="0"/>
              <a:t>bib_record_item_record_link</a:t>
            </a:r>
            <a:r>
              <a:rPr lang="en-US" baseline="0" dirty="0" smtClean="0"/>
              <a:t> table you can find a count of item records to help spotlight titles with a decent supply.  From there you can also link out to the </a:t>
            </a:r>
            <a:r>
              <a:rPr lang="en-US" baseline="0" dirty="0" err="1" smtClean="0"/>
              <a:t>item_record</a:t>
            </a:r>
            <a:r>
              <a:rPr lang="en-US" baseline="0" dirty="0" smtClean="0"/>
              <a:t> table to build in location, availability, status, and total checkout based filters.  It’s also good to always keep in mind the limit feature to control the size any list being generated.  These are just a few examples of what is possible.</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17</a:t>
            </a:fld>
            <a:endParaRPr lang="en-US"/>
          </a:p>
        </p:txBody>
      </p:sp>
    </p:spTree>
    <p:extLst>
      <p:ext uri="{BB962C8B-B14F-4D97-AF65-F5344CB8AC3E}">
        <p14:creationId xmlns:p14="http://schemas.microsoft.com/office/powerpoint/2010/main" val="1421599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we’re finally</a:t>
            </a:r>
            <a:r>
              <a:rPr lang="en-US" baseline="0" dirty="0" smtClean="0"/>
              <a:t> ready to look at some specific report examples.  If you recall from earlier I broke up the SQL queries we use into 3 basic types, first of which are data driven lists.  These are reports that based around metrics in the system, such as the new book list shown here, which is looking at record created dates.  Data driven lists form the backbone of our automated reports as their contents naturally update frequently and are sure to provide new content, for the most part, when patrons come back to them later.  However, it’s easy to fall into the trap of just looking at new or popular titles, which can look nearly identical in a lot of cases, so to diversify these lists you want to think up some more creative data sets as well.  Let’s take a look at a few of these. </a:t>
            </a:r>
            <a:endParaRPr lang="en-US" dirty="0" smtClean="0"/>
          </a:p>
          <a:p>
            <a:endParaRPr lang="en-US" dirty="0" smtClean="0"/>
          </a:p>
          <a:p>
            <a:r>
              <a:rPr lang="en-US" dirty="0" smtClean="0"/>
              <a:t>Code </a:t>
            </a:r>
            <a:r>
              <a:rPr lang="en-US" dirty="0" smtClean="0"/>
              <a:t>for new book list is available here: https://</a:t>
            </a:r>
            <a:r>
              <a:rPr lang="en-US" dirty="0" smtClean="0"/>
              <a:t>github.com/jmgold/SQL-Queries/blob/master/new%20books%20list.sql</a:t>
            </a:r>
            <a:endParaRPr lang="en-US" dirty="0" smtClean="0"/>
          </a:p>
        </p:txBody>
      </p:sp>
      <p:sp>
        <p:nvSpPr>
          <p:cNvPr id="4" name="Slide Number Placeholder 3"/>
          <p:cNvSpPr>
            <a:spLocks noGrp="1"/>
          </p:cNvSpPr>
          <p:nvPr>
            <p:ph type="sldNum" sz="quarter" idx="10"/>
          </p:nvPr>
        </p:nvSpPr>
        <p:spPr/>
        <p:txBody>
          <a:bodyPr/>
          <a:lstStyle/>
          <a:p>
            <a:fld id="{8872A2C8-4FF6-4AF1-86B5-0F89A232D202}" type="slidenum">
              <a:rPr lang="en-US" smtClean="0"/>
              <a:t>18</a:t>
            </a:fld>
            <a:endParaRPr lang="en-US"/>
          </a:p>
        </p:txBody>
      </p:sp>
    </p:spTree>
    <p:extLst>
      <p:ext uri="{BB962C8B-B14F-4D97-AF65-F5344CB8AC3E}">
        <p14:creationId xmlns:p14="http://schemas.microsoft.com/office/powerpoint/2010/main" val="1223410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the additional code added to our basic query in order to make a</a:t>
            </a:r>
            <a:r>
              <a:rPr lang="en-US" baseline="0" dirty="0" smtClean="0"/>
              <a:t> new item list.  We join our </a:t>
            </a:r>
            <a:r>
              <a:rPr lang="en-US" baseline="0" dirty="0" err="1" smtClean="0"/>
              <a:t>bib_record_property</a:t>
            </a:r>
            <a:r>
              <a:rPr lang="en-US" baseline="0" dirty="0" smtClean="0"/>
              <a:t> table to the </a:t>
            </a:r>
            <a:r>
              <a:rPr lang="en-US" baseline="0" dirty="0" err="1" smtClean="0"/>
              <a:t>bib_record_item_record</a:t>
            </a:r>
            <a:r>
              <a:rPr lang="en-US" baseline="0" dirty="0" smtClean="0"/>
              <a:t> link table, which contains all instances where there is an item attached to a given bib record.  Then from there we join the </a:t>
            </a:r>
            <a:r>
              <a:rPr lang="en-US" baseline="0" dirty="0" err="1" smtClean="0"/>
              <a:t>record_metadata</a:t>
            </a:r>
            <a:r>
              <a:rPr lang="en-US" baseline="0" dirty="0" smtClean="0"/>
              <a:t> table in order to find the creation date of each item record.  With that we can build a filter, in this instance ensuring that only items where the created date is greater than 4 days ago are returned.  We have opted to set the filter to 4 days in order to ensure that the list is still populated when we hit a 3 day weekend when no work is conducted.  If you wanted to make a coming soon list, all you would have to do is link out to order records instead of item records, and you could otherwise follow the same basic query.</a:t>
            </a:r>
            <a:endParaRPr lang="en-US" dirty="0" smtClean="0"/>
          </a:p>
        </p:txBody>
      </p:sp>
      <p:sp>
        <p:nvSpPr>
          <p:cNvPr id="4" name="Slide Number Placeholder 3"/>
          <p:cNvSpPr>
            <a:spLocks noGrp="1"/>
          </p:cNvSpPr>
          <p:nvPr>
            <p:ph type="sldNum" sz="quarter" idx="10"/>
          </p:nvPr>
        </p:nvSpPr>
        <p:spPr/>
        <p:txBody>
          <a:bodyPr/>
          <a:lstStyle/>
          <a:p>
            <a:fld id="{1E6AF2F5-608D-408F-9D4D-B2E423AF2C57}" type="slidenum">
              <a:rPr lang="en-US" smtClean="0"/>
              <a:pPr/>
              <a:t>19</a:t>
            </a:fld>
            <a:endParaRPr lang="en-US"/>
          </a:p>
        </p:txBody>
      </p:sp>
    </p:spTree>
    <p:extLst>
      <p:ext uri="{BB962C8B-B14F-4D97-AF65-F5344CB8AC3E}">
        <p14:creationId xmlns:p14="http://schemas.microsoft.com/office/powerpoint/2010/main" val="1139764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somewhat similar lines,</a:t>
            </a:r>
            <a:r>
              <a:rPr lang="en-US" baseline="0" dirty="0" smtClean="0"/>
              <a:t> here we have a simplified version of our top and trending titles reports, which look at holds placed as a measure of popularity.  In this case we link to the holds table, optionally limit to holds placed within a certain time frame, and then order the records by the number of holds placed on each one.  What is essentially a single query produces two surprisingly different lists.  As I said this query would work, but not particularly well as it is only accounting for holds placed at the title level.  If you look at the code we actually use via this link you will find a more complicated version that uses temp tables to reconcile both item and title level holds, and run more efficiently.</a:t>
            </a:r>
            <a:endParaRPr lang="en-US" baseline="0" dirty="0" smtClean="0"/>
          </a:p>
        </p:txBody>
      </p:sp>
      <p:sp>
        <p:nvSpPr>
          <p:cNvPr id="4" name="Slide Number Placeholder 3"/>
          <p:cNvSpPr>
            <a:spLocks noGrp="1"/>
          </p:cNvSpPr>
          <p:nvPr>
            <p:ph type="sldNum" sz="quarter" idx="10"/>
          </p:nvPr>
        </p:nvSpPr>
        <p:spPr/>
        <p:txBody>
          <a:bodyPr/>
          <a:lstStyle/>
          <a:p>
            <a:fld id="{8872A2C8-4FF6-4AF1-86B5-0F89A232D202}" type="slidenum">
              <a:rPr lang="en-US" smtClean="0"/>
              <a:t>20</a:t>
            </a:fld>
            <a:endParaRPr lang="en-US"/>
          </a:p>
        </p:txBody>
      </p:sp>
    </p:spTree>
    <p:extLst>
      <p:ext uri="{BB962C8B-B14F-4D97-AF65-F5344CB8AC3E}">
        <p14:creationId xmlns:p14="http://schemas.microsoft.com/office/powerpoint/2010/main" val="122248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is going to cover work that began as part of the overhaul of our public website.  We formed a taskforce to update both our public and staff sites in October of 2017.  As part of the discovery phase of that project we looked at our sites analytics and found that the booklists we were maintaining were far and away the most visited portion of the site, other than the home page.  In FY18 the next most visited page had less than half the traffic of the booklists.  Around this time I had also begun to do some experiments with automating booklist pages based on a presentation given by Gem Stone Logan at the 2017 IUG (</a:t>
            </a:r>
            <a:r>
              <a:rPr lang="en-US" dirty="0" smtClean="0">
                <a:hlinkClick r:id="rId3"/>
              </a:rPr>
              <a:t>https://www.gemstonelogan.com/presentations.html</a:t>
            </a:r>
            <a:r>
              <a:rPr lang="en-US" dirty="0" smtClean="0"/>
              <a:t>)</a:t>
            </a:r>
          </a:p>
        </p:txBody>
      </p:sp>
      <p:sp>
        <p:nvSpPr>
          <p:cNvPr id="4" name="Slide Number Placeholder 3"/>
          <p:cNvSpPr>
            <a:spLocks noGrp="1"/>
          </p:cNvSpPr>
          <p:nvPr>
            <p:ph type="sldNum" sz="quarter" idx="10"/>
          </p:nvPr>
        </p:nvSpPr>
        <p:spPr/>
        <p:txBody>
          <a:bodyPr/>
          <a:lstStyle/>
          <a:p>
            <a:fld id="{1E6AF2F5-608D-408F-9D4D-B2E423AF2C57}" type="slidenum">
              <a:rPr lang="en-US" smtClean="0"/>
              <a:pPr/>
              <a:t>3</a:t>
            </a:fld>
            <a:endParaRPr lang="en-US"/>
          </a:p>
        </p:txBody>
      </p:sp>
    </p:spTree>
    <p:extLst>
      <p:ext uri="{BB962C8B-B14F-4D97-AF65-F5344CB8AC3E}">
        <p14:creationId xmlns:p14="http://schemas.microsoft.com/office/powerpoint/2010/main" val="4153150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bit further afield we have something like the books you can’t put down list, which has proven to be one of our most viewed lists, and which looks at books that most frequently appear on the overdue fines list.  In this instance we link from item records to the fines table limit to fines with the </a:t>
            </a:r>
            <a:r>
              <a:rPr lang="en-US" baseline="0" dirty="0" err="1" smtClean="0"/>
              <a:t>charge_code</a:t>
            </a:r>
            <a:r>
              <a:rPr lang="en-US" baseline="0" dirty="0" smtClean="0"/>
              <a:t> of 2, equating to overdue fines, and then just count up the number of entries for each item record.  This is a nice instance of looking at a further afield data set to vary up the sorts of data driven lists that can be utilized.</a:t>
            </a:r>
            <a:endParaRPr lang="en-US" dirty="0" smtClean="0"/>
          </a:p>
          <a:p>
            <a:endParaRPr lang="en-US" dirty="0" smtClean="0"/>
          </a:p>
          <a:p>
            <a:r>
              <a:rPr lang="en-US" dirty="0" smtClean="0"/>
              <a:t>Code</a:t>
            </a:r>
            <a:r>
              <a:rPr lang="en-US" baseline="0" dirty="0" smtClean="0"/>
              <a:t> </a:t>
            </a:r>
            <a:r>
              <a:rPr lang="en-US" baseline="0" dirty="0" smtClean="0"/>
              <a:t>for this list available here: https://github.com/jmgold/SQL-Queries/blob/master/frequently%20overdue%20titles.sql</a:t>
            </a:r>
          </a:p>
          <a:p>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21</a:t>
            </a:fld>
            <a:endParaRPr lang="en-US"/>
          </a:p>
        </p:txBody>
      </p:sp>
    </p:spTree>
    <p:extLst>
      <p:ext uri="{BB962C8B-B14F-4D97-AF65-F5344CB8AC3E}">
        <p14:creationId xmlns:p14="http://schemas.microsoft.com/office/powerpoint/2010/main" val="2198090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just returned items</a:t>
            </a:r>
            <a:r>
              <a:rPr lang="en-US" baseline="0" dirty="0" smtClean="0"/>
              <a:t> list tends to be popular as well, though honestly not super useful in our context where we are producing lists that encompass the holdings of all the locations in our network.  But the sheer randomness of the titles that can appear here can make it worth while even in that sort of case.  To create this one we look at the </a:t>
            </a:r>
            <a:r>
              <a:rPr lang="en-US" baseline="0" dirty="0" err="1" smtClean="0"/>
              <a:t>circ_trans</a:t>
            </a:r>
            <a:r>
              <a:rPr lang="en-US" baseline="0" dirty="0" smtClean="0"/>
              <a:t> table, limit to operation code of I, for checkout and then look at transactions from the past day.</a:t>
            </a:r>
            <a:endParaRPr lang="en-US" dirty="0" smtClean="0"/>
          </a:p>
          <a:p>
            <a:endParaRPr lang="en-US" dirty="0" smtClean="0"/>
          </a:p>
          <a:p>
            <a:r>
              <a:rPr lang="en-US" dirty="0" smtClean="0"/>
              <a:t>Code</a:t>
            </a:r>
            <a:r>
              <a:rPr lang="en-US" baseline="0" dirty="0" smtClean="0"/>
              <a:t> </a:t>
            </a:r>
            <a:r>
              <a:rPr lang="en-US" baseline="0" dirty="0" smtClean="0"/>
              <a:t>for this list available here: https://</a:t>
            </a:r>
            <a:r>
              <a:rPr lang="en-US" baseline="0" dirty="0" smtClean="0"/>
              <a:t>github.com/jmgold/SQL-Queries/blob/master/just%20returned.sql</a:t>
            </a:r>
            <a:endParaRPr lang="en-US" baseline="0" dirty="0" smtClean="0"/>
          </a:p>
        </p:txBody>
      </p:sp>
      <p:sp>
        <p:nvSpPr>
          <p:cNvPr id="4" name="Slide Number Placeholder 3"/>
          <p:cNvSpPr>
            <a:spLocks noGrp="1"/>
          </p:cNvSpPr>
          <p:nvPr>
            <p:ph type="sldNum" sz="quarter" idx="10"/>
          </p:nvPr>
        </p:nvSpPr>
        <p:spPr/>
        <p:txBody>
          <a:bodyPr/>
          <a:lstStyle/>
          <a:p>
            <a:fld id="{8872A2C8-4FF6-4AF1-86B5-0F89A232D202}" type="slidenum">
              <a:rPr lang="en-US" smtClean="0"/>
              <a:t>22</a:t>
            </a:fld>
            <a:endParaRPr lang="en-US"/>
          </a:p>
        </p:txBody>
      </p:sp>
    </p:spTree>
    <p:extLst>
      <p:ext uri="{BB962C8B-B14F-4D97-AF65-F5344CB8AC3E}">
        <p14:creationId xmlns:p14="http://schemas.microsoft.com/office/powerpoint/2010/main" val="1974906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we move on to our lazy curation lists, which we use for instances where title curation from a staff member is necessary, but where we can get away with taking some shortcuts to speed up the process.  We do this by taking advantage of the basic query we’ve already discussed to gather up all the details for a title, making it so staff simply need to gather up a list of record numbers and the query will handle the rest.  This is idea for things like staff picks.  You can also get some extra longevity out of these sorts of lists by using the Random and limit features of SQL to keep the page looking seemingly refreshed without staff intervening, as long as you start off with a lengthy list of possible titles.  More on this in a moment.</a:t>
            </a:r>
          </a:p>
          <a:p>
            <a:endParaRPr lang="en-US" baseline="0" dirty="0" smtClean="0"/>
          </a:p>
          <a:p>
            <a:endParaRPr lang="en-US" baseline="0" dirty="0" smtClean="0"/>
          </a:p>
          <a:p>
            <a:endParaRPr lang="en-US" baseline="0" dirty="0" smtClean="0"/>
          </a:p>
          <a:p>
            <a:r>
              <a:rPr lang="en-US" baseline="0" dirty="0" smtClean="0"/>
              <a:t>Code for this list available here: https://github.com/jmgold/SQL-Queries/blob/master/staff%20picks_end%20of%20year.sql</a:t>
            </a:r>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23</a:t>
            </a:fld>
            <a:endParaRPr lang="en-US"/>
          </a:p>
        </p:txBody>
      </p:sp>
    </p:spTree>
    <p:extLst>
      <p:ext uri="{BB962C8B-B14F-4D97-AF65-F5344CB8AC3E}">
        <p14:creationId xmlns:p14="http://schemas.microsoft.com/office/powerpoint/2010/main" val="2940487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basic query addition for these lazy curation lists.  We join our basic query to the </a:t>
            </a:r>
            <a:r>
              <a:rPr lang="en-US" dirty="0" err="1" smtClean="0"/>
              <a:t>bib_view</a:t>
            </a:r>
            <a:r>
              <a:rPr lang="en-US" baseline="0" dirty="0" smtClean="0"/>
              <a:t> table and have it return records where the record number from that table is In our list of curated records.  The additional trick we utilize is the Order by Random() feature of SQL.  By using that in conjunction with a limit, we can provide a lengthy list of titles that could appear in one of these lists, and each day the </a:t>
            </a:r>
            <a:r>
              <a:rPr lang="en-US" baseline="0" dirty="0" err="1" smtClean="0"/>
              <a:t>cron</a:t>
            </a:r>
            <a:r>
              <a:rPr lang="en-US" baseline="0" dirty="0" smtClean="0"/>
              <a:t> job for this list runs a different assortment of titles is returned, providing the appearance of our updating the lists more frequently than we actually do.  And then here’s anther example of what we use these kinds of queries for, with our first books in mystery series list.  </a:t>
            </a:r>
          </a:p>
          <a:p>
            <a:endParaRPr lang="en-US" baseline="0" dirty="0" smtClean="0"/>
          </a:p>
          <a:p>
            <a:endParaRPr lang="en-US" dirty="0" smtClean="0"/>
          </a:p>
          <a:p>
            <a:r>
              <a:rPr lang="en-US" dirty="0" smtClean="0"/>
              <a:t>Can </a:t>
            </a:r>
            <a:r>
              <a:rPr lang="en-US" dirty="0" smtClean="0"/>
              <a:t>get at </a:t>
            </a:r>
            <a:r>
              <a:rPr lang="en-US" dirty="0" err="1" smtClean="0"/>
              <a:t>record_num</a:t>
            </a:r>
            <a:r>
              <a:rPr lang="en-US" dirty="0" smtClean="0"/>
              <a:t> via other tables that may run faster than </a:t>
            </a:r>
            <a:r>
              <a:rPr lang="en-US" dirty="0" err="1" smtClean="0"/>
              <a:t>bib_view</a:t>
            </a:r>
            <a:r>
              <a:rPr lang="en-US" dirty="0" smtClean="0"/>
              <a:t>, selected here in</a:t>
            </a:r>
            <a:r>
              <a:rPr lang="en-US" baseline="0" dirty="0" smtClean="0"/>
              <a:t> interest of brevity</a:t>
            </a:r>
            <a:endParaRPr lang="en-US" dirty="0" smtClean="0"/>
          </a:p>
          <a:p>
            <a:r>
              <a:rPr lang="en-US" dirty="0" smtClean="0"/>
              <a:t>Code for this list available here: https://github.com/jmgold/SQL-Queries/blob/master/where%20do%20i%20start_mysteries.sql</a:t>
            </a:r>
          </a:p>
        </p:txBody>
      </p:sp>
      <p:sp>
        <p:nvSpPr>
          <p:cNvPr id="4" name="Slide Number Placeholder 3"/>
          <p:cNvSpPr>
            <a:spLocks noGrp="1"/>
          </p:cNvSpPr>
          <p:nvPr>
            <p:ph type="sldNum" sz="quarter" idx="10"/>
          </p:nvPr>
        </p:nvSpPr>
        <p:spPr/>
        <p:txBody>
          <a:bodyPr/>
          <a:lstStyle/>
          <a:p>
            <a:fld id="{8872A2C8-4FF6-4AF1-86B5-0F89A232D202}" type="slidenum">
              <a:rPr lang="en-US" smtClean="0"/>
              <a:t>24</a:t>
            </a:fld>
            <a:endParaRPr lang="en-US"/>
          </a:p>
        </p:txBody>
      </p:sp>
    </p:spTree>
    <p:extLst>
      <p:ext uri="{BB962C8B-B14F-4D97-AF65-F5344CB8AC3E}">
        <p14:creationId xmlns:p14="http://schemas.microsoft.com/office/powerpoint/2010/main" val="99235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working with these kinds of lists it helps to make good use of comments in order to make</a:t>
            </a:r>
            <a:r>
              <a:rPr lang="en-US" baseline="0" dirty="0" smtClean="0"/>
              <a:t> ongoing </a:t>
            </a:r>
            <a:r>
              <a:rPr lang="en-US" baseline="0" dirty="0" err="1" smtClean="0"/>
              <a:t>maintainance</a:t>
            </a:r>
            <a:r>
              <a:rPr lang="en-US" baseline="0" dirty="0" smtClean="0"/>
              <a:t> of these lists easier if they’re queries you wish to keep in use long term.  Here you see our list of books that have been adapted to film and </a:t>
            </a:r>
            <a:r>
              <a:rPr lang="en-US" baseline="0" dirty="0" err="1" smtClean="0"/>
              <a:t>tv</a:t>
            </a:r>
            <a:r>
              <a:rPr lang="en-US" baseline="0" dirty="0" smtClean="0"/>
              <a:t> recently.  So this is a case where we want to continuously update the curated list, and thus we’ve included comments to show which titles record numbers correspond to so they can be easily added or removed to later.</a:t>
            </a:r>
            <a:endParaRPr lang="en-US" dirty="0" smtClean="0"/>
          </a:p>
          <a:p>
            <a:endParaRPr lang="en-US" baseline="0" dirty="0" smtClean="0"/>
          </a:p>
          <a:p>
            <a:r>
              <a:rPr lang="en-US" baseline="0" dirty="0" smtClean="0"/>
              <a:t>Code </a:t>
            </a:r>
            <a:r>
              <a:rPr lang="en-US" baseline="0" dirty="0" smtClean="0"/>
              <a:t>for this list available here: https://github.com/jmgold/SQL-Queries/blob/master/read%20the%20book%20first.sql</a:t>
            </a:r>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25</a:t>
            </a:fld>
            <a:endParaRPr lang="en-US"/>
          </a:p>
        </p:txBody>
      </p:sp>
    </p:spTree>
    <p:extLst>
      <p:ext uri="{BB962C8B-B14F-4D97-AF65-F5344CB8AC3E}">
        <p14:creationId xmlns:p14="http://schemas.microsoft.com/office/powerpoint/2010/main" val="2274049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final group of queries are</a:t>
            </a:r>
            <a:r>
              <a:rPr lang="en-US" baseline="0" dirty="0" smtClean="0"/>
              <a:t> our topical lists, which are ultimately subject keyword search based queries.  These are an attempt to further automate but have a trade off with our lazy curation lists where staff must spend time building queries instead of selecting individual titles.  They do require a decent amount of testing prior to going live in our experience in order to ensure that they yield the desired results.  And these lists can vary a lot in regards to the permanence, which can certainly impact how cost effective the investment of time in a given list might be.  For a one off list, such as the one we have up now that includes books about Queen Victoria and the Victorian era in honor of her 200</a:t>
            </a:r>
            <a:r>
              <a:rPr lang="en-US" baseline="30000" dirty="0" smtClean="0"/>
              <a:t>th</a:t>
            </a:r>
            <a:r>
              <a:rPr lang="en-US" baseline="0" dirty="0" smtClean="0"/>
              <a:t> birthday this month, there is certainly a point at which we’ll abandon a list if it’s proving to be too much work to create.  For permanent lists such as things to do in Massachusetts, or Annual lists, which mostly concern various holidays, that calculation is a bit different.</a:t>
            </a:r>
            <a:endParaRPr lang="en-US" dirty="0" smtClean="0"/>
          </a:p>
        </p:txBody>
      </p:sp>
      <p:sp>
        <p:nvSpPr>
          <p:cNvPr id="4" name="Slide Number Placeholder 3"/>
          <p:cNvSpPr>
            <a:spLocks noGrp="1"/>
          </p:cNvSpPr>
          <p:nvPr>
            <p:ph type="sldNum" sz="quarter" idx="10"/>
          </p:nvPr>
        </p:nvSpPr>
        <p:spPr/>
        <p:txBody>
          <a:bodyPr/>
          <a:lstStyle/>
          <a:p>
            <a:fld id="{8872A2C8-4FF6-4AF1-86B5-0F89A232D202}" type="slidenum">
              <a:rPr lang="en-US" smtClean="0"/>
              <a:t>26</a:t>
            </a:fld>
            <a:endParaRPr lang="en-US"/>
          </a:p>
        </p:txBody>
      </p:sp>
    </p:spTree>
    <p:extLst>
      <p:ext uri="{BB962C8B-B14F-4D97-AF65-F5344CB8AC3E}">
        <p14:creationId xmlns:p14="http://schemas.microsoft.com/office/powerpoint/2010/main" val="591338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one of our permanent such</a:t>
            </a:r>
            <a:r>
              <a:rPr lang="en-US" baseline="0" dirty="0" smtClean="0"/>
              <a:t> lists, here is our books about books page.  Here we are looking at the phrase entry table, which includes all indexed fields, limiting to the </a:t>
            </a:r>
            <a:r>
              <a:rPr lang="en-US" baseline="0" dirty="0" err="1" smtClean="0"/>
              <a:t>varfield_type_code</a:t>
            </a:r>
            <a:r>
              <a:rPr lang="en-US" baseline="0" dirty="0" smtClean="0"/>
              <a:t> of d, which corresponds to our subjects, and then looking for entries using a series of Like operators.</a:t>
            </a:r>
            <a:endParaRPr lang="en-US" dirty="0" smtClean="0"/>
          </a:p>
          <a:p>
            <a:endParaRPr lang="en-US" dirty="0" smtClean="0"/>
          </a:p>
          <a:p>
            <a:r>
              <a:rPr lang="en-US" dirty="0" smtClean="0"/>
              <a:t>Code </a:t>
            </a:r>
            <a:r>
              <a:rPr lang="en-US" dirty="0" smtClean="0"/>
              <a:t>for this list available here: https://github.com/jmgold/SQL-Queries/blob/master/books%20about%20books.sql</a:t>
            </a:r>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27</a:t>
            </a:fld>
            <a:endParaRPr lang="en-US"/>
          </a:p>
        </p:txBody>
      </p:sp>
    </p:spTree>
    <p:extLst>
      <p:ext uri="{BB962C8B-B14F-4D97-AF65-F5344CB8AC3E}">
        <p14:creationId xmlns:p14="http://schemas.microsoft.com/office/powerpoint/2010/main" val="1796990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Like allows you to conduct a sort of streamline regular expression like search, so when you see Like %libraries% that is searching for entries where the word libraries, all lower case can be found with any number of wildcard characters appearing before or after it.  You’ll notice all the keyword searches here are in lower case which is how those fields are normalized in the phrase entry table, which you can see on the right side here.  You can also see that this particular table has a tendency to add extra spaces before numbers, and so I’ve used a Replace function to strip out all spaces in order to ensure I can reliably know what to expect from the data I’m searching against.  It is possible to run subject searches against the </a:t>
            </a:r>
            <a:r>
              <a:rPr lang="en-US" baseline="0" dirty="0" err="1" smtClean="0"/>
              <a:t>varfield</a:t>
            </a:r>
            <a:r>
              <a:rPr lang="en-US" baseline="0" dirty="0" smtClean="0"/>
              <a:t> or subfield tables as well, which we’re already linked to in our query in order to extract ISBN’s.  However, those tables do not contain normalized data and the data in them is not indexed, so searching against those tables is more difficult and can be more time consuming.</a:t>
            </a:r>
            <a:endParaRPr lang="en-US" dirty="0" smtClean="0"/>
          </a:p>
        </p:txBody>
      </p:sp>
      <p:sp>
        <p:nvSpPr>
          <p:cNvPr id="4" name="Slide Number Placeholder 3"/>
          <p:cNvSpPr>
            <a:spLocks noGrp="1"/>
          </p:cNvSpPr>
          <p:nvPr>
            <p:ph type="sldNum" sz="quarter" idx="10"/>
          </p:nvPr>
        </p:nvSpPr>
        <p:spPr/>
        <p:txBody>
          <a:bodyPr/>
          <a:lstStyle/>
          <a:p>
            <a:fld id="{8872A2C8-4FF6-4AF1-86B5-0F89A232D202}" type="slidenum">
              <a:rPr lang="en-US" smtClean="0"/>
              <a:t>28</a:t>
            </a:fld>
            <a:endParaRPr lang="en-US"/>
          </a:p>
        </p:txBody>
      </p:sp>
    </p:spTree>
    <p:extLst>
      <p:ext uri="{BB962C8B-B14F-4D97-AF65-F5344CB8AC3E}">
        <p14:creationId xmlns:p14="http://schemas.microsoft.com/office/powerpoint/2010/main" val="1328307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sorts of queries can get quite complicated depending on what you’re looking for.  Here we have an excerpt of the query we used over the holidays, where we wanted a single list for multiple holidays, and also ensure that the output didn’t result in nothing but Christmas books given that there are so many more of them.  So our solution to that was run a separate query for each holiday, pull a limited number of results and then use a Union to join the results of each of those queries together into a single list.  We also randomized the order of title in the resulting list to essentially hide the seems.  We’ve since used this logic for other lists as well such as our one for new year’s resolutions</a:t>
            </a:r>
          </a:p>
          <a:p>
            <a:endParaRPr lang="en-US" baseline="0" dirty="0" smtClean="0"/>
          </a:p>
          <a:p>
            <a:r>
              <a:rPr lang="en-US" baseline="0" dirty="0" smtClean="0"/>
              <a:t>See full query here: https://github.com/jmgold/SQL-Queries/blob/master/Seasonal%20booklists/happy%20holidays.sql</a:t>
            </a:r>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29</a:t>
            </a:fld>
            <a:endParaRPr lang="en-US"/>
          </a:p>
        </p:txBody>
      </p:sp>
    </p:spTree>
    <p:extLst>
      <p:ext uri="{BB962C8B-B14F-4D97-AF65-F5344CB8AC3E}">
        <p14:creationId xmlns:p14="http://schemas.microsoft.com/office/powerpoint/2010/main" val="1447073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 word of caution.  Given that these sorts of broad keyword searches may yield unexpected results, testing in advance is important and so is providing a means to filter out unwanted titles if you do happen to discover them.  Here you can see the Civil Rights list we put together for Martin Luther King Jr Day, which in our first run through produced a book on the conservative writings of David Horowitz, which we certainly didn’t want to be included.  Fortunately you can easy add in a WHERE filter on record number to strip out these unwanted results, so long as there aren’t too many, which could happen.  Last year we did scrap plans for an election day list when we found that the vast majority of titles returned were just about the 2000 recount, which wasn’t quite the sort of theme we were really aiming for.</a:t>
            </a:r>
            <a:endParaRPr lang="en-US" dirty="0" smtClean="0"/>
          </a:p>
          <a:p>
            <a:endParaRPr lang="en-US" dirty="0" smtClean="0"/>
          </a:p>
          <a:p>
            <a:r>
              <a:rPr lang="en-US" dirty="0" smtClean="0"/>
              <a:t>Code </a:t>
            </a:r>
            <a:r>
              <a:rPr lang="en-US" dirty="0" smtClean="0"/>
              <a:t>for this list available here: https://github.com/jmgold/SQL-Queries/blob/master/Seasonal%20booklists/civil%20rights.sql</a:t>
            </a:r>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30</a:t>
            </a:fld>
            <a:endParaRPr lang="en-US"/>
          </a:p>
        </p:txBody>
      </p:sp>
    </p:spTree>
    <p:extLst>
      <p:ext uri="{BB962C8B-B14F-4D97-AF65-F5344CB8AC3E}">
        <p14:creationId xmlns:p14="http://schemas.microsoft.com/office/powerpoint/2010/main" val="299213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give you a taste of our old site, this is how we were presenting</a:t>
            </a:r>
            <a:r>
              <a:rPr lang="en-US" baseline="0" dirty="0" smtClean="0"/>
              <a:t> our booklists there.  We had one long list, which was predominantly made up of various awards.  But we lacked a content strategy for them.  In this screen shot you can see a number of Mystery awards, but we didn’t have lists for other genres.  We had a few random lists such as the working together for justice one, which was I believe was a one off produced by YALSA and which was never intended to be a permanent fixture like it became here.  And then there were the more current lists on our site such as the bestsellers and especially the top requests list that wound up falling to the bottom of this page where they were quite difficult for patrons to find.  Despite these flaws this portion of our site was still clearly successful for us.</a:t>
            </a:r>
            <a:endParaRPr lang="en-US" dirty="0" smtClean="0"/>
          </a:p>
        </p:txBody>
      </p:sp>
      <p:sp>
        <p:nvSpPr>
          <p:cNvPr id="4" name="Slide Number Placeholder 3"/>
          <p:cNvSpPr>
            <a:spLocks noGrp="1"/>
          </p:cNvSpPr>
          <p:nvPr>
            <p:ph type="sldNum" sz="quarter" idx="10"/>
          </p:nvPr>
        </p:nvSpPr>
        <p:spPr/>
        <p:txBody>
          <a:bodyPr/>
          <a:lstStyle/>
          <a:p>
            <a:fld id="{8872A2C8-4FF6-4AF1-86B5-0F89A232D202}" type="slidenum">
              <a:rPr lang="en-US" smtClean="0"/>
              <a:t>4</a:t>
            </a:fld>
            <a:endParaRPr lang="en-US"/>
          </a:p>
        </p:txBody>
      </p:sp>
    </p:spTree>
    <p:extLst>
      <p:ext uri="{BB962C8B-B14F-4D97-AF65-F5344CB8AC3E}">
        <p14:creationId xmlns:p14="http://schemas.microsoft.com/office/powerpoint/2010/main" val="1648467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very quickly I just wanted to show off a few lists that break a bit from our basic query, just to illustrate that other options are possible.  Here we showcase the most popular title at each of our individual locations.  The code for this one again gets a little complicated for a slide so if you’re interested check out the link in the notes.</a:t>
            </a:r>
          </a:p>
          <a:p>
            <a:endParaRPr lang="en-US" baseline="0" dirty="0" smtClean="0"/>
          </a:p>
          <a:p>
            <a:r>
              <a:rPr lang="en-US" baseline="0" dirty="0" smtClean="0"/>
              <a:t>See </a:t>
            </a:r>
            <a:r>
              <a:rPr lang="en-US" baseline="0" dirty="0" smtClean="0"/>
              <a:t>full query here: https://github.com/jmgold/SQL-Queries/blob/master/top%20request%20at%20a%20library%20v2.sql</a:t>
            </a:r>
          </a:p>
          <a:p>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31</a:t>
            </a:fld>
            <a:endParaRPr lang="en-US"/>
          </a:p>
        </p:txBody>
      </p:sp>
    </p:spTree>
    <p:extLst>
      <p:ext uri="{BB962C8B-B14F-4D97-AF65-F5344CB8AC3E}">
        <p14:creationId xmlns:p14="http://schemas.microsoft.com/office/powerpoint/2010/main" val="3315520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have our popular authors report, which intentionally</a:t>
            </a:r>
            <a:r>
              <a:rPr lang="en-US" baseline="0" dirty="0" smtClean="0"/>
              <a:t> breaks our basic query a bit by forcing author names into the title field (note the column header) in order to take advantage of the feature Atom built for us where the CMS will automatically create a link to Encore using a keyword search of whatever goes into that field.  Here again please see the notes later for the code.</a:t>
            </a:r>
            <a:endParaRPr lang="en-US" dirty="0" smtClean="0"/>
          </a:p>
          <a:p>
            <a:endParaRPr lang="en-US" baseline="0" dirty="0" smtClean="0"/>
          </a:p>
          <a:p>
            <a:r>
              <a:rPr lang="en-US" baseline="0" dirty="0" smtClean="0"/>
              <a:t>For </a:t>
            </a:r>
            <a:r>
              <a:rPr lang="en-US" baseline="0" dirty="0" smtClean="0"/>
              <a:t>full query see: https://github.com/jmgold/SQL-Queries/blob/master/popular%20authors.sql</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32</a:t>
            </a:fld>
            <a:endParaRPr lang="en-US"/>
          </a:p>
        </p:txBody>
      </p:sp>
    </p:spTree>
    <p:extLst>
      <p:ext uri="{BB962C8B-B14F-4D97-AF65-F5344CB8AC3E}">
        <p14:creationId xmlns:p14="http://schemas.microsoft.com/office/powerpoint/2010/main" val="1329762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we’ve been talking about SQL</a:t>
            </a:r>
            <a:r>
              <a:rPr lang="en-US" baseline="0" dirty="0" smtClean="0"/>
              <a:t> for quite a while now, and I want to touch briefly on the automation portion of this presentation’s title before wrapping up.  As I’ve been showing in our case now we have been using a </a:t>
            </a:r>
            <a:r>
              <a:rPr lang="en-US" baseline="0" dirty="0" err="1" smtClean="0"/>
              <a:t>cron</a:t>
            </a:r>
            <a:r>
              <a:rPr lang="en-US" baseline="0" dirty="0" smtClean="0"/>
              <a:t> job in Drupal and some custom development to our site to handle that portion of things, and clearly those may not be options for everyone, but solutions are available.  The best starting point, which is what we had begun to work with on our old site prior to hiring Atom, is the presentation on automating reports with Python that Gem Stone Logan gave here in 2017 and 2018.  She’s very sadly at non Innovative library now so could not make that presentation a trifecta, but it remains available on her website and I strong recommend it.  Her basic code is a Python script that runs an SQL query, outputs it to excel then mails it off as an e-mail attachment.  Now for a booklist on a website, that’s hardly the output you’ll want to have, but once you understand what this script does and how it works, it is fairly simple to modify.  Then once you have a script that does what you wish, it’s simply a matter of making an entry for it in windows task scheduler and you have something that runs on a regular schedule.</a:t>
            </a:r>
            <a:endParaRPr lang="en-US" dirty="0" smtClean="0"/>
          </a:p>
        </p:txBody>
      </p:sp>
      <p:sp>
        <p:nvSpPr>
          <p:cNvPr id="4" name="Slide Number Placeholder 3"/>
          <p:cNvSpPr>
            <a:spLocks noGrp="1"/>
          </p:cNvSpPr>
          <p:nvPr>
            <p:ph type="sldNum" sz="quarter" idx="10"/>
          </p:nvPr>
        </p:nvSpPr>
        <p:spPr/>
        <p:txBody>
          <a:bodyPr/>
          <a:lstStyle/>
          <a:p>
            <a:fld id="{8872A2C8-4FF6-4AF1-86B5-0F89A232D202}" type="slidenum">
              <a:rPr lang="en-US" smtClean="0"/>
              <a:t>33</a:t>
            </a:fld>
            <a:endParaRPr lang="en-US"/>
          </a:p>
        </p:txBody>
      </p:sp>
    </p:spTree>
    <p:extLst>
      <p:ext uri="{BB962C8B-B14F-4D97-AF65-F5344CB8AC3E}">
        <p14:creationId xmlns:p14="http://schemas.microsoft.com/office/powerpoint/2010/main" val="1727972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give you a quick</a:t>
            </a:r>
            <a:r>
              <a:rPr lang="en-US" baseline="0" dirty="0" smtClean="0"/>
              <a:t> taste of one approach, here is a variation on Gem’s code that runs a query and just saves the results to a csv.  This works by defining the </a:t>
            </a:r>
            <a:r>
              <a:rPr lang="en-US" baseline="0" dirty="0" err="1" smtClean="0"/>
              <a:t>csvFile</a:t>
            </a:r>
            <a:r>
              <a:rPr lang="en-US" baseline="0" dirty="0" smtClean="0"/>
              <a:t>, executing the query and storing the results to a variable called rows, and then looping through those rows to write each one to the csv.</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a:t>
            </a:r>
            <a:r>
              <a:rPr lang="en-US" dirty="0" smtClean="0"/>
              <a:t>: https://github.com/jmgold/SQL-Queries/blob/master/new%20books%20list_csv.py</a:t>
            </a:r>
          </a:p>
          <a:p>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34</a:t>
            </a:fld>
            <a:endParaRPr lang="en-US"/>
          </a:p>
        </p:txBody>
      </p:sp>
    </p:spTree>
    <p:extLst>
      <p:ext uri="{BB962C8B-B14F-4D97-AF65-F5344CB8AC3E}">
        <p14:creationId xmlns:p14="http://schemas.microsoft.com/office/powerpoint/2010/main" val="4164568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we have another version that outlines how to use the same basic script to generate an HTML page instead, with the query</a:t>
            </a:r>
            <a:r>
              <a:rPr lang="en-US" baseline="0" dirty="0" smtClean="0"/>
              <a:t> output saved to a table.  Where you see [HTML for your page] you will have to enter all the code for your page surrounding the table, but if you can accomplish that then all you have to do is take the resulting file and have it overwrite the existing page on your website and you can have an updated booklist page.  This is in fact what we did with our popular titles list on our old site during the period we were transitioning.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https://github.com/jmgold/SQL-Queries/blob/master/new%20books%20list_html.py</a:t>
            </a:r>
          </a:p>
          <a:p>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35</a:t>
            </a:fld>
            <a:endParaRPr lang="en-US"/>
          </a:p>
        </p:txBody>
      </p:sp>
    </p:spTree>
    <p:extLst>
      <p:ext uri="{BB962C8B-B14F-4D97-AF65-F5344CB8AC3E}">
        <p14:creationId xmlns:p14="http://schemas.microsoft.com/office/powerpoint/2010/main" val="295602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maintaining all these lists has</a:t>
            </a:r>
            <a:r>
              <a:rPr lang="en-US" baseline="0" dirty="0" smtClean="0"/>
              <a:t> taken a lot of experimentation and not all of those have led to results.  Lists in our local interest category receive very few views. as do some of the topical lists we produce.  We continuously play with the number of lists available in a month, the organization of those lists and the sorts of subjects we try out, and we’re still in the process of learning what works best.  We tried a few times to run music lists, but found that</a:t>
            </a:r>
            <a:r>
              <a:rPr lang="en-US" dirty="0" smtClean="0"/>
              <a:t> CD’s are not longer </a:t>
            </a:r>
            <a:r>
              <a:rPr lang="en-US" dirty="0" smtClean="0"/>
              <a:t>purchased </a:t>
            </a:r>
            <a:r>
              <a:rPr lang="en-US" dirty="0" smtClean="0"/>
              <a:t>or </a:t>
            </a:r>
            <a:r>
              <a:rPr lang="en-US" dirty="0" smtClean="0"/>
              <a:t>requested enough to generate decent </a:t>
            </a:r>
            <a:r>
              <a:rPr lang="en-US" dirty="0" smtClean="0"/>
              <a:t>lists data sets.</a:t>
            </a:r>
            <a:r>
              <a:rPr lang="en-US" baseline="0" dirty="0" smtClean="0"/>
              <a:t>  Similarly we sought to promote our world language collections but the data available from those item records was insufficient to find titles worth spotlighting in many cases.  I spent a bunch of time trying to come up with a means to import a list of titles from a source, such as the NPR book concierge and generate a comma delimited list of record numbers that could be easily plugged into a lazy curation query.  But I could never get that to work in a way that was worth the time it would take to clean up the data in advance.  And of course as I work on lists new lists I continuously wind up coming up with ways to improve our existing code, and wound up adjusted </a:t>
            </a:r>
            <a:r>
              <a:rPr lang="en-US" baseline="0" dirty="0" smtClean="0"/>
              <a:t>all lists 3 times while crafting this </a:t>
            </a:r>
            <a:r>
              <a:rPr lang="en-US" baseline="0" dirty="0" smtClean="0"/>
              <a:t>presentation.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36</a:t>
            </a:fld>
            <a:endParaRPr lang="en-US"/>
          </a:p>
        </p:txBody>
      </p:sp>
    </p:spTree>
    <p:extLst>
      <p:ext uri="{BB962C8B-B14F-4D97-AF65-F5344CB8AC3E}">
        <p14:creationId xmlns:p14="http://schemas.microsoft.com/office/powerpoint/2010/main" val="2703402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that’s for the failures,</a:t>
            </a:r>
            <a:r>
              <a:rPr lang="en-US" baseline="0" dirty="0" smtClean="0"/>
              <a:t> as for the successes we’ve seen a 60% increase in unique page views compared to the prior year our new site launched in October.  The average time spent on each booklist doubled, hopefully indicating that patrons are discovering more titles along the way.  And we’ve found that patrons are digging into our content further, the landing pages for our booklist have seen page view counts that are relatively in line with what we had seen on our prior site, but pages that patrons have needed to drill down to find have had their views go up considerably.</a:t>
            </a:r>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37</a:t>
            </a:fld>
            <a:endParaRPr lang="en-US"/>
          </a:p>
        </p:txBody>
      </p:sp>
    </p:spTree>
    <p:extLst>
      <p:ext uri="{BB962C8B-B14F-4D97-AF65-F5344CB8AC3E}">
        <p14:creationId xmlns:p14="http://schemas.microsoft.com/office/powerpoint/2010/main" val="2468057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conclusion book curation is a</a:t>
            </a:r>
            <a:r>
              <a:rPr lang="en-US" baseline="0" dirty="0" smtClean="0"/>
              <a:t> key library service that patrons expect to find their libraries providing.  However, maintaining those lists, especially if you seek to provide a well rounded discovery tool for your patrons can take a lot of time and planning.  Fortunately the SQL features within Sierra can go a long ways to providing you with a manageable workflow for accomplishing this, and the examples we’ve gone over today are merely a few suggestions as to the kinds of lists that are possible.  If you’re interested in some more on where to start with SQL, please be sure to check out the slides from the How to SQL presentation that can be found on the conference website.</a:t>
            </a:r>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38</a:t>
            </a:fld>
            <a:endParaRPr lang="en-US"/>
          </a:p>
        </p:txBody>
      </p:sp>
    </p:spTree>
    <p:extLst>
      <p:ext uri="{BB962C8B-B14F-4D97-AF65-F5344CB8AC3E}">
        <p14:creationId xmlns:p14="http://schemas.microsoft.com/office/powerpoint/2010/main" val="272578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individual lists themselves you</a:t>
            </a:r>
            <a:r>
              <a:rPr lang="en-US" baseline="0" dirty="0" smtClean="0"/>
              <a:t> can also see the degree of variation that existed from list to list.  Because there was not a firm plan in place to create these they tended to be updated when we remembered, or happened to catch an item in the news.  So going forward we needed more of a style guide and an overall maintenance plan.  Now before I more on its worth pointing out the NY Times bestseller list here on the right.  That was our first successful automated list and very much a guide for our development.</a:t>
            </a:r>
            <a:endParaRPr lang="en-US" dirty="0"/>
          </a:p>
        </p:txBody>
      </p:sp>
      <p:sp>
        <p:nvSpPr>
          <p:cNvPr id="4" name="Slide Number Placeholder 3"/>
          <p:cNvSpPr>
            <a:spLocks noGrp="1"/>
          </p:cNvSpPr>
          <p:nvPr>
            <p:ph type="sldNum" sz="quarter" idx="5"/>
          </p:nvPr>
        </p:nvSpPr>
        <p:spPr/>
        <p:txBody>
          <a:bodyPr/>
          <a:lstStyle/>
          <a:p>
            <a:fld id="{1E6AF2F5-608D-408F-9D4D-B2E423AF2C57}" type="slidenum">
              <a:rPr lang="en-US" smtClean="0"/>
              <a:pPr/>
              <a:t>5</a:t>
            </a:fld>
            <a:endParaRPr lang="en-US"/>
          </a:p>
        </p:txBody>
      </p:sp>
    </p:spTree>
    <p:extLst>
      <p:ext uri="{BB962C8B-B14F-4D97-AF65-F5344CB8AC3E}">
        <p14:creationId xmlns:p14="http://schemas.microsoft.com/office/powerpoint/2010/main" val="331920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the</a:t>
            </a:r>
            <a:r>
              <a:rPr lang="en-US" baseline="0" dirty="0" smtClean="0"/>
              <a:t> website we eventually launched this past October.  The site was built by the </a:t>
            </a:r>
            <a:r>
              <a:rPr lang="en-US" dirty="0" smtClean="0"/>
              <a:t>Atom Group, a </a:t>
            </a:r>
            <a:r>
              <a:rPr lang="en-US" dirty="0" smtClean="0"/>
              <a:t>web development firm based out of Portsmouth </a:t>
            </a:r>
            <a:r>
              <a:rPr lang="en-US" dirty="0" smtClean="0"/>
              <a:t>NH, using Drupal.  As</a:t>
            </a:r>
            <a:r>
              <a:rPr lang="en-US" baseline="0" dirty="0" smtClean="0"/>
              <a:t> you can see our booklists were placed extremely prominently on the site, being the first thing you see on the home page and the second entry in the header after only the list </a:t>
            </a:r>
            <a:r>
              <a:rPr lang="en-US" baseline="0" dirty="0" smtClean="0"/>
              <a:t>of our </a:t>
            </a:r>
            <a:r>
              <a:rPr lang="en-US" baseline="0" dirty="0" smtClean="0"/>
              <a:t>libraries.  That header is </a:t>
            </a:r>
            <a:r>
              <a:rPr lang="en-US" baseline="0" dirty="0" smtClean="0"/>
              <a:t>mirrored in </a:t>
            </a:r>
            <a:r>
              <a:rPr lang="en-US" baseline="0" dirty="0" smtClean="0"/>
              <a:t>Encore so these lists now have a spotlight across our platforms, and given the focus we </a:t>
            </a:r>
            <a:r>
              <a:rPr lang="en-US" baseline="0" dirty="0" smtClean="0"/>
              <a:t>now </a:t>
            </a:r>
            <a:r>
              <a:rPr lang="en-US" baseline="0" dirty="0" smtClean="0"/>
              <a:t>had an even greater </a:t>
            </a:r>
            <a:r>
              <a:rPr lang="en-US" baseline="0" dirty="0" smtClean="0"/>
              <a:t>need to properly maintain them</a:t>
            </a:r>
          </a:p>
        </p:txBody>
      </p:sp>
      <p:sp>
        <p:nvSpPr>
          <p:cNvPr id="4" name="Slide Number Placeholder 3"/>
          <p:cNvSpPr>
            <a:spLocks noGrp="1"/>
          </p:cNvSpPr>
          <p:nvPr>
            <p:ph type="sldNum" sz="quarter" idx="10"/>
          </p:nvPr>
        </p:nvSpPr>
        <p:spPr/>
        <p:txBody>
          <a:bodyPr/>
          <a:lstStyle/>
          <a:p>
            <a:fld id="{8872A2C8-4FF6-4AF1-86B5-0F89A232D202}" type="slidenum">
              <a:rPr lang="en-US" smtClean="0"/>
              <a:t>6</a:t>
            </a:fld>
            <a:endParaRPr lang="en-US"/>
          </a:p>
        </p:txBody>
      </p:sp>
    </p:spTree>
    <p:extLst>
      <p:ext uri="{BB962C8B-B14F-4D97-AF65-F5344CB8AC3E}">
        <p14:creationId xmlns:p14="http://schemas.microsoft.com/office/powerpoint/2010/main" val="1752386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developed goals for the lists on the site.</a:t>
            </a:r>
            <a:r>
              <a:rPr lang="en-US" baseline="0" dirty="0" smtClean="0"/>
              <a:t>  We need to provide regularly updated content to give patrons a reason to return to the site on a regular basis.  We wanted to keep the staff time necessary to maintain these lists to as little as possible.  We wanted to diversify the lists however we could.  Our old site merely showed popular titles and books that won awards in fairly narrow areas.  But on the new site we wanted to promote more formats, more authors, more subjects and just generally call attention to titles that actually needed the added publicity to aid patrons in discovering them.  And finally we wanted to try our best to follow a </a:t>
            </a:r>
            <a:r>
              <a:rPr lang="en-US" baseline="0" dirty="0" err="1" smtClean="0"/>
              <a:t>consistant</a:t>
            </a:r>
            <a:r>
              <a:rPr lang="en-US" baseline="0" dirty="0" smtClean="0"/>
              <a:t> style guide across lists.</a:t>
            </a:r>
            <a:endParaRPr lang="en-US" dirty="0" smtClean="0"/>
          </a:p>
        </p:txBody>
      </p:sp>
      <p:sp>
        <p:nvSpPr>
          <p:cNvPr id="4" name="Slide Number Placeholder 3"/>
          <p:cNvSpPr>
            <a:spLocks noGrp="1"/>
          </p:cNvSpPr>
          <p:nvPr>
            <p:ph type="sldNum" sz="quarter" idx="10"/>
          </p:nvPr>
        </p:nvSpPr>
        <p:spPr/>
        <p:txBody>
          <a:bodyPr/>
          <a:lstStyle/>
          <a:p>
            <a:fld id="{8872A2C8-4FF6-4AF1-86B5-0F89A232D202}" type="slidenum">
              <a:rPr lang="en-US" smtClean="0"/>
              <a:t>7</a:t>
            </a:fld>
            <a:endParaRPr lang="en-US"/>
          </a:p>
        </p:txBody>
      </p:sp>
    </p:spTree>
    <p:extLst>
      <p:ext uri="{BB962C8B-B14F-4D97-AF65-F5344CB8AC3E}">
        <p14:creationId xmlns:p14="http://schemas.microsoft.com/office/powerpoint/2010/main" val="366697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we came up with were a five different types of booklists that we would mix and match to accomplish our goals.</a:t>
            </a:r>
            <a:r>
              <a:rPr lang="en-US" baseline="0" dirty="0" smtClean="0"/>
              <a:t>  And we’ll cover each of these in turn, with the main focus being on the 3 SQL based types.</a:t>
            </a:r>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8</a:t>
            </a:fld>
            <a:endParaRPr lang="en-US"/>
          </a:p>
        </p:txBody>
      </p:sp>
    </p:spTree>
    <p:extLst>
      <p:ext uri="{BB962C8B-B14F-4D97-AF65-F5344CB8AC3E}">
        <p14:creationId xmlns:p14="http://schemas.microsoft.com/office/powerpoint/2010/main" val="396757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we have static lists, which are created</a:t>
            </a:r>
            <a:r>
              <a:rPr lang="en-US" baseline="0" dirty="0" smtClean="0"/>
              <a:t> using the drag and drop editor in our Drupal instance.  These lists are created manually and thus are the most labor intensive on an ongoing basis, largely just due to having to build in all the links to Title and author searches in Encore, as well as generating the cover images, which we do through </a:t>
            </a:r>
            <a:r>
              <a:rPr lang="en-US" baseline="0" dirty="0" err="1" smtClean="0"/>
              <a:t>Syndetics</a:t>
            </a:r>
            <a:r>
              <a:rPr lang="en-US" baseline="0" dirty="0" smtClean="0"/>
              <a:t>.  The drag and drop editor is also incredibly finicky to work with, which doesn’t help matters.  However, they do also come out looking the nicest, as we simply have more control over the page design than we do when using automated means for generating pages.  Because of all that we limit these sorts of pages to just covering the various awards lists, as they require some custom arrangement on a page and only need an update once a year.  To help maintain them I maintain an awards calendar that I check regularly.  The vast majority of these lists migrated over from our old site, but in order to meet our diversification goal we did add quite a few to add depth to the site, the Stonewall, the Eisner, various awards for non-mystery genres, etc…</a:t>
            </a:r>
            <a:endParaRPr lang="en-US" dirty="0"/>
          </a:p>
        </p:txBody>
      </p:sp>
      <p:sp>
        <p:nvSpPr>
          <p:cNvPr id="4" name="Slide Number Placeholder 3"/>
          <p:cNvSpPr>
            <a:spLocks noGrp="1"/>
          </p:cNvSpPr>
          <p:nvPr>
            <p:ph type="sldNum" sz="quarter" idx="10"/>
          </p:nvPr>
        </p:nvSpPr>
        <p:spPr/>
        <p:txBody>
          <a:bodyPr/>
          <a:lstStyle/>
          <a:p>
            <a:fld id="{8872A2C8-4FF6-4AF1-86B5-0F89A232D202}" type="slidenum">
              <a:rPr lang="en-US" smtClean="0"/>
              <a:t>9</a:t>
            </a:fld>
            <a:endParaRPr lang="en-US"/>
          </a:p>
        </p:txBody>
      </p:sp>
    </p:spTree>
    <p:extLst>
      <p:ext uri="{BB962C8B-B14F-4D97-AF65-F5344CB8AC3E}">
        <p14:creationId xmlns:p14="http://schemas.microsoft.com/office/powerpoint/2010/main" val="261505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have list</a:t>
            </a:r>
            <a:r>
              <a:rPr lang="en-US" baseline="0" dirty="0" smtClean="0"/>
              <a:t>s that are built using the NY Times books API.  These also migrated over from the prior site, with the big caveat that Atom built us a custom tool for generating these pages, which in the course of development wound up being shared with the SQL generator we wanted.  (click)  Here you can see the back end of the system in which there are simply two possible fields to enter data into.  Either we can plug in an API call for the NYT API, or we can enter an SQL query that pulls in data from our Sierra database.  Then the reports simply run via a regular </a:t>
            </a:r>
            <a:r>
              <a:rPr lang="en-US" baseline="0" dirty="0" err="1" smtClean="0"/>
              <a:t>cron</a:t>
            </a:r>
            <a:r>
              <a:rPr lang="en-US" baseline="0" dirty="0" smtClean="0"/>
              <a:t> job that we can schedule hourly, daily, weekly or monthly.</a:t>
            </a:r>
            <a:r>
              <a:rPr lang="en-US" dirty="0" smtClean="0"/>
              <a:t>  Ultimately we would like to be able to utilize other APIs as well,</a:t>
            </a:r>
            <a:r>
              <a:rPr lang="en-US" baseline="0" dirty="0" smtClean="0"/>
              <a:t> namely Overdrive’s but that requires further development to accomplish.  Before moving on to the SQL part of the presentation there is one more important thing to gather from this slide.  Because our site was set up so that the API and SQL based lists share a content type, they both must use the same data fields to store the information retrieved by this tool.  So the Times API wound up having a large influence on our approach to producing other lists.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872A2C8-4FF6-4AF1-86B5-0F89A232D202}" type="slidenum">
              <a:rPr lang="en-US" smtClean="0"/>
              <a:t>10</a:t>
            </a:fld>
            <a:endParaRPr lang="en-US"/>
          </a:p>
        </p:txBody>
      </p:sp>
    </p:spTree>
    <p:extLst>
      <p:ext uri="{BB962C8B-B14F-4D97-AF65-F5344CB8AC3E}">
        <p14:creationId xmlns:p14="http://schemas.microsoft.com/office/powerpoint/2010/main" val="1576797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2D1674-EF7F-8945-9575-E6C0EC5B7D70}"/>
              </a:ext>
            </a:extLst>
          </p:cNvPr>
          <p:cNvSpPr/>
          <p:nvPr userDrawn="1"/>
        </p:nvSpPr>
        <p:spPr>
          <a:xfrm>
            <a:off x="4" y="1"/>
            <a:ext cx="9143999" cy="5143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685800" y="835612"/>
            <a:ext cx="7772400" cy="702080"/>
          </a:xfrm>
        </p:spPr>
        <p:txBody>
          <a:bodyPr>
            <a:normAutofit/>
          </a:bodyPr>
          <a:lstStyle>
            <a:lvl1pPr>
              <a:defRPr sz="32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1537693"/>
            <a:ext cx="7772400" cy="391224"/>
          </a:xfrm>
        </p:spPr>
        <p:txBody>
          <a:bodyPr>
            <a:normAutofit/>
          </a:bodyPr>
          <a:lstStyle>
            <a:lvl1pPr marL="0" indent="0" algn="l">
              <a:buNone/>
              <a:defRPr sz="2400" i="1">
                <a:solidFill>
                  <a:schemeClr val="tx1">
                    <a:tint val="75000"/>
                  </a:schemeClr>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Rectangle 6">
            <a:extLst>
              <a:ext uri="{FF2B5EF4-FFF2-40B4-BE49-F238E27FC236}">
                <a16:creationId xmlns:a16="http://schemas.microsoft.com/office/drawing/2014/main" id="{3BB4AD85-84C7-0E45-A832-180DC15915AD}"/>
              </a:ext>
            </a:extLst>
          </p:cNvPr>
          <p:cNvSpPr/>
          <p:nvPr userDrawn="1"/>
        </p:nvSpPr>
        <p:spPr>
          <a:xfrm>
            <a:off x="1" y="3862918"/>
            <a:ext cx="9144000" cy="1280582"/>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3B000"/>
              </a:solidFill>
            </a:endParaRPr>
          </a:p>
        </p:txBody>
      </p:sp>
      <p:sp>
        <p:nvSpPr>
          <p:cNvPr id="8" name="Subtitle 2">
            <a:extLst>
              <a:ext uri="{FF2B5EF4-FFF2-40B4-BE49-F238E27FC236}">
                <a16:creationId xmlns:a16="http://schemas.microsoft.com/office/drawing/2014/main" id="{80F5875B-E220-D04B-8699-149FEFB950F1}"/>
              </a:ext>
            </a:extLst>
          </p:cNvPr>
          <p:cNvSpPr txBox="1">
            <a:spLocks/>
          </p:cNvSpPr>
          <p:nvPr userDrawn="1"/>
        </p:nvSpPr>
        <p:spPr>
          <a:xfrm>
            <a:off x="1371600" y="4143696"/>
            <a:ext cx="6400800" cy="757944"/>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0000"/>
              </a:lnSpc>
              <a:buNone/>
            </a:pPr>
            <a:r>
              <a:rPr lang="en-US" sz="2000" dirty="0">
                <a:solidFill>
                  <a:schemeClr val="bg1"/>
                </a:solidFill>
                <a:latin typeface="Arial" panose="020B0604020202020204" pitchFamily="34" charset="0"/>
                <a:cs typeface="Arial" panose="020B0604020202020204" pitchFamily="34" charset="0"/>
              </a:rPr>
              <a:t>Sunday, May 5</a:t>
            </a:r>
            <a:r>
              <a:rPr lang="en-US" sz="2000" baseline="30000" dirty="0">
                <a:solidFill>
                  <a:schemeClr val="bg1"/>
                </a:solidFill>
                <a:latin typeface="Arial" panose="020B0604020202020204" pitchFamily="34" charset="0"/>
                <a:cs typeface="Arial" panose="020B0604020202020204" pitchFamily="34" charset="0"/>
              </a:rPr>
              <a:t>th</a:t>
            </a:r>
            <a:r>
              <a:rPr lang="en-US" sz="2000" dirty="0">
                <a:solidFill>
                  <a:schemeClr val="bg1"/>
                </a:solidFill>
                <a:latin typeface="Arial" panose="020B0604020202020204" pitchFamily="34" charset="0"/>
                <a:cs typeface="Arial" panose="020B0604020202020204" pitchFamily="34" charset="0"/>
              </a:rPr>
              <a:t> | Pre-Conference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Monday, May 6</a:t>
            </a:r>
            <a:r>
              <a:rPr lang="en-US" sz="2000" baseline="30000" dirty="0">
                <a:solidFill>
                  <a:schemeClr val="bg1"/>
                </a:solidFill>
                <a:latin typeface="Arial" panose="020B0604020202020204" pitchFamily="34" charset="0"/>
                <a:cs typeface="Arial" panose="020B0604020202020204" pitchFamily="34" charset="0"/>
              </a:rPr>
              <a:t>th</a:t>
            </a:r>
            <a:r>
              <a:rPr lang="en-US" sz="2000" dirty="0">
                <a:solidFill>
                  <a:schemeClr val="bg1"/>
                </a:solidFill>
                <a:latin typeface="Arial" panose="020B0604020202020204" pitchFamily="34" charset="0"/>
                <a:cs typeface="Arial" panose="020B0604020202020204" pitchFamily="34" charset="0"/>
              </a:rPr>
              <a:t> </a:t>
            </a:r>
            <a:r>
              <a:rPr lang="mr-IN" sz="2000" dirty="0">
                <a:solidFill>
                  <a:schemeClr val="bg1"/>
                </a:solidFill>
                <a:latin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 Wednesday, May 8</a:t>
            </a:r>
            <a:r>
              <a:rPr lang="en-US" sz="2000" baseline="30000" dirty="0">
                <a:solidFill>
                  <a:schemeClr val="bg1"/>
                </a:solidFill>
                <a:latin typeface="Arial" panose="020B0604020202020204" pitchFamily="34" charset="0"/>
                <a:cs typeface="Arial" panose="020B0604020202020204" pitchFamily="34" charset="0"/>
              </a:rPr>
              <a:t>th</a:t>
            </a:r>
            <a:r>
              <a:rPr lang="en-US" sz="2000" dirty="0">
                <a:solidFill>
                  <a:schemeClr val="bg1"/>
                </a:solidFill>
                <a:latin typeface="Arial" panose="020B0604020202020204" pitchFamily="34" charset="0"/>
                <a:cs typeface="Arial" panose="020B0604020202020204" pitchFamily="34" charset="0"/>
              </a:rPr>
              <a:t> | Main Conference</a:t>
            </a:r>
          </a:p>
        </p:txBody>
      </p:sp>
      <p:sp>
        <p:nvSpPr>
          <p:cNvPr id="11" name="Rectangle 10">
            <a:extLst>
              <a:ext uri="{FF2B5EF4-FFF2-40B4-BE49-F238E27FC236}">
                <a16:creationId xmlns:a16="http://schemas.microsoft.com/office/drawing/2014/main" id="{2DF8B310-CF8F-F244-B388-5533A041F5EE}"/>
              </a:ext>
            </a:extLst>
          </p:cNvPr>
          <p:cNvSpPr/>
          <p:nvPr userDrawn="1"/>
        </p:nvSpPr>
        <p:spPr>
          <a:xfrm>
            <a:off x="3" y="835612"/>
            <a:ext cx="197555" cy="688389"/>
          </a:xfrm>
          <a:prstGeom prst="rect">
            <a:avLst/>
          </a:prstGeom>
          <a:solidFill>
            <a:srgbClr val="FFC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3B000"/>
              </a:solidFill>
            </a:endParaRPr>
          </a:p>
        </p:txBody>
      </p:sp>
      <p:sp>
        <p:nvSpPr>
          <p:cNvPr id="18" name="Content Placeholder 2">
            <a:extLst>
              <a:ext uri="{FF2B5EF4-FFF2-40B4-BE49-F238E27FC236}">
                <a16:creationId xmlns:a16="http://schemas.microsoft.com/office/drawing/2014/main" id="{ED3DDCEC-51AE-E549-8943-C90AADDFC090}"/>
              </a:ext>
            </a:extLst>
          </p:cNvPr>
          <p:cNvSpPr>
            <a:spLocks noGrp="1"/>
          </p:cNvSpPr>
          <p:nvPr>
            <p:ph sz="half" idx="10" hasCustomPrompt="1"/>
          </p:nvPr>
        </p:nvSpPr>
        <p:spPr>
          <a:xfrm>
            <a:off x="685800" y="2251580"/>
            <a:ext cx="8001000" cy="357612"/>
          </a:xfrm>
        </p:spPr>
        <p:txBody>
          <a:bodyPr>
            <a:normAutofit/>
          </a:bodyPr>
          <a:lstStyle>
            <a:lvl1pPr marL="0" indent="0" algn="l">
              <a:buNone/>
              <a:defRPr sz="2400" i="0">
                <a:solidFill>
                  <a:schemeClr val="tx1"/>
                </a:solidFill>
                <a:latin typeface="Arial" panose="020B0604020202020204" pitchFamily="34" charset="0"/>
                <a:cs typeface="Arial" panose="020B0604020202020204" pitchFamily="34" charset="0"/>
              </a:defRPr>
            </a:lvl1pPr>
            <a:lvl2pPr algn="r">
              <a:defRPr sz="1400" i="1">
                <a:solidFill>
                  <a:schemeClr val="bg1">
                    <a:lumMod val="50000"/>
                  </a:schemeClr>
                </a:solidFill>
              </a:defRPr>
            </a:lvl2pPr>
            <a:lvl3pPr algn="r">
              <a:defRPr sz="1400" i="1">
                <a:solidFill>
                  <a:schemeClr val="bg1">
                    <a:lumMod val="50000"/>
                  </a:schemeClr>
                </a:solidFill>
              </a:defRPr>
            </a:lvl3pPr>
            <a:lvl4pPr algn="r">
              <a:defRPr sz="1400" i="1">
                <a:solidFill>
                  <a:schemeClr val="bg1">
                    <a:lumMod val="50000"/>
                  </a:schemeClr>
                </a:solidFill>
              </a:defRPr>
            </a:lvl4pPr>
            <a:lvl5pPr algn="r">
              <a:defRPr sz="1400" i="1">
                <a:solidFill>
                  <a:schemeClr val="bg1">
                    <a:lumMod val="50000"/>
                  </a:schemeClr>
                </a:solidFill>
              </a:defRPr>
            </a:lvl5pPr>
            <a:lvl6pPr>
              <a:defRPr sz="1800"/>
            </a:lvl6pPr>
            <a:lvl7pPr>
              <a:defRPr sz="1800"/>
            </a:lvl7pPr>
            <a:lvl8pPr>
              <a:defRPr sz="1800"/>
            </a:lvl8pPr>
            <a:lvl9pPr>
              <a:defRPr sz="1800"/>
            </a:lvl9pPr>
          </a:lstStyle>
          <a:p>
            <a:pPr lvl="0"/>
            <a:r>
              <a:rPr lang="en-US" dirty="0"/>
              <a:t>Click to add Presenter name</a:t>
            </a:r>
          </a:p>
        </p:txBody>
      </p:sp>
      <p:pic>
        <p:nvPicPr>
          <p:cNvPr id="17" name="Picture 16">
            <a:extLst>
              <a:ext uri="{FF2B5EF4-FFF2-40B4-BE49-F238E27FC236}">
                <a16:creationId xmlns:a16="http://schemas.microsoft.com/office/drawing/2014/main" id="{349EFE88-BA95-D949-B938-CC0EBC41FE69}"/>
              </a:ext>
            </a:extLst>
          </p:cNvPr>
          <p:cNvPicPr>
            <a:picLocks noChangeAspect="1"/>
          </p:cNvPicPr>
          <p:nvPr userDrawn="1"/>
        </p:nvPicPr>
        <p:blipFill>
          <a:blip r:embed="rId2"/>
          <a:stretch>
            <a:fillRect/>
          </a:stretch>
        </p:blipFill>
        <p:spPr>
          <a:xfrm>
            <a:off x="7181115" y="3072343"/>
            <a:ext cx="1508760" cy="620643"/>
          </a:xfrm>
          <a:prstGeom prst="rect">
            <a:avLst/>
          </a:prstGeom>
        </p:spPr>
      </p:pic>
      <p:pic>
        <p:nvPicPr>
          <p:cNvPr id="21" name="Picture 20" descr="iconmonstr-twitter-1-240.png">
            <a:extLst>
              <a:ext uri="{FF2B5EF4-FFF2-40B4-BE49-F238E27FC236}">
                <a16:creationId xmlns:a16="http://schemas.microsoft.com/office/drawing/2014/main" id="{5EEB40E9-3BD4-C840-9F10-F6CD6149B52D}"/>
              </a:ext>
            </a:extLst>
          </p:cNvPr>
          <p:cNvPicPr>
            <a:picLocks noChangeAspect="1"/>
          </p:cNvPicPr>
          <p:nvPr userDrawn="1"/>
        </p:nvPicPr>
        <p:blipFill>
          <a:blip r:embed="rId3" cstate="screen">
            <a:alphaModFix amt="40000"/>
            <a:extLst>
              <a:ext uri="{28A0092B-C50C-407E-A947-70E740481C1C}">
                <a14:useLocalDpi xmlns:a14="http://schemas.microsoft.com/office/drawing/2010/main"/>
              </a:ext>
            </a:extLst>
          </a:blip>
          <a:stretch>
            <a:fillRect/>
          </a:stretch>
        </p:blipFill>
        <p:spPr>
          <a:xfrm>
            <a:off x="222182" y="3494418"/>
            <a:ext cx="261323" cy="261323"/>
          </a:xfrm>
          <a:prstGeom prst="rect">
            <a:avLst/>
          </a:prstGeom>
        </p:spPr>
      </p:pic>
      <p:sp>
        <p:nvSpPr>
          <p:cNvPr id="22" name="Rectangle 21">
            <a:extLst>
              <a:ext uri="{FF2B5EF4-FFF2-40B4-BE49-F238E27FC236}">
                <a16:creationId xmlns:a16="http://schemas.microsoft.com/office/drawing/2014/main" id="{7F8B9ADC-3AF1-3840-8966-09EB8579C61F}"/>
              </a:ext>
            </a:extLst>
          </p:cNvPr>
          <p:cNvSpPr/>
          <p:nvPr userDrawn="1"/>
        </p:nvSpPr>
        <p:spPr>
          <a:xfrm>
            <a:off x="459753" y="3409016"/>
            <a:ext cx="1119217" cy="379078"/>
          </a:xfrm>
          <a:prstGeom prst="rect">
            <a:avLst/>
          </a:prstGeom>
        </p:spPr>
        <p:txBody>
          <a:bodyPr wrap="none">
            <a:spAutoFit/>
          </a:bodyPr>
          <a:lstStyle/>
          <a:p>
            <a:pPr marL="0" indent="0">
              <a:lnSpc>
                <a:spcPct val="130000"/>
              </a:lnSpc>
              <a:buNone/>
            </a:pPr>
            <a:r>
              <a:rPr lang="en-US" sz="1600" b="0" dirty="0">
                <a:solidFill>
                  <a:srgbClr val="808080"/>
                </a:solidFill>
                <a:latin typeface="Arial" panose="020B0604020202020204" pitchFamily="34" charset="0"/>
                <a:cs typeface="Arial" panose="020B0604020202020204" pitchFamily="34" charset="0"/>
              </a:rPr>
              <a:t>#</a:t>
            </a:r>
            <a:r>
              <a:rPr lang="en-US" sz="1600" b="0" dirty="0" err="1">
                <a:solidFill>
                  <a:srgbClr val="808080"/>
                </a:solidFill>
                <a:latin typeface="Arial" panose="020B0604020202020204" pitchFamily="34" charset="0"/>
                <a:cs typeface="Arial" panose="020B0604020202020204" pitchFamily="34" charset="0"/>
              </a:rPr>
              <a:t>IUG2019</a:t>
            </a:r>
            <a:endParaRPr lang="en-US" sz="1600" b="0" dirty="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55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8F8A6CE1-FA96-A940-83F4-B965CFA5F4EB}"/>
              </a:ext>
            </a:extLst>
          </p:cNvPr>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dirty="0"/>
          </a:p>
        </p:txBody>
      </p:sp>
    </p:spTree>
    <p:extLst>
      <p:ext uri="{BB962C8B-B14F-4D97-AF65-F5344CB8AC3E}">
        <p14:creationId xmlns:p14="http://schemas.microsoft.com/office/powerpoint/2010/main" val="311435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2626782"/>
          </a:xfrm>
        </p:spPr>
        <p:txBody>
          <a:bodyPr>
            <a:normAutofit/>
          </a:bodyPr>
          <a:lstStyle>
            <a:lvl1pPr marL="0" indent="0">
              <a:buNone/>
              <a:defRPr sz="20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8" name="Footer Placeholder 4">
            <a:extLst>
              <a:ext uri="{FF2B5EF4-FFF2-40B4-BE49-F238E27FC236}">
                <a16:creationId xmlns:a16="http://schemas.microsoft.com/office/drawing/2014/main" id="{B1F7EB88-E0AE-9C41-8C15-E836EF3A70F4}"/>
              </a:ext>
            </a:extLst>
          </p:cNvPr>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dirty="0"/>
          </a:p>
        </p:txBody>
      </p:sp>
      <p:sp>
        <p:nvSpPr>
          <p:cNvPr id="11" name="Content Placeholder 2">
            <a:extLst>
              <a:ext uri="{FF2B5EF4-FFF2-40B4-BE49-F238E27FC236}">
                <a16:creationId xmlns:a16="http://schemas.microsoft.com/office/drawing/2014/main" id="{27D6EA6E-2B7C-5C47-A28A-43329F529407}"/>
              </a:ext>
            </a:extLst>
          </p:cNvPr>
          <p:cNvSpPr>
            <a:spLocks noGrp="1"/>
          </p:cNvSpPr>
          <p:nvPr>
            <p:ph sz="half" idx="10" hasCustomPrompt="1"/>
          </p:nvPr>
        </p:nvSpPr>
        <p:spPr>
          <a:xfrm>
            <a:off x="5404556" y="3833064"/>
            <a:ext cx="3282244" cy="1138903"/>
          </a:xfrm>
        </p:spPr>
        <p:txBody>
          <a:bodyPr>
            <a:normAutofit/>
          </a:bodyPr>
          <a:lstStyle>
            <a:lvl1pPr marL="0" indent="0" algn="r">
              <a:buNone/>
              <a:defRPr sz="1800" i="1">
                <a:solidFill>
                  <a:srgbClr val="808080"/>
                </a:solidFill>
                <a:latin typeface="Arial" panose="020B0604020202020204" pitchFamily="34" charset="0"/>
                <a:cs typeface="Arial" panose="020B0604020202020204" pitchFamily="34" charset="0"/>
              </a:defRPr>
            </a:lvl1pPr>
            <a:lvl2pPr algn="r">
              <a:defRPr sz="1400" i="1">
                <a:solidFill>
                  <a:schemeClr val="bg1">
                    <a:lumMod val="50000"/>
                  </a:schemeClr>
                </a:solidFill>
              </a:defRPr>
            </a:lvl2pPr>
            <a:lvl3pPr algn="r">
              <a:defRPr sz="1400" i="1">
                <a:solidFill>
                  <a:schemeClr val="bg1">
                    <a:lumMod val="50000"/>
                  </a:schemeClr>
                </a:solidFill>
              </a:defRPr>
            </a:lvl3pPr>
            <a:lvl4pPr algn="r">
              <a:defRPr sz="1400" i="1">
                <a:solidFill>
                  <a:schemeClr val="bg1">
                    <a:lumMod val="50000"/>
                  </a:schemeClr>
                </a:solidFill>
              </a:defRPr>
            </a:lvl4pPr>
            <a:lvl5pPr algn="r">
              <a:defRPr sz="1400" i="1">
                <a:solidFill>
                  <a:schemeClr val="bg1">
                    <a:lumMod val="50000"/>
                  </a:schemeClr>
                </a:solidFill>
              </a:defRPr>
            </a:lvl5pPr>
            <a:lvl6pPr>
              <a:defRPr sz="1800"/>
            </a:lvl6pPr>
            <a:lvl7pPr>
              <a:defRPr sz="1800"/>
            </a:lvl7pPr>
            <a:lvl8pPr>
              <a:defRPr sz="1800"/>
            </a:lvl8pPr>
            <a:lvl9pPr>
              <a:defRPr sz="1800"/>
            </a:lvl9pPr>
          </a:lstStyle>
          <a:p>
            <a:pPr lvl="0"/>
            <a:r>
              <a:rPr lang="en-US" dirty="0"/>
              <a:t>Click to add caption</a:t>
            </a:r>
          </a:p>
        </p:txBody>
      </p:sp>
    </p:spTree>
    <p:extLst>
      <p:ext uri="{BB962C8B-B14F-4D97-AF65-F5344CB8AC3E}">
        <p14:creationId xmlns:p14="http://schemas.microsoft.com/office/powerpoint/2010/main" val="230461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GettyImages-878868662.jpg">
            <a:extLst>
              <a:ext uri="{FF2B5EF4-FFF2-40B4-BE49-F238E27FC236}">
                <a16:creationId xmlns:a16="http://schemas.microsoft.com/office/drawing/2014/main" id="{30A1B616-E379-524C-BF00-4372BDB24A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2385"/>
          <a:stretch/>
        </p:blipFill>
        <p:spPr>
          <a:xfrm>
            <a:off x="0" y="0"/>
            <a:ext cx="9144000" cy="4216705"/>
          </a:xfrm>
          <a:prstGeom prst="rect">
            <a:avLst/>
          </a:prstGeom>
        </p:spPr>
      </p:pic>
      <p:sp>
        <p:nvSpPr>
          <p:cNvPr id="5" name="Rectangle 4">
            <a:extLst>
              <a:ext uri="{FF2B5EF4-FFF2-40B4-BE49-F238E27FC236}">
                <a16:creationId xmlns:a16="http://schemas.microsoft.com/office/drawing/2014/main" id="{0D740F9A-38AC-CD4C-9A6F-4BB45EF7FAE3}"/>
              </a:ext>
            </a:extLst>
          </p:cNvPr>
          <p:cNvSpPr/>
          <p:nvPr userDrawn="1"/>
        </p:nvSpPr>
        <p:spPr>
          <a:xfrm>
            <a:off x="-1" y="0"/>
            <a:ext cx="9144001" cy="4216705"/>
          </a:xfrm>
          <a:prstGeom prst="rect">
            <a:avLst/>
          </a:prstGeom>
          <a:gradFill>
            <a:gsLst>
              <a:gs pos="0">
                <a:srgbClr val="FFC05B">
                  <a:alpha val="86000"/>
                </a:srgbClr>
              </a:gs>
              <a:gs pos="100000">
                <a:schemeClr val="accent3">
                  <a:lumMod val="75000"/>
                  <a:alpha val="87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8BF50758-C181-464C-B49B-29F01C6C10AE}"/>
              </a:ext>
            </a:extLst>
          </p:cNvPr>
          <p:cNvSpPr>
            <a:spLocks noGrp="1"/>
          </p:cNvSpPr>
          <p:nvPr>
            <p:ph type="body" sz="quarter" idx="10" hasCustomPrompt="1"/>
          </p:nvPr>
        </p:nvSpPr>
        <p:spPr>
          <a:xfrm>
            <a:off x="1862045" y="1430963"/>
            <a:ext cx="5419907" cy="719137"/>
          </a:xfrm>
        </p:spPr>
        <p:txBody>
          <a:bodyPr>
            <a:noAutofit/>
          </a:bodyPr>
          <a:lstStyle>
            <a:lvl1pPr marL="0" indent="0" algn="ctr">
              <a:buNone/>
              <a:defRPr lang="en-US" sz="4800" b="1" kern="1200" dirty="0">
                <a:solidFill>
                  <a:schemeClr val="bg1"/>
                </a:solidFill>
                <a:latin typeface="Arial" panose="020B0604020202020204" pitchFamily="34" charset="0"/>
                <a:ea typeface="+mj-ea"/>
                <a:cs typeface="Arial" panose="020B0604020202020204" pitchFamily="34" charset="0"/>
              </a:defRPr>
            </a:lvl1pPr>
          </a:lstStyle>
          <a:p>
            <a:pPr lvl="0"/>
            <a:r>
              <a:rPr lang="en-US" dirty="0"/>
              <a:t>Title Goes Here</a:t>
            </a:r>
          </a:p>
        </p:txBody>
      </p:sp>
    </p:spTree>
    <p:extLst>
      <p:ext uri="{BB962C8B-B14F-4D97-AF65-F5344CB8AC3E}">
        <p14:creationId xmlns:p14="http://schemas.microsoft.com/office/powerpoint/2010/main" val="340688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1E366-D7F6-9C40-8F32-3AEBD617EA6B}"/>
              </a:ext>
            </a:extLst>
          </p:cNvPr>
          <p:cNvSpPr/>
          <p:nvPr userDrawn="1"/>
        </p:nvSpPr>
        <p:spPr>
          <a:xfrm>
            <a:off x="4" y="1"/>
            <a:ext cx="9143999" cy="11458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6936A687-32E0-FC42-B220-CA766F113F1A}"/>
              </a:ext>
            </a:extLst>
          </p:cNvPr>
          <p:cNvSpPr/>
          <p:nvPr userDrawn="1"/>
        </p:nvSpPr>
        <p:spPr>
          <a:xfrm>
            <a:off x="1" y="1"/>
            <a:ext cx="9144000" cy="444500"/>
          </a:xfrm>
          <a:prstGeom prst="rect">
            <a:avLst/>
          </a:prstGeom>
          <a:solidFill>
            <a:srgbClr val="800000">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Footer Placeholder 4">
            <a:extLst>
              <a:ext uri="{FF2B5EF4-FFF2-40B4-BE49-F238E27FC236}">
                <a16:creationId xmlns:a16="http://schemas.microsoft.com/office/drawing/2014/main" id="{37C13D64-9AEE-5F49-AE69-5DFB7D36F6FA}"/>
              </a:ext>
            </a:extLst>
          </p:cNvPr>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dirty="0"/>
          </a:p>
        </p:txBody>
      </p:sp>
      <p:cxnSp>
        <p:nvCxnSpPr>
          <p:cNvPr id="9" name="Straight Connector 8">
            <a:extLst>
              <a:ext uri="{FF2B5EF4-FFF2-40B4-BE49-F238E27FC236}">
                <a16:creationId xmlns:a16="http://schemas.microsoft.com/office/drawing/2014/main" id="{5A1B76BD-E9F8-8946-9189-D6A91058DAF0}"/>
              </a:ext>
            </a:extLst>
          </p:cNvPr>
          <p:cNvCxnSpPr/>
          <p:nvPr userDrawn="1"/>
        </p:nvCxnSpPr>
        <p:spPr>
          <a:xfrm>
            <a:off x="4236423" y="2494692"/>
            <a:ext cx="578556" cy="0"/>
          </a:xfrm>
          <a:prstGeom prst="line">
            <a:avLst/>
          </a:prstGeom>
          <a:ln w="53975">
            <a:solidFill>
              <a:srgbClr val="FFC05B"/>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
            <a:extLst>
              <a:ext uri="{FF2B5EF4-FFF2-40B4-BE49-F238E27FC236}">
                <a16:creationId xmlns:a16="http://schemas.microsoft.com/office/drawing/2014/main" id="{CF38F287-93F6-0D44-A024-C8D67C345083}"/>
              </a:ext>
            </a:extLst>
          </p:cNvPr>
          <p:cNvSpPr>
            <a:spLocks noGrp="1"/>
          </p:cNvSpPr>
          <p:nvPr>
            <p:ph type="body" sz="quarter" idx="10" hasCustomPrompt="1"/>
          </p:nvPr>
        </p:nvSpPr>
        <p:spPr>
          <a:xfrm>
            <a:off x="2513948" y="1732014"/>
            <a:ext cx="4118417" cy="1023061"/>
          </a:xfrm>
        </p:spPr>
        <p:txBody>
          <a:bodyPr>
            <a:normAutofit/>
          </a:bodyPr>
          <a:lstStyle>
            <a:lvl1pPr marL="0" indent="0" algn="ctr">
              <a:buNone/>
              <a:defRPr lang="en-US" sz="4800" b="1" kern="1200" dirty="0">
                <a:solidFill>
                  <a:schemeClr val="tx1"/>
                </a:solidFill>
                <a:latin typeface="Arial Bold"/>
                <a:ea typeface="+mn-ea"/>
                <a:cs typeface="Arial Bold"/>
              </a:defRPr>
            </a:lvl1pPr>
          </a:lstStyle>
          <a:p>
            <a:pPr lvl="0"/>
            <a:r>
              <a:rPr lang="en-US" dirty="0"/>
              <a:t>THANK YOU!</a:t>
            </a:r>
          </a:p>
        </p:txBody>
      </p:sp>
      <p:sp>
        <p:nvSpPr>
          <p:cNvPr id="14" name="Text Placeholder 9">
            <a:extLst>
              <a:ext uri="{FF2B5EF4-FFF2-40B4-BE49-F238E27FC236}">
                <a16:creationId xmlns:a16="http://schemas.microsoft.com/office/drawing/2014/main" id="{030EE33D-EF35-1A4A-9D5E-D20F7DD2CF82}"/>
              </a:ext>
            </a:extLst>
          </p:cNvPr>
          <p:cNvSpPr>
            <a:spLocks noGrp="1"/>
          </p:cNvSpPr>
          <p:nvPr>
            <p:ph type="body" sz="quarter" idx="11" hasCustomPrompt="1"/>
          </p:nvPr>
        </p:nvSpPr>
        <p:spPr>
          <a:xfrm>
            <a:off x="3396718" y="2962154"/>
            <a:ext cx="2356874" cy="736600"/>
          </a:xfrm>
        </p:spPr>
        <p:txBody>
          <a:bodyPr/>
          <a:lstStyle>
            <a:lvl1pPr marL="0" indent="0" algn="ctr">
              <a:buNone/>
              <a:defRPr/>
            </a:lvl1pPr>
          </a:lstStyle>
          <a:p>
            <a:pPr lvl="0"/>
            <a:r>
              <a:rPr lang="en-US" sz="3200" dirty="0">
                <a:latin typeface="Arial Bold"/>
                <a:cs typeface="Arial Bold"/>
              </a:rPr>
              <a:t>Questions?</a:t>
            </a:r>
            <a:endParaRPr lang="en-US" dirty="0"/>
          </a:p>
        </p:txBody>
      </p:sp>
    </p:spTree>
    <p:extLst>
      <p:ext uri="{BB962C8B-B14F-4D97-AF65-F5344CB8AC3E}">
        <p14:creationId xmlns:p14="http://schemas.microsoft.com/office/powerpoint/2010/main" val="285016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CFCD1E-2763-884C-95DF-F8D664D79210}"/>
              </a:ext>
            </a:extLst>
          </p:cNvPr>
          <p:cNvSpPr/>
          <p:nvPr userDrawn="1"/>
        </p:nvSpPr>
        <p:spPr>
          <a:xfrm>
            <a:off x="-1" y="412943"/>
            <a:ext cx="6180667" cy="650681"/>
          </a:xfrm>
          <a:prstGeom prst="rect">
            <a:avLst/>
          </a:prstGeom>
          <a:solidFill>
            <a:srgbClr val="800000">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414626"/>
            <a:ext cx="8229600" cy="6560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dirty="0"/>
          </a:p>
        </p:txBody>
      </p:sp>
      <p:pic>
        <p:nvPicPr>
          <p:cNvPr id="13" name="Picture 12">
            <a:extLst>
              <a:ext uri="{FF2B5EF4-FFF2-40B4-BE49-F238E27FC236}">
                <a16:creationId xmlns:a16="http://schemas.microsoft.com/office/drawing/2014/main" id="{B75C3D1D-9E83-6446-8D75-04EB2FD92527}"/>
              </a:ext>
            </a:extLst>
          </p:cNvPr>
          <p:cNvPicPr>
            <a:picLocks noChangeAspect="1"/>
          </p:cNvPicPr>
          <p:nvPr userDrawn="1"/>
        </p:nvPicPr>
        <p:blipFill>
          <a:blip r:embed="rId7"/>
          <a:stretch>
            <a:fillRect/>
          </a:stretch>
        </p:blipFill>
        <p:spPr>
          <a:xfrm>
            <a:off x="7646815" y="4344442"/>
            <a:ext cx="1508760" cy="620643"/>
          </a:xfrm>
          <a:prstGeom prst="rect">
            <a:avLst/>
          </a:prstGeom>
        </p:spPr>
      </p:pic>
      <p:pic>
        <p:nvPicPr>
          <p:cNvPr id="16" name="Picture 15" descr="iconmonstr-twitter-1-240.png">
            <a:extLst>
              <a:ext uri="{FF2B5EF4-FFF2-40B4-BE49-F238E27FC236}">
                <a16:creationId xmlns:a16="http://schemas.microsoft.com/office/drawing/2014/main" id="{6C10ABB7-FE9C-6A46-A166-8863337080CD}"/>
              </a:ext>
            </a:extLst>
          </p:cNvPr>
          <p:cNvPicPr>
            <a:picLocks noChangeAspect="1"/>
          </p:cNvPicPr>
          <p:nvPr userDrawn="1"/>
        </p:nvPicPr>
        <p:blipFill>
          <a:blip r:embed="rId8" cstate="screen">
            <a:alphaModFix amt="40000"/>
            <a:extLst>
              <a:ext uri="{28A0092B-C50C-407E-A947-70E740481C1C}">
                <a14:useLocalDpi xmlns:a14="http://schemas.microsoft.com/office/drawing/2010/main"/>
              </a:ext>
            </a:extLst>
          </a:blip>
          <a:stretch>
            <a:fillRect/>
          </a:stretch>
        </p:blipFill>
        <p:spPr>
          <a:xfrm>
            <a:off x="222182" y="4720374"/>
            <a:ext cx="261323" cy="261323"/>
          </a:xfrm>
          <a:prstGeom prst="rect">
            <a:avLst/>
          </a:prstGeom>
        </p:spPr>
      </p:pic>
      <p:sp>
        <p:nvSpPr>
          <p:cNvPr id="17" name="Rectangle 16">
            <a:extLst>
              <a:ext uri="{FF2B5EF4-FFF2-40B4-BE49-F238E27FC236}">
                <a16:creationId xmlns:a16="http://schemas.microsoft.com/office/drawing/2014/main" id="{B99A5E06-C1F6-0843-98AD-1C70770C9A54}"/>
              </a:ext>
            </a:extLst>
          </p:cNvPr>
          <p:cNvSpPr/>
          <p:nvPr userDrawn="1"/>
        </p:nvSpPr>
        <p:spPr>
          <a:xfrm>
            <a:off x="459753" y="4642406"/>
            <a:ext cx="1119217" cy="379078"/>
          </a:xfrm>
          <a:prstGeom prst="rect">
            <a:avLst/>
          </a:prstGeom>
        </p:spPr>
        <p:txBody>
          <a:bodyPr wrap="none">
            <a:spAutoFit/>
          </a:bodyPr>
          <a:lstStyle/>
          <a:p>
            <a:pPr marL="0" indent="0">
              <a:lnSpc>
                <a:spcPct val="130000"/>
              </a:lnSpc>
              <a:buNone/>
            </a:pPr>
            <a:r>
              <a:rPr lang="en-US" sz="1600" dirty="0">
                <a:solidFill>
                  <a:srgbClr val="808080"/>
                </a:solidFill>
                <a:latin typeface="Arial" panose="020B0604020202020204" pitchFamily="34" charset="0"/>
                <a:cs typeface="Arial" panose="020B0604020202020204" pitchFamily="34" charset="0"/>
              </a:rPr>
              <a:t>#</a:t>
            </a:r>
            <a:r>
              <a:rPr lang="en-US" sz="1600" dirty="0" err="1">
                <a:solidFill>
                  <a:srgbClr val="808080"/>
                </a:solidFill>
                <a:latin typeface="Arial" panose="020B0604020202020204" pitchFamily="34" charset="0"/>
                <a:cs typeface="Arial" panose="020B0604020202020204" pitchFamily="34" charset="0"/>
              </a:rPr>
              <a:t>IUG2019</a:t>
            </a:r>
            <a:endParaRPr lang="en-US" sz="1600" dirty="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038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5" r:id="rId5"/>
  </p:sldLayoutIdLst>
  <p:txStyles>
    <p:titleStyle>
      <a:lvl1pPr algn="l" defTabSz="457189" rtl="0" eaLnBrk="1" latinLnBrk="0" hangingPunct="1">
        <a:spcBef>
          <a:spcPct val="0"/>
        </a:spcBef>
        <a:buNone/>
        <a:defRPr sz="2400" b="1" kern="1200">
          <a:solidFill>
            <a:schemeClr val="bg1"/>
          </a:solidFill>
          <a:latin typeface="Arial" panose="020B0604020202020204" pitchFamily="34" charset="0"/>
          <a:ea typeface="+mj-ea"/>
          <a:cs typeface="Arial" panose="020B0604020202020204" pitchFamily="34" charset="0"/>
        </a:defRPr>
      </a:lvl1pPr>
    </p:titleStyle>
    <p:bodyStyle>
      <a:lvl1pPr marL="342891" indent="-342891"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08">
          <p15:clr>
            <a:srgbClr val="F26B43"/>
          </p15:clr>
        </p15:guide>
        <p15:guide id="2" pos="3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emstonelogan.com/presentations/IUG2018AutomatingPython.ppt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github.com/jmgold"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title="yellow rectangle"/>
          <p:cNvSpPr/>
          <p:nvPr/>
        </p:nvSpPr>
        <p:spPr>
          <a:xfrm>
            <a:off x="2" y="256899"/>
            <a:ext cx="197555" cy="917852"/>
          </a:xfrm>
          <a:prstGeom prst="rect">
            <a:avLst/>
          </a:prstGeom>
          <a:solidFill>
            <a:srgbClr val="FFC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3B000"/>
              </a:solidFill>
            </a:endParaRPr>
          </a:p>
        </p:txBody>
      </p:sp>
      <p:sp>
        <p:nvSpPr>
          <p:cNvPr id="5" name="Title 4">
            <a:extLst>
              <a:ext uri="{FF2B5EF4-FFF2-40B4-BE49-F238E27FC236}">
                <a16:creationId xmlns:a16="http://schemas.microsoft.com/office/drawing/2014/main" id="{A3B48CA2-0F0B-AA43-85FA-2810C32ABBDB}"/>
              </a:ext>
            </a:extLst>
          </p:cNvPr>
          <p:cNvSpPr>
            <a:spLocks noGrp="1"/>
          </p:cNvSpPr>
          <p:nvPr>
            <p:ph type="ctrTitle"/>
          </p:nvPr>
        </p:nvSpPr>
        <p:spPr/>
        <p:txBody>
          <a:bodyPr>
            <a:normAutofit fontScale="90000"/>
          </a:bodyPr>
          <a:lstStyle/>
          <a:p>
            <a:r>
              <a:rPr lang="en-US" dirty="0" smtClean="0"/>
              <a:t>Automating Booklist Curation With SQL</a:t>
            </a:r>
            <a:endParaRPr lang="en-US" dirty="0"/>
          </a:p>
        </p:txBody>
      </p:sp>
      <p:sp>
        <p:nvSpPr>
          <p:cNvPr id="7" name="Content Placeholder 6">
            <a:extLst>
              <a:ext uri="{FF2B5EF4-FFF2-40B4-BE49-F238E27FC236}">
                <a16:creationId xmlns:a16="http://schemas.microsoft.com/office/drawing/2014/main" id="{B5E6D490-C013-A746-9990-10A7534B275C}"/>
              </a:ext>
            </a:extLst>
          </p:cNvPr>
          <p:cNvSpPr>
            <a:spLocks noGrp="1"/>
          </p:cNvSpPr>
          <p:nvPr>
            <p:ph sz="half" idx="10"/>
          </p:nvPr>
        </p:nvSpPr>
        <p:spPr>
          <a:xfrm>
            <a:off x="685800" y="2251579"/>
            <a:ext cx="8001000" cy="1071723"/>
          </a:xfrm>
        </p:spPr>
        <p:txBody>
          <a:bodyPr>
            <a:normAutofit fontScale="47500" lnSpcReduction="20000"/>
          </a:bodyPr>
          <a:lstStyle/>
          <a:p>
            <a:r>
              <a:rPr lang="en-US" sz="4200" dirty="0" smtClean="0"/>
              <a:t>Jeremy Goldstein</a:t>
            </a:r>
          </a:p>
          <a:p>
            <a:r>
              <a:rPr lang="en-US" sz="4200" dirty="0" smtClean="0"/>
              <a:t>Data Curation Librarian</a:t>
            </a:r>
          </a:p>
          <a:p>
            <a:r>
              <a:rPr lang="en-US" sz="4200" dirty="0" smtClean="0"/>
              <a:t>Minuteman Library Network</a:t>
            </a:r>
          </a:p>
          <a:p>
            <a:endParaRPr lang="en-US" dirty="0"/>
          </a:p>
        </p:txBody>
      </p:sp>
    </p:spTree>
    <p:extLst>
      <p:ext uri="{BB962C8B-B14F-4D97-AF65-F5344CB8AC3E}">
        <p14:creationId xmlns:p14="http://schemas.microsoft.com/office/powerpoint/2010/main" val="1610113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NYT Books API</a:t>
            </a:r>
            <a:endParaRPr lang="en-US" dirty="0"/>
          </a:p>
        </p:txBody>
      </p:sp>
      <p:sp>
        <p:nvSpPr>
          <p:cNvPr id="4" name="Content Placeholder 3"/>
          <p:cNvSpPr>
            <a:spLocks noGrp="1"/>
          </p:cNvSpPr>
          <p:nvPr>
            <p:ph sz="half" idx="2"/>
          </p:nvPr>
        </p:nvSpPr>
        <p:spPr/>
        <p:txBody>
          <a:bodyPr/>
          <a:lstStyle/>
          <a:p>
            <a:pPr marL="342900" indent="-342900">
              <a:buFont typeface="Arial" panose="020B0604020202020204" pitchFamily="34" charset="0"/>
              <a:buChar char="•"/>
            </a:pPr>
            <a:r>
              <a:rPr lang="en-US" dirty="0" smtClean="0"/>
              <a:t>Atom built custom booklist module</a:t>
            </a:r>
            <a:endParaRPr lang="en-US" dirty="0"/>
          </a:p>
          <a:p>
            <a:pPr marL="342900" indent="-342900">
              <a:buFont typeface="Arial" panose="020B0604020202020204" pitchFamily="34" charset="0"/>
              <a:buChar char="•"/>
            </a:pPr>
            <a:r>
              <a:rPr lang="en-US" dirty="0"/>
              <a:t>Run </a:t>
            </a:r>
            <a:r>
              <a:rPr lang="en-US" dirty="0" smtClean="0"/>
              <a:t>weekly via </a:t>
            </a:r>
            <a:r>
              <a:rPr lang="en-US" dirty="0" err="1" smtClean="0"/>
              <a:t>cron</a:t>
            </a:r>
            <a:r>
              <a:rPr lang="en-US" dirty="0" smtClean="0"/>
              <a:t> job</a:t>
            </a:r>
            <a:endParaRPr lang="en-US" dirty="0"/>
          </a:p>
          <a:p>
            <a:pPr marL="342900" indent="-342900">
              <a:buFont typeface="Arial" panose="020B0604020202020204" pitchFamily="34" charset="0"/>
              <a:buChar char="•"/>
            </a:pPr>
            <a:r>
              <a:rPr lang="en-US" dirty="0"/>
              <a:t>Defined most fields used to populate lists in new site</a:t>
            </a:r>
          </a:p>
          <a:p>
            <a:endParaRPr lang="en-US" dirty="0"/>
          </a:p>
        </p:txBody>
      </p:sp>
      <p:pic>
        <p:nvPicPr>
          <p:cNvPr id="6" name="Content Placeholder 3" title="NYT Bestsellers List Page"/>
          <p:cNvPicPr>
            <a:picLocks noGrp="1" noChangeAspect="1"/>
          </p:cNvPicPr>
          <p:nvPr>
            <p:ph sz="half" idx="1"/>
          </p:nvPr>
        </p:nvPicPr>
        <p:blipFill>
          <a:blip r:embed="rId3"/>
          <a:stretch>
            <a:fillRect/>
          </a:stretch>
        </p:blipFill>
        <p:spPr>
          <a:xfrm>
            <a:off x="230521" y="1119201"/>
            <a:ext cx="4319067" cy="3500073"/>
          </a:xfrm>
          <a:prstGeom prst="rect">
            <a:avLst/>
          </a:prstGeom>
        </p:spPr>
      </p:pic>
      <p:pic>
        <p:nvPicPr>
          <p:cNvPr id="7" name="Picture 6" title="NYT Bestsellers List Page"/>
          <p:cNvPicPr>
            <a:picLocks noChangeAspect="1"/>
          </p:cNvPicPr>
          <p:nvPr/>
        </p:nvPicPr>
        <p:blipFill>
          <a:blip r:embed="rId4"/>
          <a:stretch>
            <a:fillRect/>
          </a:stretch>
        </p:blipFill>
        <p:spPr>
          <a:xfrm>
            <a:off x="9298225" y="1194020"/>
            <a:ext cx="4301812" cy="2499979"/>
          </a:xfrm>
          <a:prstGeom prst="rect">
            <a:avLst/>
          </a:prstGeom>
        </p:spPr>
      </p:pic>
    </p:spTree>
    <p:extLst>
      <p:ext uri="{BB962C8B-B14F-4D97-AF65-F5344CB8AC3E}">
        <p14:creationId xmlns:p14="http://schemas.microsoft.com/office/powerpoint/2010/main" val="223255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33333E-6 5.55112E-17 L -0.50677 0.00216 " pathEditMode="relative" rAng="0" ptsTypes="AA">
                                      <p:cBhvr>
                                        <p:cTn id="10" dur="2000" fill="hold"/>
                                        <p:tgtEl>
                                          <p:spTgt spid="7"/>
                                        </p:tgtEl>
                                        <p:attrNameLst>
                                          <p:attrName>ppt_x</p:attrName>
                                          <p:attrName>ppt_y</p:attrName>
                                        </p:attrNameLst>
                                      </p:cBhvr>
                                      <p:rCtr x="-25347"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NYT Books API</a:t>
            </a:r>
            <a:endParaRPr lang="en-US" dirty="0"/>
          </a:p>
        </p:txBody>
      </p:sp>
      <p:sp>
        <p:nvSpPr>
          <p:cNvPr id="3" name="Content Placeholder 2"/>
          <p:cNvSpPr>
            <a:spLocks noGrp="1"/>
          </p:cNvSpPr>
          <p:nvPr>
            <p:ph idx="1"/>
          </p:nvPr>
        </p:nvSpPr>
        <p:spPr>
          <a:xfrm>
            <a:off x="1657350" y="1485900"/>
            <a:ext cx="5829300" cy="1485900"/>
          </a:xfrm>
        </p:spPr>
        <p:txBody>
          <a:bodyPr/>
          <a:lstStyle/>
          <a:p>
            <a:pPr marL="0" indent="0">
              <a:buNone/>
            </a:pPr>
            <a:r>
              <a:rPr lang="en-US" dirty="0" smtClean="0"/>
              <a:t>For more information:</a:t>
            </a:r>
          </a:p>
          <a:p>
            <a:pPr marL="0" indent="0">
              <a:buNone/>
            </a:pPr>
            <a:endParaRPr lang="en-US" dirty="0"/>
          </a:p>
          <a:p>
            <a:pPr marL="0" indent="0">
              <a:buNone/>
            </a:pPr>
            <a:r>
              <a:rPr lang="en-US" dirty="0"/>
              <a:t>https://</a:t>
            </a:r>
            <a:r>
              <a:rPr lang="en-US" dirty="0" smtClean="0"/>
              <a:t>developer.nytimes.com</a:t>
            </a:r>
            <a:r>
              <a:rPr lang="en-US" dirty="0"/>
              <a:t>/</a:t>
            </a:r>
          </a:p>
        </p:txBody>
      </p:sp>
      <p:pic>
        <p:nvPicPr>
          <p:cNvPr id="1028" name="Picture 4" descr="https://developer.nytimes.com/files/poweredby_nytimes_200a.png?v=1539041465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3429000"/>
            <a:ext cx="1428750" cy="28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57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Lists</a:t>
            </a:r>
            <a:endParaRPr lang="en-US" dirty="0"/>
          </a:p>
        </p:txBody>
      </p:sp>
      <p:sp>
        <p:nvSpPr>
          <p:cNvPr id="4" name="Content Placeholder 3"/>
          <p:cNvSpPr>
            <a:spLocks noGrp="1"/>
          </p:cNvSpPr>
          <p:nvPr>
            <p:ph sz="half" idx="2"/>
          </p:nvPr>
        </p:nvSpPr>
        <p:spPr/>
        <p:txBody>
          <a:bodyPr/>
          <a:lstStyle/>
          <a:p>
            <a:r>
              <a:rPr lang="en-US" dirty="0"/>
              <a:t>All queries online at:</a:t>
            </a:r>
          </a:p>
          <a:p>
            <a:endParaRPr lang="en-US" dirty="0"/>
          </a:p>
          <a:p>
            <a:r>
              <a:rPr lang="en-US" dirty="0"/>
              <a:t>https://github.com/jmgold/SQL-Queries/wiki/Booklists</a:t>
            </a:r>
          </a:p>
          <a:p>
            <a:endParaRPr lang="en-US" dirty="0" smtClean="0"/>
          </a:p>
          <a:p>
            <a:r>
              <a:rPr lang="en-US" dirty="0" smtClean="0"/>
              <a:t>Direct links to specific queries in slide notes</a:t>
            </a:r>
            <a:endParaRPr lang="en-US" dirty="0"/>
          </a:p>
        </p:txBody>
      </p:sp>
      <p:pic>
        <p:nvPicPr>
          <p:cNvPr id="6" name="Content Placeholder 3" title="Top Requests List Page"/>
          <p:cNvPicPr>
            <a:picLocks noGrp="1" noChangeAspect="1"/>
          </p:cNvPicPr>
          <p:nvPr>
            <p:ph sz="half" idx="1"/>
          </p:nvPr>
        </p:nvPicPr>
        <p:blipFill>
          <a:blip r:embed="rId3"/>
          <a:stretch>
            <a:fillRect/>
          </a:stretch>
        </p:blipFill>
        <p:spPr>
          <a:xfrm>
            <a:off x="80682" y="1178989"/>
            <a:ext cx="4453309" cy="3216278"/>
          </a:xfrm>
          <a:prstGeom prst="rect">
            <a:avLst/>
          </a:prstGeom>
        </p:spPr>
      </p:pic>
    </p:spTree>
    <p:extLst>
      <p:ext uri="{BB962C8B-B14F-4D97-AF65-F5344CB8AC3E}">
        <p14:creationId xmlns:p14="http://schemas.microsoft.com/office/powerpoint/2010/main" val="691043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Booklist fields</a:t>
            </a:r>
            <a:endParaRPr lang="en-US" dirty="0"/>
          </a:p>
        </p:txBody>
      </p:sp>
      <p:sp>
        <p:nvSpPr>
          <p:cNvPr id="3" name="Content Placeholder 2"/>
          <p:cNvSpPr>
            <a:spLocks noGrp="1"/>
          </p:cNvSpPr>
          <p:nvPr>
            <p:ph sz="half" idx="1"/>
          </p:nvPr>
        </p:nvSpPr>
        <p:spPr/>
        <p:txBody>
          <a:bodyPr/>
          <a:lstStyle/>
          <a:p>
            <a:pPr marL="0" indent="0">
              <a:buNone/>
            </a:pPr>
            <a:r>
              <a:rPr lang="en-US" b="1" dirty="0"/>
              <a:t>Standard </a:t>
            </a:r>
            <a:r>
              <a:rPr lang="en-US" b="1" dirty="0" smtClean="0"/>
              <a:t>fields</a:t>
            </a:r>
          </a:p>
          <a:p>
            <a:r>
              <a:rPr lang="en-US" dirty="0" smtClean="0"/>
              <a:t>Title</a:t>
            </a:r>
          </a:p>
          <a:p>
            <a:pPr lvl="1"/>
            <a:r>
              <a:rPr lang="en-US" dirty="0" smtClean="0"/>
              <a:t>Encore Link</a:t>
            </a:r>
          </a:p>
          <a:p>
            <a:pPr lvl="1"/>
            <a:r>
              <a:rPr lang="en-US" dirty="0" smtClean="0"/>
              <a:t>defaults to keyword if blank</a:t>
            </a:r>
            <a:endParaRPr lang="en-US" dirty="0"/>
          </a:p>
          <a:p>
            <a:r>
              <a:rPr lang="en-US" dirty="0"/>
              <a:t>Author</a:t>
            </a:r>
          </a:p>
          <a:p>
            <a:r>
              <a:rPr lang="en-US" dirty="0"/>
              <a:t>Cover Image</a:t>
            </a:r>
          </a:p>
          <a:p>
            <a:pPr lvl="1"/>
            <a:r>
              <a:rPr lang="en-US" dirty="0"/>
              <a:t>Using </a:t>
            </a:r>
            <a:r>
              <a:rPr lang="en-US" dirty="0" err="1"/>
              <a:t>Syndetics</a:t>
            </a:r>
            <a:endParaRPr lang="en-US" dirty="0"/>
          </a:p>
          <a:p>
            <a:pPr lvl="1"/>
            <a:r>
              <a:rPr lang="en-US" dirty="0"/>
              <a:t>Needs ISBN or UPC</a:t>
            </a:r>
          </a:p>
          <a:p>
            <a:endParaRPr lang="en-US" dirty="0"/>
          </a:p>
        </p:txBody>
      </p:sp>
      <p:sp>
        <p:nvSpPr>
          <p:cNvPr id="4" name="Content Placeholder 3"/>
          <p:cNvSpPr>
            <a:spLocks noGrp="1"/>
          </p:cNvSpPr>
          <p:nvPr>
            <p:ph sz="half" idx="2"/>
          </p:nvPr>
        </p:nvSpPr>
        <p:spPr/>
        <p:txBody>
          <a:bodyPr>
            <a:normAutofit/>
          </a:bodyPr>
          <a:lstStyle/>
          <a:p>
            <a:r>
              <a:rPr lang="en-US" b="1" dirty="0" smtClean="0"/>
              <a:t>Optional Fields</a:t>
            </a:r>
          </a:p>
          <a:p>
            <a:pPr marL="342900" indent="-342900">
              <a:buFont typeface="Arial" panose="020B0604020202020204" pitchFamily="34" charset="0"/>
              <a:buChar char="•"/>
            </a:pPr>
            <a:r>
              <a:rPr lang="en-US" dirty="0" smtClean="0"/>
              <a:t>Location</a:t>
            </a:r>
          </a:p>
          <a:p>
            <a:pPr marL="342900" indent="-342900">
              <a:buFont typeface="Arial" panose="020B0604020202020204" pitchFamily="34" charset="0"/>
              <a:buChar char="•"/>
            </a:pPr>
            <a:r>
              <a:rPr lang="en-US" dirty="0" smtClean="0"/>
              <a:t>Format</a:t>
            </a:r>
          </a:p>
          <a:p>
            <a:pPr marL="342900" indent="-342900">
              <a:buFont typeface="Arial" panose="020B0604020202020204" pitchFamily="34" charset="0"/>
              <a:buChar char="•"/>
            </a:pPr>
            <a:r>
              <a:rPr lang="en-US" dirty="0" smtClean="0"/>
              <a:t>Publication Date</a:t>
            </a:r>
          </a:p>
          <a:p>
            <a:pPr marL="342900" indent="-342900">
              <a:buFont typeface="Arial" panose="020B0604020202020204" pitchFamily="34" charset="0"/>
              <a:buChar char="•"/>
            </a:pPr>
            <a:r>
              <a:rPr lang="en-US" dirty="0" smtClean="0"/>
              <a:t>Rank</a:t>
            </a:r>
          </a:p>
          <a:p>
            <a:pPr marL="342900" indent="-342900">
              <a:buFont typeface="Arial" panose="020B0604020202020204" pitchFamily="34" charset="0"/>
              <a:buChar char="•"/>
            </a:pPr>
            <a:r>
              <a:rPr lang="en-US" dirty="0" smtClean="0"/>
              <a:t>Last Week Rank</a:t>
            </a:r>
            <a:endParaRPr lang="en-US" dirty="0"/>
          </a:p>
        </p:txBody>
      </p:sp>
    </p:spTree>
    <p:extLst>
      <p:ext uri="{BB962C8B-B14F-4D97-AF65-F5344CB8AC3E}">
        <p14:creationId xmlns:p14="http://schemas.microsoft.com/office/powerpoint/2010/main" val="1925938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Query</a:t>
            </a:r>
            <a:endParaRPr lang="en-US" dirty="0"/>
          </a:p>
        </p:txBody>
      </p:sp>
      <p:sp>
        <p:nvSpPr>
          <p:cNvPr id="3" name="Content Placeholder 2"/>
          <p:cNvSpPr>
            <a:spLocks noGrp="1"/>
          </p:cNvSpPr>
          <p:nvPr>
            <p:ph idx="1"/>
          </p:nvPr>
        </p:nvSpPr>
        <p:spPr>
          <a:xfrm>
            <a:off x="457200" y="1200150"/>
            <a:ext cx="8229600" cy="3671887"/>
          </a:xfrm>
        </p:spPr>
        <p:txBody>
          <a:bodyPr>
            <a:normAutofit fontScale="62500" lnSpcReduction="20000"/>
          </a:bodyPr>
          <a:lstStyle/>
          <a:p>
            <a:pPr marL="0" indent="0">
              <a:buNone/>
            </a:pPr>
            <a:r>
              <a:rPr lang="en-US" dirty="0">
                <a:solidFill>
                  <a:srgbClr val="0070C0"/>
                </a:solidFill>
              </a:rPr>
              <a:t>SELECT</a:t>
            </a:r>
          </a:p>
          <a:p>
            <a:pPr marL="0" indent="0">
              <a:buNone/>
            </a:pPr>
            <a:r>
              <a:rPr lang="en-US" dirty="0"/>
              <a:t>'https://find.minlib.net/iii/encore/record/C__R'||id2reckey(</a:t>
            </a:r>
            <a:r>
              <a:rPr lang="en-US" dirty="0" err="1"/>
              <a:t>b.bib_record_id</a:t>
            </a:r>
            <a:r>
              <a:rPr lang="en-US" dirty="0"/>
              <a:t>) </a:t>
            </a:r>
            <a:r>
              <a:rPr lang="en-US" dirty="0">
                <a:solidFill>
                  <a:srgbClr val="0070C0"/>
                </a:solidFill>
              </a:rPr>
              <a:t>AS</a:t>
            </a:r>
            <a:r>
              <a:rPr lang="en-US" dirty="0"/>
              <a:t> </a:t>
            </a:r>
            <a:r>
              <a:rPr lang="en-US" dirty="0" err="1"/>
              <a:t>field_booklist_entry_encore_url</a:t>
            </a:r>
            <a:r>
              <a:rPr lang="en-US" dirty="0"/>
              <a:t>,</a:t>
            </a:r>
          </a:p>
          <a:p>
            <a:pPr marL="0" indent="0">
              <a:buNone/>
            </a:pPr>
            <a:r>
              <a:rPr lang="en-US" dirty="0" err="1"/>
              <a:t>b.best_title</a:t>
            </a:r>
            <a:r>
              <a:rPr lang="en-US" dirty="0"/>
              <a:t> </a:t>
            </a:r>
            <a:r>
              <a:rPr lang="en-US" dirty="0">
                <a:solidFill>
                  <a:srgbClr val="0070C0"/>
                </a:solidFill>
              </a:rPr>
              <a:t>AS</a:t>
            </a:r>
            <a:r>
              <a:rPr lang="en-US" dirty="0"/>
              <a:t> title,</a:t>
            </a:r>
          </a:p>
          <a:p>
            <a:pPr marL="0" indent="0">
              <a:buNone/>
            </a:pPr>
            <a:r>
              <a:rPr lang="en-US" dirty="0">
                <a:solidFill>
                  <a:srgbClr val="0070C0"/>
                </a:solidFill>
              </a:rPr>
              <a:t>REPLACE(SPLIT_PART(SPLIT_PART(</a:t>
            </a:r>
            <a:r>
              <a:rPr lang="en-US" dirty="0" err="1">
                <a:solidFill>
                  <a:srgbClr val="0070C0"/>
                </a:solidFill>
              </a:rPr>
              <a:t>b.best_author</a:t>
            </a:r>
            <a:r>
              <a:rPr lang="en-US" dirty="0"/>
              <a:t>,' (',1),', ',2),'.','')||' '||</a:t>
            </a:r>
            <a:r>
              <a:rPr lang="en-US" dirty="0">
                <a:solidFill>
                  <a:srgbClr val="0070C0"/>
                </a:solidFill>
              </a:rPr>
              <a:t>SPLIT_PART(</a:t>
            </a:r>
            <a:r>
              <a:rPr lang="en-US" dirty="0" err="1"/>
              <a:t>b.best_author</a:t>
            </a:r>
            <a:r>
              <a:rPr lang="en-US" dirty="0"/>
              <a:t>,', ',1) </a:t>
            </a:r>
            <a:r>
              <a:rPr lang="en-US" dirty="0" smtClean="0"/>
              <a:t>  </a:t>
            </a:r>
            <a:r>
              <a:rPr lang="en-US" dirty="0" smtClean="0">
                <a:solidFill>
                  <a:srgbClr val="0070C0"/>
                </a:solidFill>
              </a:rPr>
              <a:t>AS</a:t>
            </a:r>
            <a:r>
              <a:rPr lang="en-US" dirty="0" smtClean="0"/>
              <a:t> </a:t>
            </a:r>
            <a:r>
              <a:rPr lang="en-US" dirty="0" err="1"/>
              <a:t>field_booklist_entry_author</a:t>
            </a:r>
            <a:r>
              <a:rPr lang="en-US" dirty="0"/>
              <a:t>,</a:t>
            </a:r>
          </a:p>
          <a:p>
            <a:pPr marL="0" indent="0">
              <a:buNone/>
            </a:pPr>
            <a:r>
              <a:rPr lang="en-US" dirty="0" smtClean="0"/>
              <a:t>(</a:t>
            </a:r>
          </a:p>
          <a:p>
            <a:pPr marL="0" indent="0">
              <a:buNone/>
            </a:pPr>
            <a:r>
              <a:rPr lang="en-US" dirty="0" smtClean="0">
                <a:solidFill>
                  <a:srgbClr val="0070C0"/>
                </a:solidFill>
              </a:rPr>
              <a:t>SELECT</a:t>
            </a:r>
            <a:endParaRPr lang="en-US" dirty="0">
              <a:solidFill>
                <a:srgbClr val="0070C0"/>
              </a:solidFill>
            </a:endParaRPr>
          </a:p>
          <a:p>
            <a:pPr marL="0" indent="0">
              <a:buNone/>
            </a:pPr>
            <a:r>
              <a:rPr lang="en-US" dirty="0"/>
              <a:t>'https://syndetics.com/</a:t>
            </a:r>
            <a:r>
              <a:rPr lang="en-US" dirty="0" err="1"/>
              <a:t>index.aspx?isbn</a:t>
            </a:r>
            <a:r>
              <a:rPr lang="en-US" dirty="0"/>
              <a:t>='||</a:t>
            </a:r>
            <a:r>
              <a:rPr lang="en-US" dirty="0">
                <a:solidFill>
                  <a:srgbClr val="0070C0"/>
                </a:solidFill>
              </a:rPr>
              <a:t>SUBSTRING</a:t>
            </a:r>
            <a:r>
              <a:rPr lang="en-US" dirty="0"/>
              <a:t>(</a:t>
            </a:r>
            <a:r>
              <a:rPr lang="en-US" dirty="0" err="1"/>
              <a:t>s.content</a:t>
            </a:r>
            <a:r>
              <a:rPr lang="en-US" dirty="0"/>
              <a:t> </a:t>
            </a:r>
            <a:r>
              <a:rPr lang="en-US" dirty="0">
                <a:solidFill>
                  <a:srgbClr val="0070C0"/>
                </a:solidFill>
              </a:rPr>
              <a:t>FROM</a:t>
            </a:r>
            <a:r>
              <a:rPr lang="en-US" dirty="0"/>
              <a:t> '[0-9]+')||'/</a:t>
            </a:r>
            <a:r>
              <a:rPr lang="en-US" dirty="0" err="1"/>
              <a:t>SC.gif&amp;client</a:t>
            </a:r>
            <a:r>
              <a:rPr lang="en-US" dirty="0"/>
              <a:t>=minuteman'</a:t>
            </a:r>
          </a:p>
          <a:p>
            <a:pPr marL="0" indent="0">
              <a:buNone/>
            </a:pPr>
            <a:r>
              <a:rPr lang="en-US" dirty="0" smtClean="0">
                <a:solidFill>
                  <a:srgbClr val="0070C0"/>
                </a:solidFill>
              </a:rPr>
              <a:t>FROM</a:t>
            </a:r>
            <a:r>
              <a:rPr lang="en-US" dirty="0" smtClean="0"/>
              <a:t> </a:t>
            </a:r>
            <a:r>
              <a:rPr lang="en-US" dirty="0" err="1"/>
              <a:t>sierra_view.subfield</a:t>
            </a:r>
            <a:r>
              <a:rPr lang="en-US" dirty="0"/>
              <a:t> s</a:t>
            </a:r>
          </a:p>
          <a:p>
            <a:pPr marL="0" indent="0">
              <a:buNone/>
            </a:pPr>
            <a:r>
              <a:rPr lang="en-US" dirty="0" smtClean="0">
                <a:solidFill>
                  <a:srgbClr val="0070C0"/>
                </a:solidFill>
              </a:rPr>
              <a:t>WHERE</a:t>
            </a:r>
            <a:endParaRPr lang="en-US" dirty="0">
              <a:solidFill>
                <a:srgbClr val="0070C0"/>
              </a:solidFill>
            </a:endParaRPr>
          </a:p>
          <a:p>
            <a:pPr marL="0" indent="0">
              <a:buNone/>
            </a:pPr>
            <a:r>
              <a:rPr lang="en-US" dirty="0" err="1"/>
              <a:t>b.bib_record_id</a:t>
            </a:r>
            <a:r>
              <a:rPr lang="en-US" dirty="0"/>
              <a:t> = </a:t>
            </a:r>
            <a:r>
              <a:rPr lang="en-US" dirty="0" err="1"/>
              <a:t>s.record_id</a:t>
            </a:r>
            <a:r>
              <a:rPr lang="en-US" dirty="0"/>
              <a:t> </a:t>
            </a:r>
            <a:r>
              <a:rPr lang="en-US" dirty="0">
                <a:solidFill>
                  <a:srgbClr val="0070C0"/>
                </a:solidFill>
              </a:rPr>
              <a:t>AND</a:t>
            </a:r>
            <a:r>
              <a:rPr lang="en-US" dirty="0"/>
              <a:t> </a:t>
            </a:r>
            <a:r>
              <a:rPr lang="en-US" dirty="0" err="1"/>
              <a:t>s.marc_tag</a:t>
            </a:r>
            <a:r>
              <a:rPr lang="en-US" dirty="0"/>
              <a:t> = '020' </a:t>
            </a:r>
            <a:r>
              <a:rPr lang="en-US" dirty="0">
                <a:solidFill>
                  <a:srgbClr val="0070C0"/>
                </a:solidFill>
              </a:rPr>
              <a:t>AND</a:t>
            </a:r>
            <a:r>
              <a:rPr lang="en-US" dirty="0"/>
              <a:t> </a:t>
            </a:r>
            <a:r>
              <a:rPr lang="en-US" dirty="0" err="1"/>
              <a:t>s.tag</a:t>
            </a:r>
            <a:r>
              <a:rPr lang="en-US" dirty="0"/>
              <a:t> = 'a'</a:t>
            </a:r>
          </a:p>
          <a:p>
            <a:pPr marL="0" indent="0">
              <a:buNone/>
            </a:pPr>
            <a:r>
              <a:rPr lang="en-US" dirty="0" smtClean="0">
                <a:solidFill>
                  <a:srgbClr val="0070C0"/>
                </a:solidFill>
              </a:rPr>
              <a:t>ORDER </a:t>
            </a:r>
            <a:r>
              <a:rPr lang="en-US" dirty="0">
                <a:solidFill>
                  <a:srgbClr val="0070C0"/>
                </a:solidFill>
              </a:rPr>
              <a:t>BY </a:t>
            </a:r>
            <a:r>
              <a:rPr lang="en-US" dirty="0" err="1"/>
              <a:t>s.occ_num</a:t>
            </a:r>
            <a:endParaRPr lang="en-US" dirty="0"/>
          </a:p>
          <a:p>
            <a:pPr marL="0" indent="0">
              <a:buNone/>
            </a:pPr>
            <a:r>
              <a:rPr lang="en-US" dirty="0">
                <a:solidFill>
                  <a:srgbClr val="0070C0"/>
                </a:solidFill>
              </a:rPr>
              <a:t>LIMIT</a:t>
            </a:r>
            <a:r>
              <a:rPr lang="en-US" dirty="0"/>
              <a:t> </a:t>
            </a:r>
            <a:r>
              <a:rPr lang="en-US" dirty="0" smtClean="0"/>
              <a:t>1</a:t>
            </a:r>
          </a:p>
          <a:p>
            <a:pPr marL="0" indent="0">
              <a:buNone/>
            </a:pPr>
            <a:r>
              <a:rPr lang="en-US" dirty="0" smtClean="0"/>
              <a:t>) </a:t>
            </a:r>
            <a:r>
              <a:rPr lang="en-US" dirty="0" smtClean="0">
                <a:solidFill>
                  <a:srgbClr val="0070C0"/>
                </a:solidFill>
              </a:rPr>
              <a:t>AS</a:t>
            </a:r>
            <a:r>
              <a:rPr lang="en-US" dirty="0" smtClean="0"/>
              <a:t> </a:t>
            </a:r>
            <a:r>
              <a:rPr lang="en-US" dirty="0" err="1"/>
              <a:t>field_booklist_entry_cover</a:t>
            </a:r>
            <a:endParaRPr lang="en-US" dirty="0"/>
          </a:p>
          <a:p>
            <a:pPr marL="0" indent="0">
              <a:buNone/>
            </a:pPr>
            <a:endParaRPr lang="en-US" dirty="0" smtClean="0">
              <a:solidFill>
                <a:srgbClr val="0070C0"/>
              </a:solidFill>
            </a:endParaRPr>
          </a:p>
          <a:p>
            <a:pPr marL="0" indent="0">
              <a:buNone/>
            </a:pPr>
            <a:r>
              <a:rPr lang="en-US" dirty="0" smtClean="0">
                <a:solidFill>
                  <a:srgbClr val="0070C0"/>
                </a:solidFill>
              </a:rPr>
              <a:t>FROM</a:t>
            </a:r>
            <a:endParaRPr lang="en-US" dirty="0">
              <a:solidFill>
                <a:srgbClr val="0070C0"/>
              </a:solidFill>
            </a:endParaRPr>
          </a:p>
          <a:p>
            <a:pPr marL="0" indent="0">
              <a:buNone/>
            </a:pPr>
            <a:r>
              <a:rPr lang="en-US" dirty="0" err="1"/>
              <a:t>sierra_view.bib_record_property</a:t>
            </a:r>
            <a:r>
              <a:rPr lang="en-US" dirty="0"/>
              <a:t> b</a:t>
            </a:r>
          </a:p>
          <a:p>
            <a:pPr marL="0" indent="0">
              <a:buNone/>
            </a:pPr>
            <a:r>
              <a:rPr lang="en-US" dirty="0">
                <a:solidFill>
                  <a:srgbClr val="0070C0"/>
                </a:solidFill>
              </a:rPr>
              <a:t>GROUP</a:t>
            </a:r>
            <a:r>
              <a:rPr lang="en-US" dirty="0">
                <a:solidFill>
                  <a:schemeClr val="accent2"/>
                </a:solidFill>
              </a:rPr>
              <a:t> </a:t>
            </a:r>
            <a:r>
              <a:rPr lang="en-US" dirty="0">
                <a:solidFill>
                  <a:srgbClr val="0070C0"/>
                </a:solidFill>
              </a:rPr>
              <a:t>BY</a:t>
            </a:r>
            <a:r>
              <a:rPr lang="en-US" dirty="0">
                <a:solidFill>
                  <a:schemeClr val="accent2"/>
                </a:solidFill>
              </a:rPr>
              <a:t> </a:t>
            </a:r>
            <a:r>
              <a:rPr lang="en-US" dirty="0"/>
              <a:t>1,2,3,4 ;</a:t>
            </a:r>
          </a:p>
          <a:p>
            <a:pPr marL="0" indent="0">
              <a:buNone/>
            </a:pPr>
            <a:endParaRPr lang="en-US" dirty="0"/>
          </a:p>
        </p:txBody>
      </p:sp>
    </p:spTree>
    <p:extLst>
      <p:ext uri="{BB962C8B-B14F-4D97-AF65-F5344CB8AC3E}">
        <p14:creationId xmlns:p14="http://schemas.microsoft.com/office/powerpoint/2010/main" val="3059460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the </a:t>
            </a:r>
            <a:r>
              <a:rPr lang="en-US" dirty="0" err="1" smtClean="0"/>
              <a:t>best_author</a:t>
            </a:r>
            <a:r>
              <a:rPr lang="en-US" dirty="0" smtClean="0"/>
              <a:t> field</a:t>
            </a:r>
            <a:endParaRPr lang="en-US" dirty="0"/>
          </a:p>
        </p:txBody>
      </p:sp>
      <p:graphicFrame>
        <p:nvGraphicFramePr>
          <p:cNvPr id="4" name="Content Placeholder 3" descr="Illustrates using nested string functions to normalize an author field" title="Table 1"/>
          <p:cNvGraphicFramePr>
            <a:graphicFrameLocks noGrp="1"/>
          </p:cNvGraphicFramePr>
          <p:nvPr>
            <p:ph idx="1"/>
            <p:extLst>
              <p:ext uri="{D42A27DB-BD31-4B8C-83A1-F6EECF244321}">
                <p14:modId xmlns:p14="http://schemas.microsoft.com/office/powerpoint/2010/main" val="1356632271"/>
              </p:ext>
            </p:extLst>
          </p:nvPr>
        </p:nvGraphicFramePr>
        <p:xfrm>
          <a:off x="457200" y="1334063"/>
          <a:ext cx="8229600" cy="3126249"/>
        </p:xfrm>
        <a:graphic>
          <a:graphicData uri="http://schemas.openxmlformats.org/drawingml/2006/table">
            <a:tbl>
              <a:tblPr/>
              <a:tblGrid>
                <a:gridCol w="4114800">
                  <a:extLst>
                    <a:ext uri="{9D8B030D-6E8A-4147-A177-3AD203B41FA5}">
                      <a16:colId xmlns:a16="http://schemas.microsoft.com/office/drawing/2014/main" val="485768549"/>
                    </a:ext>
                  </a:extLst>
                </a:gridCol>
                <a:gridCol w="4114800">
                  <a:extLst>
                    <a:ext uri="{9D8B030D-6E8A-4147-A177-3AD203B41FA5}">
                      <a16:colId xmlns:a16="http://schemas.microsoft.com/office/drawing/2014/main" val="808435915"/>
                    </a:ext>
                  </a:extLst>
                </a:gridCol>
              </a:tblGrid>
              <a:tr h="877356">
                <a:tc>
                  <a:txBody>
                    <a:bodyPr/>
                    <a:lstStyle/>
                    <a:p>
                      <a:pPr rtl="0" fontAlgn="t">
                        <a:spcBef>
                          <a:spcPts val="0"/>
                        </a:spcBef>
                        <a:spcAft>
                          <a:spcPts val="1600"/>
                        </a:spcAft>
                      </a:pPr>
                      <a:r>
                        <a:rPr lang="en-US" sz="1300" b="0" i="0" u="none" strike="noStrike">
                          <a:solidFill>
                            <a:srgbClr val="595959"/>
                          </a:solidFill>
                          <a:effectLst/>
                          <a:latin typeface="Arial" panose="020B0604020202020204" pitchFamily="34" charset="0"/>
                        </a:rPr>
                        <a:t>b.best_author</a:t>
                      </a:r>
                      <a:endParaRPr lang="en-US" sz="1700">
                        <a:effectLst/>
                      </a:endParaRPr>
                    </a:p>
                  </a:txBody>
                  <a:tcPr marL="87736" marR="87736" marT="87736" marB="877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000000"/>
                          </a:solidFill>
                          <a:effectLst/>
                          <a:latin typeface="Arial" panose="020B0604020202020204" pitchFamily="34" charset="0"/>
                        </a:rPr>
                        <a:t>Sharma, Robin S. (Robin Shilip), 1964- author.</a:t>
                      </a:r>
                      <a:endParaRPr lang="en-US" sz="1700">
                        <a:effectLst/>
                      </a:endParaRPr>
                    </a:p>
                  </a:txBody>
                  <a:tcPr marL="87736" marR="87736" marT="87736" marB="877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433904778"/>
                  </a:ext>
                </a:extLst>
              </a:tr>
              <a:tr h="622923">
                <a:tc>
                  <a:txBody>
                    <a:bodyPr/>
                    <a:lstStyle/>
                    <a:p>
                      <a:pPr rtl="0" fontAlgn="t">
                        <a:spcBef>
                          <a:spcPts val="0"/>
                        </a:spcBef>
                        <a:spcAft>
                          <a:spcPts val="0"/>
                        </a:spcAft>
                      </a:pPr>
                      <a:r>
                        <a:rPr lang="en-US" sz="1300" b="0" i="0" u="none" strike="noStrike" dirty="0">
                          <a:solidFill>
                            <a:srgbClr val="0000FF"/>
                          </a:solidFill>
                          <a:effectLst/>
                          <a:latin typeface="Arial" panose="020B0604020202020204" pitchFamily="34" charset="0"/>
                        </a:rPr>
                        <a:t>SPLIT_PART(</a:t>
                      </a:r>
                      <a:r>
                        <a:rPr lang="en-US" sz="1300" b="0" i="0" u="none" strike="noStrike" dirty="0" err="1">
                          <a:solidFill>
                            <a:srgbClr val="000000"/>
                          </a:solidFill>
                          <a:effectLst/>
                          <a:latin typeface="Arial" panose="020B0604020202020204" pitchFamily="34" charset="0"/>
                        </a:rPr>
                        <a:t>b.best_author</a:t>
                      </a:r>
                      <a:r>
                        <a:rPr lang="en-US" sz="1300" b="0" i="0" u="none" strike="noStrike" dirty="0">
                          <a:solidFill>
                            <a:srgbClr val="0000FF"/>
                          </a:solidFill>
                          <a:effectLst/>
                          <a:latin typeface="Arial" panose="020B0604020202020204" pitchFamily="34" charset="0"/>
                        </a:rPr>
                        <a:t>,' (',1)</a:t>
                      </a:r>
                      <a:endParaRPr lang="en-US" sz="1700" dirty="0">
                        <a:effectLst/>
                      </a:endParaRPr>
                    </a:p>
                  </a:txBody>
                  <a:tcPr marL="87736" marR="87736" marT="87736" marB="877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dirty="0">
                          <a:solidFill>
                            <a:srgbClr val="000000"/>
                          </a:solidFill>
                          <a:effectLst/>
                          <a:latin typeface="Arial" panose="020B0604020202020204" pitchFamily="34" charset="0"/>
                        </a:rPr>
                        <a:t>Sharma, Robin S.</a:t>
                      </a:r>
                      <a:endParaRPr lang="en-US" sz="1700" dirty="0">
                        <a:effectLst/>
                      </a:endParaRPr>
                    </a:p>
                  </a:txBody>
                  <a:tcPr marL="87736" marR="87736" marT="87736" marB="877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123985588"/>
                  </a:ext>
                </a:extLst>
              </a:tr>
              <a:tr h="482546">
                <a:tc>
                  <a:txBody>
                    <a:bodyPr/>
                    <a:lstStyle/>
                    <a:p>
                      <a:pPr rtl="0" fontAlgn="t">
                        <a:spcBef>
                          <a:spcPts val="0"/>
                        </a:spcBef>
                        <a:spcAft>
                          <a:spcPts val="0"/>
                        </a:spcAft>
                      </a:pPr>
                      <a:r>
                        <a:rPr lang="en-US" sz="1300" b="0" i="0" u="none" strike="noStrike" dirty="0">
                          <a:solidFill>
                            <a:srgbClr val="0000FF"/>
                          </a:solidFill>
                          <a:effectLst/>
                          <a:latin typeface="Arial" panose="020B0604020202020204" pitchFamily="34" charset="0"/>
                        </a:rPr>
                        <a:t>SPLIT_PART(</a:t>
                      </a:r>
                      <a:r>
                        <a:rPr lang="en-US" sz="1300" b="0" i="0" u="none" strike="noStrike" dirty="0">
                          <a:solidFill>
                            <a:srgbClr val="000000"/>
                          </a:solidFill>
                          <a:effectLst/>
                          <a:latin typeface="Arial" panose="020B0604020202020204" pitchFamily="34" charset="0"/>
                        </a:rPr>
                        <a:t>SPLIT_PART(</a:t>
                      </a:r>
                      <a:r>
                        <a:rPr lang="en-US" sz="1300" b="0" i="0" u="none" strike="noStrike" dirty="0" err="1">
                          <a:solidFill>
                            <a:srgbClr val="000000"/>
                          </a:solidFill>
                          <a:effectLst/>
                          <a:latin typeface="Arial" panose="020B0604020202020204" pitchFamily="34" charset="0"/>
                        </a:rPr>
                        <a:t>b.best_author</a:t>
                      </a:r>
                      <a:r>
                        <a:rPr lang="en-US" sz="1300" b="0" i="0" u="none" strike="noStrike" dirty="0">
                          <a:solidFill>
                            <a:srgbClr val="000000"/>
                          </a:solidFill>
                          <a:effectLst/>
                          <a:latin typeface="Arial" panose="020B0604020202020204" pitchFamily="34" charset="0"/>
                        </a:rPr>
                        <a:t>,' (',1)</a:t>
                      </a:r>
                      <a:r>
                        <a:rPr lang="en-US" sz="1300" b="0" i="0" u="none" strike="noStrike" dirty="0">
                          <a:solidFill>
                            <a:srgbClr val="0000FF"/>
                          </a:solidFill>
                          <a:effectLst/>
                          <a:latin typeface="Arial" panose="020B0604020202020204" pitchFamily="34" charset="0"/>
                        </a:rPr>
                        <a:t>,', ',2)</a:t>
                      </a:r>
                      <a:endParaRPr lang="en-US" sz="1700" dirty="0">
                        <a:effectLst/>
                      </a:endParaRPr>
                    </a:p>
                  </a:txBody>
                  <a:tcPr marL="87736" marR="87736" marT="87736" marB="877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dirty="0">
                          <a:solidFill>
                            <a:srgbClr val="000000"/>
                          </a:solidFill>
                          <a:effectLst/>
                          <a:latin typeface="Arial" panose="020B0604020202020204" pitchFamily="34" charset="0"/>
                        </a:rPr>
                        <a:t>Robin S.</a:t>
                      </a:r>
                      <a:endParaRPr lang="en-US" sz="1700" dirty="0">
                        <a:effectLst/>
                      </a:endParaRPr>
                    </a:p>
                  </a:txBody>
                  <a:tcPr marL="87736" marR="87736" marT="87736" marB="877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765750398"/>
                  </a:ext>
                </a:extLst>
              </a:tr>
              <a:tr h="568527">
                <a:tc>
                  <a:txBody>
                    <a:bodyPr/>
                    <a:lstStyle/>
                    <a:p>
                      <a:pPr rtl="0" fontAlgn="t">
                        <a:spcBef>
                          <a:spcPts val="0"/>
                        </a:spcBef>
                        <a:spcAft>
                          <a:spcPts val="0"/>
                        </a:spcAft>
                      </a:pPr>
                      <a:r>
                        <a:rPr lang="en-US" sz="1300" b="0" i="0" u="none" strike="noStrike">
                          <a:solidFill>
                            <a:srgbClr val="0000FF"/>
                          </a:solidFill>
                          <a:effectLst/>
                          <a:latin typeface="Arial" panose="020B0604020202020204" pitchFamily="34" charset="0"/>
                        </a:rPr>
                        <a:t>REPLACE(</a:t>
                      </a:r>
                      <a:r>
                        <a:rPr lang="en-US" sz="1300" b="0" i="0" u="none" strike="noStrike">
                          <a:solidFill>
                            <a:srgbClr val="000000"/>
                          </a:solidFill>
                          <a:effectLst/>
                          <a:latin typeface="Arial" panose="020B0604020202020204" pitchFamily="34" charset="0"/>
                        </a:rPr>
                        <a:t>SPLIT_PART(SPLIT_PART(b.best_author,' (',1),', ',2)</a:t>
                      </a:r>
                      <a:r>
                        <a:rPr lang="en-US" sz="1300" b="0" i="0" u="none" strike="noStrike">
                          <a:solidFill>
                            <a:srgbClr val="0000FF"/>
                          </a:solidFill>
                          <a:effectLst/>
                          <a:latin typeface="Arial" panose="020B0604020202020204" pitchFamily="34" charset="0"/>
                        </a:rPr>
                        <a:t>,’.’,’’)</a:t>
                      </a:r>
                      <a:endParaRPr lang="en-US" sz="1700">
                        <a:effectLst/>
                      </a:endParaRPr>
                    </a:p>
                  </a:txBody>
                  <a:tcPr marL="87736" marR="87736" marT="87736" marB="877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dirty="0">
                          <a:solidFill>
                            <a:srgbClr val="000000"/>
                          </a:solidFill>
                          <a:effectLst/>
                          <a:latin typeface="Arial" panose="020B0604020202020204" pitchFamily="34" charset="0"/>
                        </a:rPr>
                        <a:t>Robin S</a:t>
                      </a:r>
                      <a:endParaRPr lang="en-US" sz="1700" dirty="0">
                        <a:effectLst/>
                      </a:endParaRPr>
                    </a:p>
                  </a:txBody>
                  <a:tcPr marL="87736" marR="87736" marT="87736" marB="877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536069219"/>
                  </a:ext>
                </a:extLst>
              </a:tr>
              <a:tr h="568527">
                <a:tc>
                  <a:txBody>
                    <a:bodyPr/>
                    <a:lstStyle/>
                    <a:p>
                      <a:pPr rtl="0" fontAlgn="t">
                        <a:spcBef>
                          <a:spcPts val="0"/>
                        </a:spcBef>
                        <a:spcAft>
                          <a:spcPts val="0"/>
                        </a:spcAft>
                      </a:pPr>
                      <a:r>
                        <a:rPr lang="en-US" sz="1300" b="0" i="0" u="none" strike="noStrike">
                          <a:solidFill>
                            <a:srgbClr val="000000"/>
                          </a:solidFill>
                          <a:effectLst/>
                          <a:latin typeface="Arial" panose="020B0604020202020204" pitchFamily="34" charset="0"/>
                        </a:rPr>
                        <a:t>REPLACE(SPLIT_PART(SPLIT_PART(b.best_author,' (',1),', ',2),’.’,’’)</a:t>
                      </a:r>
                      <a:r>
                        <a:rPr lang="en-US" sz="1300" b="0" i="0" u="none" strike="noStrike">
                          <a:solidFill>
                            <a:srgbClr val="0000FF"/>
                          </a:solidFill>
                          <a:effectLst/>
                          <a:latin typeface="Arial" panose="020B0604020202020204" pitchFamily="34" charset="0"/>
                        </a:rPr>
                        <a:t>||' '||SPLIT_PART(b.best_author,', ',1)</a:t>
                      </a:r>
                      <a:endParaRPr lang="en-US" sz="1700">
                        <a:effectLst/>
                      </a:endParaRPr>
                    </a:p>
                  </a:txBody>
                  <a:tcPr marL="87736" marR="87736" marT="87736" marB="877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dirty="0">
                          <a:solidFill>
                            <a:srgbClr val="000000"/>
                          </a:solidFill>
                          <a:effectLst/>
                          <a:latin typeface="Arial" panose="020B0604020202020204" pitchFamily="34" charset="0"/>
                        </a:rPr>
                        <a:t>Robin S Sharma</a:t>
                      </a:r>
                      <a:endParaRPr lang="en-US" sz="1700" dirty="0">
                        <a:effectLst/>
                      </a:endParaRPr>
                    </a:p>
                  </a:txBody>
                  <a:tcPr marL="87736" marR="87736" marT="87736" marB="877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996476848"/>
                  </a:ext>
                </a:extLst>
              </a:tr>
            </a:tbl>
          </a:graphicData>
        </a:graphic>
      </p:graphicFrame>
    </p:spTree>
    <p:extLst>
      <p:ext uri="{BB962C8B-B14F-4D97-AF65-F5344CB8AC3E}">
        <p14:creationId xmlns:p14="http://schemas.microsoft.com/office/powerpoint/2010/main" val="1368457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cover image link</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t>
            </a:r>
            <a:r>
              <a:rPr lang="en-US" dirty="0">
                <a:solidFill>
                  <a:srgbClr val="0070C0"/>
                </a:solidFill>
              </a:rPr>
              <a:t>SELECT</a:t>
            </a:r>
          </a:p>
          <a:p>
            <a:pPr marL="0" indent="0">
              <a:buNone/>
            </a:pPr>
            <a:r>
              <a:rPr lang="en-US" dirty="0"/>
              <a:t>'https://syndetics.com/</a:t>
            </a:r>
            <a:r>
              <a:rPr lang="en-US" dirty="0" err="1"/>
              <a:t>index.aspx?isbn</a:t>
            </a:r>
            <a:r>
              <a:rPr lang="en-US" dirty="0" smtClean="0"/>
              <a:t>='||</a:t>
            </a:r>
          </a:p>
          <a:p>
            <a:pPr marL="0" indent="0">
              <a:buNone/>
            </a:pPr>
            <a:r>
              <a:rPr lang="en-US" dirty="0" smtClean="0">
                <a:solidFill>
                  <a:srgbClr val="00B050"/>
                </a:solidFill>
              </a:rPr>
              <a:t>--Use substring to pull only the numeric characters from the field</a:t>
            </a:r>
          </a:p>
          <a:p>
            <a:pPr marL="0" indent="0">
              <a:buNone/>
            </a:pPr>
            <a:r>
              <a:rPr lang="en-US" dirty="0" smtClean="0">
                <a:solidFill>
                  <a:srgbClr val="0070C0"/>
                </a:solidFill>
              </a:rPr>
              <a:t>SUBSTRING</a:t>
            </a:r>
            <a:r>
              <a:rPr lang="en-US" dirty="0" smtClean="0"/>
              <a:t>(</a:t>
            </a:r>
            <a:r>
              <a:rPr lang="en-US" dirty="0" err="1" smtClean="0"/>
              <a:t>s.content</a:t>
            </a:r>
            <a:r>
              <a:rPr lang="en-US" dirty="0" smtClean="0"/>
              <a:t> </a:t>
            </a:r>
            <a:r>
              <a:rPr lang="en-US" dirty="0">
                <a:solidFill>
                  <a:srgbClr val="0070C0"/>
                </a:solidFill>
              </a:rPr>
              <a:t>FROM</a:t>
            </a:r>
            <a:r>
              <a:rPr lang="en-US" dirty="0"/>
              <a:t> '[0-9]+')||'/</a:t>
            </a:r>
            <a:r>
              <a:rPr lang="en-US" dirty="0" err="1"/>
              <a:t>SC.gif&amp;client</a:t>
            </a:r>
            <a:r>
              <a:rPr lang="en-US" dirty="0"/>
              <a:t>=minuteman'</a:t>
            </a:r>
          </a:p>
          <a:p>
            <a:pPr marL="0" indent="0">
              <a:buNone/>
            </a:pPr>
            <a:r>
              <a:rPr lang="en-US" dirty="0">
                <a:solidFill>
                  <a:srgbClr val="0070C0"/>
                </a:solidFill>
              </a:rPr>
              <a:t>FROM</a:t>
            </a:r>
            <a:r>
              <a:rPr lang="en-US" dirty="0"/>
              <a:t> </a:t>
            </a:r>
            <a:r>
              <a:rPr lang="en-US" dirty="0" err="1"/>
              <a:t>sierra_view.subfield</a:t>
            </a:r>
            <a:r>
              <a:rPr lang="en-US" dirty="0"/>
              <a:t> </a:t>
            </a:r>
            <a:r>
              <a:rPr lang="en-US" dirty="0" smtClean="0"/>
              <a:t>s</a:t>
            </a:r>
          </a:p>
          <a:p>
            <a:pPr marL="0" indent="0">
              <a:buNone/>
            </a:pPr>
            <a:r>
              <a:rPr lang="en-US" dirty="0" smtClean="0">
                <a:solidFill>
                  <a:srgbClr val="00B050"/>
                </a:solidFill>
              </a:rPr>
              <a:t>--linking to Marc field 020 |a to isolate ISBN</a:t>
            </a:r>
            <a:endParaRPr lang="en-US" dirty="0">
              <a:solidFill>
                <a:srgbClr val="00B050"/>
              </a:solidFill>
            </a:endParaRPr>
          </a:p>
          <a:p>
            <a:pPr marL="0" indent="0">
              <a:buNone/>
            </a:pPr>
            <a:r>
              <a:rPr lang="en-US" dirty="0">
                <a:solidFill>
                  <a:srgbClr val="0070C0"/>
                </a:solidFill>
              </a:rPr>
              <a:t>WHERE</a:t>
            </a:r>
          </a:p>
          <a:p>
            <a:pPr marL="0" indent="0">
              <a:buNone/>
            </a:pPr>
            <a:r>
              <a:rPr lang="en-US" dirty="0" err="1"/>
              <a:t>b.bib_record_id</a:t>
            </a:r>
            <a:r>
              <a:rPr lang="en-US" dirty="0"/>
              <a:t> = </a:t>
            </a:r>
            <a:r>
              <a:rPr lang="en-US" dirty="0" err="1"/>
              <a:t>s.record_id</a:t>
            </a:r>
            <a:r>
              <a:rPr lang="en-US" dirty="0"/>
              <a:t> </a:t>
            </a:r>
            <a:r>
              <a:rPr lang="en-US" dirty="0">
                <a:solidFill>
                  <a:srgbClr val="0070C0"/>
                </a:solidFill>
              </a:rPr>
              <a:t>AND</a:t>
            </a:r>
            <a:r>
              <a:rPr lang="en-US" dirty="0"/>
              <a:t> </a:t>
            </a:r>
            <a:r>
              <a:rPr lang="en-US" dirty="0" err="1"/>
              <a:t>s.marc_tag</a:t>
            </a:r>
            <a:r>
              <a:rPr lang="en-US" dirty="0"/>
              <a:t> = '020' </a:t>
            </a:r>
            <a:r>
              <a:rPr lang="en-US" dirty="0">
                <a:solidFill>
                  <a:srgbClr val="0070C0"/>
                </a:solidFill>
              </a:rPr>
              <a:t>AND</a:t>
            </a:r>
            <a:r>
              <a:rPr lang="en-US" dirty="0"/>
              <a:t> </a:t>
            </a:r>
            <a:r>
              <a:rPr lang="en-US" dirty="0" err="1"/>
              <a:t>s.tag</a:t>
            </a:r>
            <a:r>
              <a:rPr lang="en-US" dirty="0"/>
              <a:t> = </a:t>
            </a:r>
            <a:r>
              <a:rPr lang="en-US" dirty="0" smtClean="0"/>
              <a:t>'a‘</a:t>
            </a:r>
          </a:p>
          <a:p>
            <a:pPr marL="0" indent="0">
              <a:buNone/>
            </a:pPr>
            <a:r>
              <a:rPr lang="en-US" dirty="0" smtClean="0">
                <a:solidFill>
                  <a:srgbClr val="00B050"/>
                </a:solidFill>
              </a:rPr>
              <a:t>--Order by occurrence and limit to 1 result to find first ISBN in record </a:t>
            </a:r>
            <a:endParaRPr lang="en-US" dirty="0">
              <a:solidFill>
                <a:srgbClr val="00B050"/>
              </a:solidFill>
            </a:endParaRPr>
          </a:p>
          <a:p>
            <a:pPr marL="0" indent="0">
              <a:buNone/>
            </a:pPr>
            <a:r>
              <a:rPr lang="en-US" dirty="0">
                <a:solidFill>
                  <a:srgbClr val="0070C0"/>
                </a:solidFill>
              </a:rPr>
              <a:t>ORDER BY </a:t>
            </a:r>
            <a:r>
              <a:rPr lang="en-US" dirty="0" err="1"/>
              <a:t>s.occ_num</a:t>
            </a:r>
            <a:endParaRPr lang="en-US" dirty="0"/>
          </a:p>
          <a:p>
            <a:pPr marL="0" indent="0">
              <a:buNone/>
            </a:pPr>
            <a:r>
              <a:rPr lang="en-US" dirty="0">
                <a:solidFill>
                  <a:srgbClr val="0070C0"/>
                </a:solidFill>
              </a:rPr>
              <a:t>LIMIT</a:t>
            </a:r>
            <a:r>
              <a:rPr lang="en-US" dirty="0"/>
              <a:t> 1) </a:t>
            </a:r>
            <a:r>
              <a:rPr lang="en-US" dirty="0">
                <a:solidFill>
                  <a:srgbClr val="0070C0"/>
                </a:solidFill>
              </a:rPr>
              <a:t>AS</a:t>
            </a:r>
            <a:r>
              <a:rPr lang="en-US" dirty="0"/>
              <a:t> </a:t>
            </a:r>
            <a:r>
              <a:rPr lang="en-US" dirty="0" err="1"/>
              <a:t>field_booklist_entry_cover</a:t>
            </a:r>
            <a:endParaRPr lang="en-US" dirty="0"/>
          </a:p>
          <a:p>
            <a:endParaRPr lang="en-US" dirty="0"/>
          </a:p>
        </p:txBody>
      </p:sp>
    </p:spTree>
    <p:extLst>
      <p:ext uri="{BB962C8B-B14F-4D97-AF65-F5344CB8AC3E}">
        <p14:creationId xmlns:p14="http://schemas.microsoft.com/office/powerpoint/2010/main" val="3504271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Filters</a:t>
            </a:r>
            <a:endParaRPr lang="en-US" dirty="0"/>
          </a:p>
        </p:txBody>
      </p:sp>
      <p:sp>
        <p:nvSpPr>
          <p:cNvPr id="6" name="Content Placeholder 5"/>
          <p:cNvSpPr>
            <a:spLocks noGrp="1"/>
          </p:cNvSpPr>
          <p:nvPr>
            <p:ph idx="1"/>
          </p:nvPr>
        </p:nvSpPr>
        <p:spPr/>
        <p:txBody>
          <a:bodyPr/>
          <a:lstStyle/>
          <a:p>
            <a:r>
              <a:rPr lang="en-US" sz="1800" dirty="0">
                <a:solidFill>
                  <a:srgbClr val="0070C0"/>
                </a:solidFill>
              </a:rPr>
              <a:t>WHERE</a:t>
            </a:r>
          </a:p>
          <a:p>
            <a:pPr lvl="1"/>
            <a:r>
              <a:rPr lang="en-US" sz="1500" dirty="0" err="1"/>
              <a:t>b.material_code</a:t>
            </a:r>
            <a:r>
              <a:rPr lang="en-US" sz="1500" dirty="0"/>
              <a:t> = 'a' </a:t>
            </a:r>
          </a:p>
          <a:p>
            <a:pPr lvl="1"/>
            <a:r>
              <a:rPr lang="en-US" sz="1500" dirty="0" err="1"/>
              <a:t>b.publish_year</a:t>
            </a:r>
            <a:r>
              <a:rPr lang="en-US" sz="1500" dirty="0"/>
              <a:t> &gt;= ‘2009’</a:t>
            </a:r>
          </a:p>
          <a:p>
            <a:pPr lvl="1"/>
            <a:r>
              <a:rPr lang="en-US" sz="1500" dirty="0" err="1"/>
              <a:t>item_record.is_available_at_library</a:t>
            </a:r>
            <a:r>
              <a:rPr lang="en-US" sz="1500" dirty="0"/>
              <a:t> = ‘TRUE’</a:t>
            </a:r>
          </a:p>
          <a:p>
            <a:pPr lvl="1"/>
            <a:r>
              <a:rPr lang="en-US" sz="1500" dirty="0" err="1"/>
              <a:t>item_record.item_status_code</a:t>
            </a:r>
            <a:r>
              <a:rPr lang="en-US" sz="1500" dirty="0"/>
              <a:t> </a:t>
            </a:r>
            <a:r>
              <a:rPr lang="en-US" sz="1500" dirty="0">
                <a:solidFill>
                  <a:srgbClr val="0070C0"/>
                </a:solidFill>
              </a:rPr>
              <a:t>NOT IN </a:t>
            </a:r>
            <a:r>
              <a:rPr lang="en-US" sz="1500" dirty="0"/>
              <a:t>('m', 'n', 'z', '$', '!',…)</a:t>
            </a:r>
          </a:p>
          <a:p>
            <a:pPr lvl="1"/>
            <a:r>
              <a:rPr lang="en-US" sz="1500" dirty="0">
                <a:solidFill>
                  <a:srgbClr val="0070C0"/>
                </a:solidFill>
              </a:rPr>
              <a:t>SUBSTRING</a:t>
            </a:r>
            <a:r>
              <a:rPr lang="en-US" sz="1500" dirty="0"/>
              <a:t>(item_record.location_code,4,1) </a:t>
            </a:r>
            <a:r>
              <a:rPr lang="en-US" sz="1500" dirty="0">
                <a:solidFill>
                  <a:srgbClr val="0070C0"/>
                </a:solidFill>
              </a:rPr>
              <a:t>NOT IN </a:t>
            </a:r>
            <a:r>
              <a:rPr lang="en-US" sz="1500" dirty="0"/>
              <a:t>('</a:t>
            </a:r>
            <a:r>
              <a:rPr lang="en-US" sz="1500" dirty="0" err="1"/>
              <a:t>j','y</a:t>
            </a:r>
            <a:r>
              <a:rPr lang="en-US" sz="1500" dirty="0"/>
              <a:t>')</a:t>
            </a:r>
          </a:p>
          <a:p>
            <a:pPr lvl="1"/>
            <a:r>
              <a:rPr lang="en-US" sz="1500" dirty="0"/>
              <a:t>bib_record.bcode3 != 'g'</a:t>
            </a:r>
          </a:p>
          <a:p>
            <a:r>
              <a:rPr lang="en-US" sz="1800" dirty="0">
                <a:solidFill>
                  <a:srgbClr val="0070C0"/>
                </a:solidFill>
              </a:rPr>
              <a:t>ORDER BY SUM</a:t>
            </a:r>
            <a:r>
              <a:rPr lang="en-US" sz="1800" dirty="0"/>
              <a:t>(</a:t>
            </a:r>
            <a:r>
              <a:rPr lang="en-US" sz="1800" dirty="0" err="1"/>
              <a:t>item_record.checkout_total</a:t>
            </a:r>
            <a:r>
              <a:rPr lang="en-US" sz="1800" dirty="0"/>
              <a:t>) </a:t>
            </a:r>
            <a:r>
              <a:rPr lang="en-US" sz="1800" dirty="0">
                <a:solidFill>
                  <a:srgbClr val="0070C0"/>
                </a:solidFill>
              </a:rPr>
              <a:t>DESC</a:t>
            </a:r>
          </a:p>
          <a:p>
            <a:r>
              <a:rPr lang="en-US" sz="1800" dirty="0">
                <a:solidFill>
                  <a:srgbClr val="0070C0"/>
                </a:solidFill>
              </a:rPr>
              <a:t>ORDER BY </a:t>
            </a:r>
            <a:r>
              <a:rPr lang="en-US" sz="1800" dirty="0" smtClean="0">
                <a:solidFill>
                  <a:srgbClr val="0070C0"/>
                </a:solidFill>
              </a:rPr>
              <a:t>COUNT</a:t>
            </a:r>
            <a:r>
              <a:rPr lang="en-US" sz="1800" dirty="0" smtClean="0"/>
              <a:t>(</a:t>
            </a:r>
            <a:r>
              <a:rPr lang="en-US" sz="1800" dirty="0" err="1" smtClean="0"/>
              <a:t>bib_record_item_record_link.item_record_id</a:t>
            </a:r>
            <a:r>
              <a:rPr lang="en-US" sz="1800" dirty="0"/>
              <a:t>) </a:t>
            </a:r>
            <a:r>
              <a:rPr lang="en-US" sz="1800" dirty="0">
                <a:solidFill>
                  <a:srgbClr val="0070C0"/>
                </a:solidFill>
              </a:rPr>
              <a:t>DESC</a:t>
            </a:r>
          </a:p>
          <a:p>
            <a:r>
              <a:rPr lang="en-US" sz="1800" dirty="0">
                <a:solidFill>
                  <a:srgbClr val="0070C0"/>
                </a:solidFill>
              </a:rPr>
              <a:t>LIMIT</a:t>
            </a:r>
            <a:r>
              <a:rPr lang="en-US" sz="1800" dirty="0"/>
              <a:t> 50</a:t>
            </a:r>
          </a:p>
          <a:p>
            <a:pPr marL="0" indent="0">
              <a:buNone/>
            </a:pPr>
            <a:endParaRPr lang="en-US" sz="1800" dirty="0"/>
          </a:p>
        </p:txBody>
      </p:sp>
    </p:spTree>
    <p:extLst>
      <p:ext uri="{BB962C8B-B14F-4D97-AF65-F5344CB8AC3E}">
        <p14:creationId xmlns:p14="http://schemas.microsoft.com/office/powerpoint/2010/main" val="4265116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Driven Lists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pPr marL="342900" indent="-342900">
              <a:buFont typeface="Arial" panose="020B0604020202020204" pitchFamily="34" charset="0"/>
              <a:buChar char="•"/>
            </a:pPr>
            <a:r>
              <a:rPr lang="en-US" dirty="0"/>
              <a:t>New </a:t>
            </a:r>
            <a:r>
              <a:rPr lang="en-US" dirty="0" smtClean="0"/>
              <a:t>Titles</a:t>
            </a:r>
            <a:endParaRPr lang="en-US" dirty="0"/>
          </a:p>
          <a:p>
            <a:pPr marL="342900" indent="-342900">
              <a:buFont typeface="Arial" panose="020B0604020202020204" pitchFamily="34" charset="0"/>
              <a:buChar char="•"/>
            </a:pPr>
            <a:r>
              <a:rPr lang="en-US" dirty="0"/>
              <a:t>Coming Soon </a:t>
            </a:r>
            <a:r>
              <a:rPr lang="en-US" dirty="0" smtClean="0"/>
              <a:t>Titles</a:t>
            </a:r>
            <a:endParaRPr lang="en-US" dirty="0"/>
          </a:p>
          <a:p>
            <a:pPr marL="342900" indent="-342900">
              <a:buFont typeface="Arial" panose="020B0604020202020204" pitchFamily="34" charset="0"/>
              <a:buChar char="•"/>
            </a:pPr>
            <a:r>
              <a:rPr lang="en-US" dirty="0"/>
              <a:t>Top Requests</a:t>
            </a:r>
          </a:p>
          <a:p>
            <a:pPr marL="342900" indent="-342900">
              <a:buFont typeface="Arial" panose="020B0604020202020204" pitchFamily="34" charset="0"/>
              <a:buChar char="•"/>
            </a:pPr>
            <a:r>
              <a:rPr lang="en-US" dirty="0"/>
              <a:t>Trending Titles</a:t>
            </a:r>
          </a:p>
          <a:p>
            <a:pPr marL="342900" indent="-342900">
              <a:buFont typeface="Arial" panose="020B0604020202020204" pitchFamily="34" charset="0"/>
              <a:buChar char="•"/>
            </a:pPr>
            <a:r>
              <a:rPr lang="en-US" dirty="0"/>
              <a:t>Top Request By Location</a:t>
            </a:r>
          </a:p>
          <a:p>
            <a:pPr marL="342900" indent="-342900">
              <a:buFont typeface="Arial" panose="020B0604020202020204" pitchFamily="34" charset="0"/>
              <a:buChar char="•"/>
            </a:pPr>
            <a:r>
              <a:rPr lang="en-US" dirty="0"/>
              <a:t>Books You Can’t Put Down</a:t>
            </a:r>
          </a:p>
          <a:p>
            <a:endParaRPr lang="en-US" dirty="0"/>
          </a:p>
        </p:txBody>
      </p:sp>
      <p:pic>
        <p:nvPicPr>
          <p:cNvPr id="6" name="Picture 5" title="New Books list Page"/>
          <p:cNvPicPr>
            <a:picLocks noChangeAspect="1"/>
          </p:cNvPicPr>
          <p:nvPr/>
        </p:nvPicPr>
        <p:blipFill>
          <a:blip r:embed="rId3"/>
          <a:stretch>
            <a:fillRect/>
          </a:stretch>
        </p:blipFill>
        <p:spPr>
          <a:xfrm>
            <a:off x="227959" y="1153832"/>
            <a:ext cx="4190359" cy="3547498"/>
          </a:xfrm>
          <a:prstGeom prst="rect">
            <a:avLst/>
          </a:prstGeom>
        </p:spPr>
      </p:pic>
    </p:spTree>
    <p:extLst>
      <p:ext uri="{BB962C8B-B14F-4D97-AF65-F5344CB8AC3E}">
        <p14:creationId xmlns:p14="http://schemas.microsoft.com/office/powerpoint/2010/main" val="2299651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Item List</a:t>
            </a:r>
            <a:endParaRPr lang="en-US" dirty="0"/>
          </a:p>
        </p:txBody>
      </p:sp>
      <p:sp>
        <p:nvSpPr>
          <p:cNvPr id="3" name="Content Placeholder 2"/>
          <p:cNvSpPr>
            <a:spLocks noGrp="1"/>
          </p:cNvSpPr>
          <p:nvPr>
            <p:ph idx="1"/>
          </p:nvPr>
        </p:nvSpPr>
        <p:spPr/>
        <p:txBody>
          <a:bodyPr/>
          <a:lstStyle/>
          <a:p>
            <a:pPr marL="0" indent="0">
              <a:buNone/>
            </a:pPr>
            <a:r>
              <a:rPr lang="en-US" sz="2100" dirty="0">
                <a:solidFill>
                  <a:srgbClr val="0070C0"/>
                </a:solidFill>
              </a:rPr>
              <a:t>JOIN</a:t>
            </a:r>
            <a:r>
              <a:rPr lang="en-US" sz="2100" dirty="0"/>
              <a:t> </a:t>
            </a:r>
            <a:r>
              <a:rPr lang="en-US" sz="2100" dirty="0" err="1"/>
              <a:t>sierra_view.bib_record_item_record_link</a:t>
            </a:r>
            <a:r>
              <a:rPr lang="en-US" sz="2100" dirty="0"/>
              <a:t> bi</a:t>
            </a:r>
          </a:p>
          <a:p>
            <a:pPr marL="0" indent="0">
              <a:buNone/>
            </a:pPr>
            <a:r>
              <a:rPr lang="en-US" sz="2100" dirty="0">
                <a:solidFill>
                  <a:srgbClr val="0070C0"/>
                </a:solidFill>
              </a:rPr>
              <a:t>ON</a:t>
            </a:r>
          </a:p>
          <a:p>
            <a:pPr marL="0" indent="0">
              <a:buNone/>
            </a:pPr>
            <a:r>
              <a:rPr lang="en-US" sz="2100" dirty="0" err="1"/>
              <a:t>b.bib_record_id</a:t>
            </a:r>
            <a:r>
              <a:rPr lang="en-US" sz="2100" dirty="0"/>
              <a:t> = </a:t>
            </a:r>
            <a:r>
              <a:rPr lang="en-US" sz="2100" dirty="0" err="1"/>
              <a:t>bi.bib_record_id</a:t>
            </a:r>
            <a:endParaRPr lang="en-US" sz="2100" dirty="0"/>
          </a:p>
          <a:p>
            <a:pPr marL="0" indent="0">
              <a:buNone/>
            </a:pPr>
            <a:r>
              <a:rPr lang="en-US" sz="2100" dirty="0">
                <a:solidFill>
                  <a:srgbClr val="0070C0"/>
                </a:solidFill>
              </a:rPr>
              <a:t>JOIN</a:t>
            </a:r>
            <a:r>
              <a:rPr lang="en-US" sz="2100" dirty="0"/>
              <a:t> </a:t>
            </a:r>
            <a:r>
              <a:rPr lang="en-US" sz="2100" dirty="0" err="1"/>
              <a:t>sierra_view.record_metadata</a:t>
            </a:r>
            <a:r>
              <a:rPr lang="en-US" sz="2100" dirty="0"/>
              <a:t> m</a:t>
            </a:r>
          </a:p>
          <a:p>
            <a:pPr marL="0" indent="0">
              <a:buNone/>
            </a:pPr>
            <a:r>
              <a:rPr lang="en-US" sz="2100" dirty="0">
                <a:solidFill>
                  <a:srgbClr val="0070C0"/>
                </a:solidFill>
              </a:rPr>
              <a:t>ON</a:t>
            </a:r>
          </a:p>
          <a:p>
            <a:pPr marL="0" indent="0">
              <a:buNone/>
            </a:pPr>
            <a:r>
              <a:rPr lang="en-US" sz="2100" dirty="0" err="1"/>
              <a:t>bi.item_record_id</a:t>
            </a:r>
            <a:r>
              <a:rPr lang="en-US" sz="2100" dirty="0"/>
              <a:t> = m.id </a:t>
            </a:r>
            <a:r>
              <a:rPr lang="en-US" sz="2100" dirty="0">
                <a:solidFill>
                  <a:srgbClr val="0070C0"/>
                </a:solidFill>
              </a:rPr>
              <a:t>AND</a:t>
            </a:r>
            <a:r>
              <a:rPr lang="en-US" sz="2100" dirty="0"/>
              <a:t> </a:t>
            </a:r>
            <a:r>
              <a:rPr lang="en-US" sz="2100" dirty="0" err="1"/>
              <a:t>m.creation_date_gmt</a:t>
            </a:r>
            <a:r>
              <a:rPr lang="en-US" sz="2100" dirty="0"/>
              <a:t> &gt; (</a:t>
            </a:r>
            <a:r>
              <a:rPr lang="en-US" sz="2100" dirty="0" err="1">
                <a:solidFill>
                  <a:srgbClr val="0070C0"/>
                </a:solidFill>
              </a:rPr>
              <a:t>localtimestamp</a:t>
            </a:r>
            <a:r>
              <a:rPr lang="en-US" sz="2100" dirty="0"/>
              <a:t> - </a:t>
            </a:r>
            <a:r>
              <a:rPr lang="en-US" sz="2100" dirty="0">
                <a:solidFill>
                  <a:srgbClr val="0070C0"/>
                </a:solidFill>
              </a:rPr>
              <a:t>interval</a:t>
            </a:r>
            <a:r>
              <a:rPr lang="en-US" sz="2100" dirty="0"/>
              <a:t> '4 days')</a:t>
            </a:r>
          </a:p>
        </p:txBody>
      </p:sp>
    </p:spTree>
    <p:extLst>
      <p:ext uri="{BB962C8B-B14F-4D97-AF65-F5344CB8AC3E}">
        <p14:creationId xmlns:p14="http://schemas.microsoft.com/office/powerpoint/2010/main" val="1156697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sz="half" idx="1"/>
          </p:nvPr>
        </p:nvSpPr>
        <p:spPr/>
        <p:txBody>
          <a:bodyPr/>
          <a:lstStyle/>
          <a:p>
            <a:r>
              <a:rPr lang="en-US" dirty="0" smtClean="0"/>
              <a:t>Cataloger &amp; Acquisitions Librarian turned self-taught data enthusiast</a:t>
            </a:r>
          </a:p>
          <a:p>
            <a:r>
              <a:rPr lang="en-US" dirty="0" smtClean="0"/>
              <a:t>Minuteman Library Network</a:t>
            </a:r>
          </a:p>
          <a:p>
            <a:pPr lvl="1"/>
            <a:r>
              <a:rPr lang="en-US" dirty="0" smtClean="0"/>
              <a:t>41 Member consortia</a:t>
            </a:r>
          </a:p>
          <a:p>
            <a:pPr lvl="1"/>
            <a:r>
              <a:rPr lang="en-US" dirty="0" err="1" smtClean="0"/>
              <a:t>MetroWest</a:t>
            </a:r>
            <a:r>
              <a:rPr lang="en-US" dirty="0" smtClean="0"/>
              <a:t> area outside Boston</a:t>
            </a:r>
          </a:p>
          <a:p>
            <a:pPr lvl="1"/>
            <a:r>
              <a:rPr lang="en-US" dirty="0" smtClean="0"/>
              <a:t>Both Public and Academic members</a:t>
            </a:r>
          </a:p>
        </p:txBody>
      </p:sp>
      <p:pic>
        <p:nvPicPr>
          <p:cNvPr id="6" name="Content Placeholder 5" title="Rufu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5958" y="1200150"/>
            <a:ext cx="3503084" cy="2627313"/>
          </a:xfrm>
        </p:spPr>
      </p:pic>
      <p:sp>
        <p:nvSpPr>
          <p:cNvPr id="5" name="Content Placeholder 4"/>
          <p:cNvSpPr>
            <a:spLocks noGrp="1"/>
          </p:cNvSpPr>
          <p:nvPr>
            <p:ph sz="half" idx="10"/>
          </p:nvPr>
        </p:nvSpPr>
        <p:spPr>
          <a:xfrm>
            <a:off x="5136798" y="3827463"/>
            <a:ext cx="3282244" cy="539053"/>
          </a:xfrm>
        </p:spPr>
        <p:txBody>
          <a:bodyPr/>
          <a:lstStyle/>
          <a:p>
            <a:r>
              <a:rPr lang="en-US" i="0" dirty="0"/>
              <a:t>This is Rufus #</a:t>
            </a:r>
            <a:r>
              <a:rPr lang="en-US" i="0" dirty="0" err="1"/>
              <a:t>DogsOfIUG</a:t>
            </a:r>
            <a:endParaRPr lang="en-US" i="0" dirty="0"/>
          </a:p>
          <a:p>
            <a:endParaRPr lang="en-US" dirty="0"/>
          </a:p>
        </p:txBody>
      </p:sp>
    </p:spTree>
    <p:extLst>
      <p:ext uri="{BB962C8B-B14F-4D97-AF65-F5344CB8AC3E}">
        <p14:creationId xmlns:p14="http://schemas.microsoft.com/office/powerpoint/2010/main" val="2541614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Top/Trending Titles</a:t>
            </a:r>
            <a:endParaRPr lang="en-US" dirty="0"/>
          </a:p>
        </p:txBody>
      </p:sp>
      <p:sp>
        <p:nvSpPr>
          <p:cNvPr id="3" name="Content Placeholder 2"/>
          <p:cNvSpPr>
            <a:spLocks noGrp="1"/>
          </p:cNvSpPr>
          <p:nvPr>
            <p:ph sz="half" idx="1"/>
          </p:nvPr>
        </p:nvSpPr>
        <p:spPr>
          <a:xfrm>
            <a:off x="457199" y="1200151"/>
            <a:ext cx="4422161" cy="3394472"/>
          </a:xfrm>
        </p:spPr>
        <p:txBody>
          <a:bodyPr>
            <a:normAutofit lnSpcReduction="10000"/>
          </a:bodyPr>
          <a:lstStyle/>
          <a:p>
            <a:pPr marL="0" indent="0">
              <a:buNone/>
            </a:pPr>
            <a:r>
              <a:rPr lang="en-US" dirty="0">
                <a:solidFill>
                  <a:srgbClr val="0070C0"/>
                </a:solidFill>
              </a:rPr>
              <a:t>JOIN</a:t>
            </a:r>
          </a:p>
          <a:p>
            <a:pPr marL="0" indent="0">
              <a:buNone/>
            </a:pPr>
            <a:r>
              <a:rPr lang="en-US" dirty="0" err="1"/>
              <a:t>sierra_view.hold</a:t>
            </a:r>
            <a:r>
              <a:rPr lang="en-US" dirty="0"/>
              <a:t> h</a:t>
            </a:r>
          </a:p>
          <a:p>
            <a:pPr marL="0" indent="0">
              <a:buNone/>
            </a:pPr>
            <a:r>
              <a:rPr lang="en-US" dirty="0">
                <a:solidFill>
                  <a:srgbClr val="0070C0"/>
                </a:solidFill>
              </a:rPr>
              <a:t>ON</a:t>
            </a:r>
            <a:r>
              <a:rPr lang="en-US" dirty="0"/>
              <a:t> </a:t>
            </a:r>
            <a:r>
              <a:rPr lang="en-US" dirty="0" err="1"/>
              <a:t>b.bib_record_id</a:t>
            </a:r>
            <a:r>
              <a:rPr lang="en-US" dirty="0"/>
              <a:t> = </a:t>
            </a:r>
            <a:r>
              <a:rPr lang="en-US" dirty="0" err="1"/>
              <a:t>h.record_id</a:t>
            </a:r>
            <a:endParaRPr lang="en-US" dirty="0"/>
          </a:p>
          <a:p>
            <a:pPr marL="0" indent="0">
              <a:buNone/>
            </a:pPr>
            <a:r>
              <a:rPr lang="en-US" dirty="0">
                <a:solidFill>
                  <a:srgbClr val="00B050"/>
                </a:solidFill>
              </a:rPr>
              <a:t>--Include date filter to make trending titles</a:t>
            </a:r>
          </a:p>
          <a:p>
            <a:pPr marL="0" indent="0">
              <a:buNone/>
            </a:pPr>
            <a:r>
              <a:rPr lang="en-US" dirty="0">
                <a:solidFill>
                  <a:srgbClr val="0070C0"/>
                </a:solidFill>
              </a:rPr>
              <a:t>WHERE</a:t>
            </a:r>
            <a:r>
              <a:rPr lang="en-US" dirty="0">
                <a:solidFill>
                  <a:schemeClr val="accent2"/>
                </a:solidFill>
              </a:rPr>
              <a:t> </a:t>
            </a:r>
            <a:r>
              <a:rPr lang="en-US" dirty="0" err="1"/>
              <a:t>h.placed_gmt</a:t>
            </a:r>
            <a:r>
              <a:rPr lang="en-US" dirty="0"/>
              <a:t> &gt; (</a:t>
            </a:r>
            <a:r>
              <a:rPr lang="en-US" dirty="0">
                <a:solidFill>
                  <a:srgbClr val="0070C0"/>
                </a:solidFill>
              </a:rPr>
              <a:t>LOCALTIMESTAMP</a:t>
            </a:r>
            <a:r>
              <a:rPr lang="en-US" dirty="0"/>
              <a:t> -  </a:t>
            </a:r>
          </a:p>
          <a:p>
            <a:pPr marL="0" indent="0">
              <a:buNone/>
            </a:pPr>
            <a:r>
              <a:rPr lang="en-US" dirty="0"/>
              <a:t>    </a:t>
            </a:r>
            <a:r>
              <a:rPr lang="en-US" dirty="0">
                <a:solidFill>
                  <a:srgbClr val="0070C0"/>
                </a:solidFill>
              </a:rPr>
              <a:t>INTERVAL</a:t>
            </a:r>
            <a:r>
              <a:rPr lang="en-US" dirty="0"/>
              <a:t> '2 days')</a:t>
            </a:r>
          </a:p>
          <a:p>
            <a:pPr marL="0" indent="0">
              <a:buNone/>
            </a:pPr>
            <a:endParaRPr lang="en-US" dirty="0"/>
          </a:p>
          <a:p>
            <a:pPr marL="0" indent="0">
              <a:buNone/>
            </a:pPr>
            <a:r>
              <a:rPr lang="en-US" dirty="0">
                <a:solidFill>
                  <a:srgbClr val="0070C0"/>
                </a:solidFill>
              </a:rPr>
              <a:t>ORDER BY COUNT</a:t>
            </a:r>
            <a:r>
              <a:rPr lang="en-US" dirty="0"/>
              <a:t>(h.id) </a:t>
            </a:r>
            <a:r>
              <a:rPr lang="en-US" dirty="0">
                <a:solidFill>
                  <a:srgbClr val="0070C0"/>
                </a:solidFill>
              </a:rPr>
              <a:t>DESC</a:t>
            </a:r>
          </a:p>
          <a:p>
            <a:endParaRPr lang="en-US" dirty="0"/>
          </a:p>
        </p:txBody>
      </p:sp>
      <p:sp>
        <p:nvSpPr>
          <p:cNvPr id="4" name="Content Placeholder 3"/>
          <p:cNvSpPr>
            <a:spLocks noGrp="1"/>
          </p:cNvSpPr>
          <p:nvPr>
            <p:ph sz="half" idx="2"/>
          </p:nvPr>
        </p:nvSpPr>
        <p:spPr>
          <a:xfrm>
            <a:off x="5125250" y="1200151"/>
            <a:ext cx="3561550" cy="2626782"/>
          </a:xfrm>
        </p:spPr>
        <p:txBody>
          <a:bodyPr/>
          <a:lstStyle/>
          <a:p>
            <a:r>
              <a:rPr lang="en-US" dirty="0"/>
              <a:t>Better but more complicated version </a:t>
            </a:r>
            <a:r>
              <a:rPr lang="en-US" dirty="0" smtClean="0"/>
              <a:t>available at </a:t>
            </a:r>
          </a:p>
          <a:p>
            <a:r>
              <a:rPr lang="en-US" dirty="0" smtClean="0"/>
              <a:t>https</a:t>
            </a:r>
            <a:r>
              <a:rPr lang="en-US" dirty="0"/>
              <a:t>://bit.ly/2IJg88I</a:t>
            </a:r>
          </a:p>
        </p:txBody>
      </p:sp>
    </p:spTree>
    <p:extLst>
      <p:ext uri="{BB962C8B-B14F-4D97-AF65-F5344CB8AC3E}">
        <p14:creationId xmlns:p14="http://schemas.microsoft.com/office/powerpoint/2010/main" val="1756867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Books You Can't Put Down Page"/>
          <p:cNvPicPr>
            <a:picLocks noChangeAspect="1"/>
          </p:cNvPicPr>
          <p:nvPr/>
        </p:nvPicPr>
        <p:blipFill>
          <a:blip r:embed="rId3"/>
          <a:stretch>
            <a:fillRect/>
          </a:stretch>
        </p:blipFill>
        <p:spPr>
          <a:xfrm>
            <a:off x="4648200" y="1188445"/>
            <a:ext cx="4038600" cy="3037699"/>
          </a:xfrm>
          <a:prstGeom prst="rect">
            <a:avLst/>
          </a:prstGeom>
        </p:spPr>
      </p:pic>
      <p:sp>
        <p:nvSpPr>
          <p:cNvPr id="2" name="Title 1"/>
          <p:cNvSpPr>
            <a:spLocks noGrp="1"/>
          </p:cNvSpPr>
          <p:nvPr>
            <p:ph type="title"/>
          </p:nvPr>
        </p:nvSpPr>
        <p:spPr/>
        <p:txBody>
          <a:bodyPr/>
          <a:lstStyle/>
          <a:p>
            <a:r>
              <a:rPr lang="en-US" dirty="0" smtClean="0"/>
              <a:t>Books You Can’t Put Down</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solidFill>
                  <a:srgbClr val="0070C0"/>
                </a:solidFill>
              </a:rPr>
              <a:t>JOIN</a:t>
            </a:r>
          </a:p>
          <a:p>
            <a:pPr marL="0" indent="0">
              <a:buNone/>
            </a:pPr>
            <a:r>
              <a:rPr lang="en-US" dirty="0" err="1"/>
              <a:t>sierra_view.item_record</a:t>
            </a:r>
            <a:r>
              <a:rPr lang="en-US" dirty="0"/>
              <a:t> </a:t>
            </a:r>
            <a:r>
              <a:rPr lang="en-US" dirty="0" err="1"/>
              <a:t>i</a:t>
            </a:r>
            <a:endParaRPr lang="en-US" dirty="0"/>
          </a:p>
          <a:p>
            <a:pPr marL="0" indent="0">
              <a:buNone/>
            </a:pPr>
            <a:r>
              <a:rPr lang="en-US" dirty="0">
                <a:solidFill>
                  <a:srgbClr val="0070C0"/>
                </a:solidFill>
              </a:rPr>
              <a:t>ON</a:t>
            </a:r>
          </a:p>
          <a:p>
            <a:pPr marL="0" indent="0">
              <a:buNone/>
            </a:pPr>
            <a:r>
              <a:rPr lang="en-US" dirty="0" err="1"/>
              <a:t>bi.item_record_id</a:t>
            </a:r>
            <a:r>
              <a:rPr lang="en-US" dirty="0"/>
              <a:t> = i.id</a:t>
            </a:r>
          </a:p>
          <a:p>
            <a:pPr marL="0" indent="0">
              <a:buNone/>
            </a:pPr>
            <a:r>
              <a:rPr lang="en-US" dirty="0">
                <a:solidFill>
                  <a:srgbClr val="0070C0"/>
                </a:solidFill>
              </a:rPr>
              <a:t>JOIN</a:t>
            </a:r>
          </a:p>
          <a:p>
            <a:pPr marL="0" indent="0">
              <a:buNone/>
            </a:pPr>
            <a:r>
              <a:rPr lang="en-US" dirty="0" err="1"/>
              <a:t>sierra_view.fine</a:t>
            </a:r>
            <a:r>
              <a:rPr lang="en-US" dirty="0"/>
              <a:t> f</a:t>
            </a:r>
          </a:p>
          <a:p>
            <a:pPr marL="0" indent="0">
              <a:buNone/>
            </a:pPr>
            <a:r>
              <a:rPr lang="en-US" dirty="0">
                <a:solidFill>
                  <a:srgbClr val="0070C0"/>
                </a:solidFill>
              </a:rPr>
              <a:t>ON</a:t>
            </a:r>
          </a:p>
          <a:p>
            <a:pPr marL="0" indent="0">
              <a:buNone/>
            </a:pPr>
            <a:r>
              <a:rPr lang="en-US" dirty="0"/>
              <a:t>i.id = </a:t>
            </a:r>
            <a:r>
              <a:rPr lang="en-US" dirty="0" err="1" smtClean="0"/>
              <a:t>f.item_record_metadata_id</a:t>
            </a:r>
            <a:endParaRPr lang="en-US" dirty="0" smtClean="0"/>
          </a:p>
          <a:p>
            <a:pPr marL="0" indent="0">
              <a:buNone/>
            </a:pPr>
            <a:r>
              <a:rPr lang="en-US" dirty="0" smtClean="0">
                <a:solidFill>
                  <a:srgbClr val="0070C0"/>
                </a:solidFill>
              </a:rPr>
              <a:t>AND</a:t>
            </a:r>
            <a:r>
              <a:rPr lang="en-US" dirty="0" smtClean="0"/>
              <a:t> </a:t>
            </a:r>
            <a:r>
              <a:rPr lang="en-US" dirty="0" err="1"/>
              <a:t>f.charge_code</a:t>
            </a:r>
            <a:r>
              <a:rPr lang="en-US" dirty="0"/>
              <a:t> = '2‘</a:t>
            </a:r>
          </a:p>
          <a:p>
            <a:pPr marL="0" indent="0">
              <a:buNone/>
            </a:pPr>
            <a:r>
              <a:rPr lang="en-US" dirty="0">
                <a:solidFill>
                  <a:srgbClr val="0070C0"/>
                </a:solidFill>
              </a:rPr>
              <a:t>ORDER</a:t>
            </a:r>
            <a:r>
              <a:rPr lang="en-US" dirty="0"/>
              <a:t> </a:t>
            </a:r>
            <a:r>
              <a:rPr lang="en-US" dirty="0">
                <a:solidFill>
                  <a:srgbClr val="0070C0"/>
                </a:solidFill>
              </a:rPr>
              <a:t>BY</a:t>
            </a:r>
            <a:r>
              <a:rPr lang="en-US" dirty="0"/>
              <a:t> </a:t>
            </a:r>
            <a:r>
              <a:rPr lang="en-US" dirty="0">
                <a:solidFill>
                  <a:srgbClr val="0070C0"/>
                </a:solidFill>
              </a:rPr>
              <a:t>COUNT</a:t>
            </a:r>
            <a:r>
              <a:rPr lang="en-US" dirty="0"/>
              <a:t>(i.id) </a:t>
            </a:r>
            <a:r>
              <a:rPr lang="en-US" dirty="0">
                <a:solidFill>
                  <a:srgbClr val="0070C0"/>
                </a:solidFill>
              </a:rPr>
              <a:t>DESC</a:t>
            </a:r>
          </a:p>
          <a:p>
            <a:endParaRPr lang="en-US" dirty="0"/>
          </a:p>
        </p:txBody>
      </p:sp>
    </p:spTree>
    <p:extLst>
      <p:ext uri="{BB962C8B-B14F-4D97-AF65-F5344CB8AC3E}">
        <p14:creationId xmlns:p14="http://schemas.microsoft.com/office/powerpoint/2010/main" val="837576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Jut Returned List Page"/>
          <p:cNvPicPr>
            <a:picLocks noChangeAspect="1"/>
          </p:cNvPicPr>
          <p:nvPr/>
        </p:nvPicPr>
        <p:blipFill>
          <a:blip r:embed="rId3"/>
          <a:stretch>
            <a:fillRect/>
          </a:stretch>
        </p:blipFill>
        <p:spPr>
          <a:xfrm>
            <a:off x="4648200" y="1200152"/>
            <a:ext cx="4201240" cy="3022528"/>
          </a:xfrm>
          <a:prstGeom prst="rect">
            <a:avLst/>
          </a:prstGeom>
        </p:spPr>
      </p:pic>
      <p:sp>
        <p:nvSpPr>
          <p:cNvPr id="2" name="Title 1"/>
          <p:cNvSpPr>
            <a:spLocks noGrp="1"/>
          </p:cNvSpPr>
          <p:nvPr>
            <p:ph type="title"/>
          </p:nvPr>
        </p:nvSpPr>
        <p:spPr/>
        <p:txBody>
          <a:bodyPr/>
          <a:lstStyle/>
          <a:p>
            <a:r>
              <a:rPr lang="en-US" dirty="0" smtClean="0"/>
              <a:t>Just Returned</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a:solidFill>
                  <a:srgbClr val="0070C0"/>
                </a:solidFill>
              </a:rPr>
              <a:t>JOIN</a:t>
            </a:r>
          </a:p>
          <a:p>
            <a:pPr marL="0" indent="0">
              <a:buNone/>
            </a:pPr>
            <a:r>
              <a:rPr lang="en-US" dirty="0" err="1"/>
              <a:t>sierra_view.circ_trans</a:t>
            </a:r>
            <a:r>
              <a:rPr lang="en-US" dirty="0"/>
              <a:t> c</a:t>
            </a:r>
          </a:p>
          <a:p>
            <a:pPr marL="0" indent="0">
              <a:buNone/>
            </a:pPr>
            <a:r>
              <a:rPr lang="en-US" dirty="0">
                <a:solidFill>
                  <a:srgbClr val="0070C0"/>
                </a:solidFill>
              </a:rPr>
              <a:t>ON</a:t>
            </a:r>
          </a:p>
          <a:p>
            <a:pPr marL="0" indent="0">
              <a:buNone/>
            </a:pPr>
            <a:r>
              <a:rPr lang="en-US" dirty="0" err="1"/>
              <a:t>b.bib_record_id</a:t>
            </a:r>
            <a:r>
              <a:rPr lang="en-US" dirty="0"/>
              <a:t> = </a:t>
            </a:r>
            <a:r>
              <a:rPr lang="en-US" dirty="0" err="1"/>
              <a:t>c.bib_record_id</a:t>
            </a:r>
            <a:r>
              <a:rPr lang="en-US" dirty="0"/>
              <a:t> </a:t>
            </a:r>
          </a:p>
          <a:p>
            <a:pPr marL="0" indent="0">
              <a:buNone/>
            </a:pPr>
            <a:r>
              <a:rPr lang="en-US" dirty="0">
                <a:solidFill>
                  <a:srgbClr val="0070C0"/>
                </a:solidFill>
              </a:rPr>
              <a:t>AND</a:t>
            </a:r>
            <a:r>
              <a:rPr lang="en-US" dirty="0"/>
              <a:t> </a:t>
            </a:r>
            <a:r>
              <a:rPr lang="en-US" dirty="0" err="1"/>
              <a:t>c.op_code</a:t>
            </a:r>
            <a:r>
              <a:rPr lang="en-US" dirty="0"/>
              <a:t> = ‘</a:t>
            </a:r>
            <a:r>
              <a:rPr lang="en-US" dirty="0" err="1"/>
              <a:t>i</a:t>
            </a:r>
            <a:r>
              <a:rPr lang="en-US" dirty="0"/>
              <a:t>’</a:t>
            </a:r>
          </a:p>
          <a:p>
            <a:pPr marL="0" indent="0">
              <a:buNone/>
            </a:pPr>
            <a:r>
              <a:rPr lang="en-US" dirty="0">
                <a:solidFill>
                  <a:srgbClr val="0070C0"/>
                </a:solidFill>
              </a:rPr>
              <a:t>AND</a:t>
            </a:r>
            <a:r>
              <a:rPr lang="en-US" dirty="0"/>
              <a:t> </a:t>
            </a:r>
            <a:r>
              <a:rPr lang="en-US" dirty="0" err="1"/>
              <a:t>c.transaction_gmt</a:t>
            </a:r>
            <a:r>
              <a:rPr lang="en-US" dirty="0"/>
              <a:t> &gt; (</a:t>
            </a:r>
            <a:r>
              <a:rPr lang="en-US" dirty="0">
                <a:solidFill>
                  <a:srgbClr val="0070C0"/>
                </a:solidFill>
              </a:rPr>
              <a:t>LOCALTIMESTAMP</a:t>
            </a:r>
            <a:r>
              <a:rPr lang="en-US" dirty="0"/>
              <a:t> – </a:t>
            </a:r>
            <a:r>
              <a:rPr lang="en-US" dirty="0">
                <a:solidFill>
                  <a:srgbClr val="0070C0"/>
                </a:solidFill>
              </a:rPr>
              <a:t>INTERVAL</a:t>
            </a:r>
            <a:r>
              <a:rPr lang="en-US" dirty="0"/>
              <a:t> ‘1 day’)</a:t>
            </a:r>
          </a:p>
          <a:p>
            <a:pPr marL="0" indent="0">
              <a:buNone/>
            </a:pPr>
            <a:r>
              <a:rPr lang="en-US" dirty="0">
                <a:solidFill>
                  <a:srgbClr val="0070C0"/>
                </a:solidFill>
              </a:rPr>
              <a:t>ORDER</a:t>
            </a:r>
            <a:r>
              <a:rPr lang="en-US" dirty="0"/>
              <a:t> </a:t>
            </a:r>
            <a:r>
              <a:rPr lang="en-US" dirty="0">
                <a:solidFill>
                  <a:srgbClr val="0070C0"/>
                </a:solidFill>
              </a:rPr>
              <a:t>BY</a:t>
            </a:r>
            <a:r>
              <a:rPr lang="en-US" dirty="0"/>
              <a:t> </a:t>
            </a:r>
            <a:r>
              <a:rPr lang="en-US" dirty="0" err="1"/>
              <a:t>c.transaction_gmt</a:t>
            </a:r>
            <a:r>
              <a:rPr lang="en-US" dirty="0"/>
              <a:t> </a:t>
            </a:r>
            <a:r>
              <a:rPr lang="en-US" dirty="0">
                <a:solidFill>
                  <a:srgbClr val="0070C0"/>
                </a:solidFill>
              </a:rPr>
              <a:t>DESC</a:t>
            </a:r>
          </a:p>
          <a:p>
            <a:endParaRPr lang="en-US" dirty="0"/>
          </a:p>
        </p:txBody>
      </p:sp>
    </p:spTree>
    <p:extLst>
      <p:ext uri="{BB962C8B-B14F-4D97-AF65-F5344CB8AC3E}">
        <p14:creationId xmlns:p14="http://schemas.microsoft.com/office/powerpoint/2010/main" val="885924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Staff Favorites for the Year Page"/>
          <p:cNvPicPr>
            <a:picLocks noChangeAspect="1"/>
          </p:cNvPicPr>
          <p:nvPr/>
        </p:nvPicPr>
        <p:blipFill>
          <a:blip r:embed="rId3"/>
          <a:stretch>
            <a:fillRect/>
          </a:stretch>
        </p:blipFill>
        <p:spPr>
          <a:xfrm>
            <a:off x="5542804" y="1070663"/>
            <a:ext cx="3296396" cy="3244445"/>
          </a:xfrm>
          <a:prstGeom prst="rect">
            <a:avLst/>
          </a:prstGeom>
        </p:spPr>
      </p:pic>
      <p:sp>
        <p:nvSpPr>
          <p:cNvPr id="2" name="Title 1"/>
          <p:cNvSpPr>
            <a:spLocks noGrp="1"/>
          </p:cNvSpPr>
          <p:nvPr>
            <p:ph type="title"/>
          </p:nvPr>
        </p:nvSpPr>
        <p:spPr/>
        <p:txBody>
          <a:bodyPr/>
          <a:lstStyle/>
          <a:p>
            <a:r>
              <a:rPr lang="en-US" dirty="0" smtClean="0"/>
              <a:t>Lazy Curation</a:t>
            </a:r>
            <a:endParaRPr lang="en-US" dirty="0"/>
          </a:p>
        </p:txBody>
      </p:sp>
      <p:sp>
        <p:nvSpPr>
          <p:cNvPr id="3" name="Content Placeholder 2"/>
          <p:cNvSpPr>
            <a:spLocks noGrp="1"/>
          </p:cNvSpPr>
          <p:nvPr>
            <p:ph sz="half" idx="1"/>
          </p:nvPr>
        </p:nvSpPr>
        <p:spPr>
          <a:xfrm>
            <a:off x="457199" y="1200151"/>
            <a:ext cx="5085603" cy="3394472"/>
          </a:xfrm>
        </p:spPr>
        <p:txBody>
          <a:bodyPr>
            <a:normAutofit/>
          </a:bodyPr>
          <a:lstStyle/>
          <a:p>
            <a:r>
              <a:rPr lang="en-US" dirty="0"/>
              <a:t>Curated list without all the data entry</a:t>
            </a:r>
          </a:p>
          <a:p>
            <a:r>
              <a:rPr lang="en-US" dirty="0"/>
              <a:t>Requires known record numbers</a:t>
            </a:r>
          </a:p>
          <a:p>
            <a:r>
              <a:rPr lang="en-US" dirty="0"/>
              <a:t>Query gathers title, author, Cover image and Encore link</a:t>
            </a:r>
          </a:p>
          <a:p>
            <a:r>
              <a:rPr lang="en-US" dirty="0"/>
              <a:t>Uses </a:t>
            </a:r>
            <a:r>
              <a:rPr lang="en-US" dirty="0">
                <a:solidFill>
                  <a:srgbClr val="0070C0"/>
                </a:solidFill>
              </a:rPr>
              <a:t>RANDOM</a:t>
            </a:r>
            <a:r>
              <a:rPr lang="en-US" dirty="0"/>
              <a:t> and </a:t>
            </a:r>
            <a:r>
              <a:rPr lang="en-US" dirty="0">
                <a:solidFill>
                  <a:srgbClr val="0070C0"/>
                </a:solidFill>
              </a:rPr>
              <a:t>LIMIT</a:t>
            </a:r>
            <a:r>
              <a:rPr lang="en-US" dirty="0"/>
              <a:t> to give appearance of regular updates</a:t>
            </a:r>
          </a:p>
          <a:p>
            <a:pPr lvl="1"/>
            <a:r>
              <a:rPr lang="en-US" dirty="0"/>
              <a:t>Each day query runs to produce a random subset </a:t>
            </a:r>
            <a:r>
              <a:rPr lang="en-US" dirty="0" smtClean="0"/>
              <a:t>of included </a:t>
            </a:r>
            <a:r>
              <a:rPr lang="en-US" dirty="0"/>
              <a:t>records</a:t>
            </a:r>
          </a:p>
          <a:p>
            <a:endParaRPr lang="en-US" dirty="0"/>
          </a:p>
        </p:txBody>
      </p:sp>
    </p:spTree>
    <p:extLst>
      <p:ext uri="{BB962C8B-B14F-4D97-AF65-F5344CB8AC3E}">
        <p14:creationId xmlns:p14="http://schemas.microsoft.com/office/powerpoint/2010/main" val="1969243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Lazy Curation Query</a:t>
            </a:r>
            <a:endParaRPr lang="en-US" dirty="0"/>
          </a:p>
        </p:txBody>
      </p:sp>
      <p:sp>
        <p:nvSpPr>
          <p:cNvPr id="3" name="Content Placeholder 2"/>
          <p:cNvSpPr>
            <a:spLocks noGrp="1"/>
          </p:cNvSpPr>
          <p:nvPr>
            <p:ph sz="half" idx="1"/>
          </p:nvPr>
        </p:nvSpPr>
        <p:spPr/>
        <p:txBody>
          <a:bodyPr/>
          <a:lstStyle/>
          <a:p>
            <a:pPr marL="0" indent="0">
              <a:buNone/>
            </a:pPr>
            <a:r>
              <a:rPr lang="en-US" dirty="0">
                <a:solidFill>
                  <a:srgbClr val="0070C0"/>
                </a:solidFill>
              </a:rPr>
              <a:t>JOIN</a:t>
            </a:r>
          </a:p>
          <a:p>
            <a:pPr marL="0" indent="0">
              <a:buNone/>
            </a:pPr>
            <a:r>
              <a:rPr lang="en-US" dirty="0" err="1"/>
              <a:t>sierra_view.bib_view</a:t>
            </a:r>
            <a:r>
              <a:rPr lang="en-US" dirty="0"/>
              <a:t> v</a:t>
            </a:r>
          </a:p>
          <a:p>
            <a:pPr marL="0" indent="0">
              <a:buNone/>
            </a:pPr>
            <a:r>
              <a:rPr lang="en-US" dirty="0">
                <a:solidFill>
                  <a:srgbClr val="0070C0"/>
                </a:solidFill>
              </a:rPr>
              <a:t>ON</a:t>
            </a:r>
            <a:r>
              <a:rPr lang="en-US" dirty="0"/>
              <a:t> </a:t>
            </a:r>
            <a:r>
              <a:rPr lang="en-US" dirty="0" err="1"/>
              <a:t>b.bib_record_id</a:t>
            </a:r>
            <a:r>
              <a:rPr lang="en-US" dirty="0"/>
              <a:t> = v.id </a:t>
            </a:r>
          </a:p>
          <a:p>
            <a:pPr marL="0" indent="0">
              <a:buNone/>
            </a:pPr>
            <a:r>
              <a:rPr lang="en-US" dirty="0">
                <a:solidFill>
                  <a:srgbClr val="0070C0"/>
                </a:solidFill>
              </a:rPr>
              <a:t>AND</a:t>
            </a:r>
            <a:r>
              <a:rPr lang="en-US" dirty="0"/>
              <a:t> </a:t>
            </a:r>
            <a:r>
              <a:rPr lang="en-US" dirty="0" err="1"/>
              <a:t>v.record_num</a:t>
            </a:r>
            <a:r>
              <a:rPr lang="en-US" dirty="0"/>
              <a:t> </a:t>
            </a:r>
            <a:r>
              <a:rPr lang="en-US" dirty="0">
                <a:solidFill>
                  <a:srgbClr val="0070C0"/>
                </a:solidFill>
              </a:rPr>
              <a:t>IN</a:t>
            </a:r>
            <a:r>
              <a:rPr lang="en-US" dirty="0"/>
              <a:t> (‘record1',‘record2',‘record3‘…’record50’)</a:t>
            </a:r>
          </a:p>
          <a:p>
            <a:pPr marL="0" indent="0">
              <a:buNone/>
            </a:pPr>
            <a:r>
              <a:rPr lang="en-US" dirty="0">
                <a:solidFill>
                  <a:srgbClr val="0070C0"/>
                </a:solidFill>
              </a:rPr>
              <a:t>GROUP</a:t>
            </a:r>
            <a:r>
              <a:rPr lang="en-US" dirty="0">
                <a:solidFill>
                  <a:schemeClr val="accent2"/>
                </a:solidFill>
              </a:rPr>
              <a:t> </a:t>
            </a:r>
            <a:r>
              <a:rPr lang="en-US" dirty="0">
                <a:solidFill>
                  <a:srgbClr val="0070C0"/>
                </a:solidFill>
              </a:rPr>
              <a:t>BY</a:t>
            </a:r>
            <a:r>
              <a:rPr lang="en-US" dirty="0">
                <a:solidFill>
                  <a:schemeClr val="accent2"/>
                </a:solidFill>
              </a:rPr>
              <a:t> </a:t>
            </a:r>
            <a:r>
              <a:rPr lang="en-US" dirty="0"/>
              <a:t>1,2,3 </a:t>
            </a:r>
          </a:p>
          <a:p>
            <a:pPr marL="0" indent="0">
              <a:buNone/>
            </a:pPr>
            <a:r>
              <a:rPr lang="en-US" dirty="0">
                <a:solidFill>
                  <a:srgbClr val="0070C0"/>
                </a:solidFill>
              </a:rPr>
              <a:t>ORDER BY RANDOM</a:t>
            </a:r>
            <a:r>
              <a:rPr lang="en-US" dirty="0"/>
              <a:t>()</a:t>
            </a:r>
          </a:p>
          <a:p>
            <a:pPr marL="0" indent="0">
              <a:buNone/>
            </a:pPr>
            <a:r>
              <a:rPr lang="en-US" dirty="0">
                <a:solidFill>
                  <a:srgbClr val="0070C0"/>
                </a:solidFill>
              </a:rPr>
              <a:t>LIMIT</a:t>
            </a:r>
            <a:r>
              <a:rPr lang="en-US" dirty="0"/>
              <a:t> </a:t>
            </a:r>
            <a:r>
              <a:rPr lang="en-US" dirty="0" smtClean="0"/>
              <a:t>25</a:t>
            </a:r>
            <a:endParaRPr lang="en-US" dirty="0"/>
          </a:p>
        </p:txBody>
      </p:sp>
      <p:sp>
        <p:nvSpPr>
          <p:cNvPr id="4" name="Content Placeholder 3"/>
          <p:cNvSpPr>
            <a:spLocks noGrp="1"/>
          </p:cNvSpPr>
          <p:nvPr>
            <p:ph sz="half" idx="2"/>
          </p:nvPr>
        </p:nvSpPr>
        <p:spPr/>
        <p:txBody>
          <a:bodyPr/>
          <a:lstStyle/>
          <a:p>
            <a:endParaRPr lang="en-US"/>
          </a:p>
        </p:txBody>
      </p:sp>
      <p:pic>
        <p:nvPicPr>
          <p:cNvPr id="8" name="Picture 7" title="Where Do I Begin? Mysteries Page"/>
          <p:cNvPicPr>
            <a:picLocks noChangeAspect="1"/>
          </p:cNvPicPr>
          <p:nvPr/>
        </p:nvPicPr>
        <p:blipFill>
          <a:blip r:embed="rId3"/>
          <a:stretch>
            <a:fillRect/>
          </a:stretch>
        </p:blipFill>
        <p:spPr>
          <a:xfrm>
            <a:off x="4495800" y="1200151"/>
            <a:ext cx="4438929" cy="3046024"/>
          </a:xfrm>
          <a:prstGeom prst="rect">
            <a:avLst/>
          </a:prstGeom>
        </p:spPr>
      </p:pic>
    </p:spTree>
    <p:extLst>
      <p:ext uri="{BB962C8B-B14F-4D97-AF65-F5344CB8AC3E}">
        <p14:creationId xmlns:p14="http://schemas.microsoft.com/office/powerpoint/2010/main" val="1266102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 Book First</a:t>
            </a:r>
            <a:endParaRPr lang="en-US" dirty="0"/>
          </a:p>
        </p:txBody>
      </p:sp>
      <p:sp>
        <p:nvSpPr>
          <p:cNvPr id="3" name="Content Placeholder 2"/>
          <p:cNvSpPr>
            <a:spLocks noGrp="1"/>
          </p:cNvSpPr>
          <p:nvPr>
            <p:ph sz="half" idx="1"/>
          </p:nvPr>
        </p:nvSpPr>
        <p:spPr/>
        <p:txBody>
          <a:bodyPr/>
          <a:lstStyle/>
          <a:p>
            <a:pPr marL="0" indent="0">
              <a:buNone/>
            </a:pPr>
            <a:r>
              <a:rPr lang="en-US" dirty="0" err="1"/>
              <a:t>v.record_num</a:t>
            </a:r>
            <a:r>
              <a:rPr lang="en-US" dirty="0"/>
              <a:t> </a:t>
            </a:r>
            <a:r>
              <a:rPr lang="en-US" dirty="0">
                <a:solidFill>
                  <a:srgbClr val="0070C0"/>
                </a:solidFill>
              </a:rPr>
              <a:t>IN</a:t>
            </a:r>
            <a:r>
              <a:rPr lang="en-US" dirty="0"/>
              <a:t> (</a:t>
            </a:r>
          </a:p>
          <a:p>
            <a:pPr marL="0" indent="0">
              <a:buNone/>
            </a:pPr>
            <a:r>
              <a:rPr lang="en-US" dirty="0"/>
              <a:t>--FILMS</a:t>
            </a:r>
          </a:p>
          <a:p>
            <a:pPr marL="0" indent="0">
              <a:buNone/>
            </a:pPr>
            <a:r>
              <a:rPr lang="en-US" dirty="0"/>
              <a:t>--Into the </a:t>
            </a:r>
            <a:r>
              <a:rPr lang="en-US" dirty="0" err="1"/>
              <a:t>Spiderverse</a:t>
            </a:r>
            <a:r>
              <a:rPr lang="en-US" dirty="0"/>
              <a:t> </a:t>
            </a:r>
          </a:p>
          <a:p>
            <a:pPr marL="0" indent="0">
              <a:buNone/>
            </a:pPr>
            <a:r>
              <a:rPr lang="en-US" dirty="0"/>
              <a:t>‘3479082’,</a:t>
            </a:r>
          </a:p>
          <a:p>
            <a:pPr marL="0" indent="0">
              <a:buNone/>
            </a:pPr>
            <a:r>
              <a:rPr lang="en-US" dirty="0"/>
              <a:t>--If Beale Street Could Talk</a:t>
            </a:r>
          </a:p>
          <a:p>
            <a:pPr marL="0" indent="0">
              <a:buNone/>
            </a:pPr>
            <a:r>
              <a:rPr lang="en-US" dirty="0"/>
              <a:t>‘3779420’,</a:t>
            </a:r>
          </a:p>
          <a:p>
            <a:pPr marL="0" indent="0">
              <a:buNone/>
            </a:pPr>
            <a:r>
              <a:rPr lang="en-US" dirty="0"/>
              <a:t>--TV</a:t>
            </a:r>
          </a:p>
          <a:p>
            <a:pPr marL="0" indent="0">
              <a:buNone/>
            </a:pPr>
            <a:r>
              <a:rPr lang="en-US" dirty="0"/>
              <a:t>--Good Omens…)</a:t>
            </a:r>
          </a:p>
          <a:p>
            <a:endParaRPr lang="en-US" dirty="0"/>
          </a:p>
        </p:txBody>
      </p:sp>
      <p:sp>
        <p:nvSpPr>
          <p:cNvPr id="4" name="Content Placeholder 3"/>
          <p:cNvSpPr>
            <a:spLocks noGrp="1"/>
          </p:cNvSpPr>
          <p:nvPr>
            <p:ph sz="half" idx="2"/>
          </p:nvPr>
        </p:nvSpPr>
        <p:spPr/>
        <p:txBody>
          <a:bodyPr/>
          <a:lstStyle/>
          <a:p>
            <a:endParaRPr lang="en-US"/>
          </a:p>
        </p:txBody>
      </p:sp>
      <p:pic>
        <p:nvPicPr>
          <p:cNvPr id="6" name="Picture 5" title="Read the Book First Page"/>
          <p:cNvPicPr>
            <a:picLocks noChangeAspect="1"/>
          </p:cNvPicPr>
          <p:nvPr/>
        </p:nvPicPr>
        <p:blipFill>
          <a:blip r:embed="rId3"/>
          <a:stretch>
            <a:fillRect/>
          </a:stretch>
        </p:blipFill>
        <p:spPr>
          <a:xfrm>
            <a:off x="4495800" y="1200151"/>
            <a:ext cx="4413524" cy="3038323"/>
          </a:xfrm>
          <a:prstGeom prst="rect">
            <a:avLst/>
          </a:prstGeom>
        </p:spPr>
      </p:pic>
    </p:spTree>
    <p:extLst>
      <p:ext uri="{BB962C8B-B14F-4D97-AF65-F5344CB8AC3E}">
        <p14:creationId xmlns:p14="http://schemas.microsoft.com/office/powerpoint/2010/main" val="387132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Topical</a:t>
            </a:r>
            <a:endParaRPr lang="en-US" dirty="0"/>
          </a:p>
        </p:txBody>
      </p:sp>
      <p:sp>
        <p:nvSpPr>
          <p:cNvPr id="3" name="Content Placeholder 2"/>
          <p:cNvSpPr>
            <a:spLocks noGrp="1"/>
          </p:cNvSpPr>
          <p:nvPr>
            <p:ph idx="1"/>
          </p:nvPr>
        </p:nvSpPr>
        <p:spPr/>
        <p:txBody>
          <a:bodyPr/>
          <a:lstStyle/>
          <a:p>
            <a:r>
              <a:rPr lang="en-US" dirty="0" smtClean="0"/>
              <a:t>Query framework for quickly building subject based lists</a:t>
            </a:r>
          </a:p>
          <a:p>
            <a:r>
              <a:rPr lang="en-US" dirty="0" smtClean="0"/>
              <a:t>Avoid labor of curated lists</a:t>
            </a:r>
          </a:p>
          <a:p>
            <a:r>
              <a:rPr lang="en-US" dirty="0" smtClean="0"/>
              <a:t>Require testing to ensure expected results</a:t>
            </a:r>
          </a:p>
          <a:p>
            <a:r>
              <a:rPr lang="en-US" dirty="0" smtClean="0"/>
              <a:t>Length of time posted will vary</a:t>
            </a:r>
          </a:p>
          <a:p>
            <a:pPr lvl="1"/>
            <a:r>
              <a:rPr lang="en-US" dirty="0" smtClean="0"/>
              <a:t>Permanent (Things to Do In Massachusetts)</a:t>
            </a:r>
          </a:p>
          <a:p>
            <a:pPr lvl="1"/>
            <a:r>
              <a:rPr lang="en-US" dirty="0" smtClean="0"/>
              <a:t>Annual (Pride Month, </a:t>
            </a:r>
            <a:r>
              <a:rPr lang="en-US" dirty="0" err="1" smtClean="0"/>
              <a:t>NaNoWriMo</a:t>
            </a:r>
            <a:r>
              <a:rPr lang="en-US" dirty="0" smtClean="0"/>
              <a:t>, Halloween)</a:t>
            </a:r>
          </a:p>
          <a:p>
            <a:pPr lvl="1"/>
            <a:r>
              <a:rPr lang="en-US" dirty="0" smtClean="0"/>
              <a:t>“One-offs” (celebrate Victoria’s 200</a:t>
            </a:r>
            <a:r>
              <a:rPr lang="en-US" baseline="30000" dirty="0" smtClean="0"/>
              <a:t>th</a:t>
            </a:r>
            <a:r>
              <a:rPr lang="en-US" dirty="0" smtClean="0"/>
              <a:t> birthday)</a:t>
            </a:r>
          </a:p>
          <a:p>
            <a:pPr marL="0" indent="0">
              <a:buNone/>
            </a:pPr>
            <a:endParaRPr lang="en-US" dirty="0"/>
          </a:p>
        </p:txBody>
      </p:sp>
    </p:spTree>
    <p:extLst>
      <p:ext uri="{BB962C8B-B14F-4D97-AF65-F5344CB8AC3E}">
        <p14:creationId xmlns:p14="http://schemas.microsoft.com/office/powerpoint/2010/main" val="2387449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Books About Books Page"/>
          <p:cNvPicPr>
            <a:picLocks noChangeAspect="1"/>
          </p:cNvPicPr>
          <p:nvPr/>
        </p:nvPicPr>
        <p:blipFill>
          <a:blip r:embed="rId3"/>
          <a:stretch>
            <a:fillRect/>
          </a:stretch>
        </p:blipFill>
        <p:spPr>
          <a:xfrm>
            <a:off x="4560163" y="1203955"/>
            <a:ext cx="4410199" cy="3118014"/>
          </a:xfrm>
          <a:prstGeom prst="rect">
            <a:avLst/>
          </a:prstGeom>
        </p:spPr>
      </p:pic>
      <p:sp>
        <p:nvSpPr>
          <p:cNvPr id="2" name="Title 1"/>
          <p:cNvSpPr>
            <a:spLocks noGrp="1"/>
          </p:cNvSpPr>
          <p:nvPr>
            <p:ph type="title"/>
          </p:nvPr>
        </p:nvSpPr>
        <p:spPr/>
        <p:txBody>
          <a:bodyPr/>
          <a:lstStyle/>
          <a:p>
            <a:r>
              <a:rPr lang="en-US" dirty="0" smtClean="0"/>
              <a:t>Books About Books</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a:solidFill>
                  <a:srgbClr val="0070C0"/>
                </a:solidFill>
              </a:rPr>
              <a:t>JOIN</a:t>
            </a:r>
          </a:p>
          <a:p>
            <a:pPr marL="0" indent="0">
              <a:buNone/>
            </a:pPr>
            <a:r>
              <a:rPr lang="en-US" dirty="0" err="1"/>
              <a:t>sierra_view.phrase_entry</a:t>
            </a:r>
            <a:r>
              <a:rPr lang="en-US" dirty="0"/>
              <a:t> d</a:t>
            </a:r>
          </a:p>
          <a:p>
            <a:pPr marL="0" indent="0">
              <a:buNone/>
            </a:pPr>
            <a:r>
              <a:rPr lang="en-US" dirty="0">
                <a:solidFill>
                  <a:srgbClr val="0070C0"/>
                </a:solidFill>
              </a:rPr>
              <a:t>ON</a:t>
            </a:r>
          </a:p>
          <a:p>
            <a:pPr marL="0" indent="0">
              <a:buNone/>
            </a:pPr>
            <a:r>
              <a:rPr lang="en-US" dirty="0" err="1"/>
              <a:t>b.bib_record_id</a:t>
            </a:r>
            <a:r>
              <a:rPr lang="en-US" dirty="0"/>
              <a:t> = </a:t>
            </a:r>
            <a:r>
              <a:rPr lang="en-US" dirty="0" err="1"/>
              <a:t>d.record_id</a:t>
            </a:r>
            <a:r>
              <a:rPr lang="en-US" dirty="0"/>
              <a:t> </a:t>
            </a:r>
            <a:r>
              <a:rPr lang="en-US" dirty="0">
                <a:solidFill>
                  <a:srgbClr val="0070C0"/>
                </a:solidFill>
              </a:rPr>
              <a:t>AND</a:t>
            </a:r>
            <a:r>
              <a:rPr lang="en-US" dirty="0"/>
              <a:t> </a:t>
            </a:r>
            <a:r>
              <a:rPr lang="en-US" dirty="0" err="1"/>
              <a:t>d.varfield_type_code</a:t>
            </a:r>
            <a:r>
              <a:rPr lang="en-US" dirty="0"/>
              <a:t> = 'd' </a:t>
            </a:r>
          </a:p>
          <a:p>
            <a:pPr marL="0" indent="0">
              <a:buNone/>
            </a:pPr>
            <a:r>
              <a:rPr lang="en-US" dirty="0"/>
              <a:t>AND (</a:t>
            </a:r>
            <a:r>
              <a:rPr lang="en-US" dirty="0">
                <a:solidFill>
                  <a:srgbClr val="0070C0"/>
                </a:solidFill>
              </a:rPr>
              <a:t>REPLACE</a:t>
            </a:r>
            <a:r>
              <a:rPr lang="en-US" dirty="0"/>
              <a:t>(</a:t>
            </a:r>
            <a:r>
              <a:rPr lang="en-US" dirty="0" err="1"/>
              <a:t>d.index_entry</a:t>
            </a:r>
            <a:r>
              <a:rPr lang="en-US" dirty="0"/>
              <a:t>, ' ', '') </a:t>
            </a:r>
            <a:r>
              <a:rPr lang="en-US" dirty="0">
                <a:solidFill>
                  <a:srgbClr val="0070C0"/>
                </a:solidFill>
              </a:rPr>
              <a:t>LIKE</a:t>
            </a:r>
            <a:r>
              <a:rPr lang="en-US" dirty="0"/>
              <a:t> '%</a:t>
            </a:r>
            <a:r>
              <a:rPr lang="en-US" dirty="0" err="1"/>
              <a:t>booksandreading</a:t>
            </a:r>
            <a:r>
              <a:rPr lang="en-US" dirty="0"/>
              <a:t>%' </a:t>
            </a:r>
            <a:r>
              <a:rPr lang="en-US" dirty="0">
                <a:solidFill>
                  <a:srgbClr val="0070C0"/>
                </a:solidFill>
              </a:rPr>
              <a:t>OR REPLACE</a:t>
            </a:r>
            <a:r>
              <a:rPr lang="en-US" dirty="0"/>
              <a:t>(</a:t>
            </a:r>
            <a:r>
              <a:rPr lang="en-US" dirty="0" err="1"/>
              <a:t>d.index_entry</a:t>
            </a:r>
            <a:r>
              <a:rPr lang="en-US" dirty="0"/>
              <a:t>, ' ', '') </a:t>
            </a:r>
            <a:r>
              <a:rPr lang="en-US" dirty="0">
                <a:solidFill>
                  <a:srgbClr val="0070C0"/>
                </a:solidFill>
              </a:rPr>
              <a:t>LIKE</a:t>
            </a:r>
            <a:r>
              <a:rPr lang="en-US" dirty="0"/>
              <a:t> '%</a:t>
            </a:r>
            <a:r>
              <a:rPr lang="en-US" dirty="0" err="1"/>
              <a:t>bestbooks</a:t>
            </a:r>
            <a:r>
              <a:rPr lang="en-US" dirty="0"/>
              <a:t>%' </a:t>
            </a:r>
            <a:r>
              <a:rPr lang="en-US" dirty="0">
                <a:solidFill>
                  <a:srgbClr val="0070C0"/>
                </a:solidFill>
              </a:rPr>
              <a:t>OR REPLACE</a:t>
            </a:r>
            <a:r>
              <a:rPr lang="en-US" dirty="0"/>
              <a:t>(</a:t>
            </a:r>
            <a:r>
              <a:rPr lang="en-US" dirty="0" err="1"/>
              <a:t>d.index_entry</a:t>
            </a:r>
            <a:r>
              <a:rPr lang="en-US" dirty="0"/>
              <a:t>, ' ', '') </a:t>
            </a:r>
            <a:r>
              <a:rPr lang="en-US" dirty="0">
                <a:solidFill>
                  <a:srgbClr val="0070C0"/>
                </a:solidFill>
              </a:rPr>
              <a:t>LIKE</a:t>
            </a:r>
            <a:r>
              <a:rPr lang="en-US" dirty="0"/>
              <a:t> '%libraries</a:t>
            </a:r>
            <a:r>
              <a:rPr lang="en-US" dirty="0" smtClean="0"/>
              <a:t>%')</a:t>
            </a:r>
            <a:endParaRPr lang="en-US" dirty="0"/>
          </a:p>
        </p:txBody>
      </p:sp>
    </p:spTree>
    <p:extLst>
      <p:ext uri="{BB962C8B-B14F-4D97-AF65-F5344CB8AC3E}">
        <p14:creationId xmlns:p14="http://schemas.microsoft.com/office/powerpoint/2010/main" val="1135181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Subjects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solidFill>
                  <a:srgbClr val="0070C0"/>
                </a:solidFill>
              </a:rPr>
              <a:t>REPLACE</a:t>
            </a:r>
            <a:r>
              <a:rPr lang="en-US" dirty="0"/>
              <a:t>(</a:t>
            </a:r>
            <a:r>
              <a:rPr lang="en-US" dirty="0" err="1"/>
              <a:t>d.index_entry</a:t>
            </a:r>
            <a:r>
              <a:rPr lang="en-US" dirty="0"/>
              <a:t>, ' ', '') </a:t>
            </a:r>
            <a:r>
              <a:rPr lang="en-US" dirty="0">
                <a:solidFill>
                  <a:srgbClr val="0070C0"/>
                </a:solidFill>
              </a:rPr>
              <a:t>LIKE</a:t>
            </a:r>
            <a:r>
              <a:rPr lang="en-US" dirty="0"/>
              <a:t> '%</a:t>
            </a:r>
            <a:r>
              <a:rPr lang="en-US" dirty="0" err="1"/>
              <a:t>booksandreading</a:t>
            </a:r>
            <a:r>
              <a:rPr lang="en-US" dirty="0" smtClean="0"/>
              <a:t>%‘</a:t>
            </a:r>
          </a:p>
          <a:p>
            <a:endParaRPr lang="en-US" dirty="0" smtClean="0"/>
          </a:p>
          <a:p>
            <a:r>
              <a:rPr lang="en-US" dirty="0" smtClean="0"/>
              <a:t>REPLACE() function in this instance is used to remove all spaces</a:t>
            </a:r>
          </a:p>
          <a:p>
            <a:r>
              <a:rPr lang="en-US" dirty="0" smtClean="0"/>
              <a:t>Like is used for simple string pattern matching</a:t>
            </a:r>
          </a:p>
          <a:p>
            <a:r>
              <a:rPr lang="en-US" dirty="0" smtClean="0"/>
              <a:t>% = wildcard</a:t>
            </a:r>
          </a:p>
          <a:p>
            <a:r>
              <a:rPr lang="en-US" dirty="0" smtClean="0"/>
              <a:t>Can also use regular expressions </a:t>
            </a:r>
            <a:endParaRPr lang="en-US" dirty="0"/>
          </a:p>
        </p:txBody>
      </p:sp>
      <p:pic>
        <p:nvPicPr>
          <p:cNvPr id="6" name="Picture 5" title="phrase_entry table sample output"/>
          <p:cNvPicPr>
            <a:picLocks noChangeAspect="1"/>
          </p:cNvPicPr>
          <p:nvPr/>
        </p:nvPicPr>
        <p:blipFill>
          <a:blip r:embed="rId3"/>
          <a:stretch>
            <a:fillRect/>
          </a:stretch>
        </p:blipFill>
        <p:spPr>
          <a:xfrm>
            <a:off x="4400550" y="1200152"/>
            <a:ext cx="3985833" cy="3280078"/>
          </a:xfrm>
          <a:prstGeom prst="rect">
            <a:avLst/>
          </a:prstGeom>
        </p:spPr>
      </p:pic>
    </p:spTree>
    <p:extLst>
      <p:ext uri="{BB962C8B-B14F-4D97-AF65-F5344CB8AC3E}">
        <p14:creationId xmlns:p14="http://schemas.microsoft.com/office/powerpoint/2010/main" val="463057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 Holidays</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t>(</a:t>
            </a:r>
            <a:r>
              <a:rPr lang="en-US" dirty="0">
                <a:solidFill>
                  <a:srgbClr val="0070C0"/>
                </a:solidFill>
              </a:rPr>
              <a:t>SELECT</a:t>
            </a:r>
            <a:r>
              <a:rPr lang="en-US" dirty="0"/>
              <a:t> * </a:t>
            </a:r>
            <a:r>
              <a:rPr lang="en-US" dirty="0">
                <a:solidFill>
                  <a:srgbClr val="0070C0"/>
                </a:solidFill>
              </a:rPr>
              <a:t>FROM</a:t>
            </a:r>
            <a:r>
              <a:rPr lang="en-US" dirty="0"/>
              <a:t> </a:t>
            </a:r>
            <a:endParaRPr lang="en-US" dirty="0" smtClean="0"/>
          </a:p>
          <a:p>
            <a:pPr marL="0" indent="0">
              <a:buNone/>
            </a:pPr>
            <a:r>
              <a:rPr lang="en-US" dirty="0" smtClean="0"/>
              <a:t>(</a:t>
            </a:r>
            <a:r>
              <a:rPr lang="en-US" dirty="0">
                <a:solidFill>
                  <a:srgbClr val="0070C0"/>
                </a:solidFill>
              </a:rPr>
              <a:t>SELECT</a:t>
            </a:r>
            <a:r>
              <a:rPr lang="en-US" dirty="0"/>
              <a:t>…</a:t>
            </a:r>
          </a:p>
          <a:p>
            <a:pPr marL="0" indent="0">
              <a:buNone/>
            </a:pPr>
            <a:r>
              <a:rPr lang="en-US" dirty="0">
                <a:solidFill>
                  <a:srgbClr val="0070C0"/>
                </a:solidFill>
              </a:rPr>
              <a:t>REPLACE(</a:t>
            </a:r>
            <a:r>
              <a:rPr lang="en-US" dirty="0" err="1">
                <a:solidFill>
                  <a:srgbClr val="0070C0"/>
                </a:solidFill>
              </a:rPr>
              <a:t>d.index_entry</a:t>
            </a:r>
            <a:r>
              <a:rPr lang="en-US" dirty="0"/>
              <a:t>, ' ', '') </a:t>
            </a:r>
            <a:r>
              <a:rPr lang="en-US" dirty="0">
                <a:solidFill>
                  <a:srgbClr val="0070C0"/>
                </a:solidFill>
              </a:rPr>
              <a:t>LIKE</a:t>
            </a:r>
            <a:r>
              <a:rPr lang="en-US" dirty="0"/>
              <a:t> '%</a:t>
            </a:r>
            <a:r>
              <a:rPr lang="en-US" dirty="0" err="1"/>
              <a:t>hanukkah</a:t>
            </a:r>
            <a:r>
              <a:rPr lang="en-US" dirty="0"/>
              <a:t>%‘…) a</a:t>
            </a:r>
          </a:p>
          <a:p>
            <a:pPr marL="0" indent="0">
              <a:buNone/>
            </a:pPr>
            <a:r>
              <a:rPr lang="en-US" dirty="0">
                <a:solidFill>
                  <a:srgbClr val="0070C0"/>
                </a:solidFill>
              </a:rPr>
              <a:t>ORDER BY RANDOM</a:t>
            </a:r>
            <a:r>
              <a:rPr lang="en-US" dirty="0"/>
              <a:t>()</a:t>
            </a:r>
          </a:p>
          <a:p>
            <a:pPr marL="0" indent="0">
              <a:buNone/>
            </a:pPr>
            <a:r>
              <a:rPr lang="en-US" dirty="0">
                <a:solidFill>
                  <a:srgbClr val="0070C0"/>
                </a:solidFill>
              </a:rPr>
              <a:t>LIMIT</a:t>
            </a:r>
            <a:r>
              <a:rPr lang="en-US" dirty="0"/>
              <a:t> 15)</a:t>
            </a:r>
          </a:p>
          <a:p>
            <a:pPr marL="0" indent="0">
              <a:buNone/>
            </a:pPr>
            <a:r>
              <a:rPr lang="en-US" dirty="0">
                <a:solidFill>
                  <a:srgbClr val="0070C0"/>
                </a:solidFill>
              </a:rPr>
              <a:t>UNION</a:t>
            </a:r>
          </a:p>
          <a:p>
            <a:pPr marL="0" indent="0">
              <a:buNone/>
            </a:pPr>
            <a:r>
              <a:rPr lang="en-US" dirty="0"/>
              <a:t>(</a:t>
            </a:r>
            <a:r>
              <a:rPr lang="en-US" dirty="0">
                <a:solidFill>
                  <a:srgbClr val="0070C0"/>
                </a:solidFill>
              </a:rPr>
              <a:t>SELECT</a:t>
            </a:r>
            <a:r>
              <a:rPr lang="en-US" dirty="0"/>
              <a:t> * </a:t>
            </a:r>
            <a:r>
              <a:rPr lang="en-US" dirty="0">
                <a:solidFill>
                  <a:srgbClr val="0070C0"/>
                </a:solidFill>
              </a:rPr>
              <a:t>FROM</a:t>
            </a:r>
            <a:r>
              <a:rPr lang="en-US" dirty="0"/>
              <a:t> (</a:t>
            </a:r>
            <a:r>
              <a:rPr lang="en-US" dirty="0">
                <a:solidFill>
                  <a:srgbClr val="0070C0"/>
                </a:solidFill>
              </a:rPr>
              <a:t>SELECT</a:t>
            </a:r>
            <a:r>
              <a:rPr lang="en-US" dirty="0"/>
              <a:t>…</a:t>
            </a:r>
          </a:p>
          <a:p>
            <a:pPr marL="0" indent="0">
              <a:buNone/>
            </a:pPr>
            <a:r>
              <a:rPr lang="en-US" dirty="0">
                <a:solidFill>
                  <a:srgbClr val="0070C0"/>
                </a:solidFill>
              </a:rPr>
              <a:t>REPLACE</a:t>
            </a:r>
            <a:r>
              <a:rPr lang="en-US" dirty="0"/>
              <a:t>(</a:t>
            </a:r>
            <a:r>
              <a:rPr lang="en-US" dirty="0" err="1"/>
              <a:t>d.index_entry</a:t>
            </a:r>
            <a:r>
              <a:rPr lang="en-US" dirty="0"/>
              <a:t>, ' ', '') </a:t>
            </a:r>
            <a:r>
              <a:rPr lang="en-US" dirty="0">
                <a:solidFill>
                  <a:srgbClr val="0070C0"/>
                </a:solidFill>
              </a:rPr>
              <a:t>LIKE</a:t>
            </a:r>
            <a:r>
              <a:rPr lang="en-US" dirty="0"/>
              <a:t> '%kwanza%‘…) b</a:t>
            </a:r>
          </a:p>
          <a:p>
            <a:pPr marL="0" indent="0">
              <a:buNone/>
            </a:pPr>
            <a:r>
              <a:rPr lang="en-US" dirty="0">
                <a:solidFill>
                  <a:srgbClr val="0070C0"/>
                </a:solidFill>
              </a:rPr>
              <a:t>ORDER BY RANDOM</a:t>
            </a:r>
            <a:r>
              <a:rPr lang="en-US" dirty="0"/>
              <a:t>()</a:t>
            </a:r>
          </a:p>
          <a:p>
            <a:pPr marL="0" indent="0">
              <a:buNone/>
            </a:pPr>
            <a:r>
              <a:rPr lang="en-US" dirty="0">
                <a:solidFill>
                  <a:srgbClr val="0070C0"/>
                </a:solidFill>
              </a:rPr>
              <a:t>LIMIT</a:t>
            </a:r>
            <a:r>
              <a:rPr lang="en-US" dirty="0"/>
              <a:t> 10)…</a:t>
            </a:r>
          </a:p>
          <a:p>
            <a:endParaRPr lang="en-US" dirty="0"/>
          </a:p>
        </p:txBody>
      </p:sp>
      <p:sp>
        <p:nvSpPr>
          <p:cNvPr id="4" name="Content Placeholder 3"/>
          <p:cNvSpPr>
            <a:spLocks noGrp="1"/>
          </p:cNvSpPr>
          <p:nvPr>
            <p:ph sz="half" idx="2"/>
          </p:nvPr>
        </p:nvSpPr>
        <p:spPr/>
        <p:txBody>
          <a:bodyPr/>
          <a:lstStyle/>
          <a:p>
            <a:endParaRPr lang="en-US"/>
          </a:p>
        </p:txBody>
      </p:sp>
      <p:pic>
        <p:nvPicPr>
          <p:cNvPr id="6" name="Picture 5" title="Happy Holidays Page"/>
          <p:cNvPicPr>
            <a:picLocks noChangeAspect="1"/>
          </p:cNvPicPr>
          <p:nvPr/>
        </p:nvPicPr>
        <p:blipFill>
          <a:blip r:embed="rId3"/>
          <a:stretch>
            <a:fillRect/>
          </a:stretch>
        </p:blipFill>
        <p:spPr>
          <a:xfrm>
            <a:off x="4550227" y="1185641"/>
            <a:ext cx="4352570" cy="2728814"/>
          </a:xfrm>
          <a:prstGeom prst="rect">
            <a:avLst/>
          </a:prstGeom>
        </p:spPr>
      </p:pic>
    </p:spTree>
    <p:extLst>
      <p:ext uri="{BB962C8B-B14F-4D97-AF65-F5344CB8AC3E}">
        <p14:creationId xmlns:p14="http://schemas.microsoft.com/office/powerpoint/2010/main" val="2861112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A1407-6747-45EB-A49C-60159563AEF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92DA67B-9B48-47E4-BB50-F6CBF07543EF}"/>
              </a:ext>
            </a:extLst>
          </p:cNvPr>
          <p:cNvSpPr>
            <a:spLocks noGrp="1"/>
          </p:cNvSpPr>
          <p:nvPr>
            <p:ph idx="1"/>
          </p:nvPr>
        </p:nvSpPr>
        <p:spPr/>
        <p:txBody>
          <a:bodyPr/>
          <a:lstStyle/>
          <a:p>
            <a:r>
              <a:rPr lang="en-US" dirty="0" smtClean="0"/>
              <a:t>October 2017 formed web redesign taskforce to update public and staff web pages</a:t>
            </a:r>
          </a:p>
          <a:p>
            <a:r>
              <a:rPr lang="en-US" dirty="0" smtClean="0"/>
              <a:t>Design was last refreshed in 2013</a:t>
            </a:r>
            <a:endParaRPr lang="en-US" dirty="0"/>
          </a:p>
          <a:p>
            <a:r>
              <a:rPr lang="en-US" dirty="0"/>
              <a:t>In discovery found that our booklists received </a:t>
            </a:r>
            <a:r>
              <a:rPr lang="en-US" dirty="0" smtClean="0"/>
              <a:t>the most traffic beyond our home page by far</a:t>
            </a:r>
            <a:endParaRPr lang="en-US" dirty="0"/>
          </a:p>
          <a:p>
            <a:r>
              <a:rPr lang="en-US" dirty="0" smtClean="0"/>
              <a:t>Had begun to pursue automated lists </a:t>
            </a:r>
            <a:r>
              <a:rPr lang="en-US" dirty="0"/>
              <a:t>for our old </a:t>
            </a:r>
            <a:r>
              <a:rPr lang="en-US" dirty="0" smtClean="0"/>
              <a:t>site and wished to expand on those efforts</a:t>
            </a:r>
            <a:endParaRPr lang="en-US" dirty="0"/>
          </a:p>
        </p:txBody>
      </p:sp>
    </p:spTree>
    <p:extLst>
      <p:ext uri="{BB962C8B-B14F-4D97-AF65-F5344CB8AC3E}">
        <p14:creationId xmlns:p14="http://schemas.microsoft.com/office/powerpoint/2010/main" val="722900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a:t>
            </a:r>
            <a:endParaRPr lang="en-US" dirty="0"/>
          </a:p>
        </p:txBody>
      </p:sp>
      <p:sp>
        <p:nvSpPr>
          <p:cNvPr id="3" name="Content Placeholder 2"/>
          <p:cNvSpPr>
            <a:spLocks noGrp="1"/>
          </p:cNvSpPr>
          <p:nvPr>
            <p:ph sz="half" idx="1"/>
          </p:nvPr>
        </p:nvSpPr>
        <p:spPr/>
        <p:txBody>
          <a:bodyPr>
            <a:normAutofit lnSpcReduction="10000"/>
          </a:bodyPr>
          <a:lstStyle/>
          <a:p>
            <a:r>
              <a:rPr lang="en-US" dirty="0"/>
              <a:t>Test your results</a:t>
            </a:r>
          </a:p>
          <a:p>
            <a:r>
              <a:rPr lang="en-US" dirty="0"/>
              <a:t>First run through of civil rights list returned Progressive racism : the collected conservative writings of David Horowitz</a:t>
            </a:r>
          </a:p>
          <a:p>
            <a:endParaRPr lang="en-US" dirty="0"/>
          </a:p>
          <a:p>
            <a:pPr marL="0" indent="0">
              <a:buNone/>
            </a:pPr>
            <a:r>
              <a:rPr lang="en-US" sz="2175" dirty="0">
                <a:solidFill>
                  <a:srgbClr val="0070C0"/>
                </a:solidFill>
              </a:rPr>
              <a:t>WHERE</a:t>
            </a:r>
            <a:r>
              <a:rPr lang="en-US" sz="2175" dirty="0"/>
              <a:t> </a:t>
            </a:r>
            <a:r>
              <a:rPr lang="en-US" sz="2175" dirty="0">
                <a:solidFill>
                  <a:srgbClr val="0070C0"/>
                </a:solidFill>
              </a:rPr>
              <a:t>id2reckey</a:t>
            </a:r>
            <a:r>
              <a:rPr lang="en-US" sz="2175" dirty="0"/>
              <a:t>(</a:t>
            </a:r>
            <a:r>
              <a:rPr lang="en-US" sz="2175" dirty="0" err="1"/>
              <a:t>b.bib_record_id</a:t>
            </a:r>
            <a:r>
              <a:rPr lang="en-US" sz="2175" dirty="0"/>
              <a:t>) != 'b3534522'</a:t>
            </a:r>
          </a:p>
          <a:p>
            <a:endParaRPr lang="en-US" dirty="0"/>
          </a:p>
        </p:txBody>
      </p:sp>
      <p:sp>
        <p:nvSpPr>
          <p:cNvPr id="4" name="Content Placeholder 3"/>
          <p:cNvSpPr>
            <a:spLocks noGrp="1"/>
          </p:cNvSpPr>
          <p:nvPr>
            <p:ph sz="half" idx="2"/>
          </p:nvPr>
        </p:nvSpPr>
        <p:spPr/>
        <p:txBody>
          <a:bodyPr/>
          <a:lstStyle/>
          <a:p>
            <a:endParaRPr lang="en-US"/>
          </a:p>
        </p:txBody>
      </p:sp>
      <p:pic>
        <p:nvPicPr>
          <p:cNvPr id="6" name="Picture 5" title="Civil RIghts Page"/>
          <p:cNvPicPr>
            <a:picLocks noChangeAspect="1"/>
          </p:cNvPicPr>
          <p:nvPr/>
        </p:nvPicPr>
        <p:blipFill>
          <a:blip r:embed="rId3"/>
          <a:stretch>
            <a:fillRect/>
          </a:stretch>
        </p:blipFill>
        <p:spPr>
          <a:xfrm>
            <a:off x="4340254" y="1200152"/>
            <a:ext cx="4684477" cy="2888963"/>
          </a:xfrm>
          <a:prstGeom prst="rect">
            <a:avLst/>
          </a:prstGeom>
        </p:spPr>
      </p:pic>
    </p:spTree>
    <p:extLst>
      <p:ext uri="{BB962C8B-B14F-4D97-AF65-F5344CB8AC3E}">
        <p14:creationId xmlns:p14="http://schemas.microsoft.com/office/powerpoint/2010/main" val="221567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Request By Library</a:t>
            </a:r>
            <a:endParaRPr lang="en-US" dirty="0"/>
          </a:p>
        </p:txBody>
      </p:sp>
      <p:pic>
        <p:nvPicPr>
          <p:cNvPr id="4" name="Content Placeholder 3" title="Top Requests By Library Page"/>
          <p:cNvPicPr>
            <a:picLocks noGrp="1" noChangeAspect="1"/>
          </p:cNvPicPr>
          <p:nvPr>
            <p:ph idx="1"/>
          </p:nvPr>
        </p:nvPicPr>
        <p:blipFill>
          <a:blip r:embed="rId3"/>
          <a:stretch>
            <a:fillRect/>
          </a:stretch>
        </p:blipFill>
        <p:spPr>
          <a:xfrm>
            <a:off x="1571101" y="1177579"/>
            <a:ext cx="6001797" cy="3729327"/>
          </a:xfrm>
          <a:prstGeom prst="rect">
            <a:avLst/>
          </a:prstGeom>
        </p:spPr>
      </p:pic>
    </p:spTree>
    <p:extLst>
      <p:ext uri="{BB962C8B-B14F-4D97-AF65-F5344CB8AC3E}">
        <p14:creationId xmlns:p14="http://schemas.microsoft.com/office/powerpoint/2010/main" val="4100130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Authors</a:t>
            </a:r>
            <a:endParaRPr lang="en-US" dirty="0"/>
          </a:p>
        </p:txBody>
      </p:sp>
      <p:pic>
        <p:nvPicPr>
          <p:cNvPr id="4" name="Content Placeholder 3" title="Popular Authors Page"/>
          <p:cNvPicPr>
            <a:picLocks noGrp="1" noChangeAspect="1"/>
          </p:cNvPicPr>
          <p:nvPr>
            <p:ph idx="1"/>
          </p:nvPr>
        </p:nvPicPr>
        <p:blipFill>
          <a:blip r:embed="rId3"/>
          <a:stretch>
            <a:fillRect/>
          </a:stretch>
        </p:blipFill>
        <p:spPr>
          <a:xfrm>
            <a:off x="1731195" y="1185669"/>
            <a:ext cx="5681609" cy="3824266"/>
          </a:xfrm>
          <a:prstGeom prst="rect">
            <a:avLst/>
          </a:prstGeom>
        </p:spPr>
      </p:pic>
    </p:spTree>
    <p:extLst>
      <p:ext uri="{BB962C8B-B14F-4D97-AF65-F5344CB8AC3E}">
        <p14:creationId xmlns:p14="http://schemas.microsoft.com/office/powerpoint/2010/main" val="4089539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Automation	</a:t>
            </a:r>
            <a:endParaRPr lang="en-US" dirty="0"/>
          </a:p>
        </p:txBody>
      </p:sp>
      <p:sp>
        <p:nvSpPr>
          <p:cNvPr id="3" name="Content Placeholder 2"/>
          <p:cNvSpPr>
            <a:spLocks noGrp="1"/>
          </p:cNvSpPr>
          <p:nvPr>
            <p:ph idx="1"/>
          </p:nvPr>
        </p:nvSpPr>
        <p:spPr/>
        <p:txBody>
          <a:bodyPr/>
          <a:lstStyle/>
          <a:p>
            <a:r>
              <a:rPr lang="en-US" dirty="0" smtClean="0"/>
              <a:t>We use automated </a:t>
            </a:r>
            <a:r>
              <a:rPr lang="en-US" dirty="0" err="1" smtClean="0"/>
              <a:t>cron</a:t>
            </a:r>
            <a:r>
              <a:rPr lang="en-US" dirty="0" smtClean="0"/>
              <a:t> in Drupal along with custom development</a:t>
            </a:r>
          </a:p>
          <a:p>
            <a:endParaRPr lang="en-US" dirty="0" smtClean="0"/>
          </a:p>
          <a:p>
            <a:r>
              <a:rPr lang="en-US" dirty="0" smtClean="0"/>
              <a:t>Formerly used Python scripts based on </a:t>
            </a:r>
            <a:r>
              <a:rPr lang="en-US" dirty="0"/>
              <a:t>Gem Stone-Logan’s 2018 presentation </a:t>
            </a:r>
            <a:r>
              <a:rPr lang="en-US" dirty="0" smtClean="0"/>
              <a:t>“Automating Reports with Python’</a:t>
            </a:r>
          </a:p>
          <a:p>
            <a:r>
              <a:rPr lang="en-US" dirty="0">
                <a:hlinkClick r:id="rId3"/>
              </a:rPr>
              <a:t>https://www.gemstonelogan.com/presentations/IUG2018AutomatingPython.pptx</a:t>
            </a:r>
            <a:endParaRPr lang="en-US" dirty="0"/>
          </a:p>
          <a:p>
            <a:pPr marL="0" indent="0">
              <a:buNone/>
            </a:pPr>
            <a:endParaRPr lang="en-US" dirty="0" smtClean="0"/>
          </a:p>
          <a:p>
            <a:r>
              <a:rPr lang="en-US" dirty="0" smtClean="0"/>
              <a:t>Python makes it easy to generate HTML tables (or csv or Excel files)</a:t>
            </a:r>
          </a:p>
          <a:p>
            <a:endParaRPr lang="en-US" dirty="0"/>
          </a:p>
        </p:txBody>
      </p:sp>
    </p:spTree>
    <p:extLst>
      <p:ext uri="{BB962C8B-B14F-4D97-AF65-F5344CB8AC3E}">
        <p14:creationId xmlns:p14="http://schemas.microsoft.com/office/powerpoint/2010/main" val="3321160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CSV Generator</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solidFill>
                  <a:srgbClr val="0070C0"/>
                </a:solidFill>
              </a:rPr>
              <a:t>import</a:t>
            </a:r>
            <a:r>
              <a:rPr lang="en-US" dirty="0"/>
              <a:t> psycopg2</a:t>
            </a:r>
          </a:p>
          <a:p>
            <a:pPr marL="0" indent="0">
              <a:buNone/>
            </a:pPr>
            <a:r>
              <a:rPr lang="en-US" dirty="0">
                <a:solidFill>
                  <a:srgbClr val="0070C0"/>
                </a:solidFill>
              </a:rPr>
              <a:t>import</a:t>
            </a:r>
            <a:r>
              <a:rPr lang="en-US" dirty="0"/>
              <a:t> csv</a:t>
            </a:r>
          </a:p>
          <a:p>
            <a:pPr marL="0" indent="0">
              <a:buNone/>
            </a:pPr>
            <a:r>
              <a:rPr lang="en-US" dirty="0">
                <a:solidFill>
                  <a:srgbClr val="0070C0"/>
                </a:solidFill>
              </a:rPr>
              <a:t>from</a:t>
            </a:r>
            <a:r>
              <a:rPr lang="en-US" dirty="0"/>
              <a:t> </a:t>
            </a:r>
            <a:r>
              <a:rPr lang="en-US" dirty="0" err="1"/>
              <a:t>datetime</a:t>
            </a:r>
            <a:r>
              <a:rPr lang="en-US" dirty="0"/>
              <a:t> </a:t>
            </a:r>
            <a:r>
              <a:rPr lang="en-US" dirty="0">
                <a:solidFill>
                  <a:srgbClr val="0070C0"/>
                </a:solidFill>
              </a:rPr>
              <a:t>import</a:t>
            </a:r>
            <a:r>
              <a:rPr lang="en-US" dirty="0"/>
              <a:t> date</a:t>
            </a:r>
          </a:p>
          <a:p>
            <a:pPr marL="0" indent="0">
              <a:buNone/>
            </a:pPr>
            <a:endParaRPr lang="en-US" dirty="0"/>
          </a:p>
          <a:p>
            <a:pPr marL="0" indent="0">
              <a:buNone/>
            </a:pPr>
            <a:r>
              <a:rPr lang="en-US" dirty="0" err="1"/>
              <a:t>csvFile</a:t>
            </a:r>
            <a:r>
              <a:rPr lang="en-US" dirty="0"/>
              <a:t> =  '</a:t>
            </a:r>
            <a:r>
              <a:rPr lang="en-US" dirty="0" err="1"/>
              <a:t>NewBookList.csv'.</a:t>
            </a:r>
            <a:r>
              <a:rPr lang="en-US" dirty="0" err="1">
                <a:solidFill>
                  <a:srgbClr val="0070C0"/>
                </a:solidFill>
              </a:rPr>
              <a:t>format</a:t>
            </a:r>
            <a:r>
              <a:rPr lang="en-US" dirty="0"/>
              <a:t>(</a:t>
            </a:r>
            <a:r>
              <a:rPr lang="en-US" dirty="0" err="1">
                <a:solidFill>
                  <a:srgbClr val="0070C0"/>
                </a:solidFill>
              </a:rPr>
              <a:t>date.today</a:t>
            </a:r>
            <a:r>
              <a:rPr lang="en-US" dirty="0"/>
              <a:t>())</a:t>
            </a:r>
          </a:p>
          <a:p>
            <a:pPr marL="0" indent="0">
              <a:buNone/>
            </a:pPr>
            <a:r>
              <a:rPr lang="en-US" dirty="0"/>
              <a:t>conn = </a:t>
            </a:r>
            <a:r>
              <a:rPr lang="en-US" dirty="0">
                <a:solidFill>
                  <a:srgbClr val="0070C0"/>
                </a:solidFill>
              </a:rPr>
              <a:t>psycopg2.connect</a:t>
            </a:r>
            <a:r>
              <a:rPr lang="en-US" dirty="0"/>
              <a:t>("</a:t>
            </a:r>
            <a:r>
              <a:rPr lang="en-US" dirty="0" err="1"/>
              <a:t>dbname</a:t>
            </a:r>
            <a:r>
              <a:rPr lang="en-US" dirty="0"/>
              <a:t>='' user='' host='' port='1032' password='' </a:t>
            </a:r>
            <a:r>
              <a:rPr lang="en-US" dirty="0" err="1"/>
              <a:t>sslmode</a:t>
            </a:r>
            <a:r>
              <a:rPr lang="en-US" dirty="0"/>
              <a:t>='require'")</a:t>
            </a:r>
          </a:p>
          <a:p>
            <a:pPr marL="0" indent="0">
              <a:buNone/>
            </a:pPr>
            <a:endParaRPr lang="en-US" dirty="0"/>
          </a:p>
          <a:p>
            <a:pPr marL="0" indent="0">
              <a:buNone/>
            </a:pPr>
            <a:r>
              <a:rPr lang="en-US" dirty="0"/>
              <a:t>cursor = </a:t>
            </a:r>
            <a:r>
              <a:rPr lang="en-US" dirty="0" err="1"/>
              <a:t>conn.</a:t>
            </a:r>
            <a:r>
              <a:rPr lang="en-US" dirty="0" err="1">
                <a:solidFill>
                  <a:srgbClr val="0070C0"/>
                </a:solidFill>
              </a:rPr>
              <a:t>cursor</a:t>
            </a:r>
            <a:r>
              <a:rPr lang="en-US" dirty="0">
                <a:solidFill>
                  <a:srgbClr val="0070C0"/>
                </a:solidFill>
              </a:rPr>
              <a:t>()</a:t>
            </a:r>
          </a:p>
          <a:p>
            <a:pPr marL="0" indent="0">
              <a:buNone/>
            </a:pPr>
            <a:r>
              <a:rPr lang="en-US" dirty="0" err="1"/>
              <a:t>cursor</a:t>
            </a:r>
            <a:r>
              <a:rPr lang="en-US" dirty="0" err="1">
                <a:solidFill>
                  <a:srgbClr val="0070C0"/>
                </a:solidFill>
              </a:rPr>
              <a:t>.execute</a:t>
            </a:r>
            <a:r>
              <a:rPr lang="en-US" dirty="0"/>
              <a:t>(</a:t>
            </a:r>
            <a:r>
              <a:rPr lang="en-US" dirty="0">
                <a:solidFill>
                  <a:srgbClr val="0070C0"/>
                </a:solidFill>
              </a:rPr>
              <a:t>open</a:t>
            </a:r>
            <a:r>
              <a:rPr lang="en-US" dirty="0"/>
              <a:t>("new books list.</a:t>
            </a:r>
            <a:r>
              <a:rPr lang="en-US" dirty="0" err="1"/>
              <a:t>sql</a:t>
            </a:r>
            <a:r>
              <a:rPr lang="en-US" dirty="0"/>
              <a:t>","r").</a:t>
            </a:r>
            <a:r>
              <a:rPr lang="en-US" dirty="0">
                <a:solidFill>
                  <a:srgbClr val="0070C0"/>
                </a:solidFill>
              </a:rPr>
              <a:t>read()</a:t>
            </a:r>
            <a:r>
              <a:rPr lang="en-US" dirty="0"/>
              <a:t>) </a:t>
            </a:r>
          </a:p>
          <a:p>
            <a:pPr marL="0" indent="0">
              <a:buNone/>
            </a:pPr>
            <a:r>
              <a:rPr lang="en-US" dirty="0"/>
              <a:t>rows = </a:t>
            </a:r>
            <a:r>
              <a:rPr lang="en-US" dirty="0" err="1"/>
              <a:t>cursor</a:t>
            </a:r>
            <a:r>
              <a:rPr lang="en-US" dirty="0" err="1">
                <a:solidFill>
                  <a:srgbClr val="0070C0"/>
                </a:solidFill>
              </a:rPr>
              <a:t>.fetchall</a:t>
            </a:r>
            <a:r>
              <a:rPr lang="en-US" dirty="0"/>
              <a:t>()</a:t>
            </a:r>
          </a:p>
          <a:p>
            <a:pPr marL="0" indent="0">
              <a:buNone/>
            </a:pPr>
            <a:r>
              <a:rPr lang="en-US" dirty="0" err="1"/>
              <a:t>conn.</a:t>
            </a:r>
            <a:r>
              <a:rPr lang="en-US" dirty="0" err="1">
                <a:solidFill>
                  <a:srgbClr val="0070C0"/>
                </a:solidFill>
              </a:rPr>
              <a:t>close</a:t>
            </a:r>
            <a:r>
              <a:rPr lang="en-US" dirty="0"/>
              <a:t>()</a:t>
            </a:r>
          </a:p>
          <a:p>
            <a:pPr marL="0" indent="0">
              <a:buNone/>
            </a:pPr>
            <a:endParaRPr lang="en-US" dirty="0"/>
          </a:p>
          <a:p>
            <a:pPr marL="0" indent="0">
              <a:buNone/>
            </a:pPr>
            <a:r>
              <a:rPr lang="en-US" dirty="0">
                <a:solidFill>
                  <a:srgbClr val="0070C0"/>
                </a:solidFill>
              </a:rPr>
              <a:t>with open</a:t>
            </a:r>
            <a:r>
              <a:rPr lang="en-US" dirty="0"/>
              <a:t>(</a:t>
            </a:r>
            <a:r>
              <a:rPr lang="en-US" dirty="0" err="1"/>
              <a:t>csvFile</a:t>
            </a:r>
            <a:r>
              <a:rPr lang="en-US" dirty="0"/>
              <a:t>,'w', encoding='utf-8') </a:t>
            </a:r>
            <a:r>
              <a:rPr lang="en-US" dirty="0">
                <a:solidFill>
                  <a:srgbClr val="0070C0"/>
                </a:solidFill>
              </a:rPr>
              <a:t>as</a:t>
            </a:r>
            <a:r>
              <a:rPr lang="en-US" dirty="0"/>
              <a:t> </a:t>
            </a:r>
            <a:r>
              <a:rPr lang="en-US" dirty="0" err="1"/>
              <a:t>tempFile</a:t>
            </a:r>
            <a:r>
              <a:rPr lang="en-US" dirty="0"/>
              <a:t>:</a:t>
            </a:r>
          </a:p>
          <a:p>
            <a:pPr marL="0" indent="0">
              <a:buNone/>
            </a:pPr>
            <a:r>
              <a:rPr lang="en-US" dirty="0"/>
              <a:t>     </a:t>
            </a:r>
            <a:r>
              <a:rPr lang="en-US" dirty="0" err="1"/>
              <a:t>myFile</a:t>
            </a:r>
            <a:r>
              <a:rPr lang="en-US" dirty="0"/>
              <a:t> = </a:t>
            </a:r>
            <a:r>
              <a:rPr lang="en-US" dirty="0" err="1">
                <a:solidFill>
                  <a:srgbClr val="0070C0"/>
                </a:solidFill>
              </a:rPr>
              <a:t>csv.writer</a:t>
            </a:r>
            <a:r>
              <a:rPr lang="en-US" dirty="0"/>
              <a:t>(</a:t>
            </a:r>
            <a:r>
              <a:rPr lang="en-US" dirty="0" err="1"/>
              <a:t>tempFile</a:t>
            </a:r>
            <a:r>
              <a:rPr lang="en-US" dirty="0"/>
              <a:t>, delimiter='|')</a:t>
            </a:r>
          </a:p>
          <a:p>
            <a:pPr marL="0" indent="0">
              <a:buNone/>
            </a:pPr>
            <a:r>
              <a:rPr lang="en-US" dirty="0"/>
              <a:t>     </a:t>
            </a:r>
            <a:r>
              <a:rPr lang="en-US" dirty="0" err="1"/>
              <a:t>myFile</a:t>
            </a:r>
            <a:r>
              <a:rPr lang="en-US" dirty="0" err="1">
                <a:solidFill>
                  <a:srgbClr val="0070C0"/>
                </a:solidFill>
              </a:rPr>
              <a:t>.writerows</a:t>
            </a:r>
            <a:r>
              <a:rPr lang="en-US" dirty="0"/>
              <a:t>(rows)</a:t>
            </a:r>
          </a:p>
          <a:p>
            <a:pPr marL="0" indent="0">
              <a:buNone/>
            </a:pPr>
            <a:r>
              <a:rPr lang="en-US" dirty="0" err="1"/>
              <a:t>tempFile</a:t>
            </a:r>
            <a:r>
              <a:rPr lang="en-US" dirty="0" err="1">
                <a:solidFill>
                  <a:srgbClr val="0070C0"/>
                </a:solidFill>
              </a:rPr>
              <a:t>.close</a:t>
            </a:r>
            <a:r>
              <a:rPr lang="en-US" dirty="0"/>
              <a:t>()</a:t>
            </a:r>
          </a:p>
          <a:p>
            <a:pPr marL="0" indent="0">
              <a:buNone/>
            </a:pPr>
            <a:endParaRPr lang="en-US" dirty="0"/>
          </a:p>
          <a:p>
            <a:endParaRPr lang="en-US" dirty="0"/>
          </a:p>
        </p:txBody>
      </p:sp>
    </p:spTree>
    <p:extLst>
      <p:ext uri="{BB962C8B-B14F-4D97-AF65-F5344CB8AC3E}">
        <p14:creationId xmlns:p14="http://schemas.microsoft.com/office/powerpoint/2010/main" val="183470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Table Generator</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rgbClr val="0070C0"/>
                </a:solidFill>
              </a:rPr>
              <a:t>import</a:t>
            </a:r>
            <a:r>
              <a:rPr lang="en-US" dirty="0"/>
              <a:t> psycopg2</a:t>
            </a:r>
          </a:p>
          <a:p>
            <a:pPr marL="0" indent="0">
              <a:buNone/>
            </a:pPr>
            <a:r>
              <a:rPr lang="en-US" dirty="0">
                <a:solidFill>
                  <a:srgbClr val="0070C0"/>
                </a:solidFill>
              </a:rPr>
              <a:t>import</a:t>
            </a:r>
            <a:r>
              <a:rPr lang="en-US" dirty="0"/>
              <a:t> </a:t>
            </a:r>
            <a:r>
              <a:rPr lang="en-US" dirty="0" err="1"/>
              <a:t>os</a:t>
            </a:r>
            <a:endParaRPr lang="en-US" dirty="0"/>
          </a:p>
          <a:p>
            <a:pPr marL="0" indent="0">
              <a:buNone/>
            </a:pPr>
            <a:r>
              <a:rPr lang="en-US" dirty="0">
                <a:solidFill>
                  <a:srgbClr val="0070C0"/>
                </a:solidFill>
              </a:rPr>
              <a:t>import</a:t>
            </a:r>
            <a:r>
              <a:rPr lang="en-US" dirty="0"/>
              <a:t> </a:t>
            </a:r>
            <a:r>
              <a:rPr lang="en-US" dirty="0" err="1" smtClean="0"/>
              <a:t>io</a:t>
            </a:r>
            <a:endParaRPr lang="en-US" dirty="0" smtClean="0"/>
          </a:p>
          <a:p>
            <a:pPr marL="0" indent="0">
              <a:buNone/>
            </a:pPr>
            <a:endParaRPr lang="en-US" dirty="0"/>
          </a:p>
          <a:p>
            <a:pPr marL="0" indent="0">
              <a:buNone/>
            </a:pPr>
            <a:r>
              <a:rPr lang="en-US" dirty="0" smtClean="0"/>
              <a:t>conn </a:t>
            </a:r>
            <a:r>
              <a:rPr lang="en-US" dirty="0"/>
              <a:t>= </a:t>
            </a:r>
            <a:r>
              <a:rPr lang="en-US" dirty="0">
                <a:solidFill>
                  <a:srgbClr val="0070C0"/>
                </a:solidFill>
              </a:rPr>
              <a:t>psycopg2.connect</a:t>
            </a:r>
            <a:r>
              <a:rPr lang="en-US" dirty="0"/>
              <a:t>("</a:t>
            </a:r>
            <a:r>
              <a:rPr lang="en-US" dirty="0" err="1"/>
              <a:t>dbname</a:t>
            </a:r>
            <a:r>
              <a:rPr lang="en-US" dirty="0"/>
              <a:t>='' user='' host='' port='1032' password='' </a:t>
            </a:r>
            <a:r>
              <a:rPr lang="en-US" dirty="0" err="1"/>
              <a:t>sslmode</a:t>
            </a:r>
            <a:r>
              <a:rPr lang="en-US" dirty="0"/>
              <a:t>='require'")</a:t>
            </a:r>
          </a:p>
          <a:p>
            <a:pPr marL="0" indent="0">
              <a:buNone/>
            </a:pPr>
            <a:endParaRPr lang="en-US" dirty="0"/>
          </a:p>
          <a:p>
            <a:pPr marL="0" indent="0">
              <a:buNone/>
            </a:pPr>
            <a:r>
              <a:rPr lang="en-US" dirty="0"/>
              <a:t>cursor = </a:t>
            </a:r>
            <a:r>
              <a:rPr lang="en-US" dirty="0" err="1"/>
              <a:t>conn</a:t>
            </a:r>
            <a:r>
              <a:rPr lang="en-US" dirty="0" err="1">
                <a:solidFill>
                  <a:srgbClr val="0070C0"/>
                </a:solidFill>
              </a:rPr>
              <a:t>.cursor</a:t>
            </a:r>
            <a:r>
              <a:rPr lang="en-US" dirty="0"/>
              <a:t>()</a:t>
            </a:r>
          </a:p>
          <a:p>
            <a:pPr marL="0" indent="0">
              <a:buNone/>
            </a:pPr>
            <a:r>
              <a:rPr lang="en-US" dirty="0" err="1"/>
              <a:t>cursor.</a:t>
            </a:r>
            <a:r>
              <a:rPr lang="en-US" dirty="0" err="1">
                <a:solidFill>
                  <a:srgbClr val="0070C0"/>
                </a:solidFill>
              </a:rPr>
              <a:t>execute</a:t>
            </a:r>
            <a:r>
              <a:rPr lang="en-US" dirty="0"/>
              <a:t>(</a:t>
            </a:r>
            <a:r>
              <a:rPr lang="en-US" dirty="0">
                <a:solidFill>
                  <a:srgbClr val="0070C0"/>
                </a:solidFill>
              </a:rPr>
              <a:t>open</a:t>
            </a:r>
            <a:r>
              <a:rPr lang="en-US" dirty="0"/>
              <a:t>("new books list.</a:t>
            </a:r>
            <a:r>
              <a:rPr lang="en-US" dirty="0" err="1"/>
              <a:t>sql</a:t>
            </a:r>
            <a:r>
              <a:rPr lang="en-US" dirty="0"/>
              <a:t>","r").</a:t>
            </a:r>
            <a:r>
              <a:rPr lang="en-US" dirty="0">
                <a:solidFill>
                  <a:srgbClr val="0070C0"/>
                </a:solidFill>
              </a:rPr>
              <a:t>read</a:t>
            </a:r>
            <a:r>
              <a:rPr lang="en-US" dirty="0"/>
              <a:t>())</a:t>
            </a:r>
          </a:p>
          <a:p>
            <a:pPr marL="0" indent="0">
              <a:buNone/>
            </a:pPr>
            <a:r>
              <a:rPr lang="en-US" dirty="0"/>
              <a:t>rows = </a:t>
            </a:r>
            <a:r>
              <a:rPr lang="en-US" dirty="0" err="1"/>
              <a:t>cursor.</a:t>
            </a:r>
            <a:r>
              <a:rPr lang="en-US" dirty="0" err="1">
                <a:solidFill>
                  <a:srgbClr val="0070C0"/>
                </a:solidFill>
              </a:rPr>
              <a:t>fetchall</a:t>
            </a:r>
            <a:r>
              <a:rPr lang="en-US" dirty="0"/>
              <a:t>()</a:t>
            </a:r>
          </a:p>
          <a:p>
            <a:pPr marL="0" indent="0">
              <a:buNone/>
            </a:pPr>
            <a:r>
              <a:rPr lang="en-US" dirty="0" err="1"/>
              <a:t>conn.</a:t>
            </a:r>
            <a:r>
              <a:rPr lang="en-US" dirty="0" err="1">
                <a:solidFill>
                  <a:srgbClr val="0070C0"/>
                </a:solidFill>
              </a:rPr>
              <a:t>close</a:t>
            </a:r>
            <a:r>
              <a:rPr lang="en-US" dirty="0"/>
              <a:t>()</a:t>
            </a:r>
          </a:p>
          <a:p>
            <a:pPr marL="0" indent="0">
              <a:buNone/>
            </a:pPr>
            <a:endParaRPr lang="en-US" dirty="0"/>
          </a:p>
          <a:p>
            <a:pPr marL="0" indent="0">
              <a:buNone/>
            </a:pPr>
            <a:r>
              <a:rPr lang="en-US" dirty="0"/>
              <a:t>with </a:t>
            </a:r>
            <a:r>
              <a:rPr lang="en-US" dirty="0" err="1">
                <a:solidFill>
                  <a:srgbClr val="0070C0"/>
                </a:solidFill>
              </a:rPr>
              <a:t>io</a:t>
            </a:r>
            <a:r>
              <a:rPr lang="en-US" dirty="0" err="1"/>
              <a:t>.</a:t>
            </a:r>
            <a:r>
              <a:rPr lang="en-US" dirty="0" err="1">
                <a:solidFill>
                  <a:srgbClr val="0070C0"/>
                </a:solidFill>
              </a:rPr>
              <a:t>open</a:t>
            </a:r>
            <a:r>
              <a:rPr lang="en-US" dirty="0"/>
              <a:t>('DemoNewBooks.</a:t>
            </a:r>
            <a:r>
              <a:rPr lang="en-US" dirty="0" err="1"/>
              <a:t>htm</a:t>
            </a:r>
            <a:r>
              <a:rPr lang="en-US" dirty="0"/>
              <a:t>','w', encoding='utf-8') </a:t>
            </a:r>
            <a:r>
              <a:rPr lang="en-US" dirty="0">
                <a:solidFill>
                  <a:srgbClr val="0070C0"/>
                </a:solidFill>
              </a:rPr>
              <a:t>as</a:t>
            </a:r>
            <a:r>
              <a:rPr lang="en-US" dirty="0"/>
              <a:t> f:</a:t>
            </a:r>
          </a:p>
          <a:p>
            <a:pPr marL="0" indent="0">
              <a:buNone/>
            </a:pPr>
            <a:r>
              <a:rPr lang="en-US" dirty="0"/>
              <a:t>	</a:t>
            </a:r>
            <a:r>
              <a:rPr lang="en-US" dirty="0" err="1"/>
              <a:t>f.</a:t>
            </a:r>
            <a:r>
              <a:rPr lang="en-US" dirty="0" err="1">
                <a:solidFill>
                  <a:srgbClr val="0070C0"/>
                </a:solidFill>
              </a:rPr>
              <a:t>write</a:t>
            </a:r>
            <a:r>
              <a:rPr lang="en-US" dirty="0"/>
              <a:t>(‘[HTML for your page]&lt;table border="1" </a:t>
            </a:r>
            <a:r>
              <a:rPr lang="en-US" dirty="0" err="1"/>
              <a:t>cellpadding</a:t>
            </a:r>
            <a:r>
              <a:rPr lang="en-US" dirty="0"/>
              <a:t>="5" align="center"&gt;&lt;</a:t>
            </a:r>
            <a:r>
              <a:rPr lang="en-US" dirty="0" err="1"/>
              <a:t>tr</a:t>
            </a:r>
            <a:endParaRPr lang="en-US" dirty="0"/>
          </a:p>
          <a:p>
            <a:pPr marL="0" indent="0">
              <a:buNone/>
            </a:pPr>
            <a:r>
              <a:rPr lang="en-US" dirty="0"/>
              <a:t>	align="left"&gt;&lt;td&gt;</a:t>
            </a:r>
            <a:r>
              <a:rPr lang="en-US" dirty="0" err="1"/>
              <a:t>Titletd</a:t>
            </a:r>
            <a:r>
              <a:rPr lang="en-US" dirty="0"/>
              <a:t>&gt;&lt;td&gt;Author&lt;/td&gt;&lt;/</a:t>
            </a:r>
            <a:r>
              <a:rPr lang="en-US" dirty="0" err="1"/>
              <a:t>tr</a:t>
            </a:r>
            <a:r>
              <a:rPr lang="en-US" dirty="0"/>
              <a:t>&gt;')</a:t>
            </a:r>
          </a:p>
          <a:p>
            <a:pPr marL="0" indent="0">
              <a:buNone/>
            </a:pPr>
            <a:r>
              <a:rPr lang="en-US" dirty="0" smtClean="0">
                <a:solidFill>
                  <a:srgbClr val="0070C0"/>
                </a:solidFill>
              </a:rPr>
              <a:t>	for</a:t>
            </a:r>
            <a:r>
              <a:rPr lang="en-US" dirty="0" smtClean="0"/>
              <a:t> </a:t>
            </a:r>
            <a:r>
              <a:rPr lang="en-US" dirty="0" err="1"/>
              <a:t>rownum</a:t>
            </a:r>
            <a:r>
              <a:rPr lang="en-US" dirty="0"/>
              <a:t>, row </a:t>
            </a:r>
            <a:r>
              <a:rPr lang="en-US" dirty="0">
                <a:solidFill>
                  <a:srgbClr val="0070C0"/>
                </a:solidFill>
              </a:rPr>
              <a:t>in</a:t>
            </a:r>
            <a:r>
              <a:rPr lang="en-US" dirty="0"/>
              <a:t> </a:t>
            </a:r>
            <a:r>
              <a:rPr lang="en-US" dirty="0">
                <a:solidFill>
                  <a:srgbClr val="0070C0"/>
                </a:solidFill>
              </a:rPr>
              <a:t>enumerate</a:t>
            </a:r>
            <a:r>
              <a:rPr lang="en-US" dirty="0"/>
              <a:t>(rows):</a:t>
            </a:r>
          </a:p>
          <a:p>
            <a:pPr marL="0" indent="0">
              <a:buNone/>
            </a:pPr>
            <a:r>
              <a:rPr lang="en-US" dirty="0"/>
              <a:t>	</a:t>
            </a:r>
            <a:r>
              <a:rPr lang="en-US" dirty="0" smtClean="0"/>
              <a:t>	</a:t>
            </a:r>
            <a:r>
              <a:rPr lang="en-US" dirty="0" err="1" smtClean="0"/>
              <a:t>f.</a:t>
            </a:r>
            <a:r>
              <a:rPr lang="en-US" dirty="0" err="1" smtClean="0">
                <a:solidFill>
                  <a:srgbClr val="0070C0"/>
                </a:solidFill>
              </a:rPr>
              <a:t>write</a:t>
            </a:r>
            <a:r>
              <a:rPr lang="en-US" dirty="0"/>
              <a:t>("&lt;td&gt;&lt;a </a:t>
            </a:r>
            <a:r>
              <a:rPr lang="en-US" dirty="0" err="1"/>
              <a:t>href</a:t>
            </a:r>
            <a:r>
              <a:rPr lang="en-US" dirty="0"/>
              <a:t>=" + row[0] + "&gt;" + row[1] + "&lt;/a&gt;&lt;/td&gt;&lt;td&gt;" + row[2] + "&lt;/td&gt;&lt;/</a:t>
            </a:r>
            <a:r>
              <a:rPr lang="en-US" dirty="0" err="1"/>
              <a:t>tr</a:t>
            </a:r>
            <a:r>
              <a:rPr lang="en-US" dirty="0"/>
              <a:t>&gt;")</a:t>
            </a:r>
          </a:p>
          <a:p>
            <a:pPr marL="0" indent="0">
              <a:buNone/>
            </a:pPr>
            <a:r>
              <a:rPr lang="en-US" dirty="0"/>
              <a:t>	</a:t>
            </a:r>
            <a:r>
              <a:rPr lang="en-US" dirty="0" err="1"/>
              <a:t>f.</a:t>
            </a:r>
            <a:r>
              <a:rPr lang="en-US" dirty="0" err="1">
                <a:solidFill>
                  <a:srgbClr val="0070C0"/>
                </a:solidFill>
              </a:rPr>
              <a:t>write</a:t>
            </a:r>
            <a:r>
              <a:rPr lang="en-US" dirty="0"/>
              <a:t>("&lt;/table</a:t>
            </a:r>
            <a:r>
              <a:rPr lang="en-US" dirty="0" smtClean="0"/>
              <a:t>&gt;[Remaining HTML for your page]&lt;/</a:t>
            </a:r>
            <a:r>
              <a:rPr lang="en-US" dirty="0"/>
              <a:t>body&gt;&lt;/html&gt;")</a:t>
            </a:r>
          </a:p>
          <a:p>
            <a:pPr marL="0" indent="0">
              <a:buNone/>
            </a:pPr>
            <a:r>
              <a:rPr lang="en-US" dirty="0" err="1"/>
              <a:t>f.</a:t>
            </a:r>
            <a:r>
              <a:rPr lang="en-US" dirty="0" err="1">
                <a:solidFill>
                  <a:srgbClr val="0070C0"/>
                </a:solidFill>
              </a:rPr>
              <a:t>close</a:t>
            </a:r>
            <a:r>
              <a:rPr lang="en-US" dirty="0" smtClean="0"/>
              <a:t>()</a:t>
            </a:r>
            <a:endParaRPr lang="en-US" dirty="0"/>
          </a:p>
        </p:txBody>
      </p:sp>
    </p:spTree>
    <p:extLst>
      <p:ext uri="{BB962C8B-B14F-4D97-AF65-F5344CB8AC3E}">
        <p14:creationId xmlns:p14="http://schemas.microsoft.com/office/powerpoint/2010/main" val="2837743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Failures Along the Way</a:t>
            </a:r>
            <a:endParaRPr lang="en-US" dirty="0"/>
          </a:p>
        </p:txBody>
      </p:sp>
      <p:sp>
        <p:nvSpPr>
          <p:cNvPr id="3" name="Content Placeholder 2"/>
          <p:cNvSpPr>
            <a:spLocks noGrp="1"/>
          </p:cNvSpPr>
          <p:nvPr>
            <p:ph sz="half" idx="1"/>
          </p:nvPr>
        </p:nvSpPr>
        <p:spPr>
          <a:xfrm>
            <a:off x="457200" y="1200151"/>
            <a:ext cx="3477802" cy="3394472"/>
          </a:xfrm>
        </p:spPr>
        <p:txBody>
          <a:bodyPr/>
          <a:lstStyle/>
          <a:p>
            <a:r>
              <a:rPr lang="en-US" dirty="0"/>
              <a:t>Local Interest </a:t>
            </a:r>
            <a:r>
              <a:rPr lang="en-US" dirty="0" smtClean="0"/>
              <a:t>Category</a:t>
            </a:r>
          </a:p>
          <a:p>
            <a:r>
              <a:rPr lang="en-US" dirty="0" smtClean="0"/>
              <a:t>Many topical lists fail</a:t>
            </a:r>
            <a:endParaRPr lang="en-US" dirty="0"/>
          </a:p>
          <a:p>
            <a:r>
              <a:rPr lang="en-US" dirty="0"/>
              <a:t>Music lists</a:t>
            </a:r>
          </a:p>
          <a:p>
            <a:r>
              <a:rPr lang="en-US" dirty="0"/>
              <a:t>Popularity by language</a:t>
            </a:r>
          </a:p>
          <a:p>
            <a:r>
              <a:rPr lang="en-US" dirty="0"/>
              <a:t>Election Day</a:t>
            </a:r>
          </a:p>
          <a:p>
            <a:r>
              <a:rPr lang="en-US" dirty="0"/>
              <a:t>Booklist </a:t>
            </a:r>
            <a:r>
              <a:rPr lang="en-US" dirty="0" smtClean="0"/>
              <a:t>importer</a:t>
            </a:r>
          </a:p>
          <a:p>
            <a:r>
              <a:rPr lang="en-US" dirty="0"/>
              <a:t>Adjusted all lists 3 times while crafting this </a:t>
            </a:r>
            <a:r>
              <a:rPr lang="en-US" dirty="0" smtClean="0"/>
              <a:t>presentation</a:t>
            </a:r>
            <a:endParaRPr lang="en-US" dirty="0"/>
          </a:p>
          <a:p>
            <a:endParaRPr lang="en-US" dirty="0"/>
          </a:p>
          <a:p>
            <a:endParaRPr lang="en-US" dirty="0"/>
          </a:p>
        </p:txBody>
      </p:sp>
      <p:sp>
        <p:nvSpPr>
          <p:cNvPr id="4" name="Content Placeholder 3"/>
          <p:cNvSpPr>
            <a:spLocks noGrp="1"/>
          </p:cNvSpPr>
          <p:nvPr>
            <p:ph sz="half" idx="2"/>
          </p:nvPr>
        </p:nvSpPr>
        <p:spPr/>
        <p:txBody>
          <a:bodyPr/>
          <a:lstStyle/>
          <a:p>
            <a:endParaRPr lang="en-US"/>
          </a:p>
        </p:txBody>
      </p:sp>
      <p:pic>
        <p:nvPicPr>
          <p:cNvPr id="6" name="Picture 5" title="Things to Do In Massachusetts Page"/>
          <p:cNvPicPr>
            <a:picLocks noChangeAspect="1"/>
          </p:cNvPicPr>
          <p:nvPr/>
        </p:nvPicPr>
        <p:blipFill>
          <a:blip r:embed="rId3"/>
          <a:stretch>
            <a:fillRect/>
          </a:stretch>
        </p:blipFill>
        <p:spPr>
          <a:xfrm>
            <a:off x="3935002" y="1126415"/>
            <a:ext cx="5024063" cy="2996001"/>
          </a:xfrm>
          <a:prstGeom prst="rect">
            <a:avLst/>
          </a:prstGeom>
        </p:spPr>
      </p:pic>
    </p:spTree>
    <p:extLst>
      <p:ext uri="{BB962C8B-B14F-4D97-AF65-F5344CB8AC3E}">
        <p14:creationId xmlns:p14="http://schemas.microsoft.com/office/powerpoint/2010/main" val="2313320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Successes</a:t>
            </a:r>
            <a:endParaRPr lang="en-US" dirty="0"/>
          </a:p>
        </p:txBody>
      </p:sp>
      <p:sp>
        <p:nvSpPr>
          <p:cNvPr id="3" name="Content Placeholder 2"/>
          <p:cNvSpPr>
            <a:spLocks noGrp="1"/>
          </p:cNvSpPr>
          <p:nvPr>
            <p:ph idx="1"/>
          </p:nvPr>
        </p:nvSpPr>
        <p:spPr/>
        <p:txBody>
          <a:bodyPr/>
          <a:lstStyle/>
          <a:p>
            <a:r>
              <a:rPr lang="en-US" dirty="0" smtClean="0"/>
              <a:t>Booklist Unique Page views increased 60% </a:t>
            </a:r>
          </a:p>
          <a:p>
            <a:pPr lvl="1"/>
            <a:r>
              <a:rPr lang="en-US" dirty="0" smtClean="0"/>
              <a:t>Q1 2018 v 2019</a:t>
            </a:r>
          </a:p>
          <a:p>
            <a:r>
              <a:rPr lang="en-US" dirty="0" smtClean="0"/>
              <a:t>Average Time On Page Doubled</a:t>
            </a:r>
          </a:p>
          <a:p>
            <a:r>
              <a:rPr lang="en-US" dirty="0" smtClean="0"/>
              <a:t>Patrons explore further</a:t>
            </a:r>
          </a:p>
          <a:p>
            <a:pPr lvl="1"/>
            <a:r>
              <a:rPr lang="en-US" dirty="0" smtClean="0"/>
              <a:t>Views of 2</a:t>
            </a:r>
            <a:r>
              <a:rPr lang="en-US" baseline="30000" dirty="0" smtClean="0"/>
              <a:t>nd</a:t>
            </a:r>
            <a:r>
              <a:rPr lang="en-US" dirty="0" smtClean="0"/>
              <a:t> most visited page tripled</a:t>
            </a:r>
          </a:p>
          <a:p>
            <a:pPr lvl="2"/>
            <a:r>
              <a:rPr lang="en-US" dirty="0" smtClean="0"/>
              <a:t>3</a:t>
            </a:r>
            <a:r>
              <a:rPr lang="en-US" baseline="30000" dirty="0" smtClean="0"/>
              <a:t>rd</a:t>
            </a:r>
            <a:r>
              <a:rPr lang="en-US" dirty="0" smtClean="0"/>
              <a:t> most quadrupled</a:t>
            </a:r>
          </a:p>
        </p:txBody>
      </p:sp>
    </p:spTree>
    <p:extLst>
      <p:ext uri="{BB962C8B-B14F-4D97-AF65-F5344CB8AC3E}">
        <p14:creationId xmlns:p14="http://schemas.microsoft.com/office/powerpoint/2010/main" val="4286129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Book Curation is a key service that patrons will seek out</a:t>
            </a:r>
          </a:p>
          <a:p>
            <a:r>
              <a:rPr lang="en-US" dirty="0" smtClean="0"/>
              <a:t>Lists should aim to provide diverse contents with regular updates</a:t>
            </a:r>
          </a:p>
          <a:p>
            <a:r>
              <a:rPr lang="en-US" dirty="0" smtClean="0"/>
              <a:t>SQL can help reduce staff time required to produce these lists</a:t>
            </a:r>
            <a:endParaRPr lang="en-US" dirty="0"/>
          </a:p>
          <a:p>
            <a:endParaRPr lang="en-US" dirty="0" smtClean="0"/>
          </a:p>
          <a:p>
            <a:r>
              <a:rPr lang="en-US" dirty="0" smtClean="0"/>
              <a:t>For even more on SQL please see the slides from the presentation How to SQL by Phil Shirley, Ray </a:t>
            </a:r>
            <a:r>
              <a:rPr lang="en-US" dirty="0" err="1" smtClean="0"/>
              <a:t>Voelker</a:t>
            </a:r>
            <a:r>
              <a:rPr lang="en-US" dirty="0" smtClean="0"/>
              <a:t> &amp; Jeremy Goldstein</a:t>
            </a:r>
            <a:endParaRPr lang="en-US" dirty="0"/>
          </a:p>
        </p:txBody>
      </p:sp>
    </p:spTree>
    <p:extLst>
      <p:ext uri="{BB962C8B-B14F-4D97-AF65-F5344CB8AC3E}">
        <p14:creationId xmlns:p14="http://schemas.microsoft.com/office/powerpoint/2010/main" val="1818754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947849" y="2962154"/>
            <a:ext cx="3250614" cy="1733136"/>
          </a:xfrm>
        </p:spPr>
        <p:txBody>
          <a:bodyPr>
            <a:normAutofit fontScale="85000" lnSpcReduction="10000"/>
          </a:bodyPr>
          <a:lstStyle/>
          <a:p>
            <a:r>
              <a:rPr lang="en-US" dirty="0" smtClean="0"/>
              <a:t>Questions?</a:t>
            </a:r>
          </a:p>
          <a:p>
            <a:endParaRPr lang="en-US" dirty="0" smtClean="0"/>
          </a:p>
          <a:p>
            <a:r>
              <a:rPr lang="en-US" dirty="0" smtClean="0"/>
              <a:t>jgoldstein@minlib.net</a:t>
            </a:r>
          </a:p>
          <a:p>
            <a:r>
              <a:rPr lang="en-US" dirty="0" smtClean="0"/>
              <a:t>@</a:t>
            </a:r>
            <a:r>
              <a:rPr lang="en-US" dirty="0" err="1" smtClean="0"/>
              <a:t>jmgold</a:t>
            </a:r>
            <a:endParaRPr lang="en-US" dirty="0" smtClean="0"/>
          </a:p>
          <a:p>
            <a:r>
              <a:rPr lang="en-US" dirty="0">
                <a:hlinkClick r:id="rId2"/>
              </a:rPr>
              <a:t>https://github.com/jmgold</a:t>
            </a:r>
            <a:endParaRPr lang="en-US" dirty="0"/>
          </a:p>
        </p:txBody>
      </p:sp>
    </p:spTree>
    <p:extLst>
      <p:ext uri="{BB962C8B-B14F-4D97-AF65-F5344CB8AC3E}">
        <p14:creationId xmlns:p14="http://schemas.microsoft.com/office/powerpoint/2010/main" val="120290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Website</a:t>
            </a:r>
            <a:endParaRPr lang="en-US" dirty="0"/>
          </a:p>
        </p:txBody>
      </p:sp>
      <p:sp>
        <p:nvSpPr>
          <p:cNvPr id="4" name="Content Placeholder 3"/>
          <p:cNvSpPr>
            <a:spLocks noGrp="1"/>
          </p:cNvSpPr>
          <p:nvPr>
            <p:ph sz="half" idx="2"/>
          </p:nvPr>
        </p:nvSpPr>
        <p:spPr/>
        <p:txBody>
          <a:bodyPr/>
          <a:lstStyle/>
          <a:p>
            <a:pPr marL="342900" indent="-342900">
              <a:buFont typeface="Arial" panose="020B0604020202020204" pitchFamily="34" charset="0"/>
              <a:buChar char="•"/>
            </a:pPr>
            <a:r>
              <a:rPr lang="en-US" dirty="0" smtClean="0"/>
              <a:t>Lacked a content strategy</a:t>
            </a:r>
          </a:p>
          <a:p>
            <a:pPr marL="342900" indent="-342900">
              <a:buFont typeface="Arial" panose="020B0604020202020204" pitchFamily="34" charset="0"/>
              <a:buChar char="•"/>
            </a:pPr>
            <a:r>
              <a:rPr lang="en-US" dirty="0" smtClean="0"/>
              <a:t>Overwhelmed by awards lists</a:t>
            </a:r>
          </a:p>
          <a:p>
            <a:pPr marL="342900" indent="-342900">
              <a:buFont typeface="Arial" panose="020B0604020202020204" pitchFamily="34" charset="0"/>
              <a:buChar char="•"/>
            </a:pPr>
            <a:r>
              <a:rPr lang="en-US" dirty="0" smtClean="0"/>
              <a:t>More popular lists fell to bottom of navigation</a:t>
            </a:r>
          </a:p>
          <a:p>
            <a:pPr marL="342900" indent="-342900">
              <a:buFont typeface="Arial" panose="020B0604020202020204" pitchFamily="34" charset="0"/>
              <a:buChar char="•"/>
            </a:pPr>
            <a:endParaRPr lang="en-US" dirty="0"/>
          </a:p>
        </p:txBody>
      </p:sp>
      <p:pic>
        <p:nvPicPr>
          <p:cNvPr id="6" name="Content Placeholder 3" title="Old booklist navigation">
            <a:extLst>
              <a:ext uri="{FF2B5EF4-FFF2-40B4-BE49-F238E27FC236}">
                <a16:creationId xmlns:a16="http://schemas.microsoft.com/office/drawing/2014/main" id="{B889449D-2FAF-4764-9B14-139449F8B02E}"/>
              </a:ext>
            </a:extLst>
          </p:cNvPr>
          <p:cNvPicPr>
            <a:picLocks noGrp="1" noChangeAspect="1"/>
          </p:cNvPicPr>
          <p:nvPr>
            <p:ph sz="half" idx="1"/>
          </p:nvPr>
        </p:nvPicPr>
        <p:blipFill>
          <a:blip r:embed="rId3" cstate="print"/>
          <a:stretch>
            <a:fillRect/>
          </a:stretch>
        </p:blipFill>
        <p:spPr>
          <a:xfrm>
            <a:off x="1111045" y="1070663"/>
            <a:ext cx="2349910" cy="3658384"/>
          </a:xfrm>
          <a:prstGeom prst="rect">
            <a:avLst/>
          </a:prstGeom>
        </p:spPr>
      </p:pic>
    </p:spTree>
    <p:extLst>
      <p:ext uri="{BB962C8B-B14F-4D97-AF65-F5344CB8AC3E}">
        <p14:creationId xmlns:p14="http://schemas.microsoft.com/office/powerpoint/2010/main" val="2499525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6796-A7C4-48CF-83FF-451854176D0C}"/>
              </a:ext>
            </a:extLst>
          </p:cNvPr>
          <p:cNvSpPr>
            <a:spLocks noGrp="1"/>
          </p:cNvSpPr>
          <p:nvPr>
            <p:ph type="title"/>
          </p:nvPr>
        </p:nvSpPr>
        <p:spPr/>
        <p:txBody>
          <a:bodyPr/>
          <a:lstStyle/>
          <a:p>
            <a:r>
              <a:rPr lang="en-US" dirty="0" smtClean="0"/>
              <a:t>Prior Website</a:t>
            </a:r>
            <a:endParaRPr lang="en-US" dirty="0"/>
          </a:p>
        </p:txBody>
      </p:sp>
      <p:pic>
        <p:nvPicPr>
          <p:cNvPr id="6" name="Picture 5" title="Old Nobel Prize Page">
            <a:extLst>
              <a:ext uri="{FF2B5EF4-FFF2-40B4-BE49-F238E27FC236}">
                <a16:creationId xmlns:a16="http://schemas.microsoft.com/office/drawing/2014/main" id="{782BBE4A-2512-4CDD-A270-D708E2D37F4A}"/>
              </a:ext>
            </a:extLst>
          </p:cNvPr>
          <p:cNvPicPr>
            <a:picLocks noChangeAspect="1"/>
          </p:cNvPicPr>
          <p:nvPr/>
        </p:nvPicPr>
        <p:blipFill>
          <a:blip r:embed="rId3" cstate="print"/>
          <a:stretch>
            <a:fillRect/>
          </a:stretch>
        </p:blipFill>
        <p:spPr>
          <a:xfrm>
            <a:off x="2880693" y="1070663"/>
            <a:ext cx="3436279" cy="3388619"/>
          </a:xfrm>
          <a:prstGeom prst="rect">
            <a:avLst/>
          </a:prstGeom>
        </p:spPr>
      </p:pic>
      <p:pic>
        <p:nvPicPr>
          <p:cNvPr id="5" name="Picture 4" title="On NYT Bestsellers Page">
            <a:extLst>
              <a:ext uri="{FF2B5EF4-FFF2-40B4-BE49-F238E27FC236}">
                <a16:creationId xmlns:a16="http://schemas.microsoft.com/office/drawing/2014/main" id="{3490350F-A43A-4F08-AADA-7630D2D88FD4}"/>
              </a:ext>
            </a:extLst>
          </p:cNvPr>
          <p:cNvPicPr>
            <a:picLocks noChangeAspect="1"/>
          </p:cNvPicPr>
          <p:nvPr/>
        </p:nvPicPr>
        <p:blipFill>
          <a:blip r:embed="rId4" cstate="print"/>
          <a:stretch>
            <a:fillRect/>
          </a:stretch>
        </p:blipFill>
        <p:spPr>
          <a:xfrm>
            <a:off x="6557312" y="1627239"/>
            <a:ext cx="2464182" cy="2525702"/>
          </a:xfrm>
          <a:prstGeom prst="rect">
            <a:avLst/>
          </a:prstGeom>
        </p:spPr>
      </p:pic>
      <p:pic>
        <p:nvPicPr>
          <p:cNvPr id="4" name="Content Placeholder 3" title="Old National Book Awards Page">
            <a:extLst>
              <a:ext uri="{FF2B5EF4-FFF2-40B4-BE49-F238E27FC236}">
                <a16:creationId xmlns:a16="http://schemas.microsoft.com/office/drawing/2014/main" id="{F7D7F568-564E-401A-99C3-168B957D9F28}"/>
              </a:ext>
            </a:extLst>
          </p:cNvPr>
          <p:cNvPicPr>
            <a:picLocks noGrp="1" noChangeAspect="1"/>
          </p:cNvPicPr>
          <p:nvPr>
            <p:ph idx="1"/>
          </p:nvPr>
        </p:nvPicPr>
        <p:blipFill>
          <a:blip r:embed="rId5" cstate="print"/>
          <a:stretch>
            <a:fillRect/>
          </a:stretch>
        </p:blipFill>
        <p:spPr>
          <a:xfrm>
            <a:off x="312972" y="1627239"/>
            <a:ext cx="2567721" cy="2743200"/>
          </a:xfrm>
          <a:prstGeom prst="rect">
            <a:avLst/>
          </a:prstGeom>
        </p:spPr>
      </p:pic>
    </p:spTree>
    <p:extLst>
      <p:ext uri="{BB962C8B-B14F-4D97-AF65-F5344CB8AC3E}">
        <p14:creationId xmlns:p14="http://schemas.microsoft.com/office/powerpoint/2010/main" val="250431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Website</a:t>
            </a:r>
            <a:endParaRPr lang="en-US" dirty="0"/>
          </a:p>
        </p:txBody>
      </p:sp>
      <p:sp>
        <p:nvSpPr>
          <p:cNvPr id="4" name="Content Placeholder 3"/>
          <p:cNvSpPr>
            <a:spLocks noGrp="1"/>
          </p:cNvSpPr>
          <p:nvPr>
            <p:ph sz="half" idx="2"/>
          </p:nvPr>
        </p:nvSpPr>
        <p:spPr>
          <a:xfrm>
            <a:off x="5404556" y="1200151"/>
            <a:ext cx="3282244" cy="2626782"/>
          </a:xfrm>
        </p:spPr>
        <p:txBody>
          <a:bodyPr/>
          <a:lstStyle/>
          <a:p>
            <a:pPr marL="342900" indent="-342900">
              <a:buFont typeface="Arial" panose="020B0604020202020204" pitchFamily="34" charset="0"/>
              <a:buChar char="•"/>
            </a:pPr>
            <a:r>
              <a:rPr lang="en-US" dirty="0" smtClean="0"/>
              <a:t>Developed by</a:t>
            </a:r>
          </a:p>
          <a:p>
            <a:pPr marL="342900" indent="-342900">
              <a:buFont typeface="Arial" panose="020B0604020202020204" pitchFamily="34" charset="0"/>
              <a:buChar char="•"/>
            </a:pPr>
            <a:r>
              <a:rPr lang="en-US" dirty="0" smtClean="0"/>
              <a:t>Launched Oct 2018</a:t>
            </a:r>
          </a:p>
          <a:p>
            <a:pPr marL="342900" indent="-342900">
              <a:buFont typeface="Arial" panose="020B0604020202020204" pitchFamily="34" charset="0"/>
              <a:buChar char="•"/>
            </a:pPr>
            <a:r>
              <a:rPr lang="en-US" dirty="0" smtClean="0"/>
              <a:t>Booklists are now featured prominently</a:t>
            </a:r>
          </a:p>
          <a:p>
            <a:pPr marL="342900" indent="-342900">
              <a:buFont typeface="Arial" panose="020B0604020202020204" pitchFamily="34" charset="0"/>
              <a:buChar char="•"/>
            </a:pPr>
            <a:endParaRPr lang="en-US" dirty="0"/>
          </a:p>
        </p:txBody>
      </p:sp>
      <p:pic>
        <p:nvPicPr>
          <p:cNvPr id="6" name="Content Placeholder 5" title="New Website Homepage"/>
          <p:cNvPicPr>
            <a:picLocks noGrp="1" noChangeAspect="1"/>
          </p:cNvPicPr>
          <p:nvPr>
            <p:ph sz="half" idx="1"/>
          </p:nvPr>
        </p:nvPicPr>
        <p:blipFill>
          <a:blip r:embed="rId3"/>
          <a:stretch>
            <a:fillRect/>
          </a:stretch>
        </p:blipFill>
        <p:spPr>
          <a:xfrm>
            <a:off x="78657" y="1281644"/>
            <a:ext cx="5220929" cy="3405867"/>
          </a:xfrm>
          <a:prstGeom prst="rect">
            <a:avLst/>
          </a:prstGeom>
        </p:spPr>
      </p:pic>
      <p:pic>
        <p:nvPicPr>
          <p:cNvPr id="1026" name="Picture 2" descr="https://ci6.googleusercontent.com/proxy/iCloLyY_OSfLbdbumPzQsvro4mTbCNzEdhOjbZvb18TpP1RLNs6w2esmVqvzDQSaPhsz-yy0QDd5XoYqeDrjTnwMaz5Y5w=s0-d-e1-ft#https://s3.amazonaws.com/atom-images/logo-black.png" title="Ato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723" y="1314172"/>
            <a:ext cx="822974" cy="18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609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new site</a:t>
            </a:r>
            <a:endParaRPr lang="en-US" dirty="0"/>
          </a:p>
        </p:txBody>
      </p:sp>
      <p:sp>
        <p:nvSpPr>
          <p:cNvPr id="3" name="Content Placeholder 2"/>
          <p:cNvSpPr>
            <a:spLocks noGrp="1"/>
          </p:cNvSpPr>
          <p:nvPr>
            <p:ph idx="1"/>
          </p:nvPr>
        </p:nvSpPr>
        <p:spPr/>
        <p:txBody>
          <a:bodyPr/>
          <a:lstStyle/>
          <a:p>
            <a:r>
              <a:rPr lang="en-US" dirty="0" smtClean="0"/>
              <a:t>Regularly provide new content</a:t>
            </a:r>
          </a:p>
          <a:p>
            <a:r>
              <a:rPr lang="en-US" dirty="0" smtClean="0"/>
              <a:t>Limit staff time necessary for curation</a:t>
            </a:r>
          </a:p>
          <a:p>
            <a:r>
              <a:rPr lang="en-US" dirty="0" smtClean="0"/>
              <a:t>Diversify lists</a:t>
            </a:r>
          </a:p>
          <a:p>
            <a:pPr lvl="1"/>
            <a:r>
              <a:rPr lang="en-US" dirty="0" smtClean="0"/>
              <a:t>More formats, backlists, diverse authors and subject matter</a:t>
            </a:r>
          </a:p>
          <a:p>
            <a:r>
              <a:rPr lang="en-US" dirty="0" smtClean="0"/>
              <a:t>Maintain design standards</a:t>
            </a:r>
            <a:endParaRPr lang="en-US" dirty="0"/>
          </a:p>
        </p:txBody>
      </p:sp>
    </p:spTree>
    <p:extLst>
      <p:ext uri="{BB962C8B-B14F-4D97-AF65-F5344CB8AC3E}">
        <p14:creationId xmlns:p14="http://schemas.microsoft.com/office/powerpoint/2010/main" val="2253565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types</a:t>
            </a:r>
            <a:endParaRPr lang="en-US" dirty="0"/>
          </a:p>
        </p:txBody>
      </p:sp>
      <p:sp>
        <p:nvSpPr>
          <p:cNvPr id="3" name="Content Placeholder 2"/>
          <p:cNvSpPr>
            <a:spLocks noGrp="1"/>
          </p:cNvSpPr>
          <p:nvPr>
            <p:ph idx="1"/>
          </p:nvPr>
        </p:nvSpPr>
        <p:spPr/>
        <p:txBody>
          <a:bodyPr/>
          <a:lstStyle/>
          <a:p>
            <a:r>
              <a:rPr lang="en-US" dirty="0" smtClean="0"/>
              <a:t>Static Lists (drag and drop editor)</a:t>
            </a:r>
          </a:p>
          <a:p>
            <a:r>
              <a:rPr lang="en-US" dirty="0" smtClean="0"/>
              <a:t>NYT Books API lists</a:t>
            </a:r>
          </a:p>
          <a:p>
            <a:r>
              <a:rPr lang="en-US" dirty="0" smtClean="0"/>
              <a:t>SQL based</a:t>
            </a:r>
          </a:p>
          <a:p>
            <a:pPr lvl="1"/>
            <a:r>
              <a:rPr lang="en-US" dirty="0" smtClean="0"/>
              <a:t>Data driven (new items, trending items)</a:t>
            </a:r>
          </a:p>
          <a:p>
            <a:pPr lvl="1"/>
            <a:r>
              <a:rPr lang="en-US" dirty="0" smtClean="0"/>
              <a:t>Lazy curation (staff picks, books adapted to film)</a:t>
            </a:r>
          </a:p>
          <a:p>
            <a:pPr lvl="1"/>
            <a:r>
              <a:rPr lang="en-US" dirty="0" smtClean="0"/>
              <a:t>Topical</a:t>
            </a:r>
          </a:p>
          <a:p>
            <a:pPr lvl="2"/>
            <a:r>
              <a:rPr lang="en-US" dirty="0" smtClean="0"/>
              <a:t>Some are permanent (Mass Travel guides) most are temporary (Queen Victoria’s 200</a:t>
            </a:r>
            <a:r>
              <a:rPr lang="en-US" baseline="30000" dirty="0" smtClean="0"/>
              <a:t>th</a:t>
            </a:r>
            <a:r>
              <a:rPr lang="en-US" dirty="0" smtClean="0"/>
              <a:t> Birthday)</a:t>
            </a:r>
            <a:endParaRPr lang="en-US" dirty="0"/>
          </a:p>
        </p:txBody>
      </p:sp>
    </p:spTree>
    <p:extLst>
      <p:ext uri="{BB962C8B-B14F-4D97-AF65-F5344CB8AC3E}">
        <p14:creationId xmlns:p14="http://schemas.microsoft.com/office/powerpoint/2010/main" val="4023345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Lists</a:t>
            </a:r>
            <a:endParaRPr lang="en-US" dirty="0"/>
          </a:p>
        </p:txBody>
      </p:sp>
      <p:sp>
        <p:nvSpPr>
          <p:cNvPr id="4" name="Content Placeholder 3"/>
          <p:cNvSpPr>
            <a:spLocks noGrp="1"/>
          </p:cNvSpPr>
          <p:nvPr>
            <p:ph sz="half" idx="2"/>
          </p:nvPr>
        </p:nvSpPr>
        <p:spPr/>
        <p:txBody>
          <a:bodyPr/>
          <a:lstStyle/>
          <a:p>
            <a:pPr marL="342900" indent="-342900">
              <a:buFont typeface="Arial" panose="020B0604020202020204" pitchFamily="34" charset="0"/>
              <a:buChar char="•"/>
            </a:pPr>
            <a:r>
              <a:rPr lang="en-US" dirty="0" smtClean="0"/>
              <a:t>Use Drupal drag and drop editor</a:t>
            </a:r>
          </a:p>
          <a:p>
            <a:pPr marL="342900" indent="-342900">
              <a:buFont typeface="Arial" panose="020B0604020202020204" pitchFamily="34" charset="0"/>
              <a:buChar char="•"/>
            </a:pPr>
            <a:r>
              <a:rPr lang="en-US" dirty="0" smtClean="0"/>
              <a:t>Large investment of staff time</a:t>
            </a:r>
          </a:p>
          <a:p>
            <a:pPr marL="342900" indent="-342900">
              <a:buFont typeface="Arial" panose="020B0604020202020204" pitchFamily="34" charset="0"/>
              <a:buChar char="•"/>
            </a:pPr>
            <a:r>
              <a:rPr lang="en-US" dirty="0" smtClean="0"/>
              <a:t>Only use with lists requiring few updates</a:t>
            </a:r>
          </a:p>
          <a:p>
            <a:pPr marL="342900" indent="-342900">
              <a:buFont typeface="Arial" panose="020B0604020202020204" pitchFamily="34" charset="0"/>
              <a:buChar char="•"/>
            </a:pPr>
            <a:r>
              <a:rPr lang="en-US" dirty="0" smtClean="0"/>
              <a:t>Awards lists</a:t>
            </a:r>
          </a:p>
        </p:txBody>
      </p:sp>
      <p:pic>
        <p:nvPicPr>
          <p:cNvPr id="6" name="Content Placeholder 5" title="National Book Awards Page"/>
          <p:cNvPicPr>
            <a:picLocks noGrp="1" noChangeAspect="1"/>
          </p:cNvPicPr>
          <p:nvPr>
            <p:ph sz="half" idx="1"/>
          </p:nvPr>
        </p:nvPicPr>
        <p:blipFill>
          <a:blip r:embed="rId3"/>
          <a:stretch>
            <a:fillRect/>
          </a:stretch>
        </p:blipFill>
        <p:spPr>
          <a:xfrm>
            <a:off x="275303" y="1119117"/>
            <a:ext cx="4223167" cy="3570869"/>
          </a:xfrm>
          <a:prstGeom prst="rect">
            <a:avLst/>
          </a:prstGeom>
        </p:spPr>
      </p:pic>
    </p:spTree>
    <p:extLst>
      <p:ext uri="{BB962C8B-B14F-4D97-AF65-F5344CB8AC3E}">
        <p14:creationId xmlns:p14="http://schemas.microsoft.com/office/powerpoint/2010/main" val="46688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UG 2019 Conference">
      <a:dk1>
        <a:sysClr val="windowText" lastClr="000000"/>
      </a:dk1>
      <a:lt1>
        <a:sysClr val="window" lastClr="FFFFFF"/>
      </a:lt1>
      <a:dk2>
        <a:srgbClr val="434343"/>
      </a:dk2>
      <a:lt2>
        <a:srgbClr val="EEECE1"/>
      </a:lt2>
      <a:accent1>
        <a:srgbClr val="6E2526"/>
      </a:accent1>
      <a:accent2>
        <a:srgbClr val="FCB41D"/>
      </a:accent2>
      <a:accent3>
        <a:srgbClr val="DA8587"/>
      </a:accent3>
      <a:accent4>
        <a:srgbClr val="B2707D"/>
      </a:accent4>
      <a:accent5>
        <a:srgbClr val="808080"/>
      </a:accent5>
      <a:accent6>
        <a:srgbClr val="D4D4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Conference-Presentation-Final_16.potx" id="{F2337E40-326B-4943-A10E-DF7D822218F5}" vid="{280415BE-AD84-0240-A840-990302BCE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pptF70.tmp</Template>
  <TotalTime>3552</TotalTime>
  <Words>6846</Words>
  <Application>Microsoft Office PowerPoint</Application>
  <PresentationFormat>On-screen Show (16:9)</PresentationFormat>
  <Paragraphs>406</Paragraphs>
  <Slides>39</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 Bold</vt:lpstr>
      <vt:lpstr>Calibri</vt:lpstr>
      <vt:lpstr>Mangal</vt:lpstr>
      <vt:lpstr>Office Theme</vt:lpstr>
      <vt:lpstr>Automating Booklist Curation With SQL</vt:lpstr>
      <vt:lpstr>Who Am I?</vt:lpstr>
      <vt:lpstr>Background</vt:lpstr>
      <vt:lpstr>Prior Website</vt:lpstr>
      <vt:lpstr>Prior Website</vt:lpstr>
      <vt:lpstr>New Website</vt:lpstr>
      <vt:lpstr>Goals for new site</vt:lpstr>
      <vt:lpstr>List types</vt:lpstr>
      <vt:lpstr>Static Lists</vt:lpstr>
      <vt:lpstr>NYT Books API</vt:lpstr>
      <vt:lpstr>NYT Books API</vt:lpstr>
      <vt:lpstr>SQL Lists</vt:lpstr>
      <vt:lpstr>Booklist fields</vt:lpstr>
      <vt:lpstr>The Basic Query</vt:lpstr>
      <vt:lpstr>Parsing the best_author field</vt:lpstr>
      <vt:lpstr>Building a cover image link</vt:lpstr>
      <vt:lpstr>Optional Filters</vt:lpstr>
      <vt:lpstr>Data Driven Lists</vt:lpstr>
      <vt:lpstr>New Item List</vt:lpstr>
      <vt:lpstr>Top/Trending Titles</vt:lpstr>
      <vt:lpstr>Books You Can’t Put Down</vt:lpstr>
      <vt:lpstr>Just Returned</vt:lpstr>
      <vt:lpstr>Lazy Curation</vt:lpstr>
      <vt:lpstr>Lazy Curation Query</vt:lpstr>
      <vt:lpstr>Read the Book First</vt:lpstr>
      <vt:lpstr>Topical</vt:lpstr>
      <vt:lpstr>Books About Books</vt:lpstr>
      <vt:lpstr>Parsing Subjects</vt:lpstr>
      <vt:lpstr>Happy Holidays</vt:lpstr>
      <vt:lpstr>Civil Rights</vt:lpstr>
      <vt:lpstr>Top Request By Library</vt:lpstr>
      <vt:lpstr>Popular Authors</vt:lpstr>
      <vt:lpstr>Automation </vt:lpstr>
      <vt:lpstr>CSV Generator</vt:lpstr>
      <vt:lpstr>HTML Table Generator</vt:lpstr>
      <vt:lpstr>Failures Along the Way</vt:lpstr>
      <vt:lpstr>Successes</vt:lpstr>
      <vt:lpstr>Conclusion</vt:lpstr>
      <vt:lpstr>PowerPoint Presentation</vt:lpstr>
    </vt:vector>
  </TitlesOfParts>
  <Company>29 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Ballatori</dc:creator>
  <cp:lastModifiedBy>Jeremy Goldstein</cp:lastModifiedBy>
  <cp:revision>141</cp:revision>
  <dcterms:created xsi:type="dcterms:W3CDTF">2018-09-12T19:19:28Z</dcterms:created>
  <dcterms:modified xsi:type="dcterms:W3CDTF">2019-04-30T20:13:33Z</dcterms:modified>
</cp:coreProperties>
</file>