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64" r:id="rId5"/>
    <p:sldId id="4032" r:id="rId6"/>
    <p:sldId id="258" r:id="rId7"/>
    <p:sldId id="259" r:id="rId8"/>
    <p:sldId id="260" r:id="rId9"/>
    <p:sldId id="4033" r:id="rId10"/>
    <p:sldId id="4037" r:id="rId11"/>
    <p:sldId id="4039" r:id="rId12"/>
    <p:sldId id="262" r:id="rId13"/>
    <p:sldId id="4038" r:id="rId14"/>
    <p:sldId id="4034" r:id="rId15"/>
    <p:sldId id="4040" r:id="rId16"/>
    <p:sldId id="4035" r:id="rId17"/>
    <p:sldId id="4036" r:id="rId18"/>
    <p:sldId id="4045" r:id="rId19"/>
    <p:sldId id="4041" r:id="rId20"/>
    <p:sldId id="4042" r:id="rId21"/>
    <p:sldId id="4043" r:id="rId22"/>
    <p:sldId id="4044" r:id="rId23"/>
    <p:sldId id="261" r:id="rId24"/>
    <p:sldId id="26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575358"/>
    <a:srgbClr val="25424C"/>
    <a:srgbClr val="6DA48F"/>
    <a:srgbClr val="25424D"/>
    <a:srgbClr val="F05023"/>
    <a:srgbClr val="FBD504"/>
    <a:srgbClr val="F68E29"/>
    <a:srgbClr val="E7E8E9"/>
    <a:srgbClr val="D1D2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03" autoAdjust="0"/>
    <p:restoredTop sz="69278" autoAdjust="0"/>
  </p:normalViewPr>
  <p:slideViewPr>
    <p:cSldViewPr snapToGrid="0" snapToObjects="1">
      <p:cViewPr varScale="1">
        <p:scale>
          <a:sx n="77" d="100"/>
          <a:sy n="77" d="100"/>
        </p:scale>
        <p:origin x="1716" y="84"/>
      </p:cViewPr>
      <p:guideLst/>
    </p:cSldViewPr>
  </p:slideViewPr>
  <p:outlineViewPr>
    <p:cViewPr>
      <p:scale>
        <a:sx n="33" d="100"/>
        <a:sy n="33" d="100"/>
      </p:scale>
      <p:origin x="0" y="-1422"/>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17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1T20:50:46.607"/>
    </inkml:context>
    <inkml:brush xml:id="br0">
      <inkml:brushProperty name="width" value="0.035" units="cm"/>
      <inkml:brushProperty name="height" value="0.035" units="cm"/>
      <inkml:brushProperty name="color" value="#E71224"/>
    </inkml:brush>
  </inkml:definitions>
  <inkml:trace contextRef="#ctx0" brushRef="#br0">1060 530 24494,'0'21'0,"-2"0"0,0-1 0,-1 1 0,0-1 0,-2 1 0,0-1 0,-1 0 0,-1-1 0,0 1 0,-2-1 0,0 0 0,-1-1 0,0 0 0,-1-1 0,-1 1 0,-1-2 0,0 0 0,-1 0 0,0-1 0,-1-1 0,-1 0 0,0-1 0,0 0 0,-2-1 0,1-1 0,-1-1 0,0 0 0,-1-1 0,0 0 0,-1-2 0,1 0 0,-1-1 0,0-1 0,-1 0 0,1-2 0,-1 0 0,1-1 0,-1 0 0,0-2 0,0 0 0,0-2 0,1 0 0,-1-1 0,1 0 0,-1-2 0,1 0 0,0-1 0,1-1 0,-1 0 0,1-2 0,0 0 0,1-1 0,0 0 0,1-1 0,-1-1 0,2-1 0,0 0 0,0-1 0,1 0 0,1-1 0,0-1 0,1 0 0,0 0 0,1-2 0,1 1 0,1-1 0,0 0 0,1-1 0,0 0 0,2-1 0,0 1 0,1-1 0,1 0 0,0-1 0,2 1 0,0-1 0,1 1 0,0-1 0,2 0 0,0 0 0,2 0 0,0 1 0,1-1 0,0 1 0,2-1 0,0 1 0,1 0 0,1 1 0,0-1 0,2 1 0,0 0 0,1 1 0,0 0 0,1 1 0,1-1 0,1 2 0,0 0 0,1 0 0,0 1 0,1 1 0,1 0 0,0 1 0,0 0 0,2 1 0,-1 1 0,1 1 0,0 0 0,1 1 0,0 0 0,1 2 0,-1 0 0,1 1 0,0 1 0,1 0 0,-1 2 0,1 0 0,-1 1 0,1 0 0,0 2 0,0 0 0,0 2 0,-1 0 0,1 1 0,-1 0 0,1 2 0,-1 0 0,0 1 0,-1 1 0,1 0 0,-1 2 0,0 0 0,-1 1 0,0 0 0,-1 1 0,1 1 0,-2 1 0,0 0 0,0 1 0,-1 0 0,-1 1 0,0 1 0,-1 0 0,0 0 0,-1 2 0,-1-1 0,-1 1 0,0 0 0,-1 1 0,0 0 0,-2 1 0,0-1 0,-1 1 0,-1 0 0,0 1 0,-2-1 0,0 1 0,-1-1 0,0 1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334264-8B43-9E43-BE6B-7B512C7060CC}"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319937-0B8D-9A49-8EF5-04B6AE50A6B9}" type="slidenum">
              <a:rPr lang="en-US" smtClean="0"/>
              <a:t>‹#›</a:t>
            </a:fld>
            <a:endParaRPr lang="en-US"/>
          </a:p>
        </p:txBody>
      </p:sp>
    </p:spTree>
    <p:extLst>
      <p:ext uri="{BB962C8B-B14F-4D97-AF65-F5344CB8AC3E}">
        <p14:creationId xmlns:p14="http://schemas.microsoft.com/office/powerpoint/2010/main" val="1363131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be using this session to talk a bit about the numerous disasters that my library has been through since I started with them over the last several years and how the library and County responded to them. I plan to leave a lot of time at the end to hear about others’ experiences. The types of disasters we typically see in SWFL are likely different from other parts of the country. I won’t be showing any photos of the destruction some of these disasters caused; pictures are easy to find online if you’re interested</a:t>
            </a:r>
          </a:p>
        </p:txBody>
      </p:sp>
      <p:sp>
        <p:nvSpPr>
          <p:cNvPr id="4" name="Slide Number Placeholder 3"/>
          <p:cNvSpPr>
            <a:spLocks noGrp="1"/>
          </p:cNvSpPr>
          <p:nvPr>
            <p:ph type="sldNum" sz="quarter" idx="5"/>
          </p:nvPr>
        </p:nvSpPr>
        <p:spPr/>
        <p:txBody>
          <a:bodyPr/>
          <a:lstStyle/>
          <a:p>
            <a:fld id="{A2319937-0B8D-9A49-8EF5-04B6AE50A6B9}" type="slidenum">
              <a:rPr lang="en-US" smtClean="0"/>
              <a:t>1</a:t>
            </a:fld>
            <a:endParaRPr lang="en-US"/>
          </a:p>
        </p:txBody>
      </p:sp>
    </p:spTree>
    <p:extLst>
      <p:ext uri="{BB962C8B-B14F-4D97-AF65-F5344CB8AC3E}">
        <p14:creationId xmlns:p14="http://schemas.microsoft.com/office/powerpoint/2010/main" val="2922410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branches sustained at least some damage, mostly landscaping and minor exterior damage</a:t>
            </a:r>
          </a:p>
          <a:p>
            <a:endParaRPr lang="en-US" dirty="0"/>
          </a:p>
          <a:p>
            <a:r>
              <a:rPr lang="en-US" dirty="0"/>
              <a:t>Downtown Fort Myers more heavily damaged—first floor flooded (reopened November 16)</a:t>
            </a:r>
          </a:p>
          <a:p>
            <a:endParaRPr lang="en-US" dirty="0"/>
          </a:p>
          <a:p>
            <a:r>
              <a:rPr lang="en-US" dirty="0"/>
              <a:t>Received FEMA repair money early 2025. Library is closing March 17 through sometime in May for repairs. Because the campus is set up with the main library building separate from meeting rooms, they will still have limited service including holds pickups, a small collection of new adult books and children’s books, as well as some programming.</a:t>
            </a:r>
          </a:p>
          <a:p>
            <a:endParaRPr lang="en-US" dirty="0"/>
          </a:p>
        </p:txBody>
      </p:sp>
      <p:sp>
        <p:nvSpPr>
          <p:cNvPr id="4" name="Slide Number Placeholder 3"/>
          <p:cNvSpPr>
            <a:spLocks noGrp="1"/>
          </p:cNvSpPr>
          <p:nvPr>
            <p:ph type="sldNum" sz="quarter" idx="5"/>
          </p:nvPr>
        </p:nvSpPr>
        <p:spPr/>
        <p:txBody>
          <a:bodyPr/>
          <a:lstStyle/>
          <a:p>
            <a:fld id="{A2319937-0B8D-9A49-8EF5-04B6AE50A6B9}" type="slidenum">
              <a:rPr lang="en-US" smtClean="0"/>
              <a:t>10</a:t>
            </a:fld>
            <a:endParaRPr lang="en-US"/>
          </a:p>
        </p:txBody>
      </p:sp>
    </p:spTree>
    <p:extLst>
      <p:ext uri="{BB962C8B-B14F-4D97-AF65-F5344CB8AC3E}">
        <p14:creationId xmlns:p14="http://schemas.microsoft.com/office/powerpoint/2010/main" val="2980625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October 6, guest wi-fi was set up outside some branches</a:t>
            </a:r>
          </a:p>
          <a:p>
            <a:endParaRPr lang="en-US" dirty="0"/>
          </a:p>
          <a:p>
            <a:r>
              <a:rPr lang="en-US" dirty="0"/>
              <a:t>5 libraries reopened October 12, with the rest opening sometime later</a:t>
            </a:r>
          </a:p>
          <a:p>
            <a:endParaRPr lang="en-US" dirty="0"/>
          </a:p>
          <a:p>
            <a:r>
              <a:rPr lang="en-US" dirty="0"/>
              <a:t>All due dates extended to November 15</a:t>
            </a:r>
          </a:p>
          <a:p>
            <a:endParaRPr lang="en-US" dirty="0"/>
          </a:p>
          <a:p>
            <a:r>
              <a:rPr lang="en-US" dirty="0"/>
              <a:t>Lakes Library (biggest, busiest branch) remained closed and used as Disaster Recovery Center by FEMA and other organizations until May 6. Other organizations included local and state agencies that could replace documents like birth certificates and drivers’ licenses, Small Business Association, Human and Veteran Services, Department of Children and Family Services, Catholic Charities, an Insurance Village, and more</a:t>
            </a:r>
          </a:p>
          <a:p>
            <a:endParaRPr lang="en-US" dirty="0"/>
          </a:p>
          <a:p>
            <a:r>
              <a:rPr lang="en-US" dirty="0"/>
              <a:t>Branch staff were assigned to help out through E-Role, mostly with logistics and maintaining building. E-Role assignments for shelters reworked; going forward instead of finding out assignment at last minute, staff are assigned to teams with specific roles at a specific shelter. County would also hire outside contractor to help staff shelters</a:t>
            </a:r>
          </a:p>
        </p:txBody>
      </p:sp>
      <p:sp>
        <p:nvSpPr>
          <p:cNvPr id="4" name="Slide Number Placeholder 3"/>
          <p:cNvSpPr>
            <a:spLocks noGrp="1"/>
          </p:cNvSpPr>
          <p:nvPr>
            <p:ph type="sldNum" sz="quarter" idx="5"/>
          </p:nvPr>
        </p:nvSpPr>
        <p:spPr/>
        <p:txBody>
          <a:bodyPr/>
          <a:lstStyle/>
          <a:p>
            <a:fld id="{A2319937-0B8D-9A49-8EF5-04B6AE50A6B9}" type="slidenum">
              <a:rPr lang="en-US" smtClean="0"/>
              <a:t>11</a:t>
            </a:fld>
            <a:endParaRPr lang="en-US"/>
          </a:p>
        </p:txBody>
      </p:sp>
    </p:spTree>
    <p:extLst>
      <p:ext uri="{BB962C8B-B14F-4D97-AF65-F5344CB8AC3E}">
        <p14:creationId xmlns:p14="http://schemas.microsoft.com/office/powerpoint/2010/main" val="3604452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F58F9-6DFD-5817-FBD4-6CF8BE47F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93AD7-425E-E54F-871F-5C6AA128E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7C555B-9AAA-3D17-401F-A7D125E220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2C1B01-1FDF-C1A8-D4FA-64DB6EF2988A}"/>
              </a:ext>
            </a:extLst>
          </p:cNvPr>
          <p:cNvSpPr>
            <a:spLocks noGrp="1"/>
          </p:cNvSpPr>
          <p:nvPr>
            <p:ph type="sldNum" sz="quarter" idx="5"/>
          </p:nvPr>
        </p:nvSpPr>
        <p:spPr/>
        <p:txBody>
          <a:bodyPr/>
          <a:lstStyle/>
          <a:p>
            <a:fld id="{A2319937-0B8D-9A49-8EF5-04B6AE50A6B9}" type="slidenum">
              <a:rPr lang="en-US" smtClean="0"/>
              <a:t>12</a:t>
            </a:fld>
            <a:endParaRPr lang="en-US"/>
          </a:p>
        </p:txBody>
      </p:sp>
    </p:spTree>
    <p:extLst>
      <p:ext uri="{BB962C8B-B14F-4D97-AF65-F5344CB8AC3E}">
        <p14:creationId xmlns:p14="http://schemas.microsoft.com/office/powerpoint/2010/main" val="4185593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libraries closed on September 26 with most reopening the next day</a:t>
            </a:r>
          </a:p>
          <a:p>
            <a:endParaRPr lang="en-US" dirty="0"/>
          </a:p>
          <a:p>
            <a:r>
              <a:rPr lang="en-US" dirty="0"/>
              <a:t>This one hit pretty far to the north of us, still received some damage at a couple of branches, mostly landscaping and siding.  However, Boca Grande did receive some flooding which ruined about 400 books and some equipment.</a:t>
            </a:r>
          </a:p>
          <a:p>
            <a:endParaRPr lang="en-US" dirty="0"/>
          </a:p>
          <a:p>
            <a:r>
              <a:rPr lang="en-US" dirty="0"/>
              <a:t>Overall, not too terrible, but….</a:t>
            </a:r>
          </a:p>
        </p:txBody>
      </p:sp>
      <p:sp>
        <p:nvSpPr>
          <p:cNvPr id="4" name="Slide Number Placeholder 3"/>
          <p:cNvSpPr>
            <a:spLocks noGrp="1"/>
          </p:cNvSpPr>
          <p:nvPr>
            <p:ph type="sldNum" sz="quarter" idx="5"/>
          </p:nvPr>
        </p:nvSpPr>
        <p:spPr/>
        <p:txBody>
          <a:bodyPr/>
          <a:lstStyle/>
          <a:p>
            <a:fld id="{A2319937-0B8D-9A49-8EF5-04B6AE50A6B9}" type="slidenum">
              <a:rPr lang="en-US" smtClean="0"/>
              <a:t>13</a:t>
            </a:fld>
            <a:endParaRPr lang="en-US"/>
          </a:p>
        </p:txBody>
      </p:sp>
    </p:spTree>
    <p:extLst>
      <p:ext uri="{BB962C8B-B14F-4D97-AF65-F5344CB8AC3E}">
        <p14:creationId xmlns:p14="http://schemas.microsoft.com/office/powerpoint/2010/main" val="3791782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Libraries closed at noon October 7 and most reopened October 14</a:t>
            </a:r>
          </a:p>
          <a:p>
            <a:endParaRPr lang="en-US" dirty="0"/>
          </a:p>
          <a:p>
            <a:r>
              <a:rPr lang="en-US" dirty="0"/>
              <a:t>E-Role staff sent to prepare shelters on October 7 with shelter staff reporting October 8</a:t>
            </a:r>
          </a:p>
          <a:p>
            <a:endParaRPr lang="en-US" dirty="0"/>
          </a:p>
          <a:p>
            <a:r>
              <a:rPr lang="en-US" dirty="0"/>
              <a:t>553,000 cubic yards of debris removed</a:t>
            </a:r>
          </a:p>
          <a:p>
            <a:endParaRPr lang="en-US" dirty="0"/>
          </a:p>
          <a:p>
            <a:r>
              <a:rPr lang="en-US" dirty="0"/>
              <a:t>6,800 people sheltered</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2319937-0B8D-9A49-8EF5-04B6AE50A6B9}" type="slidenum">
              <a:rPr lang="en-US" smtClean="0"/>
              <a:t>14</a:t>
            </a:fld>
            <a:endParaRPr lang="en-US"/>
          </a:p>
        </p:txBody>
      </p:sp>
    </p:spTree>
    <p:extLst>
      <p:ext uri="{BB962C8B-B14F-4D97-AF65-F5344CB8AC3E}">
        <p14:creationId xmlns:p14="http://schemas.microsoft.com/office/powerpoint/2010/main" val="163894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Boca Grande and Captiva were damaged. Boca reopened February 3, Captiva still closed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Pine Island branch conference room used as temporary permitting office October 16-November 22</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Captiva lost about 430 books and Boca lost 650</a:t>
            </a:r>
          </a:p>
          <a:p>
            <a:endParaRPr lang="en-US" dirty="0"/>
          </a:p>
          <a:p>
            <a:r>
              <a:rPr lang="en-US" dirty="0"/>
              <a:t>County does not own Captiva building and ALL library materials needed to be removed (as in, building’s owner was threatening to dispose of everything) so all the books and DVDs were loaded up and brought to Library Processing to be sorted through. Thankfully, CV is a small branch. The collection total before Milton was around 8,100 items.  This picture shows some of the process of sorting through CV items to see what’s fine and what’s damaged. </a:t>
            </a:r>
          </a:p>
          <a:p>
            <a:endParaRPr lang="en-US" dirty="0"/>
          </a:p>
          <a:p>
            <a:r>
              <a:rPr lang="en-US" dirty="0"/>
              <a:t>Since it’s not that huge of a collection, normally LP would store the CV items until it was ready to reopen, but we’re in the process of renovating another branch and so are already storing a lot of their items while they’re closed.  We ended up putting most of the CV collection into totes are stored them in a Parks &amp; Rec building. In the months after CV’s closure, it was decided to adjust the function of CV (make it more of a reading room than full-blown branch), so the collection was reduced to about 5,000 items. When we were finally able to get back into CV, a group of us came armed with lists of items to reassign to other locations. We were able to reshelve everything remaining over a couple of days and now CV is just waiting for things like furniture, computers, and trash cans before they reopen.</a:t>
            </a:r>
          </a:p>
          <a:p>
            <a:endParaRPr lang="en-US" dirty="0"/>
          </a:p>
          <a:p>
            <a:endParaRPr lang="en-US" dirty="0"/>
          </a:p>
        </p:txBody>
      </p:sp>
      <p:sp>
        <p:nvSpPr>
          <p:cNvPr id="4" name="Slide Number Placeholder 3"/>
          <p:cNvSpPr>
            <a:spLocks noGrp="1"/>
          </p:cNvSpPr>
          <p:nvPr>
            <p:ph type="sldNum" sz="quarter" idx="5"/>
          </p:nvPr>
        </p:nvSpPr>
        <p:spPr/>
        <p:txBody>
          <a:bodyPr/>
          <a:lstStyle/>
          <a:p>
            <a:fld id="{A2319937-0B8D-9A49-8EF5-04B6AE50A6B9}" type="slidenum">
              <a:rPr lang="en-US" smtClean="0"/>
              <a:t>15</a:t>
            </a:fld>
            <a:endParaRPr lang="en-US"/>
          </a:p>
        </p:txBody>
      </p:sp>
    </p:spTree>
    <p:extLst>
      <p:ext uri="{BB962C8B-B14F-4D97-AF65-F5344CB8AC3E}">
        <p14:creationId xmlns:p14="http://schemas.microsoft.com/office/powerpoint/2010/main" val="2760823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 Library Disaster </a:t>
            </a:r>
            <a:r>
              <a:rPr lang="en-US" dirty="0" err="1"/>
              <a:t>libguide</a:t>
            </a:r>
            <a:r>
              <a:rPr lang="en-US" dirty="0"/>
              <a:t> has a lot of broken links, but those that work have good info (ALA has been emailed about this)</a:t>
            </a:r>
          </a:p>
          <a:p>
            <a:endParaRPr lang="en-US" dirty="0"/>
          </a:p>
          <a:p>
            <a:r>
              <a:rPr lang="en-US" dirty="0"/>
              <a:t>Ready.gov has info on all kinds of disasters, including cyberattacks. A lot of it is for individuals and families, but there’s a section for businesses as well</a:t>
            </a:r>
          </a:p>
          <a:p>
            <a:endParaRPr lang="en-US" dirty="0"/>
          </a:p>
          <a:p>
            <a:r>
              <a:rPr lang="en-US" dirty="0"/>
              <a:t>Amigos template is pretty basic, but it’s a start</a:t>
            </a:r>
          </a:p>
          <a:p>
            <a:endParaRPr lang="en-US" dirty="0"/>
          </a:p>
          <a:p>
            <a:r>
              <a:rPr lang="en-US" dirty="0"/>
              <a:t>Knowledge Portal has instructions you might want to take before closing and after reopening (things like pausing fines, holds, etc.)</a:t>
            </a:r>
          </a:p>
          <a:p>
            <a:endParaRPr lang="en-US" dirty="0"/>
          </a:p>
          <a:p>
            <a:r>
              <a:rPr lang="en-US" dirty="0"/>
              <a:t>Having pictures of how everything is supposed to look will help for insurance claims—do this for your own home, too</a:t>
            </a:r>
          </a:p>
          <a:p>
            <a:endParaRPr lang="en-US" dirty="0"/>
          </a:p>
          <a:p>
            <a:r>
              <a:rPr lang="en-US" dirty="0"/>
              <a:t>Checklists of things to do are great—list of who to notify if you’re closing (volunteers, people who’ve reserved your meeting room, etc.); outdoor items to check on (outdoor furniture should be moved inside; is there a library vehicle that should be moved to a safer location?); and last-minute indoor things (clean out the refrigerator of all food and empty/turn off ice maker; make sure staff have all personal items they might want; put signs up on the doors)</a:t>
            </a:r>
          </a:p>
          <a:p>
            <a:endParaRPr lang="en-US" dirty="0"/>
          </a:p>
          <a:p>
            <a:r>
              <a:rPr lang="en-US" dirty="0"/>
              <a:t>If you’ve got any rare or especially valuable items, have a plan for those. BG has things like a Gutenberg Bible page printed in 1454, a clay tablet with cuneiform script, and more. The JF Library Foundation owns them and have evacuated the items via helicopter before</a:t>
            </a:r>
          </a:p>
          <a:p>
            <a:endParaRPr lang="en-US" dirty="0"/>
          </a:p>
          <a:p>
            <a:r>
              <a:rPr lang="en-US" dirty="0"/>
              <a:t>Have all these plans and checklists printed out in an easily accessible binder, not just online. Put together a kit of supplies you might need after a disaster (disposable gloves, masks, trash bags, etc.)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2319937-0B8D-9A49-8EF5-04B6AE50A6B9}" type="slidenum">
              <a:rPr lang="en-US" smtClean="0"/>
              <a:t>16</a:t>
            </a:fld>
            <a:endParaRPr lang="en-US"/>
          </a:p>
        </p:txBody>
      </p:sp>
    </p:spTree>
    <p:extLst>
      <p:ext uri="{BB962C8B-B14F-4D97-AF65-F5344CB8AC3E}">
        <p14:creationId xmlns:p14="http://schemas.microsoft.com/office/powerpoint/2010/main" val="1065685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Prioritize safety for self and staff first</a:t>
            </a:r>
          </a:p>
          <a:p>
            <a:endParaRPr lang="en-US" dirty="0"/>
          </a:p>
          <a:p>
            <a:r>
              <a:rPr lang="en-US" dirty="0"/>
              <a:t>Go through steps from Knowledge Portal on previous slide, put out messaging on public catalog and social media. Turn your library off as a lending library for ILL</a:t>
            </a:r>
          </a:p>
          <a:p>
            <a:endParaRPr lang="en-US" dirty="0"/>
          </a:p>
          <a:p>
            <a:r>
              <a:rPr lang="en-US" dirty="0"/>
              <a:t>Contact site manager to let them know what’s going on</a:t>
            </a:r>
          </a:p>
          <a:p>
            <a:endParaRPr lang="en-US" dirty="0"/>
          </a:p>
          <a:p>
            <a:r>
              <a:rPr lang="en-US" dirty="0"/>
              <a:t>Might be worth contacting vendors like </a:t>
            </a:r>
            <a:r>
              <a:rPr lang="en-US" dirty="0" err="1"/>
              <a:t>OverDrive</a:t>
            </a:r>
            <a:r>
              <a:rPr lang="en-US" dirty="0"/>
              <a:t> and Hoopla to give them a heads-up, put ILS bypass in place if you want. </a:t>
            </a:r>
            <a:r>
              <a:rPr lang="en-US" dirty="0" err="1"/>
              <a:t>OverDrive</a:t>
            </a:r>
            <a:r>
              <a:rPr lang="en-US" dirty="0"/>
              <a:t> can put message on your site (but not on Libby)</a:t>
            </a:r>
          </a:p>
          <a:p>
            <a:endParaRPr lang="en-US" dirty="0"/>
          </a:p>
          <a:p>
            <a:r>
              <a:rPr lang="en-US" dirty="0"/>
              <a:t>If anyone else will be using your building (National Guard, etc.) make sure they know where important things are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2319937-0B8D-9A49-8EF5-04B6AE50A6B9}" type="slidenum">
              <a:rPr lang="en-US" smtClean="0"/>
              <a:t>17</a:t>
            </a:fld>
            <a:endParaRPr lang="en-US"/>
          </a:p>
        </p:txBody>
      </p:sp>
    </p:spTree>
    <p:extLst>
      <p:ext uri="{BB962C8B-B14F-4D97-AF65-F5344CB8AC3E}">
        <p14:creationId xmlns:p14="http://schemas.microsoft.com/office/powerpoint/2010/main" val="569081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Wear safety gear if appropriate (11 people died from flesh-eating bacteria in Ian aftermath and don’t forget mold and contaminated mud)</a:t>
            </a:r>
          </a:p>
          <a:p>
            <a:endParaRPr lang="en-US" dirty="0"/>
          </a:p>
          <a:p>
            <a:r>
              <a:rPr lang="en-US" dirty="0"/>
              <a:t>Use the checklists you made ahead of time to know what to look for and take lots of pictures</a:t>
            </a:r>
          </a:p>
          <a:p>
            <a:endParaRPr lang="en-US" dirty="0"/>
          </a:p>
          <a:p>
            <a:r>
              <a:rPr lang="en-US" dirty="0"/>
              <a:t>Especially important if a FEMA disaster is declared and you want reimbursement</a:t>
            </a:r>
          </a:p>
          <a:p>
            <a:endParaRPr lang="en-US" dirty="0"/>
          </a:p>
          <a:p>
            <a:r>
              <a:rPr lang="en-US" dirty="0"/>
              <a:t>Lots of rules for FEMA reimbursement—don’t repair non-emergency things without going through proper federal procurement regulations</a:t>
            </a:r>
          </a:p>
          <a:p>
            <a:endParaRPr lang="en-US" dirty="0"/>
          </a:p>
          <a:p>
            <a:r>
              <a:rPr lang="en-US" dirty="0"/>
              <a:t>You cannot over-document.  Staff took pictures of each book that had to be thrown out from CV and BG and we’re having to get bids from 3 companies to replace them</a:t>
            </a:r>
          </a:p>
          <a:p>
            <a:endParaRPr lang="en-US" dirty="0"/>
          </a:p>
          <a:p>
            <a:r>
              <a:rPr lang="en-US" dirty="0"/>
              <a:t>FEMA reimbursement can take a LONG time. Library Fiscal Manager (who came from another municipality) said that 5 years after Irma, she received hundreds of files with discrepancies she had to try and reconcile. Things like Employee X said on his time card he used Chainsaw A all day, but equipment log for that day said he used Weedwhacker B. FEMA gives a chance to fix discrepancies, but you need back-up documentation to explain the error.</a:t>
            </a:r>
          </a:p>
          <a:p>
            <a:endParaRPr lang="en-US" dirty="0"/>
          </a:p>
          <a:p>
            <a:r>
              <a:rPr lang="en-US" dirty="0"/>
              <a:t>For your ILS, extend due dates and holds pickup dates longer if you need to, pause overdue fines, if individual locations are going to be closed longer, hide their items from the catalog and maybe turn them off as a holds pickup location if necessary</a:t>
            </a:r>
          </a:p>
          <a:p>
            <a:endParaRPr lang="en-US" dirty="0"/>
          </a:p>
          <a:p>
            <a:endParaRPr lang="en-US" dirty="0"/>
          </a:p>
        </p:txBody>
      </p:sp>
      <p:sp>
        <p:nvSpPr>
          <p:cNvPr id="4" name="Slide Number Placeholder 3"/>
          <p:cNvSpPr>
            <a:spLocks noGrp="1"/>
          </p:cNvSpPr>
          <p:nvPr>
            <p:ph type="sldNum" sz="quarter" idx="5"/>
          </p:nvPr>
        </p:nvSpPr>
        <p:spPr/>
        <p:txBody>
          <a:bodyPr/>
          <a:lstStyle/>
          <a:p>
            <a:fld id="{A2319937-0B8D-9A49-8EF5-04B6AE50A6B9}" type="slidenum">
              <a:rPr lang="en-US" smtClean="0"/>
              <a:t>18</a:t>
            </a:fld>
            <a:endParaRPr lang="en-US"/>
          </a:p>
        </p:txBody>
      </p:sp>
    </p:spTree>
    <p:extLst>
      <p:ext uri="{BB962C8B-B14F-4D97-AF65-F5344CB8AC3E}">
        <p14:creationId xmlns:p14="http://schemas.microsoft.com/office/powerpoint/2010/main" val="2719975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nature of the disaster, staff members may need to deal with insurance companies, contractors, </a:t>
            </a:r>
            <a:r>
              <a:rPr lang="en-US" dirty="0" err="1"/>
              <a:t>etc</a:t>
            </a:r>
            <a:r>
              <a:rPr lang="en-US" dirty="0"/>
              <a:t> and need some flexibility with their schedule</a:t>
            </a:r>
          </a:p>
          <a:p>
            <a:endParaRPr lang="en-US" dirty="0"/>
          </a:p>
          <a:p>
            <a:r>
              <a:rPr lang="en-US" dirty="0"/>
              <a:t>Make sure staff know about Employee Assistance Program if offered.  Lee County offers 5 free counseling sessions per issue per year</a:t>
            </a:r>
          </a:p>
          <a:p>
            <a:endParaRPr lang="en-US" dirty="0"/>
          </a:p>
          <a:p>
            <a:r>
              <a:rPr lang="en-US" dirty="0"/>
              <a:t>If there was a particularly traumatic event, see if an on-site counselor can be brought in for a few days</a:t>
            </a:r>
          </a:p>
          <a:p>
            <a:endParaRPr lang="en-US" dirty="0"/>
          </a:p>
          <a:p>
            <a:r>
              <a:rPr lang="en-US" dirty="0"/>
              <a:t>Just acknowledging how difficult it’s been for staff and saying you appreciate their efforts is really helpful</a:t>
            </a:r>
          </a:p>
          <a:p>
            <a:endParaRPr lang="en-US" dirty="0"/>
          </a:p>
          <a:p>
            <a:r>
              <a:rPr lang="en-US" dirty="0"/>
              <a:t>Give staff a chance to provide feedback about disaster response and how it can be improved for next time</a:t>
            </a:r>
          </a:p>
        </p:txBody>
      </p:sp>
      <p:sp>
        <p:nvSpPr>
          <p:cNvPr id="4" name="Slide Number Placeholder 3"/>
          <p:cNvSpPr>
            <a:spLocks noGrp="1"/>
          </p:cNvSpPr>
          <p:nvPr>
            <p:ph type="sldNum" sz="quarter" idx="5"/>
          </p:nvPr>
        </p:nvSpPr>
        <p:spPr/>
        <p:txBody>
          <a:bodyPr/>
          <a:lstStyle/>
          <a:p>
            <a:fld id="{A2319937-0B8D-9A49-8EF5-04B6AE50A6B9}" type="slidenum">
              <a:rPr lang="en-US" smtClean="0"/>
              <a:t>19</a:t>
            </a:fld>
            <a:endParaRPr lang="en-US"/>
          </a:p>
        </p:txBody>
      </p:sp>
    </p:spTree>
    <p:extLst>
      <p:ext uri="{BB962C8B-B14F-4D97-AF65-F5344CB8AC3E}">
        <p14:creationId xmlns:p14="http://schemas.microsoft.com/office/powerpoint/2010/main" val="2344918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 County Electronic Resources Librarian—deal mostly with </a:t>
            </a:r>
            <a:r>
              <a:rPr lang="en-US" dirty="0" err="1"/>
              <a:t>ebooks</a:t>
            </a:r>
            <a:r>
              <a:rPr lang="en-US" dirty="0"/>
              <a:t>/audiobooks and databases, create reports for staff. Been with Lee County since 2016.  Previous job also with Polaris library</a:t>
            </a:r>
          </a:p>
          <a:p>
            <a:endParaRPr lang="en-US" dirty="0"/>
          </a:p>
          <a:p>
            <a:r>
              <a:rPr lang="en-US" dirty="0"/>
              <a:t>This is Domino, my bestie and sidekick and Baker &amp; Taylor’s Miss November 2022.  She’ll pop up a couple of times as a break from all the doom and gloom</a:t>
            </a:r>
          </a:p>
        </p:txBody>
      </p:sp>
      <p:sp>
        <p:nvSpPr>
          <p:cNvPr id="4" name="Slide Number Placeholder 3"/>
          <p:cNvSpPr>
            <a:spLocks noGrp="1"/>
          </p:cNvSpPr>
          <p:nvPr>
            <p:ph type="sldNum" sz="quarter" idx="5"/>
          </p:nvPr>
        </p:nvSpPr>
        <p:spPr/>
        <p:txBody>
          <a:bodyPr/>
          <a:lstStyle/>
          <a:p>
            <a:fld id="{A2319937-0B8D-9A49-8EF5-04B6AE50A6B9}" type="slidenum">
              <a:rPr lang="en-US" smtClean="0"/>
              <a:t>2</a:t>
            </a:fld>
            <a:endParaRPr lang="en-US"/>
          </a:p>
        </p:txBody>
      </p:sp>
    </p:spTree>
    <p:extLst>
      <p:ext uri="{BB962C8B-B14F-4D97-AF65-F5344CB8AC3E}">
        <p14:creationId xmlns:p14="http://schemas.microsoft.com/office/powerpoint/2010/main" val="947916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your experiences? Are your staff pulled into emergency roles?</a:t>
            </a:r>
          </a:p>
        </p:txBody>
      </p:sp>
      <p:sp>
        <p:nvSpPr>
          <p:cNvPr id="4" name="Slide Number Placeholder 3"/>
          <p:cNvSpPr>
            <a:spLocks noGrp="1"/>
          </p:cNvSpPr>
          <p:nvPr>
            <p:ph type="sldNum" sz="quarter" idx="5"/>
          </p:nvPr>
        </p:nvSpPr>
        <p:spPr/>
        <p:txBody>
          <a:bodyPr/>
          <a:lstStyle/>
          <a:p>
            <a:fld id="{A2319937-0B8D-9A49-8EF5-04B6AE50A6B9}" type="slidenum">
              <a:rPr lang="en-US" smtClean="0"/>
              <a:t>20</a:t>
            </a:fld>
            <a:endParaRPr lang="en-US"/>
          </a:p>
        </p:txBody>
      </p:sp>
    </p:spTree>
    <p:extLst>
      <p:ext uri="{BB962C8B-B14F-4D97-AF65-F5344CB8AC3E}">
        <p14:creationId xmlns:p14="http://schemas.microsoft.com/office/powerpoint/2010/main" val="2879499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319937-0B8D-9A49-8EF5-04B6AE50A6B9}" type="slidenum">
              <a:rPr lang="en-US" smtClean="0"/>
              <a:t>21</a:t>
            </a:fld>
            <a:endParaRPr lang="en-US"/>
          </a:p>
        </p:txBody>
      </p:sp>
    </p:spTree>
    <p:extLst>
      <p:ext uri="{BB962C8B-B14F-4D97-AF65-F5344CB8AC3E}">
        <p14:creationId xmlns:p14="http://schemas.microsoft.com/office/powerpoint/2010/main" val="4248512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13 branches across Lee County. Sanibel and Fort Myers Beach have their own libraries that are not part of our system.  A population of ~880,000 (and growing!), many of them seasonal.  A collection of ~1,000,000 physical items with circulation last FY at 2.6 million. Electronic circ (</a:t>
            </a:r>
            <a:r>
              <a:rPr lang="en-US" dirty="0" err="1"/>
              <a:t>OverDrive</a:t>
            </a:r>
            <a:r>
              <a:rPr lang="en-US" dirty="0"/>
              <a:t>, Hoopla, and Kanopy) at a little less than 2.1 million</a:t>
            </a:r>
          </a:p>
        </p:txBody>
      </p:sp>
      <p:sp>
        <p:nvSpPr>
          <p:cNvPr id="4" name="Slide Number Placeholder 3"/>
          <p:cNvSpPr>
            <a:spLocks noGrp="1"/>
          </p:cNvSpPr>
          <p:nvPr>
            <p:ph type="sldNum" sz="quarter" idx="5"/>
          </p:nvPr>
        </p:nvSpPr>
        <p:spPr/>
        <p:txBody>
          <a:bodyPr/>
          <a:lstStyle/>
          <a:p>
            <a:fld id="{A0FC4F5B-271F-47AA-AADD-DD42E5CA36F0}" type="slidenum">
              <a:rPr lang="en-US" smtClean="0"/>
              <a:t>3</a:t>
            </a:fld>
            <a:endParaRPr lang="en-US"/>
          </a:p>
        </p:txBody>
      </p:sp>
    </p:spTree>
    <p:extLst>
      <p:ext uri="{BB962C8B-B14F-4D97-AF65-F5344CB8AC3E}">
        <p14:creationId xmlns:p14="http://schemas.microsoft.com/office/powerpoint/2010/main" val="3569376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major hurricane to hit Florida since Wilma in 2005.  Category 4 at landfall. County opened 16 shelters that housed ~35,000 people and 3,550 pets during the storm. Harvey was just a couple weeks before, which probably contributed to high shelter population.  The County asked for volunteers to staff shelters, but very few did, which led to County implementing E-Role program in aftermath.</a:t>
            </a:r>
          </a:p>
          <a:p>
            <a:endParaRPr lang="en-US" dirty="0"/>
          </a:p>
          <a:p>
            <a:r>
              <a:rPr lang="en-US" dirty="0"/>
              <a:t>E-Role assigns everyone in the County (with certain exemptions) a role that they need to take on if the County decides they’re needed for an emergency.  Roles include setting up shelters, staffing shelters in various capacities (including assigning shelter managers and assistant managers), working in the Emergency Operations Center answering phones, distribution of supplies after emergency, and more.  Program has been reworked a few times over the years.</a:t>
            </a:r>
          </a:p>
          <a:p>
            <a:endParaRPr lang="en-US" dirty="0"/>
          </a:p>
          <a:p>
            <a:r>
              <a:rPr lang="en-US" dirty="0"/>
              <a:t>Lost connection with ILS server—some angry people not able to check out </a:t>
            </a:r>
            <a:r>
              <a:rPr lang="en-US" dirty="0" err="1"/>
              <a:t>ebooks</a:t>
            </a:r>
            <a:endParaRPr lang="en-US" dirty="0"/>
          </a:p>
          <a:p>
            <a:endParaRPr lang="en-US" dirty="0"/>
          </a:p>
          <a:p>
            <a:r>
              <a:rPr lang="en-US" dirty="0"/>
              <a:t>Most libraries reopened September 18. South County had limited power and no AC and remained closed a little longer</a:t>
            </a:r>
          </a:p>
          <a:p>
            <a:endParaRPr lang="en-US" dirty="0"/>
          </a:p>
          <a:p>
            <a:r>
              <a:rPr lang="en-US"/>
              <a:t>Bonita Springs </a:t>
            </a:r>
            <a:r>
              <a:rPr lang="en-US" dirty="0"/>
              <a:t>Library experienced flood damage to the building and materials totaling over $158,000 and reopened December 26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2.7 million cubic yards of debris removed, damaged assessed at $832.7 million</a:t>
            </a:r>
          </a:p>
          <a:p>
            <a:endParaRPr lang="en-US" dirty="0"/>
          </a:p>
        </p:txBody>
      </p:sp>
      <p:sp>
        <p:nvSpPr>
          <p:cNvPr id="4" name="Slide Number Placeholder 3"/>
          <p:cNvSpPr>
            <a:spLocks noGrp="1"/>
          </p:cNvSpPr>
          <p:nvPr>
            <p:ph type="sldNum" sz="quarter" idx="5"/>
          </p:nvPr>
        </p:nvSpPr>
        <p:spPr/>
        <p:txBody>
          <a:bodyPr/>
          <a:lstStyle/>
          <a:p>
            <a:fld id="{A2319937-0B8D-9A49-8EF5-04B6AE50A6B9}" type="slidenum">
              <a:rPr lang="en-US" smtClean="0"/>
              <a:t>4</a:t>
            </a:fld>
            <a:endParaRPr lang="en-US"/>
          </a:p>
        </p:txBody>
      </p:sp>
    </p:spTree>
    <p:extLst>
      <p:ext uri="{BB962C8B-B14F-4D97-AF65-F5344CB8AC3E}">
        <p14:creationId xmlns:p14="http://schemas.microsoft.com/office/powerpoint/2010/main" val="573836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days with no access to any network services—email, phone, ILS.  September 20 was a Friday, we were mostly up by the end of the following week (got my desk very clean during that time!) Still experienced problems with notices for a few days afterwards, ordering was backed up, IT needed to reimage all workstations and were in contact with III about what ports needed to be open for traffic.  I was very glad I don’t work directly with the public.</a:t>
            </a:r>
          </a:p>
          <a:p>
            <a:endParaRPr lang="en-US" dirty="0"/>
          </a:p>
          <a:p>
            <a:r>
              <a:rPr lang="en-US" dirty="0"/>
              <a:t>Emergency services on different network and not affected and the County said no private information was stolen. </a:t>
            </a:r>
          </a:p>
          <a:p>
            <a:endParaRPr lang="en-US" dirty="0"/>
          </a:p>
          <a:p>
            <a:r>
              <a:rPr lang="en-US" dirty="0"/>
              <a:t>Not caused by a library staff member!  </a:t>
            </a:r>
          </a:p>
          <a:p>
            <a:endParaRPr lang="en-US" dirty="0"/>
          </a:p>
          <a:p>
            <a:r>
              <a:rPr lang="en-US" dirty="0"/>
              <a:t>County implemented new security measures including KnowB4 training, multifactor authentication to log on to County computers, no more FTP.  </a:t>
            </a:r>
          </a:p>
          <a:p>
            <a:endParaRPr lang="en-US" dirty="0"/>
          </a:p>
        </p:txBody>
      </p:sp>
      <p:sp>
        <p:nvSpPr>
          <p:cNvPr id="4" name="Slide Number Placeholder 3"/>
          <p:cNvSpPr>
            <a:spLocks noGrp="1"/>
          </p:cNvSpPr>
          <p:nvPr>
            <p:ph type="sldNum" sz="quarter" idx="5"/>
          </p:nvPr>
        </p:nvSpPr>
        <p:spPr/>
        <p:txBody>
          <a:bodyPr/>
          <a:lstStyle/>
          <a:p>
            <a:fld id="{A2319937-0B8D-9A49-8EF5-04B6AE50A6B9}" type="slidenum">
              <a:rPr lang="en-US" smtClean="0"/>
              <a:t>5</a:t>
            </a:fld>
            <a:endParaRPr lang="en-US"/>
          </a:p>
        </p:txBody>
      </p:sp>
    </p:spTree>
    <p:extLst>
      <p:ext uri="{BB962C8B-B14F-4D97-AF65-F5344CB8AC3E}">
        <p14:creationId xmlns:p14="http://schemas.microsoft.com/office/powerpoint/2010/main" val="666797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this one!</a:t>
            </a:r>
          </a:p>
          <a:p>
            <a:endParaRPr lang="en-US" dirty="0"/>
          </a:p>
          <a:p>
            <a:r>
              <a:rPr lang="en-US" dirty="0"/>
              <a:t>Libraries did curbside holds pickup and ramped </a:t>
            </a:r>
            <a:r>
              <a:rPr lang="en-US"/>
              <a:t>up e-resources.  </a:t>
            </a:r>
            <a:r>
              <a:rPr lang="en-US" dirty="0"/>
              <a:t>Larger branches reopened May 26, 2020 with limited services, hours, and capacity </a:t>
            </a:r>
          </a:p>
          <a:p>
            <a:endParaRPr lang="en-US" dirty="0"/>
          </a:p>
          <a:p>
            <a:r>
              <a:rPr lang="en-US" dirty="0"/>
              <a:t>Smaller branches reopened October 6, 2020</a:t>
            </a:r>
          </a:p>
          <a:p>
            <a:endParaRPr lang="en-US" dirty="0"/>
          </a:p>
          <a:p>
            <a:r>
              <a:rPr lang="en-US" dirty="0"/>
              <a:t>Larger libraries used as temporary vaccination centers starting December 2020</a:t>
            </a:r>
          </a:p>
          <a:p>
            <a:endParaRPr lang="en-US" dirty="0"/>
          </a:p>
          <a:p>
            <a:r>
              <a:rPr lang="en-US" dirty="0"/>
              <a:t>Some library staff were reassigned temporarily to help with County vaccination efforts as part of E-Role program once more permanent vaccination centers were set up</a:t>
            </a:r>
          </a:p>
          <a:p>
            <a:endParaRPr lang="en-US" dirty="0"/>
          </a:p>
          <a:p>
            <a:r>
              <a:rPr lang="en-US" dirty="0"/>
              <a:t>County staff were issued laptops during computer refresh</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2319937-0B8D-9A49-8EF5-04B6AE50A6B9}" type="slidenum">
              <a:rPr lang="en-US" smtClean="0"/>
              <a:t>6</a:t>
            </a:fld>
            <a:endParaRPr lang="en-US"/>
          </a:p>
        </p:txBody>
      </p:sp>
    </p:spTree>
    <p:extLst>
      <p:ext uri="{BB962C8B-B14F-4D97-AF65-F5344CB8AC3E}">
        <p14:creationId xmlns:p14="http://schemas.microsoft.com/office/powerpoint/2010/main" val="4229242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319937-0B8D-9A49-8EF5-04B6AE50A6B9}" type="slidenum">
              <a:rPr lang="en-US" smtClean="0"/>
              <a:t>7</a:t>
            </a:fld>
            <a:endParaRPr lang="en-US"/>
          </a:p>
        </p:txBody>
      </p:sp>
    </p:spTree>
    <p:extLst>
      <p:ext uri="{BB962C8B-B14F-4D97-AF65-F5344CB8AC3E}">
        <p14:creationId xmlns:p14="http://schemas.microsoft.com/office/powerpoint/2010/main" val="1925850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a really bad one for us. Technically a Category 4 (up to 156 mph) at landfall, but only 2 mph short of Cat 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5,954 people, 240 pets sheltered</a:t>
            </a:r>
          </a:p>
          <a:p>
            <a:endParaRPr lang="en-US" dirty="0"/>
          </a:p>
          <a:p>
            <a:r>
              <a:rPr lang="en-US" dirty="0"/>
              <a:t>6.3 million cubic yards of debris removed (compared to 2.7 for Irma)</a:t>
            </a:r>
          </a:p>
          <a:p>
            <a:endParaRPr lang="en-US" dirty="0"/>
          </a:p>
          <a:p>
            <a:r>
              <a:rPr lang="en-US" dirty="0"/>
              <a:t>$112 billion in damages to County (compared to $832.7 million for Irma)</a:t>
            </a:r>
          </a:p>
          <a:p>
            <a:endParaRPr lang="en-US" dirty="0"/>
          </a:p>
          <a:p>
            <a:endParaRPr lang="en-US" dirty="0"/>
          </a:p>
        </p:txBody>
      </p:sp>
      <p:sp>
        <p:nvSpPr>
          <p:cNvPr id="4" name="Slide Number Placeholder 3"/>
          <p:cNvSpPr>
            <a:spLocks noGrp="1"/>
          </p:cNvSpPr>
          <p:nvPr>
            <p:ph type="sldNum" sz="quarter" idx="5"/>
          </p:nvPr>
        </p:nvSpPr>
        <p:spPr/>
        <p:txBody>
          <a:bodyPr/>
          <a:lstStyle/>
          <a:p>
            <a:fld id="{A2319937-0B8D-9A49-8EF5-04B6AE50A6B9}" type="slidenum">
              <a:rPr lang="en-US" smtClean="0"/>
              <a:t>8</a:t>
            </a:fld>
            <a:endParaRPr lang="en-US"/>
          </a:p>
        </p:txBody>
      </p:sp>
    </p:spTree>
    <p:extLst>
      <p:ext uri="{BB962C8B-B14F-4D97-AF65-F5344CB8AC3E}">
        <p14:creationId xmlns:p14="http://schemas.microsoft.com/office/powerpoint/2010/main" val="3407767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Guard used some branches for planning, staging areas, and breaks</a:t>
            </a:r>
          </a:p>
          <a:p>
            <a:r>
              <a:rPr lang="en-US" dirty="0"/>
              <a:t>	LP used as Covid quarantine area</a:t>
            </a:r>
          </a:p>
          <a:p>
            <a:endParaRPr lang="en-US" dirty="0"/>
          </a:p>
          <a:p>
            <a:r>
              <a:rPr lang="en-US" dirty="0"/>
              <a:t>ILS connection stayed up</a:t>
            </a:r>
          </a:p>
          <a:p>
            <a:endParaRPr lang="en-US" dirty="0"/>
          </a:p>
          <a:p>
            <a:r>
              <a:rPr lang="en-US" dirty="0"/>
              <a:t>Paused holds on </a:t>
            </a:r>
            <a:r>
              <a:rPr lang="en-US" dirty="0" err="1"/>
              <a:t>OverDrive</a:t>
            </a:r>
            <a:r>
              <a:rPr lang="en-US" dirty="0"/>
              <a:t>, made many titles “Lucky Day”</a:t>
            </a:r>
          </a:p>
          <a:p>
            <a:endParaRPr lang="en-US" dirty="0"/>
          </a:p>
          <a:p>
            <a:r>
              <a:rPr lang="en-US"/>
              <a:t>In </a:t>
            </a:r>
            <a:r>
              <a:rPr lang="en-US" dirty="0"/>
              <a:t>aftermath, County established Employee Resource Center to provide food, water, clothes, and temporary housing assistance to affected employees</a:t>
            </a:r>
          </a:p>
        </p:txBody>
      </p:sp>
      <p:sp>
        <p:nvSpPr>
          <p:cNvPr id="4" name="Slide Number Placeholder 3"/>
          <p:cNvSpPr>
            <a:spLocks noGrp="1"/>
          </p:cNvSpPr>
          <p:nvPr>
            <p:ph type="sldNum" sz="quarter" idx="5"/>
          </p:nvPr>
        </p:nvSpPr>
        <p:spPr/>
        <p:txBody>
          <a:bodyPr/>
          <a:lstStyle/>
          <a:p>
            <a:fld id="{A2319937-0B8D-9A49-8EF5-04B6AE50A6B9}" type="slidenum">
              <a:rPr lang="en-US" smtClean="0"/>
              <a:t>9</a:t>
            </a:fld>
            <a:endParaRPr lang="en-US"/>
          </a:p>
        </p:txBody>
      </p:sp>
    </p:spTree>
    <p:extLst>
      <p:ext uri="{BB962C8B-B14F-4D97-AF65-F5344CB8AC3E}">
        <p14:creationId xmlns:p14="http://schemas.microsoft.com/office/powerpoint/2010/main" val="2698648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ith Log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BEFCE3-D531-DD4F-9287-FB4F1064481A}"/>
              </a:ext>
            </a:extLst>
          </p:cNvPr>
          <p:cNvSpPr/>
          <p:nvPr userDrawn="1"/>
        </p:nvSpPr>
        <p:spPr>
          <a:xfrm>
            <a:off x="-1" y="3038559"/>
            <a:ext cx="12192002" cy="3395316"/>
          </a:xfrm>
          <a:prstGeom prst="rect">
            <a:avLst/>
          </a:prstGeom>
          <a:gradFill>
            <a:gsLst>
              <a:gs pos="58000">
                <a:srgbClr val="25424C"/>
              </a:gs>
              <a:gs pos="100000">
                <a:srgbClr val="6DA48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86638A-9C89-C44E-B6A0-E4BED890833D}"/>
              </a:ext>
            </a:extLst>
          </p:cNvPr>
          <p:cNvSpPr>
            <a:spLocks noGrp="1"/>
          </p:cNvSpPr>
          <p:nvPr>
            <p:ph type="ctrTitle"/>
          </p:nvPr>
        </p:nvSpPr>
        <p:spPr>
          <a:xfrm>
            <a:off x="2629804" y="3349577"/>
            <a:ext cx="6932393" cy="750087"/>
          </a:xfrm>
        </p:spPr>
        <p:txBody>
          <a:bodyPr anchor="t" anchorCtr="0">
            <a:normAutofit/>
          </a:bodyPr>
          <a:lstStyle>
            <a:lvl1pPr algn="ctr">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79E0024-B0D0-4F40-B166-E830B41F2683}"/>
              </a:ext>
            </a:extLst>
          </p:cNvPr>
          <p:cNvSpPr>
            <a:spLocks noGrp="1"/>
          </p:cNvSpPr>
          <p:nvPr>
            <p:ph type="subTitle" idx="1"/>
          </p:nvPr>
        </p:nvSpPr>
        <p:spPr>
          <a:xfrm>
            <a:off x="2622806" y="4184329"/>
            <a:ext cx="6946388" cy="369332"/>
          </a:xfrm>
        </p:spPr>
        <p:txBody>
          <a:bodyPr/>
          <a:lstStyle>
            <a:lvl1pPr marL="0" indent="0" algn="ctr">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4" name="Text Placeholder 23">
            <a:extLst>
              <a:ext uri="{FF2B5EF4-FFF2-40B4-BE49-F238E27FC236}">
                <a16:creationId xmlns:a16="http://schemas.microsoft.com/office/drawing/2014/main" id="{8C52A94A-1536-1240-BF88-53E91338831F}"/>
              </a:ext>
            </a:extLst>
          </p:cNvPr>
          <p:cNvSpPr>
            <a:spLocks noGrp="1"/>
          </p:cNvSpPr>
          <p:nvPr>
            <p:ph type="body" sz="quarter" idx="10" hasCustomPrompt="1"/>
          </p:nvPr>
        </p:nvSpPr>
        <p:spPr>
          <a:xfrm>
            <a:off x="2624931" y="5311016"/>
            <a:ext cx="6942138" cy="554038"/>
          </a:xfrm>
        </p:spPr>
        <p:txBody>
          <a:bodyPr>
            <a:normAutofit/>
          </a:bodyPr>
          <a:lstStyle>
            <a:lvl1pPr marL="0" indent="0" algn="ctr">
              <a:buNone/>
              <a:defRPr sz="2400">
                <a:solidFill>
                  <a:schemeClr val="bg1"/>
                </a:solidFill>
              </a:defRPr>
            </a:lvl1pPr>
          </a:lstStyle>
          <a:p>
            <a:pPr lvl="0"/>
            <a:r>
              <a:rPr lang="en-US" dirty="0"/>
              <a:t>Click to add presenter name</a:t>
            </a:r>
          </a:p>
        </p:txBody>
      </p:sp>
      <p:pic>
        <p:nvPicPr>
          <p:cNvPr id="8" name="Graphic 7">
            <a:extLst>
              <a:ext uri="{FF2B5EF4-FFF2-40B4-BE49-F238E27FC236}">
                <a16:creationId xmlns:a16="http://schemas.microsoft.com/office/drawing/2014/main" id="{1EA22864-64C0-FAEF-BD4C-343AA023BB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68190" y="39444"/>
            <a:ext cx="3072130" cy="3072130"/>
          </a:xfrm>
          <a:prstGeom prst="rect">
            <a:avLst/>
          </a:prstGeom>
        </p:spPr>
      </p:pic>
    </p:spTree>
    <p:extLst>
      <p:ext uri="{BB962C8B-B14F-4D97-AF65-F5344CB8AC3E}">
        <p14:creationId xmlns:p14="http://schemas.microsoft.com/office/powerpoint/2010/main" val="15455394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EE334B-5E56-854F-B6EE-33A6BE3828FC}"/>
              </a:ext>
            </a:extLst>
          </p:cNvPr>
          <p:cNvSpPr/>
          <p:nvPr userDrawn="1"/>
        </p:nvSpPr>
        <p:spPr>
          <a:xfrm>
            <a:off x="182880" y="6360160"/>
            <a:ext cx="1574800" cy="49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960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gradFill flip="none" rotWithShape="1">
          <a:gsLst>
            <a:gs pos="58000">
              <a:srgbClr val="25424C"/>
            </a:gs>
            <a:gs pos="100000">
              <a:srgbClr val="6DA48F"/>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8C45B-38A1-734C-B548-E0E8C04F0775}"/>
              </a:ext>
            </a:extLst>
          </p:cNvPr>
          <p:cNvSpPr>
            <a:spLocks noGrp="1"/>
          </p:cNvSpPr>
          <p:nvPr>
            <p:ph type="title" hasCustomPrompt="1"/>
          </p:nvPr>
        </p:nvSpPr>
        <p:spPr>
          <a:xfrm>
            <a:off x="831850" y="2508660"/>
            <a:ext cx="10515600" cy="920340"/>
          </a:xfrm>
        </p:spPr>
        <p:txBody>
          <a:bodyPr anchor="t">
            <a:normAutofit/>
          </a:bodyPr>
          <a:lstStyle>
            <a:lvl1pPr algn="ctr">
              <a:defRPr sz="4800">
                <a:solidFill>
                  <a:schemeClr val="bg1"/>
                </a:solidFill>
              </a:defRPr>
            </a:lvl1pPr>
          </a:lstStyle>
          <a:p>
            <a:r>
              <a:rPr lang="en-US" dirty="0"/>
              <a:t>Click to add section title</a:t>
            </a:r>
          </a:p>
        </p:txBody>
      </p:sp>
      <p:pic>
        <p:nvPicPr>
          <p:cNvPr id="4" name="Graphic 3">
            <a:extLst>
              <a:ext uri="{FF2B5EF4-FFF2-40B4-BE49-F238E27FC236}">
                <a16:creationId xmlns:a16="http://schemas.microsoft.com/office/drawing/2014/main" id="{45A5E548-19C9-996D-B918-6F3BF89580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7415" y="5953583"/>
            <a:ext cx="2596568" cy="997970"/>
          </a:xfrm>
          <a:prstGeom prst="rect">
            <a:avLst/>
          </a:prstGeom>
        </p:spPr>
      </p:pic>
      <p:sp>
        <p:nvSpPr>
          <p:cNvPr id="5" name="TextBox 4">
            <a:extLst>
              <a:ext uri="{FF2B5EF4-FFF2-40B4-BE49-F238E27FC236}">
                <a16:creationId xmlns:a16="http://schemas.microsoft.com/office/drawing/2014/main" id="{950E07A2-22B7-D805-A64E-1DED7C521CEC}"/>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chemeClr val="bg1"/>
                </a:solidFill>
                <a:effectLst/>
                <a:latin typeface="+mj-lt"/>
              </a:rPr>
              <a:t>#IUG2025</a:t>
            </a:r>
            <a:endParaRPr lang="en-US" sz="1600" dirty="0">
              <a:solidFill>
                <a:schemeClr val="bg1"/>
              </a:solidFill>
              <a:latin typeface="+mj-lt"/>
            </a:endParaRPr>
          </a:p>
        </p:txBody>
      </p:sp>
    </p:spTree>
    <p:extLst>
      <p:ext uri="{BB962C8B-B14F-4D97-AF65-F5344CB8AC3E}">
        <p14:creationId xmlns:p14="http://schemas.microsoft.com/office/powerpoint/2010/main" val="2816368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DA62DF-AE40-FAD1-DE75-E027AFE895F8}"/>
              </a:ext>
            </a:extLst>
          </p:cNvPr>
          <p:cNvSpPr/>
          <p:nvPr userDrawn="1"/>
        </p:nvSpPr>
        <p:spPr>
          <a:xfrm>
            <a:off x="-2" y="5917015"/>
            <a:ext cx="12192002" cy="940985"/>
          </a:xfrm>
          <a:prstGeom prst="rect">
            <a:avLst/>
          </a:prstGeom>
          <a:gradFill>
            <a:gsLst>
              <a:gs pos="0">
                <a:srgbClr val="6DA48F"/>
              </a:gs>
              <a:gs pos="65000">
                <a:srgbClr val="25424C"/>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9F121E90-B8A9-CD4A-905D-E8667CD1240E}"/>
              </a:ext>
            </a:extLst>
          </p:cNvPr>
          <p:cNvSpPr>
            <a:spLocks noGrp="1"/>
          </p:cNvSpPr>
          <p:nvPr>
            <p:ph type="body" sz="quarter" idx="13" hasCustomPrompt="1"/>
          </p:nvPr>
        </p:nvSpPr>
        <p:spPr>
          <a:xfrm>
            <a:off x="3352800" y="2963809"/>
            <a:ext cx="5486400" cy="798020"/>
          </a:xfrm>
        </p:spPr>
        <p:txBody>
          <a:bodyPr>
            <a:normAutofit/>
          </a:bodyPr>
          <a:lstStyle>
            <a:lvl1pPr marL="0" indent="0" algn="ctr">
              <a:buNone/>
              <a:defRPr sz="6000" b="1">
                <a:solidFill>
                  <a:schemeClr val="accent1"/>
                </a:solidFill>
              </a:defRPr>
            </a:lvl1pPr>
          </a:lstStyle>
          <a:p>
            <a:pPr lvl="0"/>
            <a:r>
              <a:rPr lang="en-US" dirty="0"/>
              <a:t>THANK YOU!</a:t>
            </a:r>
          </a:p>
        </p:txBody>
      </p:sp>
      <p:sp>
        <p:nvSpPr>
          <p:cNvPr id="8" name="Text Placeholder 7">
            <a:extLst>
              <a:ext uri="{FF2B5EF4-FFF2-40B4-BE49-F238E27FC236}">
                <a16:creationId xmlns:a16="http://schemas.microsoft.com/office/drawing/2014/main" id="{B91FFD2C-B97A-D147-A098-DBA1D191D671}"/>
              </a:ext>
            </a:extLst>
          </p:cNvPr>
          <p:cNvSpPr>
            <a:spLocks noGrp="1"/>
          </p:cNvSpPr>
          <p:nvPr>
            <p:ph type="body" sz="quarter" idx="14" hasCustomPrompt="1"/>
          </p:nvPr>
        </p:nvSpPr>
        <p:spPr>
          <a:xfrm>
            <a:off x="3983832" y="4023207"/>
            <a:ext cx="4224337" cy="955675"/>
          </a:xfrm>
        </p:spPr>
        <p:txBody>
          <a:bodyPr>
            <a:normAutofit/>
          </a:bodyPr>
          <a:lstStyle>
            <a:lvl1pPr marL="0" indent="0" algn="ctr">
              <a:buNone/>
              <a:defRPr sz="2800">
                <a:solidFill>
                  <a:srgbClr val="575358"/>
                </a:solidFill>
              </a:defRPr>
            </a:lvl1pPr>
          </a:lstStyle>
          <a:p>
            <a:pPr lvl="0"/>
            <a:r>
              <a:rPr lang="en-US" dirty="0"/>
              <a:t>Questions?</a:t>
            </a:r>
          </a:p>
        </p:txBody>
      </p:sp>
      <p:pic>
        <p:nvPicPr>
          <p:cNvPr id="4" name="Graphic 3">
            <a:extLst>
              <a:ext uri="{FF2B5EF4-FFF2-40B4-BE49-F238E27FC236}">
                <a16:creationId xmlns:a16="http://schemas.microsoft.com/office/drawing/2014/main" id="{69E211EB-D415-941B-9F00-EE5B6930F0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68190" y="0"/>
            <a:ext cx="3072130" cy="3072130"/>
          </a:xfrm>
          <a:prstGeom prst="rect">
            <a:avLst/>
          </a:prstGeom>
        </p:spPr>
      </p:pic>
      <p:sp>
        <p:nvSpPr>
          <p:cNvPr id="2" name="TextBox 1">
            <a:extLst>
              <a:ext uri="{FF2B5EF4-FFF2-40B4-BE49-F238E27FC236}">
                <a16:creationId xmlns:a16="http://schemas.microsoft.com/office/drawing/2014/main" id="{0303125A-5A31-D2B0-C856-1AB0AC62D357}"/>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chemeClr val="bg1"/>
                </a:solidFill>
                <a:effectLst/>
                <a:latin typeface="+mj-lt"/>
              </a:rPr>
              <a:t>#IUG2025</a:t>
            </a:r>
            <a:endParaRPr lang="en-US" sz="1600" dirty="0">
              <a:solidFill>
                <a:schemeClr val="bg1"/>
              </a:solidFill>
              <a:latin typeface="+mj-lt"/>
            </a:endParaRPr>
          </a:p>
        </p:txBody>
      </p:sp>
    </p:spTree>
    <p:extLst>
      <p:ext uri="{BB962C8B-B14F-4D97-AF65-F5344CB8AC3E}">
        <p14:creationId xmlns:p14="http://schemas.microsoft.com/office/powerpoint/2010/main" val="732849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84F7B-E96F-46EC-699A-2388A9B49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B43686-35FC-B2DE-A635-829B7A843B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0CE4D3-A098-FBAC-80AE-7D1B93F56E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365D7-4AD0-54F3-F544-828E35A06EA2}"/>
              </a:ext>
            </a:extLst>
          </p:cNvPr>
          <p:cNvSpPr>
            <a:spLocks noGrp="1"/>
          </p:cNvSpPr>
          <p:nvPr>
            <p:ph type="dt" sz="half" idx="10"/>
          </p:nvPr>
        </p:nvSpPr>
        <p:spPr/>
        <p:txBody>
          <a:bodyPr/>
          <a:lstStyle/>
          <a:p>
            <a:fld id="{9579C4E7-C207-4350-A792-B3A8A82312CC}" type="datetimeFigureOut">
              <a:rPr lang="en-US" smtClean="0"/>
              <a:t>3/17/2025</a:t>
            </a:fld>
            <a:endParaRPr lang="en-US"/>
          </a:p>
        </p:txBody>
      </p:sp>
      <p:sp>
        <p:nvSpPr>
          <p:cNvPr id="6" name="Footer Placeholder 5">
            <a:extLst>
              <a:ext uri="{FF2B5EF4-FFF2-40B4-BE49-F238E27FC236}">
                <a16:creationId xmlns:a16="http://schemas.microsoft.com/office/drawing/2014/main" id="{F9661FEB-3F72-1720-B6CC-62DBC69AC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982603-4F9F-D49B-6E74-EE5948D967F8}"/>
              </a:ext>
            </a:extLst>
          </p:cNvPr>
          <p:cNvSpPr>
            <a:spLocks noGrp="1"/>
          </p:cNvSpPr>
          <p:nvPr>
            <p:ph type="sldNum" sz="quarter" idx="12"/>
          </p:nvPr>
        </p:nvSpPr>
        <p:spPr/>
        <p:txBody>
          <a:bodyPr/>
          <a:lstStyle/>
          <a:p>
            <a:fld id="{89AD92E3-1BD3-4DF1-AC3F-4CDC250FBE93}" type="slidenum">
              <a:rPr lang="en-US" smtClean="0"/>
              <a:t>‹#›</a:t>
            </a:fld>
            <a:endParaRPr lang="en-US"/>
          </a:p>
        </p:txBody>
      </p:sp>
    </p:spTree>
    <p:extLst>
      <p:ext uri="{BB962C8B-B14F-4D97-AF65-F5344CB8AC3E}">
        <p14:creationId xmlns:p14="http://schemas.microsoft.com/office/powerpoint/2010/main" val="248482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le Slide plai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FCDA08-8A9B-BAC4-39A7-2EF17C4F8026}"/>
              </a:ext>
            </a:extLst>
          </p:cNvPr>
          <p:cNvSpPr/>
          <p:nvPr userDrawn="1"/>
        </p:nvSpPr>
        <p:spPr>
          <a:xfrm>
            <a:off x="-2" y="976544"/>
            <a:ext cx="12192002" cy="4243526"/>
          </a:xfrm>
          <a:prstGeom prst="rect">
            <a:avLst/>
          </a:prstGeom>
          <a:gradFill>
            <a:gsLst>
              <a:gs pos="58000">
                <a:srgbClr val="25424C"/>
              </a:gs>
              <a:gs pos="100000">
                <a:srgbClr val="6DA48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86638A-9C89-C44E-B6A0-E4BED890833D}"/>
              </a:ext>
            </a:extLst>
          </p:cNvPr>
          <p:cNvSpPr>
            <a:spLocks noGrp="1"/>
          </p:cNvSpPr>
          <p:nvPr>
            <p:ph type="ctrTitle"/>
          </p:nvPr>
        </p:nvSpPr>
        <p:spPr>
          <a:xfrm>
            <a:off x="2629804" y="1901230"/>
            <a:ext cx="6932393" cy="780560"/>
          </a:xfrm>
        </p:spPr>
        <p:txBody>
          <a:bodyPr anchor="t" anchorCtr="0">
            <a:normAutofit/>
          </a:bodyPr>
          <a:lstStyle>
            <a:lvl1pPr algn="ctr">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79E0024-B0D0-4F40-B166-E830B41F2683}"/>
              </a:ext>
            </a:extLst>
          </p:cNvPr>
          <p:cNvSpPr>
            <a:spLocks noGrp="1"/>
          </p:cNvSpPr>
          <p:nvPr>
            <p:ph type="subTitle" idx="1"/>
          </p:nvPr>
        </p:nvSpPr>
        <p:spPr>
          <a:xfrm>
            <a:off x="2622806" y="2869390"/>
            <a:ext cx="6946388" cy="369332"/>
          </a:xfrm>
        </p:spPr>
        <p:txBody>
          <a:bodyPr/>
          <a:lstStyle>
            <a:lvl1pPr marL="0" indent="0" algn="ctr">
              <a:buNone/>
              <a:defRPr sz="2400"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4" name="Text Placeholder 23">
            <a:extLst>
              <a:ext uri="{FF2B5EF4-FFF2-40B4-BE49-F238E27FC236}">
                <a16:creationId xmlns:a16="http://schemas.microsoft.com/office/drawing/2014/main" id="{8C52A94A-1536-1240-BF88-53E91338831F}"/>
              </a:ext>
            </a:extLst>
          </p:cNvPr>
          <p:cNvSpPr>
            <a:spLocks noGrp="1"/>
          </p:cNvSpPr>
          <p:nvPr>
            <p:ph type="body" sz="quarter" idx="10" hasCustomPrompt="1"/>
          </p:nvPr>
        </p:nvSpPr>
        <p:spPr>
          <a:xfrm>
            <a:off x="2624931" y="3864151"/>
            <a:ext cx="6942138" cy="554038"/>
          </a:xfrm>
        </p:spPr>
        <p:txBody>
          <a:bodyPr>
            <a:normAutofit/>
          </a:bodyPr>
          <a:lstStyle>
            <a:lvl1pPr marL="0" indent="0" algn="ctr">
              <a:buNone/>
              <a:defRPr sz="2400">
                <a:solidFill>
                  <a:schemeClr val="bg1"/>
                </a:solidFill>
              </a:defRPr>
            </a:lvl1pPr>
          </a:lstStyle>
          <a:p>
            <a:pPr lvl="0"/>
            <a:r>
              <a:rPr lang="en-US" dirty="0"/>
              <a:t>Click to add presenter name</a:t>
            </a:r>
          </a:p>
        </p:txBody>
      </p:sp>
      <p:sp>
        <p:nvSpPr>
          <p:cNvPr id="15" name="TextBox 14">
            <a:extLst>
              <a:ext uri="{FF2B5EF4-FFF2-40B4-BE49-F238E27FC236}">
                <a16:creationId xmlns:a16="http://schemas.microsoft.com/office/drawing/2014/main" id="{D4CEFAD9-69FF-674E-B45B-21F8EAD0F4DC}"/>
              </a:ext>
            </a:extLst>
          </p:cNvPr>
          <p:cNvSpPr txBox="1"/>
          <p:nvPr userDrawn="1"/>
        </p:nvSpPr>
        <p:spPr>
          <a:xfrm>
            <a:off x="0" y="6402773"/>
            <a:ext cx="2202427" cy="338554"/>
          </a:xfrm>
          <a:prstGeom prst="rect">
            <a:avLst/>
          </a:prstGeom>
          <a:solidFill>
            <a:schemeClr val="bg1"/>
          </a:solidFill>
        </p:spPr>
        <p:txBody>
          <a:bodyPr wrap="square" rtlCol="0">
            <a:spAutoFit/>
          </a:bodyPr>
          <a:lstStyle/>
          <a:p>
            <a:pPr algn="ctr"/>
            <a:r>
              <a:rPr lang="en-US" sz="1600" dirty="0">
                <a:solidFill>
                  <a:schemeClr val="bg1"/>
                </a:solidFill>
              </a:rPr>
              <a:t>#IUG2021</a:t>
            </a:r>
            <a:endParaRPr lang="en-US" sz="1600" baseline="30000" dirty="0">
              <a:solidFill>
                <a:schemeClr val="bg1"/>
              </a:solidFill>
            </a:endParaRPr>
          </a:p>
        </p:txBody>
      </p:sp>
      <p:pic>
        <p:nvPicPr>
          <p:cNvPr id="14" name="Picture 13">
            <a:extLst>
              <a:ext uri="{FF2B5EF4-FFF2-40B4-BE49-F238E27FC236}">
                <a16:creationId xmlns:a16="http://schemas.microsoft.com/office/drawing/2014/main" id="{076AA4BA-F0A0-1D43-AF3A-B7FDFF78A5B0}"/>
              </a:ext>
            </a:extLst>
          </p:cNvPr>
          <p:cNvPicPr>
            <a:picLocks noChangeAspect="1"/>
          </p:cNvPicPr>
          <p:nvPr userDrawn="1"/>
        </p:nvPicPr>
        <p:blipFill>
          <a:blip r:embed="rId2"/>
          <a:stretch>
            <a:fillRect/>
          </a:stretch>
        </p:blipFill>
        <p:spPr>
          <a:xfrm>
            <a:off x="258456" y="6468693"/>
            <a:ext cx="258110" cy="210312"/>
          </a:xfrm>
          <a:prstGeom prst="rect">
            <a:avLst/>
          </a:prstGeom>
        </p:spPr>
      </p:pic>
      <p:pic>
        <p:nvPicPr>
          <p:cNvPr id="9" name="Graphic 8">
            <a:extLst>
              <a:ext uri="{FF2B5EF4-FFF2-40B4-BE49-F238E27FC236}">
                <a16:creationId xmlns:a16="http://schemas.microsoft.com/office/drawing/2014/main" id="{630722AC-43EB-7890-607C-B8197E91DC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97115" y="5947276"/>
            <a:ext cx="2605986" cy="1001589"/>
          </a:xfrm>
          <a:prstGeom prst="rect">
            <a:avLst/>
          </a:prstGeom>
        </p:spPr>
      </p:pic>
    </p:spTree>
    <p:extLst>
      <p:ext uri="{BB962C8B-B14F-4D97-AF65-F5344CB8AC3E}">
        <p14:creationId xmlns:p14="http://schemas.microsoft.com/office/powerpoint/2010/main" val="914892963"/>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74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5A7F-EAA2-8A42-B4DB-6A238F352DE0}"/>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5BC886E-F226-9442-8C1A-DD942B797429}"/>
              </a:ext>
            </a:extLst>
          </p:cNvPr>
          <p:cNvSpPr>
            <a:spLocks noGrp="1"/>
          </p:cNvSpPr>
          <p:nvPr>
            <p:ph idx="1"/>
          </p:nvPr>
        </p:nvSpPr>
        <p:spPr/>
        <p:txBody>
          <a:bodyPr/>
          <a:lstStyle>
            <a:lvl1pPr>
              <a:defRPr>
                <a:solidFill>
                  <a:srgbClr val="575358"/>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7">
            <a:extLst>
              <a:ext uri="{FF2B5EF4-FFF2-40B4-BE49-F238E27FC236}">
                <a16:creationId xmlns:a16="http://schemas.microsoft.com/office/drawing/2014/main" id="{5077DD83-E108-4648-BBE1-C44C6E355DE5}"/>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pic>
        <p:nvPicPr>
          <p:cNvPr id="5" name="Graphic 4">
            <a:extLst>
              <a:ext uri="{FF2B5EF4-FFF2-40B4-BE49-F238E27FC236}">
                <a16:creationId xmlns:a16="http://schemas.microsoft.com/office/drawing/2014/main" id="{585B0FD4-D322-D910-A4BB-99756785408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7115" y="5947276"/>
            <a:ext cx="2605986" cy="1001589"/>
          </a:xfrm>
          <a:prstGeom prst="rect">
            <a:avLst/>
          </a:prstGeom>
        </p:spPr>
      </p:pic>
      <p:sp>
        <p:nvSpPr>
          <p:cNvPr id="9" name="TextBox 8">
            <a:extLst>
              <a:ext uri="{FF2B5EF4-FFF2-40B4-BE49-F238E27FC236}">
                <a16:creationId xmlns:a16="http://schemas.microsoft.com/office/drawing/2014/main" id="{662ADC53-E748-E95F-52F5-BD78428CDD82}"/>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rgbClr val="575358"/>
                </a:solidFill>
                <a:effectLst/>
                <a:latin typeface="+mj-lt"/>
              </a:rPr>
              <a:t>#IUG2025</a:t>
            </a:r>
            <a:endParaRPr lang="en-US" sz="1600" dirty="0">
              <a:solidFill>
                <a:srgbClr val="575358"/>
              </a:solidFill>
              <a:latin typeface="+mj-lt"/>
            </a:endParaRPr>
          </a:p>
        </p:txBody>
      </p:sp>
    </p:spTree>
    <p:extLst>
      <p:ext uri="{BB962C8B-B14F-4D97-AF65-F5344CB8AC3E}">
        <p14:creationId xmlns:p14="http://schemas.microsoft.com/office/powerpoint/2010/main" val="38050072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B59BDA-E291-F8DD-C4E7-8B88EC809BCD}"/>
              </a:ext>
            </a:extLst>
          </p:cNvPr>
          <p:cNvSpPr/>
          <p:nvPr userDrawn="1"/>
        </p:nvSpPr>
        <p:spPr>
          <a:xfrm>
            <a:off x="0" y="541585"/>
            <a:ext cx="12192002" cy="940985"/>
          </a:xfrm>
          <a:prstGeom prst="rect">
            <a:avLst/>
          </a:prstGeom>
          <a:gradFill>
            <a:gsLst>
              <a:gs pos="58000">
                <a:srgbClr val="25424C"/>
              </a:gs>
              <a:gs pos="100000">
                <a:srgbClr val="6DA48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685A7F-EAA2-8A42-B4DB-6A238F352DE0}"/>
              </a:ext>
            </a:extLst>
          </p:cNvPr>
          <p:cNvSpPr>
            <a:spLocks noGrp="1"/>
          </p:cNvSpPr>
          <p:nvPr>
            <p:ph type="title"/>
          </p:nvPr>
        </p:nvSpPr>
        <p:spPr>
          <a:xfrm>
            <a:off x="516565" y="673324"/>
            <a:ext cx="11083555" cy="736060"/>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5BC886E-F226-9442-8C1A-DD942B797429}"/>
              </a:ext>
            </a:extLst>
          </p:cNvPr>
          <p:cNvSpPr>
            <a:spLocks noGrp="1"/>
          </p:cNvSpPr>
          <p:nvPr>
            <p:ph idx="1"/>
          </p:nvPr>
        </p:nvSpPr>
        <p:spPr>
          <a:xfrm>
            <a:off x="516565" y="1762297"/>
            <a:ext cx="11083555" cy="4414665"/>
          </a:xfrm>
        </p:spPr>
        <p:txBody>
          <a:bodyPr/>
          <a:lstStyle>
            <a:lvl1pPr>
              <a:defRPr>
                <a:solidFill>
                  <a:srgbClr val="575358"/>
                </a:solidFill>
              </a:defRPr>
            </a:lvl1pPr>
            <a:lvl2pPr>
              <a:defRPr>
                <a:solidFill>
                  <a:srgbClr val="575358"/>
                </a:solidFill>
              </a:defRPr>
            </a:lvl2pPr>
            <a:lvl3pPr>
              <a:defRPr>
                <a:solidFill>
                  <a:srgbClr val="575358"/>
                </a:solidFill>
              </a:defRPr>
            </a:lvl3pPr>
            <a:lvl4pPr>
              <a:defRPr>
                <a:solidFill>
                  <a:srgbClr val="575358"/>
                </a:solidFill>
              </a:defRPr>
            </a:lvl4pPr>
            <a:lvl5pPr>
              <a:defRPr>
                <a:solidFill>
                  <a:srgbClr val="5753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7">
            <a:extLst>
              <a:ext uri="{FF2B5EF4-FFF2-40B4-BE49-F238E27FC236}">
                <a16:creationId xmlns:a16="http://schemas.microsoft.com/office/drawing/2014/main" id="{79E27893-54C5-A144-89F8-156D755CA9B2}"/>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pic>
        <p:nvPicPr>
          <p:cNvPr id="4" name="Graphic 3">
            <a:extLst>
              <a:ext uri="{FF2B5EF4-FFF2-40B4-BE49-F238E27FC236}">
                <a16:creationId xmlns:a16="http://schemas.microsoft.com/office/drawing/2014/main" id="{0C3CFFC1-0964-A2B7-8127-8230ABE61A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7115" y="5947276"/>
            <a:ext cx="2605986" cy="1001589"/>
          </a:xfrm>
          <a:prstGeom prst="rect">
            <a:avLst/>
          </a:prstGeom>
        </p:spPr>
      </p:pic>
      <p:sp>
        <p:nvSpPr>
          <p:cNvPr id="7" name="TextBox 6">
            <a:extLst>
              <a:ext uri="{FF2B5EF4-FFF2-40B4-BE49-F238E27FC236}">
                <a16:creationId xmlns:a16="http://schemas.microsoft.com/office/drawing/2014/main" id="{8AC8AC0A-FE4B-7A16-9380-15E4E47A918D}"/>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rgbClr val="575358"/>
                </a:solidFill>
                <a:effectLst/>
                <a:latin typeface="+mj-lt"/>
              </a:rPr>
              <a:t>#IUG2025</a:t>
            </a:r>
            <a:endParaRPr lang="en-US" sz="1600" dirty="0">
              <a:solidFill>
                <a:srgbClr val="575358"/>
              </a:solidFill>
              <a:latin typeface="+mj-lt"/>
            </a:endParaRPr>
          </a:p>
        </p:txBody>
      </p:sp>
    </p:spTree>
    <p:extLst>
      <p:ext uri="{BB962C8B-B14F-4D97-AF65-F5344CB8AC3E}">
        <p14:creationId xmlns:p14="http://schemas.microsoft.com/office/powerpoint/2010/main" val="3954030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Subtitle and Two Bullet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a:xfrm>
            <a:off x="519310" y="716623"/>
            <a:ext cx="10515600" cy="589788"/>
          </a:xfrm>
        </p:spPr>
        <p:txBody>
          <a:bodyPr/>
          <a:lstStyle>
            <a:lvl1pPr>
              <a:lnSpc>
                <a:spcPct val="100000"/>
              </a:lnSpc>
              <a:defRPr>
                <a:solidFill>
                  <a:schemeClr val="accent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81429BD6-4F07-234B-9A2A-6B29FB97F38A}"/>
              </a:ext>
            </a:extLst>
          </p:cNvPr>
          <p:cNvSpPr>
            <a:spLocks noGrp="1"/>
          </p:cNvSpPr>
          <p:nvPr>
            <p:ph type="body" sz="quarter" idx="25" hasCustomPrompt="1"/>
          </p:nvPr>
        </p:nvSpPr>
        <p:spPr>
          <a:xfrm>
            <a:off x="519311" y="1588532"/>
            <a:ext cx="10515599" cy="589788"/>
          </a:xfrm>
          <a:prstGeom prst="rect">
            <a:avLst/>
          </a:prstGeom>
        </p:spPr>
        <p:txBody>
          <a:bodyPr rIns="91440">
            <a:normAutofit/>
          </a:bodyPr>
          <a:lstStyle>
            <a:lvl1pPr marL="0" indent="0">
              <a:lnSpc>
                <a:spcPct val="120000"/>
              </a:lnSpc>
              <a:buNone/>
              <a:defRPr sz="1800" b="1"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274320" indent="0">
              <a:buNone/>
              <a:defRPr sz="1800" b="0" i="0">
                <a:latin typeface="Roboto" panose="02000000000000000000" pitchFamily="2" charset="0"/>
                <a:ea typeface="Roboto" panose="02000000000000000000" pitchFamily="2" charset="0"/>
                <a:cs typeface="Roboto" panose="02000000000000000000" pitchFamily="2" charset="0"/>
              </a:defRPr>
            </a:lvl2pPr>
          </a:lstStyle>
          <a:p>
            <a:pPr lvl="0"/>
            <a:r>
              <a:rPr lang="en-US" dirty="0"/>
              <a:t>Optional subtitle</a:t>
            </a:r>
          </a:p>
        </p:txBody>
      </p:sp>
      <p:sp>
        <p:nvSpPr>
          <p:cNvPr id="9" name="Content Placeholder 8">
            <a:extLst>
              <a:ext uri="{FF2B5EF4-FFF2-40B4-BE49-F238E27FC236}">
                <a16:creationId xmlns:a16="http://schemas.microsoft.com/office/drawing/2014/main" id="{EC9F0FC1-73C2-094B-B805-3BAB5368ACFE}"/>
              </a:ext>
            </a:extLst>
          </p:cNvPr>
          <p:cNvSpPr>
            <a:spLocks noGrp="1"/>
          </p:cNvSpPr>
          <p:nvPr>
            <p:ph sz="quarter" idx="26"/>
          </p:nvPr>
        </p:nvSpPr>
        <p:spPr>
          <a:xfrm>
            <a:off x="519312" y="2178320"/>
            <a:ext cx="5135879" cy="3879580"/>
          </a:xfrm>
        </p:spPr>
        <p:txBody>
          <a:bodyPr>
            <a:normAutofit/>
          </a:bodyPr>
          <a:lstStyle>
            <a:lvl1pPr marL="27432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8">
            <a:extLst>
              <a:ext uri="{FF2B5EF4-FFF2-40B4-BE49-F238E27FC236}">
                <a16:creationId xmlns:a16="http://schemas.microsoft.com/office/drawing/2014/main" id="{4F57CA86-0C6A-A44C-99D0-016A2B04F3B3}"/>
              </a:ext>
            </a:extLst>
          </p:cNvPr>
          <p:cNvSpPr>
            <a:spLocks noGrp="1"/>
          </p:cNvSpPr>
          <p:nvPr>
            <p:ph sz="quarter" idx="27"/>
          </p:nvPr>
        </p:nvSpPr>
        <p:spPr>
          <a:xfrm>
            <a:off x="5899031" y="2178320"/>
            <a:ext cx="5135879" cy="3879580"/>
          </a:xfrm>
        </p:spPr>
        <p:txBody>
          <a:bodyPr>
            <a:normAutofit/>
          </a:bodyPr>
          <a:lstStyle>
            <a:lvl1pPr marL="27432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3575A"/>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Graphic 2">
            <a:extLst>
              <a:ext uri="{FF2B5EF4-FFF2-40B4-BE49-F238E27FC236}">
                <a16:creationId xmlns:a16="http://schemas.microsoft.com/office/drawing/2014/main" id="{D0358833-EFDF-5218-AA68-7FF09C6086C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7115" y="5947276"/>
            <a:ext cx="2605986" cy="1001589"/>
          </a:xfrm>
          <a:prstGeom prst="rect">
            <a:avLst/>
          </a:prstGeom>
        </p:spPr>
      </p:pic>
      <p:sp>
        <p:nvSpPr>
          <p:cNvPr id="2" name="TextBox 1">
            <a:extLst>
              <a:ext uri="{FF2B5EF4-FFF2-40B4-BE49-F238E27FC236}">
                <a16:creationId xmlns:a16="http://schemas.microsoft.com/office/drawing/2014/main" id="{60E9899F-FFB5-2A7F-CBDC-1FC2AF1DBCED}"/>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rgbClr val="575358"/>
                </a:solidFill>
                <a:effectLst/>
                <a:latin typeface="+mj-lt"/>
              </a:rPr>
              <a:t>#IUG2025</a:t>
            </a:r>
            <a:endParaRPr lang="en-US" sz="1600" dirty="0">
              <a:solidFill>
                <a:srgbClr val="575358"/>
              </a:solidFill>
              <a:latin typeface="+mj-lt"/>
            </a:endParaRPr>
          </a:p>
        </p:txBody>
      </p:sp>
    </p:spTree>
    <p:extLst>
      <p:ext uri="{BB962C8B-B14F-4D97-AF65-F5344CB8AC3E}">
        <p14:creationId xmlns:p14="http://schemas.microsoft.com/office/powerpoint/2010/main" val="402897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ubtitle and Two Bullet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174FCC-E1DA-0547-B958-1E077E3F4848}"/>
              </a:ext>
            </a:extLst>
          </p:cNvPr>
          <p:cNvSpPr>
            <a:spLocks noGrp="1"/>
          </p:cNvSpPr>
          <p:nvPr>
            <p:ph type="title"/>
          </p:nvPr>
        </p:nvSpPr>
        <p:spPr>
          <a:xfrm>
            <a:off x="519310" y="716623"/>
            <a:ext cx="10515600" cy="589788"/>
          </a:xfrm>
        </p:spPr>
        <p:txBody>
          <a:bodyPr/>
          <a:lstStyle>
            <a:lvl1pPr>
              <a:lnSpc>
                <a:spcPct val="100000"/>
              </a:lnSpc>
              <a:defRPr>
                <a:solidFill>
                  <a:schemeClr val="accent1"/>
                </a:solidFill>
              </a:defRPr>
            </a:lvl1pPr>
          </a:lstStyle>
          <a:p>
            <a:r>
              <a:rPr lang="en-US" dirty="0"/>
              <a:t>Click to edit Master title style</a:t>
            </a:r>
          </a:p>
        </p:txBody>
      </p:sp>
      <p:sp>
        <p:nvSpPr>
          <p:cNvPr id="14" name="Text Placeholder 13">
            <a:extLst>
              <a:ext uri="{FF2B5EF4-FFF2-40B4-BE49-F238E27FC236}">
                <a16:creationId xmlns:a16="http://schemas.microsoft.com/office/drawing/2014/main" id="{81429BD6-4F07-234B-9A2A-6B29FB97F38A}"/>
              </a:ext>
            </a:extLst>
          </p:cNvPr>
          <p:cNvSpPr>
            <a:spLocks noGrp="1"/>
          </p:cNvSpPr>
          <p:nvPr>
            <p:ph type="body" sz="quarter" idx="25" hasCustomPrompt="1"/>
          </p:nvPr>
        </p:nvSpPr>
        <p:spPr>
          <a:xfrm>
            <a:off x="519311" y="1588532"/>
            <a:ext cx="10515599" cy="589788"/>
          </a:xfrm>
          <a:prstGeom prst="rect">
            <a:avLst/>
          </a:prstGeom>
        </p:spPr>
        <p:txBody>
          <a:bodyPr rIns="91440">
            <a:normAutofit/>
          </a:bodyPr>
          <a:lstStyle>
            <a:lvl1pPr marL="0" indent="0">
              <a:lnSpc>
                <a:spcPct val="120000"/>
              </a:lnSpc>
              <a:buNone/>
              <a:defRPr sz="1800" b="1"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274320" indent="0">
              <a:buNone/>
              <a:defRPr sz="1800" b="0" i="0">
                <a:latin typeface="Roboto" panose="02000000000000000000" pitchFamily="2" charset="0"/>
                <a:ea typeface="Roboto" panose="02000000000000000000" pitchFamily="2" charset="0"/>
                <a:cs typeface="Roboto" panose="02000000000000000000" pitchFamily="2" charset="0"/>
              </a:defRPr>
            </a:lvl2pPr>
          </a:lstStyle>
          <a:p>
            <a:pPr lvl="0"/>
            <a:r>
              <a:rPr lang="en-US" dirty="0"/>
              <a:t>Optional subtitle</a:t>
            </a:r>
          </a:p>
        </p:txBody>
      </p:sp>
      <p:sp>
        <p:nvSpPr>
          <p:cNvPr id="9" name="Content Placeholder 8">
            <a:extLst>
              <a:ext uri="{FF2B5EF4-FFF2-40B4-BE49-F238E27FC236}">
                <a16:creationId xmlns:a16="http://schemas.microsoft.com/office/drawing/2014/main" id="{EC9F0FC1-73C2-094B-B805-3BAB5368ACFE}"/>
              </a:ext>
            </a:extLst>
          </p:cNvPr>
          <p:cNvSpPr>
            <a:spLocks noGrp="1"/>
          </p:cNvSpPr>
          <p:nvPr>
            <p:ph sz="quarter" idx="26"/>
          </p:nvPr>
        </p:nvSpPr>
        <p:spPr>
          <a:xfrm>
            <a:off x="519312" y="2178320"/>
            <a:ext cx="6795888" cy="3879580"/>
          </a:xfrm>
        </p:spPr>
        <p:txBody>
          <a:bodyPr>
            <a:normAutofit/>
          </a:bodyPr>
          <a:lstStyle>
            <a:lvl1pPr marL="27432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8">
            <a:extLst>
              <a:ext uri="{FF2B5EF4-FFF2-40B4-BE49-F238E27FC236}">
                <a16:creationId xmlns:a16="http://schemas.microsoft.com/office/drawing/2014/main" id="{4F57CA86-0C6A-A44C-99D0-016A2B04F3B3}"/>
              </a:ext>
            </a:extLst>
          </p:cNvPr>
          <p:cNvSpPr>
            <a:spLocks noGrp="1"/>
          </p:cNvSpPr>
          <p:nvPr>
            <p:ph sz="quarter" idx="27"/>
          </p:nvPr>
        </p:nvSpPr>
        <p:spPr>
          <a:xfrm>
            <a:off x="7518400" y="2178320"/>
            <a:ext cx="3516510" cy="3879580"/>
          </a:xfrm>
        </p:spPr>
        <p:txBody>
          <a:bodyPr>
            <a:normAutofit/>
          </a:bodyPr>
          <a:lstStyle>
            <a:lvl1pPr marL="27432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48640" indent="-274320">
              <a:lnSpc>
                <a:spcPct val="100000"/>
              </a:lnSpc>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22960" indent="-274320">
              <a:buClr>
                <a:schemeClr val="tx2"/>
              </a:buClr>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188720" indent="-274320">
              <a:lnSpc>
                <a:spcPct val="100000"/>
              </a:lnSpc>
              <a:buClr>
                <a:schemeClr val="tx2"/>
              </a:buClr>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463040" indent="-274320">
              <a:lnSpc>
                <a:spcPct val="100000"/>
              </a:lnSpc>
              <a:buSzPct val="100000"/>
              <a:buFont typeface="Wingdings" pitchFamily="2" charset="2"/>
              <a:buChar char="§"/>
              <a:defRPr sz="1800" b="0" i="0">
                <a:solidFill>
                  <a:srgbClr val="575358"/>
                </a:solidFill>
                <a:latin typeface="Segoe UI Historic" panose="020B0502040204020203" pitchFamily="34" charset="0"/>
                <a:ea typeface="Segoe UI Historic" panose="020B0502040204020203" pitchFamily="34" charset="0"/>
                <a:cs typeface="Segoe UI Historic"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7">
            <a:extLst>
              <a:ext uri="{FF2B5EF4-FFF2-40B4-BE49-F238E27FC236}">
                <a16:creationId xmlns:a16="http://schemas.microsoft.com/office/drawing/2014/main" id="{DE17AD8D-0006-7048-9550-8189CED7C2C9}"/>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pic>
        <p:nvPicPr>
          <p:cNvPr id="3" name="Graphic 2">
            <a:extLst>
              <a:ext uri="{FF2B5EF4-FFF2-40B4-BE49-F238E27FC236}">
                <a16:creationId xmlns:a16="http://schemas.microsoft.com/office/drawing/2014/main" id="{35810D8C-25B9-95E7-1B5C-3B9B669AF1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7115" y="5947276"/>
            <a:ext cx="2605986" cy="1001589"/>
          </a:xfrm>
          <a:prstGeom prst="rect">
            <a:avLst/>
          </a:prstGeom>
        </p:spPr>
      </p:pic>
      <p:sp>
        <p:nvSpPr>
          <p:cNvPr id="2" name="TextBox 1">
            <a:extLst>
              <a:ext uri="{FF2B5EF4-FFF2-40B4-BE49-F238E27FC236}">
                <a16:creationId xmlns:a16="http://schemas.microsoft.com/office/drawing/2014/main" id="{53CC4BB1-EA9E-A59F-D184-6093C8C2A59B}"/>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rgbClr val="575358"/>
                </a:solidFill>
                <a:effectLst/>
                <a:latin typeface="+mj-lt"/>
              </a:rPr>
              <a:t>#IUG2025</a:t>
            </a:r>
            <a:endParaRPr lang="en-US" sz="1600" dirty="0">
              <a:solidFill>
                <a:srgbClr val="575358"/>
              </a:solidFill>
              <a:latin typeface="+mj-lt"/>
            </a:endParaRPr>
          </a:p>
        </p:txBody>
      </p:sp>
    </p:spTree>
    <p:extLst>
      <p:ext uri="{BB962C8B-B14F-4D97-AF65-F5344CB8AC3E}">
        <p14:creationId xmlns:p14="http://schemas.microsoft.com/office/powerpoint/2010/main" val="271644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9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47870-437A-614A-9428-D8D1A96A95CB}"/>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C237430-2A09-1941-9B4F-0F3558D0C8D5}"/>
              </a:ext>
            </a:extLst>
          </p:cNvPr>
          <p:cNvSpPr>
            <a:spLocks noGrp="1"/>
          </p:cNvSpPr>
          <p:nvPr>
            <p:ph sz="half" idx="1"/>
          </p:nvPr>
        </p:nvSpPr>
        <p:spPr>
          <a:xfrm>
            <a:off x="516565" y="1552354"/>
            <a:ext cx="5440680" cy="4352544"/>
          </a:xfrm>
        </p:spPr>
        <p:txBody>
          <a:bodyPr/>
          <a:lstStyle>
            <a:lvl1pPr>
              <a:defRPr>
                <a:solidFill>
                  <a:srgbClr val="575358"/>
                </a:solidFill>
              </a:defRPr>
            </a:lvl1pPr>
            <a:lvl2pPr>
              <a:defRPr>
                <a:solidFill>
                  <a:srgbClr val="575358"/>
                </a:solidFill>
              </a:defRPr>
            </a:lvl2pPr>
            <a:lvl3pPr>
              <a:defRPr>
                <a:solidFill>
                  <a:srgbClr val="575358"/>
                </a:solidFill>
              </a:defRPr>
            </a:lvl3pPr>
            <a:lvl4pPr>
              <a:defRPr>
                <a:solidFill>
                  <a:srgbClr val="575358"/>
                </a:solidFill>
              </a:defRPr>
            </a:lvl4pPr>
            <a:lvl5pPr>
              <a:defRPr>
                <a:solidFill>
                  <a:srgbClr val="57535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5AE6294-92DF-3C46-A35E-CBDF77F1C8BC}"/>
              </a:ext>
            </a:extLst>
          </p:cNvPr>
          <p:cNvSpPr>
            <a:spLocks noGrp="1"/>
          </p:cNvSpPr>
          <p:nvPr>
            <p:ph sz="half" idx="2" hasCustomPrompt="1"/>
          </p:nvPr>
        </p:nvSpPr>
        <p:spPr>
          <a:xfrm>
            <a:off x="6159440" y="1552354"/>
            <a:ext cx="5440680" cy="3076313"/>
          </a:xfrm>
        </p:spPr>
        <p:txBody>
          <a:bodyPr/>
          <a:lstStyle>
            <a:lvl1pPr marL="0" indent="0">
              <a:buNone/>
              <a:defRPr>
                <a:solidFill>
                  <a:srgbClr val="575358"/>
                </a:solidFill>
              </a:defRPr>
            </a:lvl1pPr>
          </a:lstStyle>
          <a:p>
            <a:pPr lvl="0"/>
            <a:r>
              <a:rPr lang="en-US" dirty="0"/>
              <a:t>Click to add object</a:t>
            </a:r>
          </a:p>
        </p:txBody>
      </p:sp>
      <p:sp>
        <p:nvSpPr>
          <p:cNvPr id="9" name="Text Placeholder 8">
            <a:extLst>
              <a:ext uri="{FF2B5EF4-FFF2-40B4-BE49-F238E27FC236}">
                <a16:creationId xmlns:a16="http://schemas.microsoft.com/office/drawing/2014/main" id="{C94CC23C-2729-284A-9DEE-D73C34524DE0}"/>
              </a:ext>
            </a:extLst>
          </p:cNvPr>
          <p:cNvSpPr>
            <a:spLocks noGrp="1"/>
          </p:cNvSpPr>
          <p:nvPr>
            <p:ph type="body" sz="quarter" idx="13" hasCustomPrompt="1"/>
          </p:nvPr>
        </p:nvSpPr>
        <p:spPr>
          <a:xfrm>
            <a:off x="6159440" y="4628667"/>
            <a:ext cx="3362385" cy="989275"/>
          </a:xfrm>
        </p:spPr>
        <p:txBody>
          <a:bodyPr>
            <a:normAutofit/>
          </a:bodyPr>
          <a:lstStyle>
            <a:lvl1pPr marL="0" indent="0">
              <a:buNone/>
              <a:defRPr sz="1800" i="1">
                <a:solidFill>
                  <a:srgbClr val="575358"/>
                </a:solidFill>
              </a:defRPr>
            </a:lvl1pPr>
          </a:lstStyle>
          <a:p>
            <a:pPr lvl="0"/>
            <a:r>
              <a:rPr lang="en-US" dirty="0"/>
              <a:t>Click to add caption</a:t>
            </a:r>
          </a:p>
        </p:txBody>
      </p:sp>
      <p:sp>
        <p:nvSpPr>
          <p:cNvPr id="10" name="Slide Number Placeholder 7">
            <a:extLst>
              <a:ext uri="{FF2B5EF4-FFF2-40B4-BE49-F238E27FC236}">
                <a16:creationId xmlns:a16="http://schemas.microsoft.com/office/drawing/2014/main" id="{BEE62C2A-26E9-E94C-B34B-8EE4A1CCAF01}"/>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pic>
        <p:nvPicPr>
          <p:cNvPr id="6" name="Graphic 5">
            <a:extLst>
              <a:ext uri="{FF2B5EF4-FFF2-40B4-BE49-F238E27FC236}">
                <a16:creationId xmlns:a16="http://schemas.microsoft.com/office/drawing/2014/main" id="{DB1CC124-2627-5888-492C-C9B153FD09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97115" y="5947276"/>
            <a:ext cx="2605986" cy="1001589"/>
          </a:xfrm>
          <a:prstGeom prst="rect">
            <a:avLst/>
          </a:prstGeom>
        </p:spPr>
      </p:pic>
      <p:sp>
        <p:nvSpPr>
          <p:cNvPr id="5" name="TextBox 4">
            <a:extLst>
              <a:ext uri="{FF2B5EF4-FFF2-40B4-BE49-F238E27FC236}">
                <a16:creationId xmlns:a16="http://schemas.microsoft.com/office/drawing/2014/main" id="{FDB1ACD3-C75E-85B6-26FE-24194A995053}"/>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rgbClr val="575358"/>
                </a:solidFill>
                <a:effectLst/>
                <a:latin typeface="+mj-lt"/>
              </a:rPr>
              <a:t>#IUG2025</a:t>
            </a:r>
            <a:endParaRPr lang="en-US" sz="1600" dirty="0">
              <a:solidFill>
                <a:srgbClr val="575358"/>
              </a:solidFill>
              <a:latin typeface="+mj-lt"/>
            </a:endParaRPr>
          </a:p>
        </p:txBody>
      </p:sp>
    </p:spTree>
    <p:extLst>
      <p:ext uri="{BB962C8B-B14F-4D97-AF65-F5344CB8AC3E}">
        <p14:creationId xmlns:p14="http://schemas.microsoft.com/office/powerpoint/2010/main" val="1176146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ation -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F79395-0844-AD0D-53A2-F531521F5E61}"/>
              </a:ext>
            </a:extLst>
          </p:cNvPr>
          <p:cNvSpPr/>
          <p:nvPr userDrawn="1"/>
        </p:nvSpPr>
        <p:spPr>
          <a:xfrm>
            <a:off x="0" y="0"/>
            <a:ext cx="12192002" cy="6858000"/>
          </a:xfrm>
          <a:prstGeom prst="rect">
            <a:avLst/>
          </a:prstGeom>
          <a:gradFill>
            <a:gsLst>
              <a:gs pos="58000">
                <a:srgbClr val="25424C"/>
              </a:gs>
              <a:gs pos="100000">
                <a:srgbClr val="6DA48F"/>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186E52A5-4EFD-4CDC-84A0-69CD15B152A9}"/>
              </a:ext>
            </a:extLst>
          </p:cNvPr>
          <p:cNvSpPr>
            <a:spLocks noGrp="1"/>
          </p:cNvSpPr>
          <p:nvPr>
            <p:ph type="body" sz="quarter" idx="13" hasCustomPrompt="1"/>
          </p:nvPr>
        </p:nvSpPr>
        <p:spPr>
          <a:xfrm>
            <a:off x="1572767" y="1971040"/>
            <a:ext cx="9043416" cy="2627326"/>
          </a:xfrm>
          <a:prstGeom prst="rect">
            <a:avLst/>
          </a:prstGeom>
        </p:spPr>
        <p:txBody>
          <a:bodyPr rIns="0" anchor="ctr"/>
          <a:lstStyle>
            <a:lvl1pPr marL="0" indent="0" algn="ctr">
              <a:lnSpc>
                <a:spcPct val="120000"/>
              </a:lnSpc>
              <a:buFontTx/>
              <a:buNone/>
              <a:defRPr sz="3600" b="0" i="1">
                <a:solidFill>
                  <a:schemeClr val="bg1"/>
                </a:solidFill>
                <a:latin typeface="Georgia" panose="02040502050405020303" pitchFamily="18" charset="0"/>
                <a:ea typeface="Noto Serif" panose="02020600060500020200" pitchFamily="18" charset="0"/>
                <a:cs typeface="Noto Serif" panose="02020600060500020200" pitchFamily="18" charset="0"/>
              </a:defRPr>
            </a:lvl1pPr>
            <a:lvl2pPr marL="0" indent="0" algn="ctr">
              <a:lnSpc>
                <a:spcPct val="90000"/>
              </a:lnSpc>
              <a:spcBef>
                <a:spcPts val="3500"/>
              </a:spcBef>
              <a:spcAft>
                <a:spcPts val="0"/>
              </a:spcAft>
              <a:buFontTx/>
              <a:buNone/>
              <a:defRPr sz="16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dirty="0"/>
              <a:t>Quote goes here. </a:t>
            </a:r>
          </a:p>
        </p:txBody>
      </p:sp>
      <p:sp>
        <p:nvSpPr>
          <p:cNvPr id="6" name="Text Placeholder 7">
            <a:extLst>
              <a:ext uri="{FF2B5EF4-FFF2-40B4-BE49-F238E27FC236}">
                <a16:creationId xmlns:a16="http://schemas.microsoft.com/office/drawing/2014/main" id="{9AC56A47-0786-C64D-9B11-6EA2A722C87B}"/>
              </a:ext>
            </a:extLst>
          </p:cNvPr>
          <p:cNvSpPr>
            <a:spLocks noGrp="1"/>
          </p:cNvSpPr>
          <p:nvPr>
            <p:ph type="body" sz="quarter" idx="16" hasCustomPrompt="1"/>
          </p:nvPr>
        </p:nvSpPr>
        <p:spPr>
          <a:xfrm>
            <a:off x="1572767" y="4598366"/>
            <a:ext cx="9043416" cy="772160"/>
          </a:xfrm>
          <a:prstGeom prst="rect">
            <a:avLst/>
          </a:prstGeom>
        </p:spPr>
        <p:txBody>
          <a:bodyPr rIns="0" anchor="ctr">
            <a:normAutofit/>
          </a:bodyPr>
          <a:lstStyle>
            <a:lvl1pPr marL="0" indent="0" algn="ctr">
              <a:lnSpc>
                <a:spcPct val="120000"/>
              </a:lnSpc>
              <a:buFontTx/>
              <a:buNone/>
              <a:defRPr sz="1400" b="0" i="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0" indent="0" algn="ctr">
              <a:lnSpc>
                <a:spcPct val="90000"/>
              </a:lnSpc>
              <a:spcBef>
                <a:spcPts val="3500"/>
              </a:spcBef>
              <a:spcAft>
                <a:spcPts val="0"/>
              </a:spcAft>
              <a:buFontTx/>
              <a:buNone/>
              <a:defRPr sz="1600" b="0" i="0">
                <a:solidFill>
                  <a:schemeClr val="bg1"/>
                </a:solidFill>
                <a:latin typeface="Roboto Medium" panose="02000000000000000000" pitchFamily="2" charset="0"/>
                <a:ea typeface="Roboto Medium" panose="02000000000000000000" pitchFamily="2" charset="0"/>
                <a:cs typeface="Roboto Medium" panose="02000000000000000000" pitchFamily="2" charset="0"/>
              </a:defRPr>
            </a:lvl2pPr>
            <a:lvl3pPr marL="576662" indent="0">
              <a:buFontTx/>
              <a:buNone/>
              <a:defRPr>
                <a:solidFill>
                  <a:schemeClr val="bg1"/>
                </a:solidFill>
              </a:defRPr>
            </a:lvl3pPr>
            <a:lvl4pPr marL="863600" indent="0">
              <a:buFontTx/>
              <a:buNone/>
              <a:defRPr>
                <a:solidFill>
                  <a:schemeClr val="bg1"/>
                </a:solidFill>
              </a:defRPr>
            </a:lvl4pPr>
            <a:lvl5pPr marL="1152525" indent="0">
              <a:buFontTx/>
              <a:buNone/>
              <a:defRPr>
                <a:solidFill>
                  <a:schemeClr val="bg1"/>
                </a:solidFill>
              </a:defRPr>
            </a:lvl5pPr>
          </a:lstStyle>
          <a:p>
            <a:pPr lvl="0"/>
            <a:r>
              <a:rPr lang="en-US" dirty="0"/>
              <a:t>Second level</a:t>
            </a:r>
          </a:p>
        </p:txBody>
      </p:sp>
      <p:sp>
        <p:nvSpPr>
          <p:cNvPr id="7" name="Slide Number Placeholder 7">
            <a:extLst>
              <a:ext uri="{FF2B5EF4-FFF2-40B4-BE49-F238E27FC236}">
                <a16:creationId xmlns:a16="http://schemas.microsoft.com/office/drawing/2014/main" id="{8F465DF8-9525-6E4D-8B2E-E5D4CBD2D575}"/>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bg1"/>
                </a:solidFill>
              </a:defRPr>
            </a:lvl1pPr>
          </a:lstStyle>
          <a:p>
            <a:fld id="{4E05448C-0736-1547-BEB1-CB30D0B29A88}" type="slidenum">
              <a:rPr lang="en-US" smtClean="0"/>
              <a:pPr/>
              <a:t>‹#›</a:t>
            </a:fld>
            <a:endParaRPr lang="en-US" dirty="0"/>
          </a:p>
        </p:txBody>
      </p:sp>
      <p:pic>
        <p:nvPicPr>
          <p:cNvPr id="13" name="Graphic 12">
            <a:extLst>
              <a:ext uri="{FF2B5EF4-FFF2-40B4-BE49-F238E27FC236}">
                <a16:creationId xmlns:a16="http://schemas.microsoft.com/office/drawing/2014/main" id="{1779950C-045D-F9C6-48AD-C097904637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7415" y="5953583"/>
            <a:ext cx="2596568" cy="997970"/>
          </a:xfrm>
          <a:prstGeom prst="rect">
            <a:avLst/>
          </a:prstGeom>
        </p:spPr>
      </p:pic>
      <p:sp>
        <p:nvSpPr>
          <p:cNvPr id="3" name="TextBox 2">
            <a:extLst>
              <a:ext uri="{FF2B5EF4-FFF2-40B4-BE49-F238E27FC236}">
                <a16:creationId xmlns:a16="http://schemas.microsoft.com/office/drawing/2014/main" id="{C5FE9B46-23DF-7E3C-D045-B7B5D8AF6254}"/>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chemeClr val="bg1"/>
                </a:solidFill>
                <a:effectLst/>
                <a:latin typeface="+mj-lt"/>
              </a:rPr>
              <a:t>#IUG2025</a:t>
            </a:r>
            <a:endParaRPr lang="en-US" sz="1600" dirty="0">
              <a:solidFill>
                <a:schemeClr val="bg1"/>
              </a:solidFill>
              <a:latin typeface="+mj-lt"/>
            </a:endParaRPr>
          </a:p>
        </p:txBody>
      </p:sp>
    </p:spTree>
    <p:extLst>
      <p:ext uri="{BB962C8B-B14F-4D97-AF65-F5344CB8AC3E}">
        <p14:creationId xmlns:p14="http://schemas.microsoft.com/office/powerpoint/2010/main" val="403963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7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set Photo Content Left">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E5DDFB5-623A-AD4C-8DAC-DE71973F9C52}"/>
              </a:ext>
            </a:extLst>
          </p:cNvPr>
          <p:cNvSpPr>
            <a:spLocks noGrp="1"/>
          </p:cNvSpPr>
          <p:nvPr>
            <p:ph type="pic" sz="quarter" idx="51" hasCustomPrompt="1"/>
          </p:nvPr>
        </p:nvSpPr>
        <p:spPr>
          <a:xfrm>
            <a:off x="1598386" y="754804"/>
            <a:ext cx="9033328" cy="5119792"/>
          </a:xfrm>
          <a:solidFill>
            <a:srgbClr val="B5B8AF">
              <a:alpha val="20000"/>
            </a:srgbClr>
          </a:solidFill>
        </p:spPr>
        <p:txBody>
          <a:bodyPr/>
          <a:lstStyle>
            <a:lvl1pPr marL="0" indent="0">
              <a:buNone/>
              <a:defRPr/>
            </a:lvl1pPr>
          </a:lstStyle>
          <a:p>
            <a:r>
              <a:rPr lang="en-US" dirty="0"/>
              <a:t> </a:t>
            </a:r>
          </a:p>
        </p:txBody>
      </p:sp>
      <p:sp>
        <p:nvSpPr>
          <p:cNvPr id="3" name="Text Placeholder 2">
            <a:extLst>
              <a:ext uri="{FF2B5EF4-FFF2-40B4-BE49-F238E27FC236}">
                <a16:creationId xmlns:a16="http://schemas.microsoft.com/office/drawing/2014/main" id="{70EFACB0-F151-EB49-9844-470727FF9B7E}"/>
              </a:ext>
            </a:extLst>
          </p:cNvPr>
          <p:cNvSpPr>
            <a:spLocks noGrp="1"/>
          </p:cNvSpPr>
          <p:nvPr>
            <p:ph type="body" sz="quarter" idx="55" hasCustomPrompt="1"/>
          </p:nvPr>
        </p:nvSpPr>
        <p:spPr>
          <a:xfrm>
            <a:off x="1598386" y="5962439"/>
            <a:ext cx="7770341" cy="308343"/>
          </a:xfrm>
        </p:spPr>
        <p:txBody>
          <a:bodyPr tIns="91440" bIns="91440" anchor="ctr" anchorCtr="0">
            <a:noAutofit/>
          </a:bodyPr>
          <a:lstStyle>
            <a:lvl1pPr marL="0" indent="0">
              <a:spcAft>
                <a:spcPts val="0"/>
              </a:spcAft>
              <a:buNone/>
              <a:defRPr sz="900" b="0" i="0">
                <a:solidFill>
                  <a:schemeClr val="tx1">
                    <a:lumMod val="50000"/>
                    <a:lumOff val="50000"/>
                  </a:schemeClr>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pPr lvl="0"/>
            <a:r>
              <a:rPr lang="en-US" dirty="0"/>
              <a:t>Source: Insert Source name here</a:t>
            </a:r>
          </a:p>
        </p:txBody>
      </p:sp>
      <p:sp>
        <p:nvSpPr>
          <p:cNvPr id="5" name="Slide Number Placeholder 7">
            <a:extLst>
              <a:ext uri="{FF2B5EF4-FFF2-40B4-BE49-F238E27FC236}">
                <a16:creationId xmlns:a16="http://schemas.microsoft.com/office/drawing/2014/main" id="{CFB397A5-BB4A-8E47-A30B-7B23F3738613}"/>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sp>
        <p:nvSpPr>
          <p:cNvPr id="4" name="TextBox 3">
            <a:extLst>
              <a:ext uri="{FF2B5EF4-FFF2-40B4-BE49-F238E27FC236}">
                <a16:creationId xmlns:a16="http://schemas.microsoft.com/office/drawing/2014/main" id="{BFDFB1E3-9F23-650B-4006-01A5C7011CC8}"/>
              </a:ext>
            </a:extLst>
          </p:cNvPr>
          <p:cNvSpPr txBox="1"/>
          <p:nvPr userDrawn="1"/>
        </p:nvSpPr>
        <p:spPr>
          <a:xfrm>
            <a:off x="399393" y="6394075"/>
            <a:ext cx="1660635" cy="338554"/>
          </a:xfrm>
          <a:prstGeom prst="rect">
            <a:avLst/>
          </a:prstGeom>
          <a:noFill/>
        </p:spPr>
        <p:txBody>
          <a:bodyPr wrap="square">
            <a:spAutoFit/>
          </a:bodyPr>
          <a:lstStyle/>
          <a:p>
            <a:r>
              <a:rPr lang="en-US" sz="1600" b="0" i="0" dirty="0">
                <a:solidFill>
                  <a:srgbClr val="575358"/>
                </a:solidFill>
                <a:effectLst/>
                <a:latin typeface="+mj-lt"/>
              </a:rPr>
              <a:t>#IUG2025</a:t>
            </a:r>
            <a:endParaRPr lang="en-US" sz="1600" dirty="0">
              <a:solidFill>
                <a:srgbClr val="575358"/>
              </a:solidFill>
              <a:latin typeface="+mj-lt"/>
            </a:endParaRPr>
          </a:p>
        </p:txBody>
      </p:sp>
    </p:spTree>
    <p:extLst>
      <p:ext uri="{BB962C8B-B14F-4D97-AF65-F5344CB8AC3E}">
        <p14:creationId xmlns:p14="http://schemas.microsoft.com/office/powerpoint/2010/main" val="255360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3E66CE-43D1-E149-B2DF-BD0DBA623545}"/>
              </a:ext>
            </a:extLst>
          </p:cNvPr>
          <p:cNvSpPr>
            <a:spLocks noGrp="1"/>
          </p:cNvSpPr>
          <p:nvPr>
            <p:ph type="title"/>
          </p:nvPr>
        </p:nvSpPr>
        <p:spPr>
          <a:xfrm>
            <a:off x="516565" y="659877"/>
            <a:ext cx="11083555" cy="7360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1DCBF0A-FE30-E040-A863-B2B20BEC4F16}"/>
              </a:ext>
            </a:extLst>
          </p:cNvPr>
          <p:cNvSpPr>
            <a:spLocks noGrp="1"/>
          </p:cNvSpPr>
          <p:nvPr>
            <p:ph type="body" idx="1"/>
          </p:nvPr>
        </p:nvSpPr>
        <p:spPr>
          <a:xfrm>
            <a:off x="516565" y="1545996"/>
            <a:ext cx="11083555" cy="46309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57A3DA9B-EA3F-0D4D-B060-2B79EC470456}"/>
              </a:ext>
            </a:extLst>
          </p:cNvPr>
          <p:cNvSpPr>
            <a:spLocks noGrp="1"/>
          </p:cNvSpPr>
          <p:nvPr>
            <p:ph type="sldNum" sz="quarter" idx="4"/>
          </p:nvPr>
        </p:nvSpPr>
        <p:spPr>
          <a:xfrm>
            <a:off x="4724400" y="6351202"/>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4E05448C-0736-1547-BEB1-CB30D0B29A88}" type="slidenum">
              <a:rPr lang="en-US" smtClean="0"/>
              <a:pPr/>
              <a:t>‹#›</a:t>
            </a:fld>
            <a:endParaRPr lang="en-US" dirty="0"/>
          </a:p>
        </p:txBody>
      </p:sp>
    </p:spTree>
    <p:extLst>
      <p:ext uri="{BB962C8B-B14F-4D97-AF65-F5344CB8AC3E}">
        <p14:creationId xmlns:p14="http://schemas.microsoft.com/office/powerpoint/2010/main" val="1834948040"/>
      </p:ext>
    </p:extLst>
  </p:cSld>
  <p:clrMap bg1="lt1" tx1="dk1" bg2="lt2" tx2="dk2" accent1="accent1" accent2="accent2" accent3="accent3" accent4="accent4" accent5="accent5" accent6="accent6" hlink="hlink" folHlink="folHlink"/>
  <p:sldLayoutIdLst>
    <p:sldLayoutId id="2147483669" r:id="rId1"/>
    <p:sldLayoutId id="2147483661" r:id="rId2"/>
    <p:sldLayoutId id="2147483650" r:id="rId3"/>
    <p:sldLayoutId id="2147483668" r:id="rId4"/>
    <p:sldLayoutId id="2147483664" r:id="rId5"/>
    <p:sldLayoutId id="2147483663" r:id="rId6"/>
    <p:sldLayoutId id="2147483652" r:id="rId7"/>
    <p:sldLayoutId id="2147483665" r:id="rId8"/>
    <p:sldLayoutId id="2147483666" r:id="rId9"/>
    <p:sldLayoutId id="2147483670" r:id="rId10"/>
    <p:sldLayoutId id="2147483662" r:id="rId11"/>
    <p:sldLayoutId id="2147483655" r:id="rId12"/>
    <p:sldLayoutId id="2147483671" r:id="rId13"/>
  </p:sldLayoutIdLst>
  <p:txStyles>
    <p:titleStyle>
      <a:lvl1pPr algn="l" defTabSz="914400" rtl="0" eaLnBrk="1" latinLnBrk="0" hangingPunct="1">
        <a:lnSpc>
          <a:spcPct val="90000"/>
        </a:lnSpc>
        <a:spcBef>
          <a:spcPct val="0"/>
        </a:spcBef>
        <a:buNone/>
        <a:defRPr sz="2800" b="1"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000" kern="1200">
          <a:solidFill>
            <a:srgbClr val="5753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1800" kern="1200">
          <a:solidFill>
            <a:srgbClr val="5753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600" kern="1200">
          <a:solidFill>
            <a:srgbClr val="5753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400" kern="1200">
          <a:solidFill>
            <a:srgbClr val="5753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400" kern="1200">
          <a:solidFill>
            <a:srgbClr val="5753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libguides.ala.org/disaster/home" TargetMode="External"/><Relationship Id="rId7" Type="http://schemas.openxmlformats.org/officeDocument/2006/relationships/hyperlink" Target="Sample%20pre%20storm%20checklist.docx"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List%20of%20Suggested%20Pictures.pdf" TargetMode="External"/><Relationship Id="rId5" Type="http://schemas.openxmlformats.org/officeDocument/2006/relationships/hyperlink" Target="https://www.amigos.org/sites/default/files/disasterplan_template.pdf" TargetMode="External"/><Relationship Id="rId4" Type="http://schemas.openxmlformats.org/officeDocument/2006/relationships/hyperlink" Target="https://www.ready.gov/" TargetMode="External"/><Relationship Id="rId9"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hyperlink" Target="Library%20Guest%20instruction.docx"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customXml" Target="../ink/ink1.xml"/><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DC232-5D0F-5F4C-B30F-2CE56449F57F}"/>
              </a:ext>
            </a:extLst>
          </p:cNvPr>
          <p:cNvSpPr>
            <a:spLocks noGrp="1"/>
          </p:cNvSpPr>
          <p:nvPr>
            <p:ph type="ctrTitle"/>
          </p:nvPr>
        </p:nvSpPr>
        <p:spPr/>
        <p:txBody>
          <a:bodyPr/>
          <a:lstStyle/>
          <a:p>
            <a:r>
              <a:rPr lang="en-US" dirty="0"/>
              <a:t>A Day Ending in “Y” in Florida</a:t>
            </a:r>
          </a:p>
        </p:txBody>
      </p:sp>
      <p:sp>
        <p:nvSpPr>
          <p:cNvPr id="3" name="Subtitle 2">
            <a:extLst>
              <a:ext uri="{FF2B5EF4-FFF2-40B4-BE49-F238E27FC236}">
                <a16:creationId xmlns:a16="http://schemas.microsoft.com/office/drawing/2014/main" id="{64A331C7-1CAC-054C-A46F-A6B34A9923D1}"/>
              </a:ext>
            </a:extLst>
          </p:cNvPr>
          <p:cNvSpPr>
            <a:spLocks noGrp="1"/>
          </p:cNvSpPr>
          <p:nvPr>
            <p:ph type="subTitle" idx="1"/>
          </p:nvPr>
        </p:nvSpPr>
        <p:spPr/>
        <p:txBody>
          <a:bodyPr>
            <a:normAutofit fontScale="92500" lnSpcReduction="10000"/>
          </a:bodyPr>
          <a:lstStyle/>
          <a:p>
            <a:r>
              <a:rPr lang="en-US" dirty="0"/>
              <a:t>Handling Natural and Man-Made Disasters</a:t>
            </a:r>
          </a:p>
        </p:txBody>
      </p:sp>
      <p:sp>
        <p:nvSpPr>
          <p:cNvPr id="4" name="Text Placeholder 3">
            <a:extLst>
              <a:ext uri="{FF2B5EF4-FFF2-40B4-BE49-F238E27FC236}">
                <a16:creationId xmlns:a16="http://schemas.microsoft.com/office/drawing/2014/main" id="{058DC0BC-28E1-3A44-A8FD-C24C50E63B4D}"/>
              </a:ext>
            </a:extLst>
          </p:cNvPr>
          <p:cNvSpPr>
            <a:spLocks noGrp="1"/>
          </p:cNvSpPr>
          <p:nvPr>
            <p:ph type="body" sz="quarter" idx="10"/>
          </p:nvPr>
        </p:nvSpPr>
        <p:spPr/>
        <p:txBody>
          <a:bodyPr/>
          <a:lstStyle/>
          <a:p>
            <a:r>
              <a:rPr lang="en-US" dirty="0"/>
              <a:t>Kristen Marshall, Lee County Public Library</a:t>
            </a:r>
          </a:p>
        </p:txBody>
      </p:sp>
    </p:spTree>
    <p:extLst>
      <p:ext uri="{BB962C8B-B14F-4D97-AF65-F5344CB8AC3E}">
        <p14:creationId xmlns:p14="http://schemas.microsoft.com/office/powerpoint/2010/main" val="383900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55B1-57CA-47F0-6AE5-B9B5A6CBA2ED}"/>
              </a:ext>
            </a:extLst>
          </p:cNvPr>
          <p:cNvSpPr>
            <a:spLocks noGrp="1"/>
          </p:cNvSpPr>
          <p:nvPr>
            <p:ph type="title"/>
          </p:nvPr>
        </p:nvSpPr>
        <p:spPr/>
        <p:txBody>
          <a:bodyPr/>
          <a:lstStyle/>
          <a:p>
            <a:r>
              <a:rPr lang="en-US" dirty="0"/>
              <a:t>Hurricane Ian: September 28, 2022</a:t>
            </a:r>
          </a:p>
        </p:txBody>
      </p:sp>
      <p:pic>
        <p:nvPicPr>
          <p:cNvPr id="7" name="Picture 6">
            <a:extLst>
              <a:ext uri="{FF2B5EF4-FFF2-40B4-BE49-F238E27FC236}">
                <a16:creationId xmlns:a16="http://schemas.microsoft.com/office/drawing/2014/main" id="{4365A9EB-E408-6E0D-4985-676FBFD083D8}"/>
              </a:ext>
            </a:extLst>
          </p:cNvPr>
          <p:cNvPicPr>
            <a:picLocks noChangeAspect="1"/>
          </p:cNvPicPr>
          <p:nvPr/>
        </p:nvPicPr>
        <p:blipFill>
          <a:blip r:embed="rId3"/>
          <a:stretch>
            <a:fillRect/>
          </a:stretch>
        </p:blipFill>
        <p:spPr>
          <a:xfrm>
            <a:off x="3026486" y="1404796"/>
            <a:ext cx="5501247" cy="5050325"/>
          </a:xfrm>
          <a:prstGeom prst="rect">
            <a:avLst/>
          </a:prstGeom>
        </p:spPr>
      </p:pic>
    </p:spTree>
    <p:extLst>
      <p:ext uri="{BB962C8B-B14F-4D97-AF65-F5344CB8AC3E}">
        <p14:creationId xmlns:p14="http://schemas.microsoft.com/office/powerpoint/2010/main" val="267593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BA307-230C-A4F2-9CD3-273B7A3BBC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2C4E43-29C8-8D80-0DB6-D056516B5E23}"/>
              </a:ext>
            </a:extLst>
          </p:cNvPr>
          <p:cNvSpPr>
            <a:spLocks noGrp="1"/>
          </p:cNvSpPr>
          <p:nvPr>
            <p:ph type="title"/>
          </p:nvPr>
        </p:nvSpPr>
        <p:spPr/>
        <p:txBody>
          <a:bodyPr/>
          <a:lstStyle/>
          <a:p>
            <a:r>
              <a:rPr lang="en-US" dirty="0"/>
              <a:t>Hurricane Ian: September 28, 2022</a:t>
            </a:r>
          </a:p>
        </p:txBody>
      </p:sp>
      <p:pic>
        <p:nvPicPr>
          <p:cNvPr id="6" name="Content Placeholder 5" descr="A picture containing text, grass, sky, outdoor&#10;&#10;Description automatically generated">
            <a:extLst>
              <a:ext uri="{FF2B5EF4-FFF2-40B4-BE49-F238E27FC236}">
                <a16:creationId xmlns:a16="http://schemas.microsoft.com/office/drawing/2014/main" id="{EFAAF6F3-0CD3-577B-99D8-A90F6F97856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89220" y="1167564"/>
            <a:ext cx="7447129" cy="5460488"/>
          </a:xfrm>
        </p:spPr>
      </p:pic>
    </p:spTree>
    <p:extLst>
      <p:ext uri="{BB962C8B-B14F-4D97-AF65-F5344CB8AC3E}">
        <p14:creationId xmlns:p14="http://schemas.microsoft.com/office/powerpoint/2010/main" val="1786218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21E54F-16C2-6912-480F-C168FD2A325A}"/>
            </a:ext>
          </a:extLst>
        </p:cNvPr>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0B728E9-6A87-41A0-F8EC-28692E82AC8A}"/>
              </a:ext>
            </a:extLst>
          </p:cNvPr>
          <p:cNvPicPr>
            <a:picLocks noChangeAspect="1"/>
          </p:cNvPicPr>
          <p:nvPr/>
        </p:nvPicPr>
        <p:blipFill>
          <a:blip r:embed="rId3"/>
          <a:srcRect t="2113" b="2649"/>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19" name="Rectangle 18">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326CF7-7367-9E29-5917-B4AF648D99A8}"/>
              </a:ext>
            </a:extLst>
          </p:cNvPr>
          <p:cNvSpPr>
            <a:spLocks noGrp="1"/>
          </p:cNvSpPr>
          <p:nvPr>
            <p:ph type="title"/>
          </p:nvPr>
        </p:nvSpPr>
        <p:spPr>
          <a:xfrm>
            <a:off x="589556" y="5746071"/>
            <a:ext cx="7015499" cy="852260"/>
          </a:xfrm>
        </p:spPr>
        <p:txBody>
          <a:bodyPr vert="horz" lIns="91440" tIns="45720" rIns="91440" bIns="45720" rtlCol="0" anchor="ctr">
            <a:normAutofit/>
          </a:bodyPr>
          <a:lstStyle/>
          <a:p>
            <a:pPr>
              <a:lnSpc>
                <a:spcPct val="90000"/>
              </a:lnSpc>
            </a:pPr>
            <a:r>
              <a:rPr lang="en-US" sz="3600" dirty="0">
                <a:latin typeface="+mj-lt"/>
                <a:cs typeface="+mj-cs"/>
              </a:rPr>
              <a:t>Domino Break</a:t>
            </a:r>
          </a:p>
        </p:txBody>
      </p:sp>
    </p:spTree>
    <p:extLst>
      <p:ext uri="{BB962C8B-B14F-4D97-AF65-F5344CB8AC3E}">
        <p14:creationId xmlns:p14="http://schemas.microsoft.com/office/powerpoint/2010/main" val="288903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EF208-983B-204A-2C75-8FC5E7E0A0E7}"/>
              </a:ext>
            </a:extLst>
          </p:cNvPr>
          <p:cNvSpPr>
            <a:spLocks noGrp="1"/>
          </p:cNvSpPr>
          <p:nvPr>
            <p:ph type="title"/>
          </p:nvPr>
        </p:nvSpPr>
        <p:spPr/>
        <p:txBody>
          <a:bodyPr/>
          <a:lstStyle/>
          <a:p>
            <a:r>
              <a:rPr lang="en-US" dirty="0"/>
              <a:t>Hurricane Helene: September 26, 2024</a:t>
            </a:r>
          </a:p>
        </p:txBody>
      </p:sp>
      <p:pic>
        <p:nvPicPr>
          <p:cNvPr id="10" name="Picture 9">
            <a:extLst>
              <a:ext uri="{FF2B5EF4-FFF2-40B4-BE49-F238E27FC236}">
                <a16:creationId xmlns:a16="http://schemas.microsoft.com/office/drawing/2014/main" id="{70A158D7-07C8-D2DC-4CEF-89D6CC483469}"/>
              </a:ext>
            </a:extLst>
          </p:cNvPr>
          <p:cNvPicPr>
            <a:picLocks noChangeAspect="1"/>
          </p:cNvPicPr>
          <p:nvPr/>
        </p:nvPicPr>
        <p:blipFill>
          <a:blip r:embed="rId3"/>
          <a:stretch>
            <a:fillRect/>
          </a:stretch>
        </p:blipFill>
        <p:spPr>
          <a:xfrm>
            <a:off x="1949007" y="1204912"/>
            <a:ext cx="8085222" cy="5054617"/>
          </a:xfrm>
          <a:prstGeom prst="rect">
            <a:avLst/>
          </a:prstGeom>
        </p:spPr>
      </p:pic>
    </p:spTree>
    <p:extLst>
      <p:ext uri="{BB962C8B-B14F-4D97-AF65-F5344CB8AC3E}">
        <p14:creationId xmlns:p14="http://schemas.microsoft.com/office/powerpoint/2010/main" val="367825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FE134-A90F-13EB-68B2-651950A2C1A5}"/>
              </a:ext>
            </a:extLst>
          </p:cNvPr>
          <p:cNvSpPr>
            <a:spLocks noGrp="1"/>
          </p:cNvSpPr>
          <p:nvPr>
            <p:ph type="title"/>
          </p:nvPr>
        </p:nvSpPr>
        <p:spPr/>
        <p:txBody>
          <a:bodyPr/>
          <a:lstStyle/>
          <a:p>
            <a:r>
              <a:rPr lang="en-US" dirty="0"/>
              <a:t>Hurricane Milton: October 9, 2024</a:t>
            </a:r>
          </a:p>
        </p:txBody>
      </p:sp>
      <p:pic>
        <p:nvPicPr>
          <p:cNvPr id="10" name="Picture 9">
            <a:extLst>
              <a:ext uri="{FF2B5EF4-FFF2-40B4-BE49-F238E27FC236}">
                <a16:creationId xmlns:a16="http://schemas.microsoft.com/office/drawing/2014/main" id="{24A8BCAF-AA3E-DC0A-C537-FABE1F8C4240}"/>
              </a:ext>
            </a:extLst>
          </p:cNvPr>
          <p:cNvPicPr>
            <a:picLocks noChangeAspect="1"/>
          </p:cNvPicPr>
          <p:nvPr/>
        </p:nvPicPr>
        <p:blipFill>
          <a:blip r:embed="rId3"/>
          <a:stretch>
            <a:fillRect/>
          </a:stretch>
        </p:blipFill>
        <p:spPr>
          <a:xfrm>
            <a:off x="2181241" y="1257299"/>
            <a:ext cx="7829518" cy="4884077"/>
          </a:xfrm>
          <a:prstGeom prst="rect">
            <a:avLst/>
          </a:prstGeom>
        </p:spPr>
      </p:pic>
    </p:spTree>
    <p:extLst>
      <p:ext uri="{BB962C8B-B14F-4D97-AF65-F5344CB8AC3E}">
        <p14:creationId xmlns:p14="http://schemas.microsoft.com/office/powerpoint/2010/main" val="320443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9FD93-5F8E-9860-A904-3C9166571A65}"/>
              </a:ext>
            </a:extLst>
          </p:cNvPr>
          <p:cNvSpPr>
            <a:spLocks noGrp="1"/>
          </p:cNvSpPr>
          <p:nvPr>
            <p:ph type="title"/>
          </p:nvPr>
        </p:nvSpPr>
        <p:spPr/>
        <p:txBody>
          <a:bodyPr/>
          <a:lstStyle/>
          <a:p>
            <a:r>
              <a:rPr lang="en-US" dirty="0"/>
              <a:t>Hurricane Milton: October 9, 2024</a:t>
            </a:r>
          </a:p>
        </p:txBody>
      </p:sp>
      <p:pic>
        <p:nvPicPr>
          <p:cNvPr id="9" name="Picture 8">
            <a:extLst>
              <a:ext uri="{FF2B5EF4-FFF2-40B4-BE49-F238E27FC236}">
                <a16:creationId xmlns:a16="http://schemas.microsoft.com/office/drawing/2014/main" id="{9208906E-425D-0EDB-54B4-6530DFC6BFB2}"/>
              </a:ext>
            </a:extLst>
          </p:cNvPr>
          <p:cNvPicPr>
            <a:picLocks noChangeAspect="1"/>
          </p:cNvPicPr>
          <p:nvPr/>
        </p:nvPicPr>
        <p:blipFill>
          <a:blip r:embed="rId3"/>
          <a:stretch>
            <a:fillRect/>
          </a:stretch>
        </p:blipFill>
        <p:spPr>
          <a:xfrm>
            <a:off x="3062809" y="1376096"/>
            <a:ext cx="6066381" cy="4765281"/>
          </a:xfrm>
          <a:prstGeom prst="rect">
            <a:avLst/>
          </a:prstGeom>
        </p:spPr>
      </p:pic>
    </p:spTree>
    <p:extLst>
      <p:ext uri="{BB962C8B-B14F-4D97-AF65-F5344CB8AC3E}">
        <p14:creationId xmlns:p14="http://schemas.microsoft.com/office/powerpoint/2010/main" val="351550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B4B4-5648-4CDF-5072-8619798755E4}"/>
              </a:ext>
            </a:extLst>
          </p:cNvPr>
          <p:cNvSpPr>
            <a:spLocks noGrp="1"/>
          </p:cNvSpPr>
          <p:nvPr>
            <p:ph type="title"/>
          </p:nvPr>
        </p:nvSpPr>
        <p:spPr/>
        <p:txBody>
          <a:bodyPr/>
          <a:lstStyle/>
          <a:p>
            <a:r>
              <a:rPr lang="en-US" dirty="0"/>
              <a:t>Plan ahead!</a:t>
            </a:r>
          </a:p>
        </p:txBody>
      </p:sp>
      <p:sp>
        <p:nvSpPr>
          <p:cNvPr id="4" name="Content Placeholder 3">
            <a:extLst>
              <a:ext uri="{FF2B5EF4-FFF2-40B4-BE49-F238E27FC236}">
                <a16:creationId xmlns:a16="http://schemas.microsoft.com/office/drawing/2014/main" id="{2C2F9126-F65C-184B-A8CA-0E36A19ADE8B}"/>
              </a:ext>
            </a:extLst>
          </p:cNvPr>
          <p:cNvSpPr>
            <a:spLocks noGrp="1"/>
          </p:cNvSpPr>
          <p:nvPr>
            <p:ph sz="quarter" idx="26"/>
          </p:nvPr>
        </p:nvSpPr>
        <p:spPr/>
        <p:txBody>
          <a:bodyPr/>
          <a:lstStyle/>
          <a:p>
            <a:r>
              <a:rPr lang="en-US" dirty="0"/>
              <a:t>ALA Library Disaster Preparedness &amp; Response </a:t>
            </a:r>
            <a:r>
              <a:rPr lang="en-US" dirty="0" err="1"/>
              <a:t>LibGuide</a:t>
            </a:r>
            <a:r>
              <a:rPr lang="en-US" dirty="0"/>
              <a:t>**: </a:t>
            </a:r>
            <a:r>
              <a:rPr lang="en-US" dirty="0">
                <a:hlinkClick r:id="rId3"/>
              </a:rPr>
              <a:t>https://libguides.ala.org/disaster/home</a:t>
            </a:r>
            <a:endParaRPr lang="en-US" dirty="0"/>
          </a:p>
          <a:p>
            <a:pPr marL="0" indent="0">
              <a:buNone/>
            </a:pPr>
            <a:r>
              <a:rPr lang="en-US" dirty="0"/>
              <a:t>**a lot of links are broken, but still some good info</a:t>
            </a:r>
          </a:p>
          <a:p>
            <a:endParaRPr lang="en-US" dirty="0"/>
          </a:p>
          <a:p>
            <a:r>
              <a:rPr lang="en-US" dirty="0">
                <a:hlinkClick r:id="rId4"/>
              </a:rPr>
              <a:t>https://www.ready.gov/</a:t>
            </a:r>
            <a:endParaRPr lang="en-US" dirty="0"/>
          </a:p>
          <a:p>
            <a:endParaRPr lang="en-US" dirty="0"/>
          </a:p>
          <a:p>
            <a:r>
              <a:rPr lang="en-US" dirty="0"/>
              <a:t>Amigos Library Services disaster plan template: </a:t>
            </a:r>
            <a:r>
              <a:rPr lang="en-US" dirty="0">
                <a:hlinkClick r:id="rId5"/>
              </a:rPr>
              <a:t>https://www.amigos.org/sites/default/files/disasterplan_template.pdf</a:t>
            </a:r>
            <a:endParaRPr lang="en-US" dirty="0"/>
          </a:p>
          <a:p>
            <a:endParaRPr lang="en-US" dirty="0"/>
          </a:p>
          <a:p>
            <a:endParaRPr lang="en-US" dirty="0"/>
          </a:p>
          <a:p>
            <a:endParaRPr lang="en-US" dirty="0"/>
          </a:p>
        </p:txBody>
      </p:sp>
      <p:sp>
        <p:nvSpPr>
          <p:cNvPr id="5" name="Content Placeholder 4">
            <a:extLst>
              <a:ext uri="{FF2B5EF4-FFF2-40B4-BE49-F238E27FC236}">
                <a16:creationId xmlns:a16="http://schemas.microsoft.com/office/drawing/2014/main" id="{6F5841F9-F082-82C6-C1F3-4EB1520ED826}"/>
              </a:ext>
            </a:extLst>
          </p:cNvPr>
          <p:cNvSpPr>
            <a:spLocks noGrp="1"/>
          </p:cNvSpPr>
          <p:nvPr>
            <p:ph sz="quarter" idx="27"/>
          </p:nvPr>
        </p:nvSpPr>
        <p:spPr>
          <a:xfrm>
            <a:off x="5899031" y="2178320"/>
            <a:ext cx="5135879" cy="3879580"/>
          </a:xfrm>
        </p:spPr>
        <p:txBody>
          <a:bodyPr/>
          <a:lstStyle/>
          <a:p>
            <a:r>
              <a:rPr lang="en-US" dirty="0"/>
              <a:t>Become familiar with “Considerations If Your Library is Temporarily Closing” in Innovative Knowledge Portal</a:t>
            </a:r>
          </a:p>
          <a:p>
            <a:endParaRPr lang="en-US" dirty="0"/>
          </a:p>
          <a:p>
            <a:r>
              <a:rPr lang="en-US" dirty="0">
                <a:hlinkClick r:id="rId6" action="ppaction://hlinkfile"/>
              </a:rPr>
              <a:t>Have current pictures of library interiors and exteriors</a:t>
            </a:r>
            <a:endParaRPr lang="en-US" dirty="0"/>
          </a:p>
          <a:p>
            <a:endParaRPr lang="en-US" dirty="0"/>
          </a:p>
          <a:p>
            <a:r>
              <a:rPr lang="en-US" dirty="0">
                <a:hlinkClick r:id="rId7" action="ppaction://hlinkfile"/>
              </a:rPr>
              <a:t>Checklists</a:t>
            </a:r>
            <a:endParaRPr lang="en-US" dirty="0"/>
          </a:p>
          <a:p>
            <a:endParaRPr lang="en-US" dirty="0"/>
          </a:p>
        </p:txBody>
      </p:sp>
      <p:pic>
        <p:nvPicPr>
          <p:cNvPr id="7" name="Graphic 6" descr="Checkbox Checked with solid fill">
            <a:extLst>
              <a:ext uri="{FF2B5EF4-FFF2-40B4-BE49-F238E27FC236}">
                <a16:creationId xmlns:a16="http://schemas.microsoft.com/office/drawing/2014/main" id="{572DCEA3-1F93-EFA1-F3AB-A1E5A4CEAD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30023" y="4224403"/>
            <a:ext cx="723378" cy="723378"/>
          </a:xfrm>
          <a:prstGeom prst="rect">
            <a:avLst/>
          </a:prstGeom>
        </p:spPr>
      </p:pic>
    </p:spTree>
    <p:extLst>
      <p:ext uri="{BB962C8B-B14F-4D97-AF65-F5344CB8AC3E}">
        <p14:creationId xmlns:p14="http://schemas.microsoft.com/office/powerpoint/2010/main" val="161056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C683A-A62F-2F22-17BB-D2AB8C49866E}"/>
              </a:ext>
            </a:extLst>
          </p:cNvPr>
          <p:cNvSpPr>
            <a:spLocks noGrp="1"/>
          </p:cNvSpPr>
          <p:nvPr>
            <p:ph type="title"/>
          </p:nvPr>
        </p:nvSpPr>
        <p:spPr/>
        <p:txBody>
          <a:bodyPr/>
          <a:lstStyle/>
          <a:p>
            <a:r>
              <a:rPr lang="en-US" dirty="0"/>
              <a:t>If You Have Time Before the Disaster</a:t>
            </a:r>
          </a:p>
        </p:txBody>
      </p:sp>
      <p:sp>
        <p:nvSpPr>
          <p:cNvPr id="4" name="Content Placeholder 3">
            <a:extLst>
              <a:ext uri="{FF2B5EF4-FFF2-40B4-BE49-F238E27FC236}">
                <a16:creationId xmlns:a16="http://schemas.microsoft.com/office/drawing/2014/main" id="{DBC5E634-2225-CE47-58EC-D320F18AC84B}"/>
              </a:ext>
            </a:extLst>
          </p:cNvPr>
          <p:cNvSpPr>
            <a:spLocks noGrp="1"/>
          </p:cNvSpPr>
          <p:nvPr>
            <p:ph sz="quarter" idx="26"/>
          </p:nvPr>
        </p:nvSpPr>
        <p:spPr/>
        <p:txBody>
          <a:bodyPr/>
          <a:lstStyle/>
          <a:p>
            <a:r>
              <a:rPr lang="en-US" dirty="0"/>
              <a:t>Prepare libraries for closing</a:t>
            </a:r>
          </a:p>
          <a:p>
            <a:endParaRPr lang="en-US" dirty="0"/>
          </a:p>
          <a:p>
            <a:r>
              <a:rPr lang="en-US" dirty="0"/>
              <a:t>Contact site manager</a:t>
            </a:r>
          </a:p>
          <a:p>
            <a:endParaRPr lang="en-US" dirty="0"/>
          </a:p>
          <a:p>
            <a:r>
              <a:rPr lang="en-US" dirty="0"/>
              <a:t>Contact other vendors if applicable</a:t>
            </a:r>
          </a:p>
          <a:p>
            <a:endParaRPr lang="en-US" dirty="0"/>
          </a:p>
          <a:p>
            <a:r>
              <a:rPr lang="en-US" dirty="0">
                <a:hlinkClick r:id="rId3" action="ppaction://hlinkfile"/>
              </a:rPr>
              <a:t>Will anyone else be using your building(s)?</a:t>
            </a:r>
            <a:endParaRPr lang="en-US" dirty="0"/>
          </a:p>
        </p:txBody>
      </p:sp>
      <p:pic>
        <p:nvPicPr>
          <p:cNvPr id="5" name="Picture 4">
            <a:extLst>
              <a:ext uri="{FF2B5EF4-FFF2-40B4-BE49-F238E27FC236}">
                <a16:creationId xmlns:a16="http://schemas.microsoft.com/office/drawing/2014/main" id="{A191F4D6-921A-6C8E-11C2-75F42011FE0A}"/>
              </a:ext>
            </a:extLst>
          </p:cNvPr>
          <p:cNvPicPr>
            <a:picLocks noChangeAspect="1"/>
          </p:cNvPicPr>
          <p:nvPr/>
        </p:nvPicPr>
        <p:blipFill>
          <a:blip r:embed="rId4"/>
          <a:stretch>
            <a:fillRect/>
          </a:stretch>
        </p:blipFill>
        <p:spPr>
          <a:xfrm>
            <a:off x="5777109" y="1306411"/>
            <a:ext cx="6235351" cy="4638800"/>
          </a:xfrm>
          <a:prstGeom prst="rect">
            <a:avLst/>
          </a:prstGeom>
        </p:spPr>
      </p:pic>
    </p:spTree>
    <p:extLst>
      <p:ext uri="{BB962C8B-B14F-4D97-AF65-F5344CB8AC3E}">
        <p14:creationId xmlns:p14="http://schemas.microsoft.com/office/powerpoint/2010/main" val="328169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1FD7-A8F4-C407-0991-5F6EC59797B5}"/>
              </a:ext>
            </a:extLst>
          </p:cNvPr>
          <p:cNvSpPr>
            <a:spLocks noGrp="1"/>
          </p:cNvSpPr>
          <p:nvPr>
            <p:ph type="title"/>
          </p:nvPr>
        </p:nvSpPr>
        <p:spPr/>
        <p:txBody>
          <a:bodyPr/>
          <a:lstStyle/>
          <a:p>
            <a:r>
              <a:rPr lang="en-US" dirty="0"/>
              <a:t>After the Danger is Over</a:t>
            </a:r>
          </a:p>
        </p:txBody>
      </p:sp>
      <p:sp>
        <p:nvSpPr>
          <p:cNvPr id="3" name="TextBox 2">
            <a:extLst>
              <a:ext uri="{FF2B5EF4-FFF2-40B4-BE49-F238E27FC236}">
                <a16:creationId xmlns:a16="http://schemas.microsoft.com/office/drawing/2014/main" id="{AAC29AD3-228E-E6C9-0223-2267A530C69F}"/>
              </a:ext>
            </a:extLst>
          </p:cNvPr>
          <p:cNvSpPr txBox="1"/>
          <p:nvPr/>
        </p:nvSpPr>
        <p:spPr>
          <a:xfrm>
            <a:off x="1119352" y="2522483"/>
            <a:ext cx="9632731" cy="923330"/>
          </a:xfrm>
          <a:prstGeom prst="rect">
            <a:avLst/>
          </a:prstGeom>
          <a:noFill/>
        </p:spPr>
        <p:txBody>
          <a:bodyPr wrap="square" rtlCol="0">
            <a:spAutoFit/>
          </a:bodyPr>
          <a:lstStyle/>
          <a:p>
            <a:r>
              <a:rPr lang="en-US" sz="5400" dirty="0"/>
              <a:t>DOCUMENT EVERYTHING!!!</a:t>
            </a:r>
          </a:p>
        </p:txBody>
      </p:sp>
    </p:spTree>
    <p:extLst>
      <p:ext uri="{BB962C8B-B14F-4D97-AF65-F5344CB8AC3E}">
        <p14:creationId xmlns:p14="http://schemas.microsoft.com/office/powerpoint/2010/main" val="345372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EF97B-435B-985B-C130-3CE34BB39220}"/>
              </a:ext>
            </a:extLst>
          </p:cNvPr>
          <p:cNvSpPr>
            <a:spLocks noGrp="1"/>
          </p:cNvSpPr>
          <p:nvPr>
            <p:ph type="title"/>
          </p:nvPr>
        </p:nvSpPr>
        <p:spPr/>
        <p:txBody>
          <a:bodyPr/>
          <a:lstStyle/>
          <a:p>
            <a:r>
              <a:rPr lang="en-US" dirty="0"/>
              <a:t>Take Care of Yourself and Your Staff</a:t>
            </a:r>
          </a:p>
        </p:txBody>
      </p:sp>
      <p:sp>
        <p:nvSpPr>
          <p:cNvPr id="4" name="Content Placeholder 3">
            <a:extLst>
              <a:ext uri="{FF2B5EF4-FFF2-40B4-BE49-F238E27FC236}">
                <a16:creationId xmlns:a16="http://schemas.microsoft.com/office/drawing/2014/main" id="{15043515-FBEF-8909-923B-8CA23104FA0A}"/>
              </a:ext>
            </a:extLst>
          </p:cNvPr>
          <p:cNvSpPr>
            <a:spLocks noGrp="1"/>
          </p:cNvSpPr>
          <p:nvPr>
            <p:ph sz="quarter" idx="26"/>
          </p:nvPr>
        </p:nvSpPr>
        <p:spPr/>
        <p:txBody>
          <a:bodyPr>
            <a:normAutofit/>
          </a:bodyPr>
          <a:lstStyle/>
          <a:p>
            <a:r>
              <a:rPr lang="en-US" dirty="0"/>
              <a:t>Flexible scheduling</a:t>
            </a:r>
          </a:p>
          <a:p>
            <a:pPr marL="0" indent="0">
              <a:buNone/>
            </a:pPr>
            <a:endParaRPr lang="en-US" dirty="0"/>
          </a:p>
          <a:p>
            <a:r>
              <a:rPr lang="en-US" dirty="0"/>
              <a:t>EAP</a:t>
            </a:r>
          </a:p>
          <a:p>
            <a:endParaRPr lang="en-US" dirty="0"/>
          </a:p>
          <a:p>
            <a:r>
              <a:rPr lang="en-US" dirty="0"/>
              <a:t>On-site counselor</a:t>
            </a:r>
          </a:p>
          <a:p>
            <a:endParaRPr lang="en-US" dirty="0"/>
          </a:p>
          <a:p>
            <a:r>
              <a:rPr lang="en-US" dirty="0"/>
              <a:t>Acknowledgement/recognition</a:t>
            </a:r>
          </a:p>
          <a:p>
            <a:endParaRPr lang="en-US" dirty="0"/>
          </a:p>
          <a:p>
            <a:r>
              <a:rPr lang="en-US" dirty="0"/>
              <a:t>Give staff a chance to provide feedback</a:t>
            </a:r>
          </a:p>
        </p:txBody>
      </p:sp>
      <p:pic>
        <p:nvPicPr>
          <p:cNvPr id="6" name="Picture 5">
            <a:extLst>
              <a:ext uri="{FF2B5EF4-FFF2-40B4-BE49-F238E27FC236}">
                <a16:creationId xmlns:a16="http://schemas.microsoft.com/office/drawing/2014/main" id="{21C991B4-5C13-C905-858D-ED5E742B7C90}"/>
              </a:ext>
            </a:extLst>
          </p:cNvPr>
          <p:cNvPicPr>
            <a:picLocks noChangeAspect="1"/>
          </p:cNvPicPr>
          <p:nvPr/>
        </p:nvPicPr>
        <p:blipFill>
          <a:blip r:embed="rId3"/>
          <a:stretch>
            <a:fillRect/>
          </a:stretch>
        </p:blipFill>
        <p:spPr>
          <a:xfrm>
            <a:off x="6803982" y="1333500"/>
            <a:ext cx="4093662" cy="4740030"/>
          </a:xfrm>
          <a:prstGeom prst="rect">
            <a:avLst/>
          </a:prstGeom>
        </p:spPr>
      </p:pic>
    </p:spTree>
    <p:extLst>
      <p:ext uri="{BB962C8B-B14F-4D97-AF65-F5344CB8AC3E}">
        <p14:creationId xmlns:p14="http://schemas.microsoft.com/office/powerpoint/2010/main" val="86906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E9C96-E5C4-5C88-2B40-3BB9C6712B78}"/>
              </a:ext>
            </a:extLst>
          </p:cNvPr>
          <p:cNvSpPr>
            <a:spLocks noGrp="1"/>
          </p:cNvSpPr>
          <p:nvPr>
            <p:ph type="title"/>
          </p:nvPr>
        </p:nvSpPr>
        <p:spPr/>
        <p:txBody>
          <a:bodyPr vert="horz" lIns="91440" tIns="45720" rIns="91440" bIns="45720" rtlCol="0" anchor="b">
            <a:normAutofit fontScale="90000"/>
          </a:bodyPr>
          <a:lstStyle/>
          <a:p>
            <a:r>
              <a:rPr lang="en-US" sz="5400" dirty="0"/>
              <a:t>Introduction</a:t>
            </a:r>
          </a:p>
        </p:txBody>
      </p:sp>
      <p:sp>
        <p:nvSpPr>
          <p:cNvPr id="3" name="Content Placeholder 2">
            <a:extLst>
              <a:ext uri="{FF2B5EF4-FFF2-40B4-BE49-F238E27FC236}">
                <a16:creationId xmlns:a16="http://schemas.microsoft.com/office/drawing/2014/main" id="{C8EBE9AA-98E8-E5B6-6EC2-1ABE7EE475FC}"/>
              </a:ext>
            </a:extLst>
          </p:cNvPr>
          <p:cNvSpPr>
            <a:spLocks noGrp="1"/>
          </p:cNvSpPr>
          <p:nvPr>
            <p:ph idx="1"/>
          </p:nvPr>
        </p:nvSpPr>
        <p:spPr>
          <a:xfrm>
            <a:off x="516565" y="1545996"/>
            <a:ext cx="4543115" cy="2610368"/>
          </a:xfrm>
        </p:spPr>
        <p:txBody>
          <a:bodyPr vert="horz" lIns="91440" tIns="45720" rIns="91440" bIns="45720" rtlCol="0">
            <a:normAutofit fontScale="92500" lnSpcReduction="10000"/>
          </a:bodyPr>
          <a:lstStyle/>
          <a:p>
            <a:r>
              <a:rPr lang="en-US" sz="2800" dirty="0"/>
              <a:t>Kristen Marshall</a:t>
            </a:r>
          </a:p>
          <a:p>
            <a:endParaRPr lang="en-US" sz="2800" dirty="0"/>
          </a:p>
          <a:p>
            <a:r>
              <a:rPr lang="en-US" sz="2800" dirty="0"/>
              <a:t>Electronic Resources Librarian</a:t>
            </a:r>
          </a:p>
          <a:p>
            <a:endParaRPr lang="en-US" sz="2800" dirty="0"/>
          </a:p>
          <a:p>
            <a:r>
              <a:rPr lang="en-US" sz="2800" dirty="0"/>
              <a:t>kmarshall@leegov.com</a:t>
            </a:r>
          </a:p>
        </p:txBody>
      </p:sp>
      <p:pic>
        <p:nvPicPr>
          <p:cNvPr id="6" name="Content Placeholder 5" descr="A cat sitting on a couch&#10;&#10;Description automatically generated with medium confidence">
            <a:extLst>
              <a:ext uri="{FF2B5EF4-FFF2-40B4-BE49-F238E27FC236}">
                <a16:creationId xmlns:a16="http://schemas.microsoft.com/office/drawing/2014/main" id="{9BA725E9-6301-C797-CF50-03193A195B88}"/>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rcRect l="780" r="23993"/>
          <a:stretch/>
        </p:blipFill>
        <p:spPr>
          <a:xfrm>
            <a:off x="6004243" y="0"/>
            <a:ext cx="6187757" cy="61691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6413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91BF-835B-9345-B9FB-FBCF17A62993}"/>
              </a:ext>
            </a:extLst>
          </p:cNvPr>
          <p:cNvSpPr>
            <a:spLocks noGrp="1"/>
          </p:cNvSpPr>
          <p:nvPr>
            <p:ph type="title"/>
          </p:nvPr>
        </p:nvSpPr>
        <p:spPr/>
        <p:txBody>
          <a:bodyPr>
            <a:normAutofit/>
          </a:bodyPr>
          <a:lstStyle/>
          <a:p>
            <a:r>
              <a:rPr lang="en-US" dirty="0"/>
              <a:t>Discussion</a:t>
            </a:r>
          </a:p>
        </p:txBody>
      </p:sp>
    </p:spTree>
    <p:extLst>
      <p:ext uri="{BB962C8B-B14F-4D97-AF65-F5344CB8AC3E}">
        <p14:creationId xmlns:p14="http://schemas.microsoft.com/office/powerpoint/2010/main" val="140739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4F0737-FD5B-614C-BB8F-D7B4016604A2}"/>
              </a:ext>
            </a:extLst>
          </p:cNvPr>
          <p:cNvSpPr>
            <a:spLocks noGrp="1"/>
          </p:cNvSpPr>
          <p:nvPr>
            <p:ph type="body" sz="quarter" idx="13"/>
          </p:nvPr>
        </p:nvSpPr>
        <p:spPr/>
        <p:txBody>
          <a:bodyPr>
            <a:normAutofit fontScale="92500" lnSpcReduction="10000"/>
          </a:bodyPr>
          <a:lstStyle/>
          <a:p>
            <a:r>
              <a:rPr lang="en-US" dirty="0"/>
              <a:t>THANK YOU</a:t>
            </a:r>
          </a:p>
        </p:txBody>
      </p:sp>
    </p:spTree>
    <p:extLst>
      <p:ext uri="{BB962C8B-B14F-4D97-AF65-F5344CB8AC3E}">
        <p14:creationId xmlns:p14="http://schemas.microsoft.com/office/powerpoint/2010/main" val="335098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DBD08-A230-9AAC-D0F5-923AA97CE787}"/>
              </a:ext>
            </a:extLst>
          </p:cNvPr>
          <p:cNvSpPr>
            <a:spLocks noGrp="1"/>
          </p:cNvSpPr>
          <p:nvPr>
            <p:ph type="title"/>
          </p:nvPr>
        </p:nvSpPr>
        <p:spPr/>
        <p:txBody>
          <a:bodyPr anchor="b">
            <a:normAutofit/>
          </a:bodyPr>
          <a:lstStyle/>
          <a:p>
            <a:r>
              <a:rPr lang="en-US" sz="3200"/>
              <a:t>Overview of Lee County Public Library</a:t>
            </a:r>
          </a:p>
        </p:txBody>
      </p:sp>
      <p:pic>
        <p:nvPicPr>
          <p:cNvPr id="5" name="Picture 4" descr="Map&#10;&#10;Description automatically generated">
            <a:extLst>
              <a:ext uri="{FF2B5EF4-FFF2-40B4-BE49-F238E27FC236}">
                <a16:creationId xmlns:a16="http://schemas.microsoft.com/office/drawing/2014/main" id="{32DF399E-2765-4604-B981-60CAC22F81C6}"/>
              </a:ext>
            </a:extLst>
          </p:cNvPr>
          <p:cNvPicPr>
            <a:picLocks noChangeAspect="1"/>
          </p:cNvPicPr>
          <p:nvPr/>
        </p:nvPicPr>
        <p:blipFill>
          <a:blip r:embed="rId3"/>
          <a:stretch>
            <a:fillRect/>
          </a:stretch>
        </p:blipFill>
        <p:spPr>
          <a:xfrm>
            <a:off x="5462627" y="1395937"/>
            <a:ext cx="6729373" cy="4630967"/>
          </a:xfrm>
          <a:prstGeom prst="rect">
            <a:avLst/>
          </a:prstGeom>
        </p:spPr>
      </p:pic>
      <p:pic>
        <p:nvPicPr>
          <p:cNvPr id="1026" name="Picture 2" descr="Florida : free map, free blank map, free outline map, free base map : outline, main cities, names, white">
            <a:extLst>
              <a:ext uri="{FF2B5EF4-FFF2-40B4-BE49-F238E27FC236}">
                <a16:creationId xmlns:a16="http://schemas.microsoft.com/office/drawing/2014/main" id="{F6EE3C5E-6C6E-3E26-6272-D87D7F1407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503" y="1466223"/>
            <a:ext cx="5151673" cy="44903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9D1296A7-5991-884F-2346-A116F3644F41}"/>
                  </a:ext>
                </a:extLst>
              </p14:cNvPr>
              <p14:cNvContentPartPr/>
              <p14:nvPr/>
            </p14:nvContentPartPr>
            <p14:xfrm>
              <a:off x="3634175" y="4421476"/>
              <a:ext cx="381960" cy="381960"/>
            </p14:xfrm>
          </p:contentPart>
        </mc:Choice>
        <mc:Fallback xmlns="">
          <p:pic>
            <p:nvPicPr>
              <p:cNvPr id="4" name="Ink 3">
                <a:extLst>
                  <a:ext uri="{FF2B5EF4-FFF2-40B4-BE49-F238E27FC236}">
                    <a16:creationId xmlns:a16="http://schemas.microsoft.com/office/drawing/2014/main" id="{9D1296A7-5991-884F-2346-A116F3644F41}"/>
                  </a:ext>
                </a:extLst>
              </p:cNvPr>
              <p:cNvPicPr/>
              <p:nvPr/>
            </p:nvPicPr>
            <p:blipFill>
              <a:blip r:embed="rId6"/>
              <a:stretch>
                <a:fillRect/>
              </a:stretch>
            </p:blipFill>
            <p:spPr>
              <a:xfrm>
                <a:off x="3628055" y="4415356"/>
                <a:ext cx="394200" cy="394200"/>
              </a:xfrm>
              <a:prstGeom prst="rect">
                <a:avLst/>
              </a:prstGeom>
            </p:spPr>
          </p:pic>
        </mc:Fallback>
      </mc:AlternateContent>
    </p:spTree>
    <p:extLst>
      <p:ext uri="{BB962C8B-B14F-4D97-AF65-F5344CB8AC3E}">
        <p14:creationId xmlns:p14="http://schemas.microsoft.com/office/powerpoint/2010/main" val="1946564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101A6-5A77-7AEA-92FF-9371B5F035B3}"/>
              </a:ext>
            </a:extLst>
          </p:cNvPr>
          <p:cNvSpPr>
            <a:spLocks noGrp="1"/>
          </p:cNvSpPr>
          <p:nvPr>
            <p:ph type="title"/>
          </p:nvPr>
        </p:nvSpPr>
        <p:spPr/>
        <p:txBody>
          <a:bodyPr/>
          <a:lstStyle/>
          <a:p>
            <a:r>
              <a:rPr lang="en-US" dirty="0"/>
              <a:t>Hurricane Irma: September 10, 2017</a:t>
            </a:r>
          </a:p>
        </p:txBody>
      </p:sp>
      <p:pic>
        <p:nvPicPr>
          <p:cNvPr id="10" name="Picture 9">
            <a:extLst>
              <a:ext uri="{FF2B5EF4-FFF2-40B4-BE49-F238E27FC236}">
                <a16:creationId xmlns:a16="http://schemas.microsoft.com/office/drawing/2014/main" id="{532DF137-BAB8-023F-9ECB-59AD4C992DC7}"/>
              </a:ext>
            </a:extLst>
          </p:cNvPr>
          <p:cNvPicPr>
            <a:picLocks noChangeAspect="1"/>
          </p:cNvPicPr>
          <p:nvPr/>
        </p:nvPicPr>
        <p:blipFill>
          <a:blip r:embed="rId3"/>
          <a:stretch>
            <a:fillRect/>
          </a:stretch>
        </p:blipFill>
        <p:spPr>
          <a:xfrm>
            <a:off x="2184905" y="1328737"/>
            <a:ext cx="8136732" cy="4922220"/>
          </a:xfrm>
          <a:prstGeom prst="rect">
            <a:avLst/>
          </a:prstGeom>
        </p:spPr>
      </p:pic>
    </p:spTree>
    <p:extLst>
      <p:ext uri="{BB962C8B-B14F-4D97-AF65-F5344CB8AC3E}">
        <p14:creationId xmlns:p14="http://schemas.microsoft.com/office/powerpoint/2010/main" val="4236195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6855-667E-B431-3930-4AA54C83E860}"/>
              </a:ext>
            </a:extLst>
          </p:cNvPr>
          <p:cNvSpPr>
            <a:spLocks noGrp="1"/>
          </p:cNvSpPr>
          <p:nvPr>
            <p:ph type="title"/>
          </p:nvPr>
        </p:nvSpPr>
        <p:spPr/>
        <p:txBody>
          <a:bodyPr/>
          <a:lstStyle/>
          <a:p>
            <a:r>
              <a:rPr lang="en-US" dirty="0"/>
              <a:t>County-Wide Cyberattack: September 20, 2019</a:t>
            </a:r>
          </a:p>
        </p:txBody>
      </p:sp>
      <p:pic>
        <p:nvPicPr>
          <p:cNvPr id="2050" name="Picture 2" descr="5 Ways a Cyberattack Can Hurt Your Organization | Invicti">
            <a:extLst>
              <a:ext uri="{FF2B5EF4-FFF2-40B4-BE49-F238E27FC236}">
                <a16:creationId xmlns:a16="http://schemas.microsoft.com/office/drawing/2014/main" id="{72C2EB45-2E32-D44E-C348-0DB9B5B7C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0653" y="1735955"/>
            <a:ext cx="7570694" cy="3974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92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4ED9D-B5BA-67F2-6019-57792F125E92}"/>
              </a:ext>
            </a:extLst>
          </p:cNvPr>
          <p:cNvSpPr>
            <a:spLocks noGrp="1"/>
          </p:cNvSpPr>
          <p:nvPr>
            <p:ph type="title"/>
          </p:nvPr>
        </p:nvSpPr>
        <p:spPr/>
        <p:txBody>
          <a:bodyPr/>
          <a:lstStyle/>
          <a:p>
            <a:r>
              <a:rPr lang="en-US" dirty="0"/>
              <a:t>COVID: All libraries close March 18, 2020</a:t>
            </a:r>
          </a:p>
        </p:txBody>
      </p:sp>
      <p:pic>
        <p:nvPicPr>
          <p:cNvPr id="10" name="Picture 9">
            <a:extLst>
              <a:ext uri="{FF2B5EF4-FFF2-40B4-BE49-F238E27FC236}">
                <a16:creationId xmlns:a16="http://schemas.microsoft.com/office/drawing/2014/main" id="{E2B1B4E8-1DCD-6221-EED8-585030944681}"/>
              </a:ext>
            </a:extLst>
          </p:cNvPr>
          <p:cNvPicPr>
            <a:picLocks noChangeAspect="1"/>
          </p:cNvPicPr>
          <p:nvPr/>
        </p:nvPicPr>
        <p:blipFill>
          <a:blip r:embed="rId3"/>
          <a:stretch>
            <a:fillRect/>
          </a:stretch>
        </p:blipFill>
        <p:spPr>
          <a:xfrm>
            <a:off x="2290094" y="1188026"/>
            <a:ext cx="7223414" cy="5280565"/>
          </a:xfrm>
          <a:prstGeom prst="rect">
            <a:avLst/>
          </a:prstGeom>
        </p:spPr>
      </p:pic>
    </p:spTree>
    <p:extLst>
      <p:ext uri="{BB962C8B-B14F-4D97-AF65-F5344CB8AC3E}">
        <p14:creationId xmlns:p14="http://schemas.microsoft.com/office/powerpoint/2010/main" val="383992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3D2CCE-51CE-13F6-B33B-9422A523DFD2}"/>
              </a:ext>
            </a:extLst>
          </p:cNvPr>
          <p:cNvSpPr>
            <a:spLocks noGrp="1"/>
          </p:cNvSpPr>
          <p:nvPr>
            <p:ph type="title"/>
          </p:nvPr>
        </p:nvSpPr>
        <p:spPr>
          <a:xfrm>
            <a:off x="838200" y="171162"/>
            <a:ext cx="2840182" cy="2371148"/>
          </a:xfrm>
        </p:spPr>
        <p:txBody>
          <a:bodyPr vert="horz" lIns="91440" tIns="45720" rIns="91440" bIns="45720" rtlCol="0" anchor="ctr">
            <a:normAutofit/>
          </a:bodyPr>
          <a:lstStyle/>
          <a:p>
            <a:pPr>
              <a:lnSpc>
                <a:spcPct val="90000"/>
              </a:lnSpc>
            </a:pPr>
            <a:r>
              <a:rPr lang="en-US" sz="3200" kern="1200">
                <a:solidFill>
                  <a:srgbClr val="FFFFFF"/>
                </a:solidFill>
                <a:latin typeface="+mj-lt"/>
                <a:ea typeface="+mj-ea"/>
                <a:cs typeface="+mj-cs"/>
              </a:rPr>
              <a:t>Domino Break</a:t>
            </a:r>
          </a:p>
        </p:txBody>
      </p:sp>
      <p:pic>
        <p:nvPicPr>
          <p:cNvPr id="7" name="Picture 6" descr="A cat lying on its back&#10;&#10;Description automatically generated with medium confidence">
            <a:extLst>
              <a:ext uri="{FF2B5EF4-FFF2-40B4-BE49-F238E27FC236}">
                <a16:creationId xmlns:a16="http://schemas.microsoft.com/office/drawing/2014/main" id="{4464F0E0-9239-F2F1-112C-2AF0B44AFF7D}"/>
              </a:ext>
            </a:extLst>
          </p:cNvPr>
          <p:cNvPicPr>
            <a:picLocks noChangeAspect="1"/>
          </p:cNvPicPr>
          <p:nvPr/>
        </p:nvPicPr>
        <p:blipFill>
          <a:blip r:embed="rId3"/>
          <a:stretch>
            <a:fillRect/>
          </a:stretch>
        </p:blipFill>
        <p:spPr>
          <a:xfrm>
            <a:off x="4849736" y="640080"/>
            <a:ext cx="6063930" cy="5578816"/>
          </a:xfrm>
          <a:prstGeom prst="rect">
            <a:avLst/>
          </a:prstGeom>
        </p:spPr>
      </p:pic>
    </p:spTree>
    <p:extLst>
      <p:ext uri="{BB962C8B-B14F-4D97-AF65-F5344CB8AC3E}">
        <p14:creationId xmlns:p14="http://schemas.microsoft.com/office/powerpoint/2010/main" val="1131891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A663D-C5DF-AC14-6FAD-7A55AF7FE743}"/>
              </a:ext>
            </a:extLst>
          </p:cNvPr>
          <p:cNvSpPr>
            <a:spLocks noGrp="1"/>
          </p:cNvSpPr>
          <p:nvPr>
            <p:ph type="title"/>
          </p:nvPr>
        </p:nvSpPr>
        <p:spPr/>
        <p:txBody>
          <a:bodyPr/>
          <a:lstStyle/>
          <a:p>
            <a:r>
              <a:rPr lang="en-US" dirty="0"/>
              <a:t>Hurricane Ian: September 28, 2022</a:t>
            </a:r>
          </a:p>
        </p:txBody>
      </p:sp>
      <p:pic>
        <p:nvPicPr>
          <p:cNvPr id="7" name="Picture 6">
            <a:extLst>
              <a:ext uri="{FF2B5EF4-FFF2-40B4-BE49-F238E27FC236}">
                <a16:creationId xmlns:a16="http://schemas.microsoft.com/office/drawing/2014/main" id="{AC6734F1-921E-74D6-64B9-4179C6E018F1}"/>
              </a:ext>
            </a:extLst>
          </p:cNvPr>
          <p:cNvPicPr>
            <a:picLocks noChangeAspect="1"/>
          </p:cNvPicPr>
          <p:nvPr/>
        </p:nvPicPr>
        <p:blipFill>
          <a:blip r:embed="rId3"/>
          <a:stretch>
            <a:fillRect/>
          </a:stretch>
        </p:blipFill>
        <p:spPr>
          <a:xfrm>
            <a:off x="2179597" y="1204912"/>
            <a:ext cx="7832806" cy="4936465"/>
          </a:xfrm>
          <a:prstGeom prst="rect">
            <a:avLst/>
          </a:prstGeom>
        </p:spPr>
      </p:pic>
    </p:spTree>
    <p:extLst>
      <p:ext uri="{BB962C8B-B14F-4D97-AF65-F5344CB8AC3E}">
        <p14:creationId xmlns:p14="http://schemas.microsoft.com/office/powerpoint/2010/main" val="41474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3F18-9324-FFB1-F2E7-8FF9D1693B0D}"/>
              </a:ext>
            </a:extLst>
          </p:cNvPr>
          <p:cNvSpPr>
            <a:spLocks noGrp="1"/>
          </p:cNvSpPr>
          <p:nvPr>
            <p:ph type="title"/>
          </p:nvPr>
        </p:nvSpPr>
        <p:spPr/>
        <p:txBody>
          <a:bodyPr/>
          <a:lstStyle/>
          <a:p>
            <a:r>
              <a:rPr lang="en-US" dirty="0"/>
              <a:t>Hurricane Ian: September 28, 2022</a:t>
            </a:r>
          </a:p>
        </p:txBody>
      </p:sp>
      <p:pic>
        <p:nvPicPr>
          <p:cNvPr id="10" name="Picture 9">
            <a:extLst>
              <a:ext uri="{FF2B5EF4-FFF2-40B4-BE49-F238E27FC236}">
                <a16:creationId xmlns:a16="http://schemas.microsoft.com/office/drawing/2014/main" id="{67FDA4E8-6042-F4FB-494D-472915DB03A8}"/>
              </a:ext>
            </a:extLst>
          </p:cNvPr>
          <p:cNvPicPr>
            <a:picLocks noChangeAspect="1"/>
          </p:cNvPicPr>
          <p:nvPr/>
        </p:nvPicPr>
        <p:blipFill>
          <a:blip r:embed="rId3"/>
          <a:stretch>
            <a:fillRect/>
          </a:stretch>
        </p:blipFill>
        <p:spPr>
          <a:xfrm>
            <a:off x="2293557" y="1412346"/>
            <a:ext cx="6967105" cy="4875452"/>
          </a:xfrm>
          <a:prstGeom prst="rect">
            <a:avLst/>
          </a:prstGeom>
        </p:spPr>
      </p:pic>
    </p:spTree>
    <p:extLst>
      <p:ext uri="{BB962C8B-B14F-4D97-AF65-F5344CB8AC3E}">
        <p14:creationId xmlns:p14="http://schemas.microsoft.com/office/powerpoint/2010/main" val="266697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IUG 2025">
      <a:dk1>
        <a:srgbClr val="000000"/>
      </a:dk1>
      <a:lt1>
        <a:srgbClr val="FFFFFF"/>
      </a:lt1>
      <a:dk2>
        <a:srgbClr val="44546A"/>
      </a:dk2>
      <a:lt2>
        <a:srgbClr val="E7E6E6"/>
      </a:lt2>
      <a:accent1>
        <a:srgbClr val="6DA38F"/>
      </a:accent1>
      <a:accent2>
        <a:srgbClr val="E56E38"/>
      </a:accent2>
      <a:accent3>
        <a:srgbClr val="AFB6BC"/>
      </a:accent3>
      <a:accent4>
        <a:srgbClr val="24414C"/>
      </a:accent4>
      <a:accent5>
        <a:srgbClr val="FFF0C2"/>
      </a:accent5>
      <a:accent6>
        <a:srgbClr val="071D3A"/>
      </a:accent6>
      <a:hlink>
        <a:srgbClr val="6DA38F"/>
      </a:hlink>
      <a:folHlink>
        <a:srgbClr val="E56E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5b4db40-66c5-4774-a7a4-592c47258125">
      <UserInfo>
        <DisplayName>Tom Jacobson</DisplayName>
        <AccountId>18</AccountId>
        <AccountType/>
      </UserInfo>
      <UserInfo>
        <DisplayName>Tommy Valdez</DisplayName>
        <AccountId>58</AccountId>
        <AccountType/>
      </UserInfo>
      <UserInfo>
        <DisplayName>Emily Reisinger</DisplayName>
        <AccountId>39</AccountId>
        <AccountType/>
      </UserInfo>
      <UserInfo>
        <DisplayName>Lauren Schaefer</DisplayName>
        <AccountId>12</AccountId>
        <AccountType/>
      </UserInfo>
      <UserInfo>
        <DisplayName>Ellen Wallace</DisplayName>
        <AccountId>94</AccountId>
        <AccountType/>
      </UserInfo>
      <UserInfo>
        <DisplayName>Inbal Rose Hellmann</DisplayName>
        <AccountId>6957</AccountId>
        <AccountType/>
      </UserInfo>
    </SharedWithUsers>
    <MediaLengthInSeconds xmlns="1ee16b87-d06b-4acc-bab3-ebea1d9e5ffa" xsi:nil="true"/>
    <Image xmlns="a82fdb6e-c179-430d-8182-68f5a58a7fb4" xsi:nil="true"/>
    <_ip_UnifiedCompliancePolicyUIAction xmlns="http://schemas.microsoft.com/sharepoint/v3" xsi:nil="true"/>
    <TaxCatchAll xmlns="d970c9ed-be0d-4385-ae12-bba36a1d31bb" xsi:nil="true"/>
    <_ip_UnifiedCompliancePolicyProperties xmlns="http://schemas.microsoft.com/sharepoint/v3" xsi:nil="true"/>
    <lcf76f155ced4ddcb4097134ff3c332f xmlns="cec4d0f3-197b-4313-9bcc-a9a9b4711ab2">
      <Terms xmlns="http://schemas.microsoft.com/office/infopath/2007/PartnerControls"/>
    </lcf76f155ced4ddcb4097134ff3c332f>
    <Timestamp xmlns="cec4d0f3-197b-4313-9bcc-a9a9b4711ab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B8D2AD3E9273E41BC42A9C7E29C5745" ma:contentTypeVersion="12" ma:contentTypeDescription="Create a new document." ma:contentTypeScope="" ma:versionID="c812200c0c06eb702f1b9a0025137b77">
  <xsd:schema xmlns:xsd="http://www.w3.org/2001/XMLSchema" xmlns:xs="http://www.w3.org/2001/XMLSchema" xmlns:p="http://schemas.microsoft.com/office/2006/metadata/properties" xmlns:ns1="http://schemas.microsoft.com/sharepoint/v3" xmlns:ns2="1ee16b87-d06b-4acc-bab3-ebea1d9e5ffa" xmlns:ns3="15b4db40-66c5-4774-a7a4-592c47258125" xmlns:ns4="a82fdb6e-c179-430d-8182-68f5a58a7fb4" xmlns:ns5="cec4d0f3-197b-4313-9bcc-a9a9b4711ab2" xmlns:ns6="d970c9ed-be0d-4385-ae12-bba36a1d31bb" targetNamespace="http://schemas.microsoft.com/office/2006/metadata/properties" ma:root="true" ma:fieldsID="56b01227cbb5572cde4fb9da269c37e9" ns1:_="" ns2:_="" ns3:_="" ns4:_="" ns5:_="" ns6:_="">
    <xsd:import namespace="http://schemas.microsoft.com/sharepoint/v3"/>
    <xsd:import namespace="1ee16b87-d06b-4acc-bab3-ebea1d9e5ffa"/>
    <xsd:import namespace="15b4db40-66c5-4774-a7a4-592c47258125"/>
    <xsd:import namespace="a82fdb6e-c179-430d-8182-68f5a58a7fb4"/>
    <xsd:import namespace="cec4d0f3-197b-4313-9bcc-a9a9b4711ab2"/>
    <xsd:import namespace="d970c9ed-be0d-4385-ae12-bba36a1d31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4:Image" minOccurs="0"/>
                <xsd:element ref="ns1:_ip_UnifiedCompliancePolicyProperties" minOccurs="0"/>
                <xsd:element ref="ns1:_ip_UnifiedCompliancePolicyUIAction" minOccurs="0"/>
                <xsd:element ref="ns5:lcf76f155ced4ddcb4097134ff3c332f" minOccurs="0"/>
                <xsd:element ref="ns6:TaxCatchAll" minOccurs="0"/>
                <xsd:element ref="ns5:Timestamp"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e16b87-d06b-4acc-bab3-ebea1d9e5ffa" elementFormDefault="qualified">
    <xsd:import namespace="http://schemas.microsoft.com/office/2006/documentManagement/types"/>
    <xsd:import namespace="http://schemas.microsoft.com/office/infopath/2007/PartnerControls"/>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9" nillable="true" ma:displayName="MediaServiceAutoKeyPoints" ma:hidden="true" ma:internalName="MediaServiceAutoKeyPoints" ma:readOnly="true">
      <xsd:simpleType>
        <xsd:restriction base="dms:Note"/>
      </xsd:simpleType>
    </xsd:element>
    <xsd:element name="MediaServiceKeyPoints" ma:index="10"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5b4db40-66c5-4774-a7a4-592c4725812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82fdb6e-c179-430d-8182-68f5a58a7fb4" elementFormDefault="qualified">
    <xsd:import namespace="http://schemas.microsoft.com/office/2006/documentManagement/types"/>
    <xsd:import namespace="http://schemas.microsoft.com/office/infopath/2007/PartnerControls"/>
    <xsd:element name="Image" ma:index="20" nillable="true" ma:displayName="Image" ma:format="Thumbnail" ma:internalName="Imag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ec4d0f3-197b-4313-9bcc-a9a9b4711ab2" elementFormDefault="qualified">
    <xsd:import namespace="http://schemas.microsoft.com/office/2006/documentManagement/types"/>
    <xsd:import namespace="http://schemas.microsoft.com/office/infopath/2007/PartnerControls"/>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element name="Timestamp" ma:index="27" nillable="true" ma:displayName="Timestamp" ma:format="DateOnly" ma:internalName="Timestamp">
      <xsd:simpleType>
        <xsd:restriction base="dms:DateTim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970c9ed-be0d-4385-ae12-bba36a1d31bb"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a75f46c-f02d-4641-b14b-6bf524917cb6}" ma:internalName="TaxCatchAll" ma:showField="CatchAllData" ma:web="d970c9ed-be0d-4385-ae12-bba36a1d31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8F9655-2023-4CDE-8CF6-16CB6DC1D549}">
  <ds:schemaRefs>
    <ds:schemaRef ds:uri="15b4db40-66c5-4774-a7a4-592c47258125"/>
    <ds:schemaRef ds:uri="1ee16b87-d06b-4acc-bab3-ebea1d9e5ffa"/>
    <ds:schemaRef ds:uri="a82fdb6e-c179-430d-8182-68f5a58a7fb4"/>
    <ds:schemaRef ds:uri="cec4d0f3-197b-4313-9bcc-a9a9b4711ab2"/>
    <ds:schemaRef ds:uri="d970c9ed-be0d-4385-ae12-bba36a1d31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EC5419E-67DC-4158-9BCC-224F726187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ee16b87-d06b-4acc-bab3-ebea1d9e5ffa"/>
    <ds:schemaRef ds:uri="15b4db40-66c5-4774-a7a4-592c47258125"/>
    <ds:schemaRef ds:uri="a82fdb6e-c179-430d-8182-68f5a58a7fb4"/>
    <ds:schemaRef ds:uri="cec4d0f3-197b-4313-9bcc-a9a9b4711ab2"/>
    <ds:schemaRef ds:uri="d970c9ed-be0d-4385-ae12-bba36a1d3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A7E153-2A2C-4AC4-9EDE-4335049703BA}">
  <ds:schemaRefs>
    <ds:schemaRef ds:uri="http://schemas.microsoft.com/sharepoint/v3/contenttype/forms"/>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
  <TotalTime>3045</TotalTime>
  <Words>2490</Words>
  <Application>Microsoft Office PowerPoint</Application>
  <PresentationFormat>Widescreen</PresentationFormat>
  <Paragraphs>223</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Georgia</vt:lpstr>
      <vt:lpstr>Roboto</vt:lpstr>
      <vt:lpstr>Roboto Medium</vt:lpstr>
      <vt:lpstr>Segoe UI Historic</vt:lpstr>
      <vt:lpstr>Wingdings</vt:lpstr>
      <vt:lpstr>Office Theme</vt:lpstr>
      <vt:lpstr>A Day Ending in “Y” in Florida</vt:lpstr>
      <vt:lpstr>Introduction</vt:lpstr>
      <vt:lpstr>Overview of Lee County Public Library</vt:lpstr>
      <vt:lpstr>Hurricane Irma: September 10, 2017</vt:lpstr>
      <vt:lpstr>County-Wide Cyberattack: September 20, 2019</vt:lpstr>
      <vt:lpstr>COVID: All libraries close March 18, 2020</vt:lpstr>
      <vt:lpstr>Domino Break</vt:lpstr>
      <vt:lpstr>Hurricane Ian: September 28, 2022</vt:lpstr>
      <vt:lpstr>Hurricane Ian: September 28, 2022</vt:lpstr>
      <vt:lpstr>Hurricane Ian: September 28, 2022</vt:lpstr>
      <vt:lpstr>Hurricane Ian: September 28, 2022</vt:lpstr>
      <vt:lpstr>Domino Break</vt:lpstr>
      <vt:lpstr>Hurricane Helene: September 26, 2024</vt:lpstr>
      <vt:lpstr>Hurricane Milton: October 9, 2024</vt:lpstr>
      <vt:lpstr>Hurricane Milton: October 9, 2024</vt:lpstr>
      <vt:lpstr>Plan ahead!</vt:lpstr>
      <vt:lpstr>If You Have Time Before the Disaster</vt:lpstr>
      <vt:lpstr>After the Danger is Over</vt:lpstr>
      <vt:lpstr>Take Care of Yourself and Your Staff</vt:lpstr>
      <vt:lpstr>Discussion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 of a really interesting presentation</dc:title>
  <dc:subject/>
  <dc:creator>Kristine Menkins</dc:creator>
  <cp:keywords/>
  <dc:description/>
  <cp:lastModifiedBy>Marshall, Kristen</cp:lastModifiedBy>
  <cp:revision>142</cp:revision>
  <dcterms:created xsi:type="dcterms:W3CDTF">2019-12-02T15:33:25Z</dcterms:created>
  <dcterms:modified xsi:type="dcterms:W3CDTF">2025-03-17T13:53:24Z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0x0101005B8D2AD3E9273E41BC42A9C7E29C5745</vt:lpwstr>
  </property>
  <property fmtid="{D5CDD505-2E9C-101B-9397-08002B2CF9AE}" pid="3" name="GUID">
    <vt:lpwstr>2d7a31a0-7a97-4f76-b0fc-f8b4c67b2840</vt:lpwstr>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y fmtid="{D5CDD505-2E9C-101B-9397-08002B2CF9AE}" pid="9" name="MediaServiceImageTags">
    <vt:lpwstr/>
  </property>
</Properties>
</file>