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1"/>
  </p:sldMasterIdLst>
  <p:notesMasterIdLst>
    <p:notesMasterId r:id="rId30"/>
  </p:notesMasterIdLst>
  <p:sldIdLst>
    <p:sldId id="306" r:id="rId2"/>
    <p:sldId id="280" r:id="rId3"/>
    <p:sldId id="285" r:id="rId4"/>
    <p:sldId id="286" r:id="rId5"/>
    <p:sldId id="283" r:id="rId6"/>
    <p:sldId id="287" r:id="rId7"/>
    <p:sldId id="288" r:id="rId8"/>
    <p:sldId id="289" r:id="rId9"/>
    <p:sldId id="291" r:id="rId10"/>
    <p:sldId id="292" r:id="rId11"/>
    <p:sldId id="309" r:id="rId12"/>
    <p:sldId id="293" r:id="rId13"/>
    <p:sldId id="294" r:id="rId14"/>
    <p:sldId id="307" r:id="rId15"/>
    <p:sldId id="295" r:id="rId16"/>
    <p:sldId id="296" r:id="rId17"/>
    <p:sldId id="298" r:id="rId18"/>
    <p:sldId id="299" r:id="rId19"/>
    <p:sldId id="300" r:id="rId20"/>
    <p:sldId id="301" r:id="rId21"/>
    <p:sldId id="302" r:id="rId22"/>
    <p:sldId id="303" r:id="rId23"/>
    <p:sldId id="305" r:id="rId24"/>
    <p:sldId id="304" r:id="rId25"/>
    <p:sldId id="308" r:id="rId26"/>
    <p:sldId id="310" r:id="rId27"/>
    <p:sldId id="284" r:id="rId28"/>
    <p:sldId id="281" r:id="rId29"/>
  </p:sldIdLst>
  <p:sldSz cx="12188825" cy="6858000"/>
  <p:notesSz cx="9312275" cy="70262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E4E4"/>
    <a:srgbClr val="DEDEDE"/>
    <a:srgbClr val="6C446B"/>
    <a:srgbClr val="6C4457"/>
    <a:srgbClr val="F0542A"/>
    <a:srgbClr val="3D3D3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33" autoAdjust="0"/>
    <p:restoredTop sz="92620" autoAdjust="0"/>
  </p:normalViewPr>
  <p:slideViewPr>
    <p:cSldViewPr snapToGrid="0" snapToObjects="1">
      <p:cViewPr varScale="1">
        <p:scale>
          <a:sx n="67" d="100"/>
          <a:sy n="67" d="100"/>
        </p:scale>
        <p:origin x="948" y="66"/>
      </p:cViewPr>
      <p:guideLst>
        <p:guide orient="horz" pos="2160"/>
        <p:guide pos="3839"/>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5425" cy="3508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75263" y="0"/>
            <a:ext cx="4035425" cy="350838"/>
          </a:xfrm>
          <a:prstGeom prst="rect">
            <a:avLst/>
          </a:prstGeom>
        </p:spPr>
        <p:txBody>
          <a:bodyPr vert="horz" lIns="91440" tIns="45720" rIns="91440" bIns="45720" rtlCol="0"/>
          <a:lstStyle>
            <a:lvl1pPr algn="r">
              <a:defRPr sz="1200"/>
            </a:lvl1pPr>
          </a:lstStyle>
          <a:p>
            <a:fld id="{6D0BD19B-F409-4E73-A8F0-04E85E02D8F4}" type="datetimeFigureOut">
              <a:rPr lang="en-US" smtClean="0"/>
              <a:t>10/9/2017</a:t>
            </a:fld>
            <a:endParaRPr lang="en-US"/>
          </a:p>
        </p:txBody>
      </p:sp>
      <p:sp>
        <p:nvSpPr>
          <p:cNvPr id="4" name="Slide Image Placeholder 3"/>
          <p:cNvSpPr>
            <a:spLocks noGrp="1" noRot="1" noChangeAspect="1"/>
          </p:cNvSpPr>
          <p:nvPr>
            <p:ph type="sldImg" idx="2"/>
          </p:nvPr>
        </p:nvSpPr>
        <p:spPr>
          <a:xfrm>
            <a:off x="2314575" y="527050"/>
            <a:ext cx="4683125" cy="26352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31863" y="3336925"/>
            <a:ext cx="7448550" cy="31623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73850"/>
            <a:ext cx="4035425" cy="3508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75263" y="6673850"/>
            <a:ext cx="4035425" cy="350838"/>
          </a:xfrm>
          <a:prstGeom prst="rect">
            <a:avLst/>
          </a:prstGeom>
        </p:spPr>
        <p:txBody>
          <a:bodyPr vert="horz" lIns="91440" tIns="45720" rIns="91440" bIns="45720" rtlCol="0" anchor="b"/>
          <a:lstStyle>
            <a:lvl1pPr algn="r">
              <a:defRPr sz="1200"/>
            </a:lvl1pPr>
          </a:lstStyle>
          <a:p>
            <a:fld id="{269882EB-4AE8-4012-8336-F9749625454B}" type="slidenum">
              <a:rPr lang="en-US" smtClean="0"/>
              <a:t>‹#›</a:t>
            </a:fld>
            <a:endParaRPr lang="en-US"/>
          </a:p>
        </p:txBody>
      </p:sp>
    </p:spTree>
    <p:extLst>
      <p:ext uri="{BB962C8B-B14F-4D97-AF65-F5344CB8AC3E}">
        <p14:creationId xmlns:p14="http://schemas.microsoft.com/office/powerpoint/2010/main" val="22467070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dc-indhd.iii.com/iii/dc-indhd/"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http://dc-indhd.iii.com/iii/dc-indhd/</a:t>
            </a:r>
            <a:endParaRPr lang="en-US" dirty="0"/>
          </a:p>
        </p:txBody>
      </p:sp>
      <p:sp>
        <p:nvSpPr>
          <p:cNvPr id="4" name="Slide Number Placeholder 3"/>
          <p:cNvSpPr>
            <a:spLocks noGrp="1"/>
          </p:cNvSpPr>
          <p:nvPr>
            <p:ph type="sldNum" sz="quarter" idx="10"/>
          </p:nvPr>
        </p:nvSpPr>
        <p:spPr/>
        <p:txBody>
          <a:bodyPr/>
          <a:lstStyle/>
          <a:p>
            <a:fld id="{269882EB-4AE8-4012-8336-F9749625454B}" type="slidenum">
              <a:rPr lang="en-US" smtClean="0"/>
              <a:t>3</a:t>
            </a:fld>
            <a:endParaRPr lang="en-US"/>
          </a:p>
        </p:txBody>
      </p:sp>
    </p:spTree>
    <p:extLst>
      <p:ext uri="{BB962C8B-B14F-4D97-AF65-F5344CB8AC3E}">
        <p14:creationId xmlns:p14="http://schemas.microsoft.com/office/powerpoint/2010/main" val="1370208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choose what you want to use for each code category; </a:t>
            </a:r>
            <a:r>
              <a:rPr lang="en-US" dirty="0" err="1"/>
              <a:t>itype</a:t>
            </a:r>
            <a:r>
              <a:rPr lang="en-US" dirty="0"/>
              <a:t> cannot be used for both. Each code can only appear in one category.</a:t>
            </a:r>
          </a:p>
          <a:p>
            <a:r>
              <a:rPr lang="en-US" dirty="0"/>
              <a:t>Physical format is made up of groupings of our item types.  For instance, we have one Books format, but it includes regular print books, board books, paperbacks, reference books, fragile books, big books, and braille books.  We have separate formats for large print and graphic novels as librarians want separate information on those.</a:t>
            </a:r>
          </a:p>
          <a:p>
            <a:r>
              <a:rPr lang="en-US" dirty="0"/>
              <a:t>Exclude item status – we exclude lost, lost and paid, billed and with drawn.</a:t>
            </a:r>
          </a:p>
          <a:p>
            <a:r>
              <a:rPr lang="en-US" dirty="0"/>
              <a:t>We don’t hide any reports because this is a system setting and we don’t feel comfortable saying “no one will ever want to run this report.”</a:t>
            </a:r>
          </a:p>
        </p:txBody>
      </p:sp>
      <p:sp>
        <p:nvSpPr>
          <p:cNvPr id="4" name="Slide Number Placeholder 3"/>
          <p:cNvSpPr>
            <a:spLocks noGrp="1"/>
          </p:cNvSpPr>
          <p:nvPr>
            <p:ph type="sldNum" sz="quarter" idx="10"/>
          </p:nvPr>
        </p:nvSpPr>
        <p:spPr/>
        <p:txBody>
          <a:bodyPr/>
          <a:lstStyle/>
          <a:p>
            <a:fld id="{269882EB-4AE8-4012-8336-F9749625454B}" type="slidenum">
              <a:rPr lang="en-US" smtClean="0"/>
              <a:t>5</a:t>
            </a:fld>
            <a:endParaRPr lang="en-US"/>
          </a:p>
        </p:txBody>
      </p:sp>
    </p:spTree>
    <p:extLst>
      <p:ext uri="{BB962C8B-B14F-4D97-AF65-F5344CB8AC3E}">
        <p14:creationId xmlns:p14="http://schemas.microsoft.com/office/powerpoint/2010/main" val="2689276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Date implications – consider when the bib record was entered for holds, and when items were added for circulation</a:t>
            </a:r>
          </a:p>
          <a:p>
            <a:r>
              <a:rPr lang="en-US" dirty="0"/>
              <a:t>Item types are not present until item records are, so if you’re looking at holds placed do you want to include order records that have no items yet?</a:t>
            </a:r>
          </a:p>
          <a:p>
            <a:r>
              <a:rPr lang="en-US" dirty="0"/>
              <a:t>Catalog at end of title is a link to that record in the online catalog (ours goes to classic)</a:t>
            </a:r>
          </a:p>
        </p:txBody>
      </p:sp>
      <p:sp>
        <p:nvSpPr>
          <p:cNvPr id="4" name="Slide Number Placeholder 3"/>
          <p:cNvSpPr>
            <a:spLocks noGrp="1"/>
          </p:cNvSpPr>
          <p:nvPr>
            <p:ph type="sldNum" sz="quarter" idx="10"/>
          </p:nvPr>
        </p:nvSpPr>
        <p:spPr/>
        <p:txBody>
          <a:bodyPr/>
          <a:lstStyle/>
          <a:p>
            <a:fld id="{269882EB-4AE8-4012-8336-F9749625454B}" type="slidenum">
              <a:rPr lang="en-US" smtClean="0"/>
              <a:t>13</a:t>
            </a:fld>
            <a:endParaRPr lang="en-US"/>
          </a:p>
        </p:txBody>
      </p:sp>
    </p:spTree>
    <p:extLst>
      <p:ext uri="{BB962C8B-B14F-4D97-AF65-F5344CB8AC3E}">
        <p14:creationId xmlns:p14="http://schemas.microsoft.com/office/powerpoint/2010/main" val="2543039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libraries want to know which of their magazines are circulating the most when they are considering which subscriptions to renew.  This report gives them that information.</a:t>
            </a:r>
          </a:p>
        </p:txBody>
      </p:sp>
      <p:sp>
        <p:nvSpPr>
          <p:cNvPr id="4" name="Slide Number Placeholder 3"/>
          <p:cNvSpPr>
            <a:spLocks noGrp="1"/>
          </p:cNvSpPr>
          <p:nvPr>
            <p:ph type="sldNum" sz="quarter" idx="10"/>
          </p:nvPr>
        </p:nvSpPr>
        <p:spPr/>
        <p:txBody>
          <a:bodyPr/>
          <a:lstStyle/>
          <a:p>
            <a:fld id="{269882EB-4AE8-4012-8336-F9749625454B}" type="slidenum">
              <a:rPr lang="en-US" smtClean="0"/>
              <a:t>14</a:t>
            </a:fld>
            <a:endParaRPr lang="en-US"/>
          </a:p>
        </p:txBody>
      </p:sp>
    </p:spTree>
    <p:extLst>
      <p:ext uri="{BB962C8B-B14F-4D97-AF65-F5344CB8AC3E}">
        <p14:creationId xmlns:p14="http://schemas.microsoft.com/office/powerpoint/2010/main" val="436300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Items will give the number of items each library has in that item type</a:t>
            </a:r>
          </a:p>
          <a:p>
            <a:r>
              <a:rPr lang="en-US" dirty="0"/>
              <a:t>Circulation will show the total </a:t>
            </a:r>
            <a:r>
              <a:rPr lang="en-US" dirty="0" err="1"/>
              <a:t>circ</a:t>
            </a:r>
            <a:r>
              <a:rPr lang="en-US" dirty="0"/>
              <a:t> for that item type in that library in the time frame stipulated</a:t>
            </a:r>
          </a:p>
        </p:txBody>
      </p:sp>
      <p:sp>
        <p:nvSpPr>
          <p:cNvPr id="4" name="Slide Number Placeholder 3"/>
          <p:cNvSpPr>
            <a:spLocks noGrp="1"/>
          </p:cNvSpPr>
          <p:nvPr>
            <p:ph type="sldNum" sz="quarter" idx="10"/>
          </p:nvPr>
        </p:nvSpPr>
        <p:spPr/>
        <p:txBody>
          <a:bodyPr/>
          <a:lstStyle/>
          <a:p>
            <a:fld id="{269882EB-4AE8-4012-8336-F9749625454B}" type="slidenum">
              <a:rPr lang="en-US" smtClean="0"/>
              <a:t>15</a:t>
            </a:fld>
            <a:endParaRPr lang="en-US"/>
          </a:p>
        </p:txBody>
      </p:sp>
    </p:spTree>
    <p:extLst>
      <p:ext uri="{BB962C8B-B14F-4D97-AF65-F5344CB8AC3E}">
        <p14:creationId xmlns:p14="http://schemas.microsoft.com/office/powerpoint/2010/main" val="902825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sort by each column, but that sort affects the whole report.</a:t>
            </a:r>
          </a:p>
        </p:txBody>
      </p:sp>
      <p:sp>
        <p:nvSpPr>
          <p:cNvPr id="4" name="Slide Number Placeholder 3"/>
          <p:cNvSpPr>
            <a:spLocks noGrp="1"/>
          </p:cNvSpPr>
          <p:nvPr>
            <p:ph type="sldNum" sz="quarter" idx="10"/>
          </p:nvPr>
        </p:nvSpPr>
        <p:spPr/>
        <p:txBody>
          <a:bodyPr/>
          <a:lstStyle/>
          <a:p>
            <a:fld id="{269882EB-4AE8-4012-8336-F9749625454B}" type="slidenum">
              <a:rPr lang="en-US" smtClean="0"/>
              <a:t>16</a:t>
            </a:fld>
            <a:endParaRPr lang="en-US"/>
          </a:p>
        </p:txBody>
      </p:sp>
    </p:spTree>
    <p:extLst>
      <p:ext uri="{BB962C8B-B14F-4D97-AF65-F5344CB8AC3E}">
        <p14:creationId xmlns:p14="http://schemas.microsoft.com/office/powerpoint/2010/main" val="409074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procedure for items too long in transit is to search your library’s shelves first, then contact the library it was coming from (in transit message in item record), if neither can find it, it goes on a system wide missing list for everyone to search.</a:t>
            </a:r>
          </a:p>
        </p:txBody>
      </p:sp>
      <p:sp>
        <p:nvSpPr>
          <p:cNvPr id="4" name="Slide Number Placeholder 3"/>
          <p:cNvSpPr>
            <a:spLocks noGrp="1"/>
          </p:cNvSpPr>
          <p:nvPr>
            <p:ph type="sldNum" sz="quarter" idx="10"/>
          </p:nvPr>
        </p:nvSpPr>
        <p:spPr/>
        <p:txBody>
          <a:bodyPr/>
          <a:lstStyle/>
          <a:p>
            <a:fld id="{269882EB-4AE8-4012-8336-F9749625454B}" type="slidenum">
              <a:rPr lang="en-US" smtClean="0"/>
              <a:t>24</a:t>
            </a:fld>
            <a:endParaRPr lang="en-US"/>
          </a:p>
        </p:txBody>
      </p:sp>
    </p:spTree>
    <p:extLst>
      <p:ext uri="{BB962C8B-B14F-4D97-AF65-F5344CB8AC3E}">
        <p14:creationId xmlns:p14="http://schemas.microsoft.com/office/powerpoint/2010/main" val="1567933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5958" y="-4763"/>
            <a:ext cx="5013606"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7638" y="1380069"/>
            <a:ext cx="8572389" cy="2616199"/>
          </a:xfrm>
        </p:spPr>
        <p:txBody>
          <a:bodyPr anchor="b">
            <a:normAutofit/>
          </a:bodyPr>
          <a:lstStyle>
            <a:lvl1pPr algn="r">
              <a:defRPr sz="5998">
                <a:effectLst/>
              </a:defRPr>
            </a:lvl1pPr>
          </a:lstStyle>
          <a:p>
            <a:r>
              <a:rPr lang="en-US"/>
              <a:t>Click to edit Master title style</a:t>
            </a:r>
            <a:endParaRPr lang="en-US" dirty="0"/>
          </a:p>
        </p:txBody>
      </p:sp>
      <p:sp>
        <p:nvSpPr>
          <p:cNvPr id="3" name="Subtitle 2"/>
          <p:cNvSpPr>
            <a:spLocks noGrp="1"/>
          </p:cNvSpPr>
          <p:nvPr>
            <p:ph type="subTitle" idx="1"/>
          </p:nvPr>
        </p:nvSpPr>
        <p:spPr>
          <a:xfrm>
            <a:off x="4514202" y="3996267"/>
            <a:ext cx="6985825" cy="1388534"/>
          </a:xfrm>
        </p:spPr>
        <p:txBody>
          <a:bodyPr anchor="t">
            <a:normAutofit/>
          </a:bodyPr>
          <a:lstStyle>
            <a:lvl1pPr marL="0" indent="0" algn="r">
              <a:buNone/>
              <a:defRPr sz="2099">
                <a:solidFill>
                  <a:schemeClr val="tx1"/>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10/9/2017</a:t>
            </a:fld>
            <a:endParaRPr lang="en-US" dirty="0"/>
          </a:p>
        </p:txBody>
      </p:sp>
      <p:sp>
        <p:nvSpPr>
          <p:cNvPr id="5" name="Footer Placeholder 4"/>
          <p:cNvSpPr>
            <a:spLocks noGrp="1"/>
          </p:cNvSpPr>
          <p:nvPr>
            <p:ph type="ftr" sz="quarter" idx="11"/>
          </p:nvPr>
        </p:nvSpPr>
        <p:spPr>
          <a:xfrm>
            <a:off x="5331023" y="5883276"/>
            <a:ext cx="4322918" cy="365125"/>
          </a:xfr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853273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3925" y="4732865"/>
            <a:ext cx="10016102" cy="566738"/>
          </a:xfrm>
        </p:spPr>
        <p:txBody>
          <a:bodyPr anchor="b">
            <a:normAutofit/>
          </a:bodyPr>
          <a:lstStyle>
            <a:lvl1pPr algn="ctr">
              <a:defRPr sz="2399"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5391" y="932112"/>
            <a:ext cx="8223802"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3925" y="5299603"/>
            <a:ext cx="10016102" cy="493712"/>
          </a:xfrm>
        </p:spPr>
        <p:txBody>
          <a:bodyPr>
            <a:normAutofit/>
          </a:bodyPr>
          <a:lstStyle>
            <a:lvl1pPr marL="0" indent="0" algn="ctr">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061568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3926" y="685800"/>
            <a:ext cx="10016102" cy="3048000"/>
          </a:xfrm>
        </p:spPr>
        <p:txBody>
          <a:bodyPr anchor="ctr">
            <a:normAutofit/>
          </a:bodyPr>
          <a:lstStyle>
            <a:lvl1pPr algn="ctr">
              <a:defRPr sz="3199" b="0" cap="none"/>
            </a:lvl1pPr>
          </a:lstStyle>
          <a:p>
            <a:r>
              <a:rPr lang="en-US"/>
              <a:t>Click to edit Master title style</a:t>
            </a:r>
            <a:endParaRPr lang="en-US" dirty="0"/>
          </a:p>
        </p:txBody>
      </p:sp>
      <p:sp>
        <p:nvSpPr>
          <p:cNvPr id="3" name="Text Placeholder 2"/>
          <p:cNvSpPr>
            <a:spLocks noGrp="1"/>
          </p:cNvSpPr>
          <p:nvPr>
            <p:ph type="body" idx="1"/>
          </p:nvPr>
        </p:nvSpPr>
        <p:spPr>
          <a:xfrm>
            <a:off x="1483926" y="4343400"/>
            <a:ext cx="10016104" cy="1447800"/>
          </a:xfrm>
        </p:spPr>
        <p:txBody>
          <a:bodyPr anchor="ctr">
            <a:normAutofit/>
          </a:bodyPr>
          <a:lstStyle>
            <a:lvl1pPr marL="0" indent="0" algn="ctr">
              <a:buNone/>
              <a:defRPr sz="1999">
                <a:solidFill>
                  <a:schemeClr val="tx1"/>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180002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196" y="863023"/>
            <a:ext cx="609441" cy="584776"/>
          </a:xfrm>
          <a:prstGeom prst="rect">
            <a:avLst/>
          </a:prstGeom>
        </p:spPr>
        <p:txBody>
          <a:bodyPr vert="horz" lIns="91416" tIns="45708" rIns="91416" bIns="4570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998" dirty="0">
                <a:solidFill>
                  <a:schemeClr val="tx1"/>
                </a:solidFill>
                <a:effectLst/>
              </a:rPr>
              <a:t>“</a:t>
            </a:r>
          </a:p>
        </p:txBody>
      </p:sp>
      <p:sp>
        <p:nvSpPr>
          <p:cNvPr id="15" name="TextBox 14"/>
          <p:cNvSpPr txBox="1"/>
          <p:nvPr/>
        </p:nvSpPr>
        <p:spPr>
          <a:xfrm>
            <a:off x="10890588" y="2819399"/>
            <a:ext cx="609441" cy="584776"/>
          </a:xfrm>
          <a:prstGeom prst="rect">
            <a:avLst/>
          </a:prstGeom>
        </p:spPr>
        <p:txBody>
          <a:bodyPr vert="horz" lIns="91416" tIns="45708" rIns="91416" bIns="4570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998" dirty="0">
                <a:solidFill>
                  <a:schemeClr val="tx1"/>
                </a:solidFill>
                <a:effectLst/>
              </a:rPr>
              <a:t>”</a:t>
            </a:r>
          </a:p>
        </p:txBody>
      </p:sp>
      <p:sp>
        <p:nvSpPr>
          <p:cNvPr id="2" name="Title 1"/>
          <p:cNvSpPr>
            <a:spLocks noGrp="1"/>
          </p:cNvSpPr>
          <p:nvPr>
            <p:ph type="title"/>
          </p:nvPr>
        </p:nvSpPr>
        <p:spPr>
          <a:xfrm>
            <a:off x="2207637" y="685801"/>
            <a:ext cx="8987671" cy="2743199"/>
          </a:xfrm>
        </p:spPr>
        <p:txBody>
          <a:bodyPr anchor="ctr">
            <a:normAutofit/>
          </a:bodyPr>
          <a:lstStyle>
            <a:lvl1pPr algn="ctr">
              <a:defRPr sz="3199"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177" y="3428999"/>
            <a:ext cx="8530593" cy="381000"/>
          </a:xfrm>
        </p:spPr>
        <p:txBody>
          <a:bodyPr anchor="ctr">
            <a:normAutofit/>
          </a:bodyPr>
          <a:lstStyle>
            <a:lvl1pPr marL="0" indent="0">
              <a:buFontTx/>
              <a:buNone/>
              <a:defRPr sz="1799"/>
            </a:lvl1pPr>
            <a:lvl2pPr marL="457063" indent="0">
              <a:buFontTx/>
              <a:buNone/>
              <a:defRPr/>
            </a:lvl2pPr>
            <a:lvl3pPr marL="914126" indent="0">
              <a:buFontTx/>
              <a:buNone/>
              <a:defRPr/>
            </a:lvl3pPr>
            <a:lvl4pPr marL="1371189" indent="0">
              <a:buFontTx/>
              <a:buNone/>
              <a:defRPr/>
            </a:lvl4pPr>
            <a:lvl5pPr marL="1828251" indent="0">
              <a:buFontTx/>
              <a:buNone/>
              <a:defRPr/>
            </a:lvl5pPr>
          </a:lstStyle>
          <a:p>
            <a:pPr lvl="0"/>
            <a:r>
              <a:rPr lang="en-US"/>
              <a:t>Edit Master text styles</a:t>
            </a:r>
          </a:p>
        </p:txBody>
      </p:sp>
      <p:sp>
        <p:nvSpPr>
          <p:cNvPr id="3" name="Text Placeholder 2"/>
          <p:cNvSpPr>
            <a:spLocks noGrp="1"/>
          </p:cNvSpPr>
          <p:nvPr>
            <p:ph type="body" idx="1"/>
          </p:nvPr>
        </p:nvSpPr>
        <p:spPr>
          <a:xfrm>
            <a:off x="1483925" y="4343400"/>
            <a:ext cx="10016102" cy="1447800"/>
          </a:xfrm>
        </p:spPr>
        <p:txBody>
          <a:bodyPr anchor="ctr">
            <a:normAutofit/>
          </a:bodyPr>
          <a:lstStyle>
            <a:lvl1pPr marL="0" indent="0" algn="ctr">
              <a:buNone/>
              <a:defRPr sz="1999">
                <a:solidFill>
                  <a:schemeClr val="tx1"/>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091795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3927" y="3308581"/>
            <a:ext cx="10016100" cy="1468800"/>
          </a:xfrm>
        </p:spPr>
        <p:txBody>
          <a:bodyPr anchor="b">
            <a:normAutofit/>
          </a:bodyPr>
          <a:lstStyle>
            <a:lvl1pPr algn="r">
              <a:defRPr sz="3199" b="0" cap="none"/>
            </a:lvl1pPr>
          </a:lstStyle>
          <a:p>
            <a:r>
              <a:rPr lang="en-US"/>
              <a:t>Click to edit Master title style</a:t>
            </a:r>
            <a:endParaRPr lang="en-US" dirty="0"/>
          </a:p>
        </p:txBody>
      </p:sp>
      <p:sp>
        <p:nvSpPr>
          <p:cNvPr id="3" name="Text Placeholder 2"/>
          <p:cNvSpPr>
            <a:spLocks noGrp="1"/>
          </p:cNvSpPr>
          <p:nvPr>
            <p:ph type="body" idx="1"/>
          </p:nvPr>
        </p:nvSpPr>
        <p:spPr>
          <a:xfrm>
            <a:off x="1483925" y="4777381"/>
            <a:ext cx="10016101" cy="860400"/>
          </a:xfrm>
        </p:spPr>
        <p:txBody>
          <a:bodyPr anchor="t">
            <a:normAutofit/>
          </a:bodyPr>
          <a:lstStyle>
            <a:lvl1pPr marL="0" indent="0" algn="r">
              <a:buNone/>
              <a:defRPr sz="1999">
                <a:solidFill>
                  <a:schemeClr val="tx1"/>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668480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196" y="863023"/>
            <a:ext cx="609441" cy="584776"/>
          </a:xfrm>
          <a:prstGeom prst="rect">
            <a:avLst/>
          </a:prstGeom>
        </p:spPr>
        <p:txBody>
          <a:bodyPr vert="horz" lIns="91416" tIns="45708" rIns="91416" bIns="4570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998" dirty="0">
                <a:solidFill>
                  <a:schemeClr val="tx1"/>
                </a:solidFill>
                <a:effectLst/>
              </a:rPr>
              <a:t>“</a:t>
            </a:r>
          </a:p>
        </p:txBody>
      </p:sp>
      <p:sp>
        <p:nvSpPr>
          <p:cNvPr id="15" name="TextBox 14"/>
          <p:cNvSpPr txBox="1"/>
          <p:nvPr/>
        </p:nvSpPr>
        <p:spPr>
          <a:xfrm>
            <a:off x="10890588" y="2819399"/>
            <a:ext cx="609441" cy="584776"/>
          </a:xfrm>
          <a:prstGeom prst="rect">
            <a:avLst/>
          </a:prstGeom>
        </p:spPr>
        <p:txBody>
          <a:bodyPr vert="horz" lIns="91416" tIns="45708" rIns="91416" bIns="4570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998" dirty="0">
                <a:solidFill>
                  <a:schemeClr val="tx1"/>
                </a:solidFill>
                <a:effectLst/>
              </a:rPr>
              <a:t>”</a:t>
            </a:r>
          </a:p>
        </p:txBody>
      </p:sp>
      <p:sp>
        <p:nvSpPr>
          <p:cNvPr id="2" name="Title 1"/>
          <p:cNvSpPr>
            <a:spLocks noGrp="1"/>
          </p:cNvSpPr>
          <p:nvPr>
            <p:ph type="title"/>
          </p:nvPr>
        </p:nvSpPr>
        <p:spPr>
          <a:xfrm>
            <a:off x="2207637" y="685801"/>
            <a:ext cx="8987671" cy="2743199"/>
          </a:xfrm>
        </p:spPr>
        <p:txBody>
          <a:bodyPr anchor="ctr">
            <a:normAutofit/>
          </a:bodyPr>
          <a:lstStyle>
            <a:lvl1pPr algn="ctr">
              <a:defRPr sz="3199"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3926" y="3886200"/>
            <a:ext cx="10016101" cy="889000"/>
          </a:xfrm>
        </p:spPr>
        <p:txBody>
          <a:bodyPr vert="horz" lIns="91440" tIns="45720" rIns="91440" bIns="45720" rtlCol="0" anchor="b">
            <a:normAutofit/>
          </a:bodyPr>
          <a:lstStyle>
            <a:lvl1pPr algn="r">
              <a:buNone/>
              <a:defRPr lang="en-US" sz="2399"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3925" y="4775200"/>
            <a:ext cx="10016101" cy="1016000"/>
          </a:xfrm>
        </p:spPr>
        <p:txBody>
          <a:bodyPr anchor="t">
            <a:normAutofit/>
          </a:bodyPr>
          <a:lstStyle>
            <a:lvl1pPr marL="0" indent="0" algn="r">
              <a:buNone/>
              <a:defRPr sz="1799">
                <a:solidFill>
                  <a:schemeClr val="tx1"/>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88334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3926" y="685801"/>
            <a:ext cx="10016103"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3926" y="3505200"/>
            <a:ext cx="10016104" cy="838200"/>
          </a:xfrm>
        </p:spPr>
        <p:txBody>
          <a:bodyPr vert="horz" lIns="91440" tIns="45720" rIns="91440" bIns="45720" rtlCol="0" anchor="b">
            <a:normAutofit/>
          </a:bodyPr>
          <a:lstStyle>
            <a:lvl1pPr>
              <a:buNone/>
              <a:defRPr lang="en-US" sz="2799"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3925" y="4343400"/>
            <a:ext cx="10016104" cy="1447800"/>
          </a:xfrm>
        </p:spPr>
        <p:txBody>
          <a:bodyPr anchor="t">
            <a:normAutofit/>
          </a:bodyPr>
          <a:lstStyle>
            <a:lvl1pPr marL="0" indent="0" algn="l">
              <a:buNone/>
              <a:defRPr sz="1799">
                <a:solidFill>
                  <a:schemeClr val="tx1"/>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2185532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5757374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0121" y="685800"/>
            <a:ext cx="1769908"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3925" y="685800"/>
            <a:ext cx="8017654" cy="51054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7268049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Slide with Image">
    <p:spTree>
      <p:nvGrpSpPr>
        <p:cNvPr id="1" name=""/>
        <p:cNvGrpSpPr/>
        <p:nvPr/>
      </p:nvGrpSpPr>
      <p:grpSpPr>
        <a:xfrm>
          <a:off x="0" y="0"/>
          <a:ext cx="0" cy="0"/>
          <a:chOff x="0" y="0"/>
          <a:chExt cx="0" cy="0"/>
        </a:xfrm>
      </p:grpSpPr>
      <p:sp>
        <p:nvSpPr>
          <p:cNvPr id="18" name="Rectangle 17"/>
          <p:cNvSpPr/>
          <p:nvPr userDrawn="1"/>
        </p:nvSpPr>
        <p:spPr>
          <a:xfrm>
            <a:off x="0" y="0"/>
            <a:ext cx="12188825" cy="133350"/>
          </a:xfrm>
          <a:prstGeom prst="rect">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Placeholder 1"/>
          <p:cNvSpPr>
            <a:spLocks noGrp="1"/>
          </p:cNvSpPr>
          <p:nvPr>
            <p:ph type="title"/>
          </p:nvPr>
        </p:nvSpPr>
        <p:spPr>
          <a:xfrm>
            <a:off x="469900" y="444500"/>
            <a:ext cx="11249024" cy="838200"/>
          </a:xfrm>
          <a:prstGeom prst="rect">
            <a:avLst/>
          </a:prstGeom>
        </p:spPr>
        <p:txBody>
          <a:bodyPr vert="horz" lIns="0" tIns="0" rIns="0" bIns="0" rtlCol="0" anchor="t">
            <a:normAutofit/>
          </a:bodyPr>
          <a:lstStyle>
            <a:lvl1pPr>
              <a:defRPr lang="en-US" dirty="0"/>
            </a:lvl1pPr>
          </a:lstStyle>
          <a:p>
            <a:pPr lvl="0"/>
            <a:r>
              <a:rPr lang="en-US" dirty="0"/>
              <a:t>Click to edit Master title style</a:t>
            </a:r>
          </a:p>
        </p:txBody>
      </p:sp>
      <p:sp>
        <p:nvSpPr>
          <p:cNvPr id="8" name="Picture Placeholder 2"/>
          <p:cNvSpPr>
            <a:spLocks noGrp="1"/>
          </p:cNvSpPr>
          <p:nvPr>
            <p:ph type="pic" idx="10"/>
          </p:nvPr>
        </p:nvSpPr>
        <p:spPr>
          <a:xfrm>
            <a:off x="474053" y="1434567"/>
            <a:ext cx="7449212" cy="4691597"/>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dirty="0"/>
              <a:t>Click icon to add picture</a:t>
            </a:r>
          </a:p>
        </p:txBody>
      </p:sp>
      <p:sp>
        <p:nvSpPr>
          <p:cNvPr id="9" name="Content Placeholder 2"/>
          <p:cNvSpPr>
            <a:spLocks noGrp="1"/>
          </p:cNvSpPr>
          <p:nvPr>
            <p:ph idx="13"/>
          </p:nvPr>
        </p:nvSpPr>
        <p:spPr>
          <a:xfrm>
            <a:off x="8132399" y="1434567"/>
            <a:ext cx="3577716" cy="4691598"/>
          </a:xfrm>
        </p:spPr>
        <p:txBody>
          <a:bodyPr vert="horz" lIns="0" tIns="0" rIns="0" bIns="0" rtlCol="0">
            <a:normAutofit/>
          </a:bodyPr>
          <a:lstStyle>
            <a:lvl1pPr>
              <a:defRPr lang="en-US" noProof="0" dirty="0" smtClean="0"/>
            </a:lvl1pPr>
            <a:lvl2pPr>
              <a:defRPr lang="en-US" noProof="0" dirty="0" smtClean="0"/>
            </a:lvl2pPr>
            <a:lvl3pPr>
              <a:defRPr lang="en-US" noProof="0" dirty="0" smtClean="0"/>
            </a:lvl3pPr>
            <a:lvl4pPr>
              <a:defRPr lang="en-US" noProof="0" dirty="0" smtClean="0"/>
            </a:lvl4pPr>
            <a:lvl5pPr>
              <a:defRPr lang="en-US" noProof="0" dirty="0"/>
            </a:lvl5pPr>
          </a:lstStyle>
          <a:p>
            <a:pPr lvl="0"/>
            <a:r>
              <a:rPr kumimoji="0" lang="en-US" sz="2800" b="0" i="0" u="none" strike="noStrike" kern="1200" cap="none" spc="0" normalizeH="0" baseline="0" noProof="0" dirty="0">
                <a:ln>
                  <a:noFill/>
                </a:ln>
                <a:solidFill>
                  <a:srgbClr val="3D3D3D"/>
                </a:solidFill>
                <a:effectLst/>
                <a:uLnTx/>
                <a:uFillTx/>
                <a:latin typeface="+mn-lt"/>
                <a:ea typeface="+mn-ea"/>
                <a:cs typeface="+mn-cs"/>
              </a:rPr>
              <a:t>Click to edit Master text styles</a:t>
            </a:r>
          </a:p>
          <a:p>
            <a:pPr lvl="1"/>
            <a:r>
              <a:rPr kumimoji="0" lang="en-US" sz="2400" b="0" i="0" u="none" strike="noStrike" kern="1200" cap="none" spc="0" normalizeH="0" baseline="0" noProof="0" dirty="0">
                <a:ln>
                  <a:noFill/>
                </a:ln>
                <a:solidFill>
                  <a:srgbClr val="3D3D3D"/>
                </a:solidFill>
                <a:effectLst/>
                <a:uLnTx/>
                <a:uFillTx/>
                <a:latin typeface="+mn-lt"/>
                <a:ea typeface="+mn-ea"/>
                <a:cs typeface="+mn-cs"/>
              </a:rPr>
              <a:t>Second level</a:t>
            </a:r>
          </a:p>
          <a:p>
            <a:pPr lvl="2"/>
            <a:r>
              <a:rPr kumimoji="0" lang="en-US" sz="1800" b="0" i="0" u="none" strike="noStrike" kern="1200" cap="none" spc="0" normalizeH="0" baseline="0" noProof="0" dirty="0">
                <a:ln>
                  <a:noFill/>
                </a:ln>
                <a:solidFill>
                  <a:srgbClr val="3D3D3D"/>
                </a:solidFill>
                <a:effectLst/>
                <a:uLnTx/>
                <a:uFillTx/>
                <a:latin typeface="+mn-lt"/>
                <a:ea typeface="+mn-ea"/>
                <a:cs typeface="+mn-cs"/>
              </a:rPr>
              <a:t>Third level</a:t>
            </a:r>
          </a:p>
          <a:p>
            <a:pPr lvl="3"/>
            <a:r>
              <a:rPr kumimoji="0" lang="en-US" sz="1800" b="0" i="0" u="none" strike="noStrike" kern="1200" cap="none" spc="0" normalizeH="0" baseline="0" noProof="0" dirty="0">
                <a:ln>
                  <a:noFill/>
                </a:ln>
                <a:solidFill>
                  <a:srgbClr val="3D3D3D"/>
                </a:solidFill>
                <a:effectLst/>
                <a:uLnTx/>
                <a:uFillTx/>
                <a:latin typeface="+mn-lt"/>
                <a:ea typeface="+mn-ea"/>
                <a:cs typeface="+mn-cs"/>
              </a:rPr>
              <a:t>Fourth level</a:t>
            </a:r>
          </a:p>
          <a:p>
            <a:pPr lvl="4"/>
            <a:r>
              <a:rPr kumimoji="0" lang="en-US" sz="1800" b="0" i="0" u="none" strike="noStrike" kern="1200" cap="none" spc="0" normalizeH="0" baseline="0" noProof="0" dirty="0">
                <a:ln>
                  <a:noFill/>
                </a:ln>
                <a:solidFill>
                  <a:srgbClr val="3D3D3D"/>
                </a:solidFill>
                <a:effectLst/>
                <a:uLnTx/>
                <a:uFillTx/>
                <a:latin typeface="+mn-lt"/>
                <a:ea typeface="+mn-ea"/>
                <a:cs typeface="+mn-cs"/>
              </a:rPr>
              <a:t>Fifth level</a:t>
            </a:r>
          </a:p>
        </p:txBody>
      </p:sp>
    </p:spTree>
    <p:extLst>
      <p:ext uri="{BB962C8B-B14F-4D97-AF65-F5344CB8AC3E}">
        <p14:creationId xmlns:p14="http://schemas.microsoft.com/office/powerpoint/2010/main" val="9901651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Rectangle 1"/>
          <p:cNvSpPr/>
          <p:nvPr userDrawn="1"/>
        </p:nvSpPr>
        <p:spPr>
          <a:xfrm>
            <a:off x="0" y="-1"/>
            <a:ext cx="12188825" cy="2649415"/>
          </a:xfrm>
          <a:prstGeom prst="rect">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itle Placeholder 1"/>
          <p:cNvSpPr>
            <a:spLocks noGrp="1"/>
          </p:cNvSpPr>
          <p:nvPr>
            <p:ph type="title"/>
          </p:nvPr>
        </p:nvSpPr>
        <p:spPr>
          <a:xfrm>
            <a:off x="457201" y="445477"/>
            <a:ext cx="11274424" cy="837223"/>
          </a:xfrm>
          <a:prstGeom prst="rect">
            <a:avLst/>
          </a:prstGeom>
        </p:spPr>
        <p:txBody>
          <a:bodyPr vert="horz" lIns="0" tIns="0" rIns="0" bIns="0" rtlCol="0" anchor="t">
            <a:normAutofit/>
          </a:bodyPr>
          <a:lstStyle>
            <a:lvl1pPr algn="ctr">
              <a:defRPr lang="en-US" sz="3600" dirty="0">
                <a:solidFill>
                  <a:schemeClr val="bg1"/>
                </a:solidFill>
              </a:defRPr>
            </a:lvl1pPr>
          </a:lstStyle>
          <a:p>
            <a:pPr lvl="0"/>
            <a:r>
              <a:rPr lang="en-US" dirty="0"/>
              <a:t>Click to edit Master title style</a:t>
            </a:r>
          </a:p>
        </p:txBody>
      </p:sp>
    </p:spTree>
    <p:extLst>
      <p:ext uri="{BB962C8B-B14F-4D97-AF65-F5344CB8AC3E}">
        <p14:creationId xmlns:p14="http://schemas.microsoft.com/office/powerpoint/2010/main" val="3215784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49005" y="5867132"/>
            <a:ext cx="551023" cy="365125"/>
          </a:xfrm>
        </p:spPr>
        <p:txBody>
          <a:bodyPr/>
          <a:lstStyle/>
          <a:p>
            <a:fld id="{D57F1E4F-1CFF-5643-939E-217C01CDF565}" type="slidenum">
              <a:rPr lang="en-US" dirty="0"/>
              <a:pPr/>
              <a:t>‹#›</a:t>
            </a:fld>
            <a:endParaRPr lang="en-US" dirty="0"/>
          </a:p>
        </p:txBody>
      </p:sp>
      <p:sp>
        <p:nvSpPr>
          <p:cNvPr id="7" name="Rectangle 6">
            <a:extLst>
              <a:ext uri="{FF2B5EF4-FFF2-40B4-BE49-F238E27FC236}">
                <a16:creationId xmlns:a16="http://schemas.microsoft.com/office/drawing/2014/main" id="{2A6A0E6C-3BFF-4E54-9C42-1E0DC656AF49}"/>
              </a:ext>
            </a:extLst>
          </p:cNvPr>
          <p:cNvSpPr/>
          <p:nvPr userDrawn="1"/>
        </p:nvSpPr>
        <p:spPr>
          <a:xfrm>
            <a:off x="0" y="0"/>
            <a:ext cx="12188825" cy="133350"/>
          </a:xfrm>
          <a:prstGeom prst="rect">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64320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Orange Blank">
    <p:spTree>
      <p:nvGrpSpPr>
        <p:cNvPr id="1" name=""/>
        <p:cNvGrpSpPr/>
        <p:nvPr/>
      </p:nvGrpSpPr>
      <p:grpSpPr>
        <a:xfrm>
          <a:off x="0" y="0"/>
          <a:ext cx="0" cy="0"/>
          <a:chOff x="0" y="0"/>
          <a:chExt cx="0" cy="0"/>
        </a:xfrm>
      </p:grpSpPr>
      <p:sp>
        <p:nvSpPr>
          <p:cNvPr id="4" name="Rectangle 3"/>
          <p:cNvSpPr/>
          <p:nvPr userDrawn="1"/>
        </p:nvSpPr>
        <p:spPr>
          <a:xfrm>
            <a:off x="0" y="0"/>
            <a:ext cx="12188825" cy="5611813"/>
          </a:xfrm>
          <a:prstGeom prst="rect">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1"/>
          <p:cNvSpPr>
            <a:spLocks noGrp="1"/>
          </p:cNvSpPr>
          <p:nvPr>
            <p:ph type="title"/>
          </p:nvPr>
        </p:nvSpPr>
        <p:spPr>
          <a:xfrm>
            <a:off x="854315" y="5611446"/>
            <a:ext cx="10648710" cy="574847"/>
          </a:xfrm>
        </p:spPr>
        <p:txBody>
          <a:bodyPr anchor="ctr">
            <a:normAutofit/>
          </a:bodyPr>
          <a:lstStyle>
            <a:lvl1pPr algn="l">
              <a:defRPr sz="2800" b="0" cap="none">
                <a:solidFill>
                  <a:schemeClr val="bg2"/>
                </a:solidFill>
              </a:defRPr>
            </a:lvl1pPr>
          </a:lstStyle>
          <a:p>
            <a:r>
              <a:rPr lang="en-US" dirty="0"/>
              <a:t>Click to edit Master title style</a:t>
            </a:r>
          </a:p>
        </p:txBody>
      </p:sp>
      <p:sp>
        <p:nvSpPr>
          <p:cNvPr id="6" name="Text Placeholder 13"/>
          <p:cNvSpPr>
            <a:spLocks noGrp="1"/>
          </p:cNvSpPr>
          <p:nvPr>
            <p:ph type="body" sz="quarter" idx="10"/>
          </p:nvPr>
        </p:nvSpPr>
        <p:spPr>
          <a:xfrm>
            <a:off x="854075" y="4457702"/>
            <a:ext cx="10648950" cy="1052513"/>
          </a:xfrm>
        </p:spPr>
        <p:txBody>
          <a:bodyPr anchor="b">
            <a:normAutofit/>
          </a:bodyPr>
          <a:lstStyle>
            <a:lvl1pPr marL="0" indent="0">
              <a:buFontTx/>
              <a:buNone/>
              <a:defRPr sz="4400" b="1">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28494620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469901" y="444500"/>
            <a:ext cx="11249024" cy="838200"/>
          </a:xfrm>
          <a:prstGeom prst="rect">
            <a:avLst/>
          </a:prstGeom>
        </p:spPr>
        <p:txBody>
          <a:bodyPr vert="horz" lIns="0" tIns="0" rIns="0" bIns="0" rtlCol="0" anchor="t">
            <a:normAutofit/>
          </a:bodyPr>
          <a:lstStyle>
            <a:lvl1pPr>
              <a:defRPr lang="en-US" dirty="0"/>
            </a:lvl1pPr>
          </a:lstStyle>
          <a:p>
            <a:pPr lvl="0"/>
            <a:r>
              <a:rPr lang="en-US" dirty="0"/>
              <a:t>Click to edit Master title style</a:t>
            </a:r>
          </a:p>
        </p:txBody>
      </p:sp>
      <p:sp>
        <p:nvSpPr>
          <p:cNvPr id="15" name="Text Placeholder 2"/>
          <p:cNvSpPr>
            <a:spLocks noGrp="1"/>
          </p:cNvSpPr>
          <p:nvPr>
            <p:ph idx="1"/>
          </p:nvPr>
        </p:nvSpPr>
        <p:spPr>
          <a:xfrm>
            <a:off x="469901" y="1435100"/>
            <a:ext cx="11249024" cy="4691064"/>
          </a:xfrm>
          <a:prstGeom prst="rect">
            <a:avLst/>
          </a:prstGeom>
        </p:spPr>
        <p:txBody>
          <a:bodyPr vert="horz" lIns="0" tIns="0" rIns="0" bIns="0" rtlCol="0">
            <a:norm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Rectangle 16"/>
          <p:cNvSpPr/>
          <p:nvPr userDrawn="1"/>
        </p:nvSpPr>
        <p:spPr>
          <a:xfrm>
            <a:off x="0" y="0"/>
            <a:ext cx="12188825" cy="133350"/>
          </a:xfrm>
          <a:prstGeom prst="rect">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89781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Rectangle 1"/>
          <p:cNvSpPr/>
          <p:nvPr userDrawn="1"/>
        </p:nvSpPr>
        <p:spPr>
          <a:xfrm>
            <a:off x="0" y="0"/>
            <a:ext cx="12188825" cy="133350"/>
          </a:xfrm>
          <a:prstGeom prst="rect">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Placeholder 1"/>
          <p:cNvSpPr>
            <a:spLocks noGrp="1"/>
          </p:cNvSpPr>
          <p:nvPr>
            <p:ph type="title"/>
          </p:nvPr>
        </p:nvSpPr>
        <p:spPr>
          <a:xfrm>
            <a:off x="469901" y="444500"/>
            <a:ext cx="11249024" cy="838200"/>
          </a:xfrm>
          <a:prstGeom prst="rect">
            <a:avLst/>
          </a:prstGeom>
        </p:spPr>
        <p:txBody>
          <a:bodyPr vert="horz" lIns="0" tIns="0" rIns="0" bIns="0" rtlCol="0" anchor="t">
            <a:normAutofit/>
          </a:bodyPr>
          <a:lstStyle>
            <a:lvl1pPr>
              <a:defRPr lang="en-US" dirty="0"/>
            </a:lvl1pPr>
          </a:lstStyle>
          <a:p>
            <a:pPr lvl="0"/>
            <a:r>
              <a:rPr lang="en-US" dirty="0"/>
              <a:t>Click to edit Master title style</a:t>
            </a:r>
          </a:p>
        </p:txBody>
      </p:sp>
    </p:spTree>
    <p:extLst>
      <p:ext uri="{BB962C8B-B14F-4D97-AF65-F5344CB8AC3E}">
        <p14:creationId xmlns:p14="http://schemas.microsoft.com/office/powerpoint/2010/main" val="1956532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1610" y="2666999"/>
            <a:ext cx="8928421" cy="2110382"/>
          </a:xfrm>
        </p:spPr>
        <p:txBody>
          <a:bodyPr anchor="b"/>
          <a:lstStyle>
            <a:lvl1pPr algn="r">
              <a:defRPr sz="3999" b="0" cap="none"/>
            </a:lvl1pPr>
          </a:lstStyle>
          <a:p>
            <a:r>
              <a:rPr lang="en-US"/>
              <a:t>Click to edit Master title style</a:t>
            </a:r>
            <a:endParaRPr lang="en-US" dirty="0"/>
          </a:p>
        </p:txBody>
      </p:sp>
      <p:sp>
        <p:nvSpPr>
          <p:cNvPr id="3" name="Text Placeholder 2"/>
          <p:cNvSpPr>
            <a:spLocks noGrp="1"/>
          </p:cNvSpPr>
          <p:nvPr>
            <p:ph type="body" idx="1"/>
          </p:nvPr>
        </p:nvSpPr>
        <p:spPr>
          <a:xfrm>
            <a:off x="2571608" y="4777381"/>
            <a:ext cx="8928422" cy="860400"/>
          </a:xfrm>
        </p:spPr>
        <p:txBody>
          <a:bodyPr anchor="t">
            <a:normAutofit/>
          </a:bodyPr>
          <a:lstStyle>
            <a:lvl1pPr marL="0" indent="0" algn="r">
              <a:buNone/>
              <a:defRPr sz="1999">
                <a:solidFill>
                  <a:schemeClr val="tx1"/>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96402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3925" y="685801"/>
            <a:ext cx="10016104"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3926" y="2667000"/>
            <a:ext cx="4893780" cy="3124201"/>
          </a:xfrm>
        </p:spPr>
        <p:txBody>
          <a:bodyPr>
            <a:normAutofit/>
          </a:bodyPr>
          <a:lstStyle>
            <a:lvl1pPr>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6246" y="2667000"/>
            <a:ext cx="4893781" cy="3124200"/>
          </a:xfrm>
        </p:spPr>
        <p:txBody>
          <a:bodyPr>
            <a:normAutofit/>
          </a:bodyPr>
          <a:lstStyle>
            <a:lvl1pPr>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955947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1718" y="2658533"/>
            <a:ext cx="4605988" cy="576262"/>
          </a:xfrm>
        </p:spPr>
        <p:txBody>
          <a:bodyPr anchor="b">
            <a:noAutofit/>
          </a:bodyPr>
          <a:lstStyle>
            <a:lvl1pPr marL="0" indent="0">
              <a:buNone/>
              <a:defRPr sz="2799" b="0">
                <a:solidFill>
                  <a:schemeClr val="accent1">
                    <a:lumMod val="75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4" name="Content Placeholder 3"/>
          <p:cNvSpPr>
            <a:spLocks noGrp="1"/>
          </p:cNvSpPr>
          <p:nvPr>
            <p:ph sz="half" idx="2"/>
          </p:nvPr>
        </p:nvSpPr>
        <p:spPr>
          <a:xfrm>
            <a:off x="1483925" y="3335337"/>
            <a:ext cx="4893781" cy="2455862"/>
          </a:xfrm>
        </p:spPr>
        <p:txBody>
          <a:bodyPr anchor="t">
            <a:normAutofit/>
          </a:bodyPr>
          <a:lstStyle>
            <a:lvl1pPr>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78696" y="2667000"/>
            <a:ext cx="4621333" cy="576262"/>
          </a:xfrm>
        </p:spPr>
        <p:txBody>
          <a:bodyPr anchor="b">
            <a:noAutofit/>
          </a:bodyPr>
          <a:lstStyle>
            <a:lvl1pPr marL="0" indent="0">
              <a:buNone/>
              <a:defRPr sz="2799" b="0">
                <a:solidFill>
                  <a:schemeClr val="accent1">
                    <a:lumMod val="75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6" name="Content Placeholder 5"/>
          <p:cNvSpPr>
            <a:spLocks noGrp="1"/>
          </p:cNvSpPr>
          <p:nvPr>
            <p:ph sz="quarter" idx="4"/>
          </p:nvPr>
        </p:nvSpPr>
        <p:spPr>
          <a:xfrm>
            <a:off x="6606246" y="3335337"/>
            <a:ext cx="4893781" cy="2455862"/>
          </a:xfrm>
        </p:spPr>
        <p:txBody>
          <a:bodyPr anchor="t">
            <a:normAutofit/>
          </a:bodyPr>
          <a:lstStyle>
            <a:lvl1pPr>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815342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
        <p:nvSpPr>
          <p:cNvPr id="6" name="Rectangle 5">
            <a:extLst>
              <a:ext uri="{FF2B5EF4-FFF2-40B4-BE49-F238E27FC236}">
                <a16:creationId xmlns:a16="http://schemas.microsoft.com/office/drawing/2014/main" id="{0AB2F097-B983-4BFE-9C7D-A69888F87C75}"/>
              </a:ext>
            </a:extLst>
          </p:cNvPr>
          <p:cNvSpPr/>
          <p:nvPr userDrawn="1"/>
        </p:nvSpPr>
        <p:spPr>
          <a:xfrm>
            <a:off x="0" y="0"/>
            <a:ext cx="12188825" cy="133350"/>
          </a:xfrm>
          <a:prstGeom prst="rect">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2284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87602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3926" y="1600200"/>
            <a:ext cx="3548197" cy="1371600"/>
          </a:xfrm>
        </p:spPr>
        <p:txBody>
          <a:bodyPr anchor="b">
            <a:normAutofit/>
          </a:bodyPr>
          <a:lstStyle>
            <a:lvl1pPr algn="ctr">
              <a:defRPr sz="2399" b="0"/>
            </a:lvl1pPr>
          </a:lstStyle>
          <a:p>
            <a:r>
              <a:rPr lang="en-US"/>
              <a:t>Click to edit Master title style</a:t>
            </a:r>
            <a:endParaRPr lang="en-US" dirty="0"/>
          </a:p>
        </p:txBody>
      </p:sp>
      <p:sp>
        <p:nvSpPr>
          <p:cNvPr id="3" name="Content Placeholder 2"/>
          <p:cNvSpPr>
            <a:spLocks noGrp="1"/>
          </p:cNvSpPr>
          <p:nvPr>
            <p:ph idx="1"/>
          </p:nvPr>
        </p:nvSpPr>
        <p:spPr>
          <a:xfrm>
            <a:off x="5260663" y="685800"/>
            <a:ext cx="6239365" cy="5105401"/>
          </a:xfrm>
        </p:spPr>
        <p:txBody>
          <a:bodyPr anchor="ctr">
            <a:normAutofit/>
          </a:bodyPr>
          <a:lstStyle>
            <a:lvl1pPr>
              <a:defRPr sz="1999"/>
            </a:lvl1pPr>
            <a:lvl2pPr>
              <a:defRPr sz="1799"/>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3926" y="2971800"/>
            <a:ext cx="3548197" cy="1828800"/>
          </a:xfrm>
        </p:spPr>
        <p:txBody>
          <a:bodyPr>
            <a:normAutofit/>
          </a:bodyPr>
          <a:lstStyle>
            <a:lvl1pPr marL="0" indent="0" algn="ctr">
              <a:buNone/>
              <a:defRPr sz="16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719278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338" y="1752599"/>
            <a:ext cx="5424745" cy="1371600"/>
          </a:xfrm>
        </p:spPr>
        <p:txBody>
          <a:bodyPr anchor="b">
            <a:normAutofit/>
          </a:bodyPr>
          <a:lstStyle>
            <a:lvl1pPr algn="ctr">
              <a:defRPr sz="2799"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2704" y="914400"/>
            <a:ext cx="3280120"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338" y="3124199"/>
            <a:ext cx="5424745" cy="1828800"/>
          </a:xfrm>
        </p:spPr>
        <p:txBody>
          <a:bodyPr>
            <a:normAutofit/>
          </a:bodyPr>
          <a:lstStyle>
            <a:lvl1pPr marL="0" indent="0" algn="ctr">
              <a:buNone/>
              <a:defRPr sz="1799"/>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187156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773" y="1"/>
            <a:ext cx="2436178"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3925" y="685801"/>
            <a:ext cx="10016104"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3924" y="2667000"/>
            <a:ext cx="10016104"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0122" y="5883276"/>
            <a:ext cx="1142702"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10/9/2017</a:t>
            </a:fld>
            <a:endParaRPr lang="en-US" dirty="0"/>
          </a:p>
        </p:txBody>
      </p:sp>
      <p:sp>
        <p:nvSpPr>
          <p:cNvPr id="5" name="Footer Placeholder 4"/>
          <p:cNvSpPr>
            <a:spLocks noGrp="1"/>
          </p:cNvSpPr>
          <p:nvPr>
            <p:ph type="ftr" sz="quarter" idx="3"/>
          </p:nvPr>
        </p:nvSpPr>
        <p:spPr>
          <a:xfrm>
            <a:off x="2571610" y="5883276"/>
            <a:ext cx="7082332"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49005" y="5883276"/>
            <a:ext cx="55102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
        <p:nvSpPr>
          <p:cNvPr id="14" name="Rectangle 13">
            <a:extLst>
              <a:ext uri="{FF2B5EF4-FFF2-40B4-BE49-F238E27FC236}">
                <a16:creationId xmlns:a16="http://schemas.microsoft.com/office/drawing/2014/main" id="{B1175556-57F4-455F-8DE0-6137446B6A1B}"/>
              </a:ext>
            </a:extLst>
          </p:cNvPr>
          <p:cNvSpPr/>
          <p:nvPr userDrawn="1"/>
        </p:nvSpPr>
        <p:spPr>
          <a:xfrm>
            <a:off x="0" y="0"/>
            <a:ext cx="12188825" cy="133350"/>
          </a:xfrm>
          <a:prstGeom prst="rect">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0825332"/>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2" r:id="rId18"/>
    <p:sldLayoutId id="2147483683" r:id="rId19"/>
    <p:sldLayoutId id="2147483684" r:id="rId20"/>
    <p:sldLayoutId id="2147483650" r:id="rId21"/>
    <p:sldLayoutId id="2147483654" r:id="rId22"/>
  </p:sldLayoutIdLst>
  <p:txStyles>
    <p:titleStyle>
      <a:lvl1pPr algn="ctr" defTabSz="457063" rtl="0" eaLnBrk="1" latinLnBrk="0" hangingPunct="1">
        <a:spcBef>
          <a:spcPct val="0"/>
        </a:spcBef>
        <a:buNone/>
        <a:defRPr sz="3999"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664" indent="-285664" algn="l" defTabSz="457063" rtl="0" eaLnBrk="1" latinLnBrk="0" hangingPunct="1">
        <a:spcBef>
          <a:spcPct val="20000"/>
        </a:spcBef>
        <a:spcAft>
          <a:spcPts val="600"/>
        </a:spcAft>
        <a:buClr>
          <a:schemeClr val="accent1">
            <a:lumMod val="75000"/>
          </a:schemeClr>
        </a:buClr>
        <a:buSzPct val="145000"/>
        <a:buFont typeface="Arial"/>
        <a:buChar char="•"/>
        <a:defRPr sz="2399" kern="1200" cap="none">
          <a:solidFill>
            <a:schemeClr val="tx1"/>
          </a:solidFill>
          <a:effectLst/>
          <a:latin typeface="+mn-lt"/>
          <a:ea typeface="+mn-ea"/>
          <a:cs typeface="+mn-cs"/>
        </a:defRPr>
      </a:lvl1pPr>
      <a:lvl2pPr marL="742727" indent="-285664" algn="l" defTabSz="457063" rtl="0" eaLnBrk="1" latinLnBrk="0" hangingPunct="1">
        <a:spcBef>
          <a:spcPct val="20000"/>
        </a:spcBef>
        <a:spcAft>
          <a:spcPts val="600"/>
        </a:spcAft>
        <a:buClr>
          <a:schemeClr val="accent1">
            <a:lumMod val="75000"/>
          </a:schemeClr>
        </a:buClr>
        <a:buSzPct val="145000"/>
        <a:buFont typeface="Arial"/>
        <a:buChar char="•"/>
        <a:defRPr sz="1999" kern="1200" cap="none">
          <a:solidFill>
            <a:schemeClr val="tx1"/>
          </a:solidFill>
          <a:effectLst/>
          <a:latin typeface="+mn-lt"/>
          <a:ea typeface="+mn-ea"/>
          <a:cs typeface="+mn-cs"/>
        </a:defRPr>
      </a:lvl2pPr>
      <a:lvl3pPr marL="1199790" indent="-285664" algn="l" defTabSz="457063" rtl="0" eaLnBrk="1" latinLnBrk="0" hangingPunct="1">
        <a:spcBef>
          <a:spcPct val="20000"/>
        </a:spcBef>
        <a:spcAft>
          <a:spcPts val="600"/>
        </a:spcAft>
        <a:buClr>
          <a:schemeClr val="accent1">
            <a:lumMod val="75000"/>
          </a:schemeClr>
        </a:buClr>
        <a:buSzPct val="145000"/>
        <a:buFont typeface="Arial"/>
        <a:buChar char="•"/>
        <a:defRPr sz="1799" kern="1200" cap="none">
          <a:solidFill>
            <a:schemeClr val="tx1"/>
          </a:solidFill>
          <a:effectLst/>
          <a:latin typeface="+mn-lt"/>
          <a:ea typeface="+mn-ea"/>
          <a:cs typeface="+mn-cs"/>
        </a:defRPr>
      </a:lvl3pPr>
      <a:lvl4pPr marL="1542587" indent="-171399" algn="l" defTabSz="457063"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1999650" indent="-171399" algn="l" defTabSz="457063"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3846" indent="-228531" algn="l" defTabSz="457063"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0908" indent="-228531" algn="l" defTabSz="457063"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7971" indent="-228531" algn="l" defTabSz="457063"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5034" indent="-228531" algn="l" defTabSz="457063"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063" rtl="0" eaLnBrk="1" latinLnBrk="0" hangingPunct="1">
        <a:defRPr sz="1799" kern="1200">
          <a:solidFill>
            <a:schemeClr val="tx1"/>
          </a:solidFill>
          <a:latin typeface="+mn-lt"/>
          <a:ea typeface="+mn-ea"/>
          <a:cs typeface="+mn-cs"/>
        </a:defRPr>
      </a:lvl1pPr>
      <a:lvl2pPr marL="457063" algn="l" defTabSz="457063" rtl="0" eaLnBrk="1" latinLnBrk="0" hangingPunct="1">
        <a:defRPr sz="1799" kern="1200">
          <a:solidFill>
            <a:schemeClr val="tx1"/>
          </a:solidFill>
          <a:latin typeface="+mn-lt"/>
          <a:ea typeface="+mn-ea"/>
          <a:cs typeface="+mn-cs"/>
        </a:defRPr>
      </a:lvl2pPr>
      <a:lvl3pPr marL="914126" algn="l" defTabSz="457063" rtl="0" eaLnBrk="1" latinLnBrk="0" hangingPunct="1">
        <a:defRPr sz="1799" kern="1200">
          <a:solidFill>
            <a:schemeClr val="tx1"/>
          </a:solidFill>
          <a:latin typeface="+mn-lt"/>
          <a:ea typeface="+mn-ea"/>
          <a:cs typeface="+mn-cs"/>
        </a:defRPr>
      </a:lvl3pPr>
      <a:lvl4pPr marL="1371189" algn="l" defTabSz="457063" rtl="0" eaLnBrk="1" latinLnBrk="0" hangingPunct="1">
        <a:defRPr sz="1799" kern="1200">
          <a:solidFill>
            <a:schemeClr val="tx1"/>
          </a:solidFill>
          <a:latin typeface="+mn-lt"/>
          <a:ea typeface="+mn-ea"/>
          <a:cs typeface="+mn-cs"/>
        </a:defRPr>
      </a:lvl4pPr>
      <a:lvl5pPr marL="1828251" algn="l" defTabSz="457063" rtl="0" eaLnBrk="1" latinLnBrk="0" hangingPunct="1">
        <a:defRPr sz="1799" kern="1200">
          <a:solidFill>
            <a:schemeClr val="tx1"/>
          </a:solidFill>
          <a:latin typeface="+mn-lt"/>
          <a:ea typeface="+mn-ea"/>
          <a:cs typeface="+mn-cs"/>
        </a:defRPr>
      </a:lvl5pPr>
      <a:lvl6pPr marL="2285314" algn="l" defTabSz="457063" rtl="0" eaLnBrk="1" latinLnBrk="0" hangingPunct="1">
        <a:defRPr sz="1799" kern="1200">
          <a:solidFill>
            <a:schemeClr val="tx1"/>
          </a:solidFill>
          <a:latin typeface="+mn-lt"/>
          <a:ea typeface="+mn-ea"/>
          <a:cs typeface="+mn-cs"/>
        </a:defRPr>
      </a:lvl6pPr>
      <a:lvl7pPr marL="2742377" algn="l" defTabSz="457063" rtl="0" eaLnBrk="1" latinLnBrk="0" hangingPunct="1">
        <a:defRPr sz="1799" kern="1200">
          <a:solidFill>
            <a:schemeClr val="tx1"/>
          </a:solidFill>
          <a:latin typeface="+mn-lt"/>
          <a:ea typeface="+mn-ea"/>
          <a:cs typeface="+mn-cs"/>
        </a:defRPr>
      </a:lvl7pPr>
      <a:lvl8pPr marL="3199440" algn="l" defTabSz="457063" rtl="0" eaLnBrk="1" latinLnBrk="0" hangingPunct="1">
        <a:defRPr sz="1799" kern="1200">
          <a:solidFill>
            <a:schemeClr val="tx1"/>
          </a:solidFill>
          <a:latin typeface="+mn-lt"/>
          <a:ea typeface="+mn-ea"/>
          <a:cs typeface="+mn-cs"/>
        </a:defRPr>
      </a:lvl8pPr>
      <a:lvl9pPr marL="3656503" algn="l" defTabSz="457063"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64A07-8A34-46C8-847E-79EC9B2E81DF}"/>
              </a:ext>
            </a:extLst>
          </p:cNvPr>
          <p:cNvSpPr>
            <a:spLocks noGrp="1"/>
          </p:cNvSpPr>
          <p:nvPr>
            <p:ph type="ctrTitle"/>
          </p:nvPr>
        </p:nvSpPr>
        <p:spPr/>
        <p:txBody>
          <a:bodyPr/>
          <a:lstStyle/>
          <a:p>
            <a:r>
              <a:rPr lang="en-US" dirty="0"/>
              <a:t>Intro to Decision Center</a:t>
            </a:r>
          </a:p>
        </p:txBody>
      </p:sp>
      <p:sp>
        <p:nvSpPr>
          <p:cNvPr id="3" name="Subtitle 2">
            <a:extLst>
              <a:ext uri="{FF2B5EF4-FFF2-40B4-BE49-F238E27FC236}">
                <a16:creationId xmlns:a16="http://schemas.microsoft.com/office/drawing/2014/main" id="{C9ECAE5F-733A-4169-B438-86C081FBEDE8}"/>
              </a:ext>
            </a:extLst>
          </p:cNvPr>
          <p:cNvSpPr>
            <a:spLocks noGrp="1"/>
          </p:cNvSpPr>
          <p:nvPr>
            <p:ph type="subTitle" idx="1"/>
          </p:nvPr>
        </p:nvSpPr>
        <p:spPr/>
        <p:txBody>
          <a:bodyPr/>
          <a:lstStyle/>
          <a:p>
            <a:r>
              <a:rPr lang="en-US" sz="2800" dirty="0"/>
              <a:t>Kathy Setter</a:t>
            </a:r>
          </a:p>
          <a:p>
            <a:r>
              <a:rPr lang="en-US" dirty="0"/>
              <a:t>Indianhead Federated Library System, Wisconsin</a:t>
            </a:r>
          </a:p>
        </p:txBody>
      </p:sp>
    </p:spTree>
    <p:extLst>
      <p:ext uri="{BB962C8B-B14F-4D97-AF65-F5344CB8AC3E}">
        <p14:creationId xmlns:p14="http://schemas.microsoft.com/office/powerpoint/2010/main" val="3690228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901" y="444500"/>
            <a:ext cx="11249024" cy="604982"/>
          </a:xfrm>
        </p:spPr>
        <p:txBody>
          <a:bodyPr>
            <a:normAutofit/>
          </a:bodyPr>
          <a:lstStyle/>
          <a:p>
            <a:r>
              <a:rPr lang="en-US" sz="3200" dirty="0"/>
              <a:t>Evaluation – Circulation – Hourly Activity</a:t>
            </a:r>
          </a:p>
        </p:txBody>
      </p:sp>
      <p:sp>
        <p:nvSpPr>
          <p:cNvPr id="4" name="Content Placeholder 2"/>
          <p:cNvSpPr txBox="1">
            <a:spLocks/>
          </p:cNvSpPr>
          <p:nvPr/>
        </p:nvSpPr>
        <p:spPr>
          <a:xfrm>
            <a:off x="1412876" y="1282700"/>
            <a:ext cx="7458363" cy="4816764"/>
          </a:xfrm>
          <a:prstGeom prst="rect">
            <a:avLst/>
          </a:prstGeom>
        </p:spPr>
        <p:txBody>
          <a:bodyPr/>
          <a:lstStyle>
            <a:lvl1pPr marL="169863" indent="-169863" algn="l" defTabSz="609493" rtl="0" eaLnBrk="1" latinLnBrk="0" hangingPunct="1">
              <a:lnSpc>
                <a:spcPct val="85000"/>
              </a:lnSpc>
              <a:spcBef>
                <a:spcPct val="20000"/>
              </a:spcBef>
              <a:buClr>
                <a:schemeClr val="accent6">
                  <a:lumMod val="60000"/>
                  <a:lumOff val="40000"/>
                </a:schemeClr>
              </a:buClr>
              <a:buFont typeface="Arial"/>
              <a:buChar char="•"/>
              <a:defRPr sz="2400" kern="1200">
                <a:solidFill>
                  <a:srgbClr val="3D3D3D"/>
                </a:solidFill>
                <a:latin typeface="+mn-lt"/>
                <a:ea typeface="+mn-ea"/>
                <a:cs typeface="+mn-cs"/>
              </a:defRPr>
            </a:lvl1pPr>
            <a:lvl2pPr marL="687388" indent="-231775" algn="l" defTabSz="609493" rtl="0" eaLnBrk="1" latinLnBrk="0" hangingPunct="1">
              <a:lnSpc>
                <a:spcPct val="85000"/>
              </a:lnSpc>
              <a:spcBef>
                <a:spcPct val="20000"/>
              </a:spcBef>
              <a:buClr>
                <a:schemeClr val="accent6">
                  <a:lumMod val="60000"/>
                  <a:lumOff val="40000"/>
                </a:schemeClr>
              </a:buClr>
              <a:buFont typeface="Arial"/>
              <a:buChar char="–"/>
              <a:defRPr sz="2000" kern="1200">
                <a:solidFill>
                  <a:srgbClr val="3D3D3D"/>
                </a:solidFill>
                <a:latin typeface="+mn-lt"/>
                <a:ea typeface="+mn-ea"/>
                <a:cs typeface="+mn-cs"/>
              </a:defRPr>
            </a:lvl2pPr>
            <a:lvl3pPr marL="973138" indent="-168275" algn="l" defTabSz="609493" rtl="0" eaLnBrk="1" latinLnBrk="0" hangingPunct="1">
              <a:lnSpc>
                <a:spcPct val="85000"/>
              </a:lnSpc>
              <a:spcBef>
                <a:spcPct val="20000"/>
              </a:spcBef>
              <a:buClr>
                <a:schemeClr val="accent6">
                  <a:lumMod val="60000"/>
                  <a:lumOff val="40000"/>
                </a:schemeClr>
              </a:buClr>
              <a:buFont typeface="Arial"/>
              <a:buChar char="•"/>
              <a:defRPr sz="1800" kern="1200">
                <a:solidFill>
                  <a:srgbClr val="3D3D3D"/>
                </a:solidFill>
                <a:latin typeface="+mn-lt"/>
                <a:ea typeface="+mn-ea"/>
                <a:cs typeface="+mn-cs"/>
              </a:defRPr>
            </a:lvl3pPr>
            <a:lvl4pPr marL="1312863" indent="-169863" algn="l" defTabSz="609493" rtl="0" eaLnBrk="1" latinLnBrk="0" hangingPunct="1">
              <a:lnSpc>
                <a:spcPct val="85000"/>
              </a:lnSpc>
              <a:spcBef>
                <a:spcPct val="20000"/>
              </a:spcBef>
              <a:buClr>
                <a:schemeClr val="accent6">
                  <a:lumMod val="60000"/>
                  <a:lumOff val="40000"/>
                </a:schemeClr>
              </a:buClr>
              <a:buFont typeface="Arial"/>
              <a:buChar char="–"/>
              <a:defRPr sz="1800" kern="1200">
                <a:solidFill>
                  <a:srgbClr val="3D3D3D"/>
                </a:solidFill>
                <a:latin typeface="+mn-lt"/>
                <a:ea typeface="+mn-ea"/>
                <a:cs typeface="+mn-cs"/>
              </a:defRPr>
            </a:lvl4pPr>
            <a:lvl5pPr marL="1544638" indent="-115888" algn="l" defTabSz="609493" rtl="0" eaLnBrk="1" latinLnBrk="0" hangingPunct="1">
              <a:lnSpc>
                <a:spcPct val="85000"/>
              </a:lnSpc>
              <a:spcBef>
                <a:spcPct val="20000"/>
              </a:spcBef>
              <a:buClr>
                <a:schemeClr val="accent6">
                  <a:lumMod val="60000"/>
                  <a:lumOff val="40000"/>
                </a:schemeClr>
              </a:buClr>
              <a:buFont typeface="Arial"/>
              <a:buChar char="»"/>
              <a:defRPr sz="1800" kern="1200">
                <a:solidFill>
                  <a:srgbClr val="3D3D3D"/>
                </a:solidFill>
                <a:latin typeface="+mn-lt"/>
                <a:ea typeface="+mn-ea"/>
                <a:cs typeface="+mn-cs"/>
              </a:defRPr>
            </a:lvl5pPr>
            <a:lvl6pPr marL="3352213" indent="-304747" algn="l" defTabSz="609493" rtl="0" eaLnBrk="1" latinLnBrk="0" hangingPunct="1">
              <a:spcBef>
                <a:spcPct val="20000"/>
              </a:spcBef>
              <a:buFont typeface="Arial"/>
              <a:buChar char="•"/>
              <a:defRPr sz="2700" kern="1200">
                <a:solidFill>
                  <a:schemeClr val="tx1"/>
                </a:solidFill>
                <a:latin typeface="+mn-lt"/>
                <a:ea typeface="+mn-ea"/>
                <a:cs typeface="+mn-cs"/>
              </a:defRPr>
            </a:lvl6pPr>
            <a:lvl7pPr marL="3961707" indent="-304747" algn="l" defTabSz="609493" rtl="0" eaLnBrk="1" latinLnBrk="0" hangingPunct="1">
              <a:spcBef>
                <a:spcPct val="20000"/>
              </a:spcBef>
              <a:buFont typeface="Arial"/>
              <a:buChar char="•"/>
              <a:defRPr sz="2700" kern="1200">
                <a:solidFill>
                  <a:schemeClr val="tx1"/>
                </a:solidFill>
                <a:latin typeface="+mn-lt"/>
                <a:ea typeface="+mn-ea"/>
                <a:cs typeface="+mn-cs"/>
              </a:defRPr>
            </a:lvl7pPr>
            <a:lvl8pPr marL="4571200" indent="-304747" algn="l" defTabSz="609493" rtl="0" eaLnBrk="1" latinLnBrk="0" hangingPunct="1">
              <a:spcBef>
                <a:spcPct val="20000"/>
              </a:spcBef>
              <a:buFont typeface="Arial"/>
              <a:buChar char="•"/>
              <a:defRPr sz="2700" kern="1200">
                <a:solidFill>
                  <a:schemeClr val="tx1"/>
                </a:solidFill>
                <a:latin typeface="+mn-lt"/>
                <a:ea typeface="+mn-ea"/>
                <a:cs typeface="+mn-cs"/>
              </a:defRPr>
            </a:lvl8pPr>
            <a:lvl9pPr marL="5180693" indent="-304747" algn="l" defTabSz="609493" rtl="0" eaLnBrk="1" latinLnBrk="0" hangingPunct="1">
              <a:spcBef>
                <a:spcPct val="20000"/>
              </a:spcBef>
              <a:buFont typeface="Arial"/>
              <a:buChar char="•"/>
              <a:defRPr sz="2700" kern="1200">
                <a:solidFill>
                  <a:schemeClr val="tx1"/>
                </a:solidFill>
                <a:latin typeface="+mn-lt"/>
                <a:ea typeface="+mn-ea"/>
                <a:cs typeface="+mn-cs"/>
              </a:defRPr>
            </a:lvl9pPr>
          </a:lstStyle>
          <a:p>
            <a:r>
              <a:rPr lang="en-US" dirty="0"/>
              <a:t>Limit by date, ptype, format and/or collections</a:t>
            </a:r>
          </a:p>
          <a:p>
            <a:r>
              <a:rPr lang="en-US" dirty="0"/>
              <a:t>Broader range of dates</a:t>
            </a:r>
          </a:p>
          <a:p>
            <a:r>
              <a:rPr lang="en-US" dirty="0"/>
              <a:t>Can limit by locations</a:t>
            </a:r>
          </a:p>
          <a:p>
            <a:r>
              <a:rPr lang="en-US" dirty="0"/>
              <a:t>Can change transaction type</a:t>
            </a:r>
          </a:p>
          <a:p>
            <a:r>
              <a:rPr lang="en-US" dirty="0"/>
              <a:t>Does not do by number of patrons</a:t>
            </a:r>
          </a:p>
        </p:txBody>
      </p:sp>
      <p:pic>
        <p:nvPicPr>
          <p:cNvPr id="5" name="Picture 4"/>
          <p:cNvPicPr>
            <a:picLocks noChangeAspect="1"/>
          </p:cNvPicPr>
          <p:nvPr/>
        </p:nvPicPr>
        <p:blipFill rotWithShape="1">
          <a:blip r:embed="rId2"/>
          <a:srcRect l="20687" t="70527" r="69109" b="3675"/>
          <a:stretch/>
        </p:blipFill>
        <p:spPr>
          <a:xfrm>
            <a:off x="4170990" y="3442400"/>
            <a:ext cx="1403499" cy="2211572"/>
          </a:xfrm>
          <a:prstGeom prst="rect">
            <a:avLst/>
          </a:prstGeom>
        </p:spPr>
      </p:pic>
      <p:pic>
        <p:nvPicPr>
          <p:cNvPr id="6" name="Picture 5">
            <a:extLst>
              <a:ext uri="{FF2B5EF4-FFF2-40B4-BE49-F238E27FC236}">
                <a16:creationId xmlns:a16="http://schemas.microsoft.com/office/drawing/2014/main" id="{63E359E7-9FA3-44FD-A875-E10ABD17161F}"/>
              </a:ext>
            </a:extLst>
          </p:cNvPr>
          <p:cNvPicPr>
            <a:picLocks noChangeAspect="1"/>
          </p:cNvPicPr>
          <p:nvPr/>
        </p:nvPicPr>
        <p:blipFill>
          <a:blip r:embed="rId3"/>
          <a:stretch>
            <a:fillRect/>
          </a:stretch>
        </p:blipFill>
        <p:spPr>
          <a:xfrm>
            <a:off x="1820383" y="3442400"/>
            <a:ext cx="1943100" cy="2238375"/>
          </a:xfrm>
          <a:prstGeom prst="rect">
            <a:avLst/>
          </a:prstGeom>
        </p:spPr>
      </p:pic>
      <p:pic>
        <p:nvPicPr>
          <p:cNvPr id="7" name="Picture 6">
            <a:extLst>
              <a:ext uri="{FF2B5EF4-FFF2-40B4-BE49-F238E27FC236}">
                <a16:creationId xmlns:a16="http://schemas.microsoft.com/office/drawing/2014/main" id="{0B182CFE-1762-45CE-A5F0-1B3166CFBB70}"/>
              </a:ext>
            </a:extLst>
          </p:cNvPr>
          <p:cNvPicPr>
            <a:picLocks noChangeAspect="1"/>
          </p:cNvPicPr>
          <p:nvPr/>
        </p:nvPicPr>
        <p:blipFill>
          <a:blip r:embed="rId4"/>
          <a:stretch>
            <a:fillRect/>
          </a:stretch>
        </p:blipFill>
        <p:spPr>
          <a:xfrm>
            <a:off x="6285532" y="2190335"/>
            <a:ext cx="5578922" cy="3909129"/>
          </a:xfrm>
          <a:prstGeom prst="rect">
            <a:avLst/>
          </a:prstGeom>
        </p:spPr>
      </p:pic>
    </p:spTree>
    <p:extLst>
      <p:ext uri="{BB962C8B-B14F-4D97-AF65-F5344CB8AC3E}">
        <p14:creationId xmlns:p14="http://schemas.microsoft.com/office/powerpoint/2010/main" val="3807866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89A99-956A-4D55-ADFF-E3379273E5AA}"/>
              </a:ext>
            </a:extLst>
          </p:cNvPr>
          <p:cNvSpPr>
            <a:spLocks noGrp="1"/>
          </p:cNvSpPr>
          <p:nvPr>
            <p:ph type="title"/>
          </p:nvPr>
        </p:nvSpPr>
        <p:spPr>
          <a:xfrm>
            <a:off x="1483925" y="357189"/>
            <a:ext cx="10016104" cy="1285874"/>
          </a:xfrm>
        </p:spPr>
        <p:txBody>
          <a:bodyPr/>
          <a:lstStyle/>
          <a:p>
            <a:r>
              <a:rPr lang="en-US" dirty="0"/>
              <a:t>Hourly Circulation by Day of the Week</a:t>
            </a:r>
          </a:p>
        </p:txBody>
      </p:sp>
      <p:pic>
        <p:nvPicPr>
          <p:cNvPr id="3" name="Picture 2">
            <a:extLst>
              <a:ext uri="{FF2B5EF4-FFF2-40B4-BE49-F238E27FC236}">
                <a16:creationId xmlns:a16="http://schemas.microsoft.com/office/drawing/2014/main" id="{7939C8A4-C533-44D7-839C-C1C681F1E158}"/>
              </a:ext>
            </a:extLst>
          </p:cNvPr>
          <p:cNvPicPr>
            <a:picLocks noChangeAspect="1"/>
          </p:cNvPicPr>
          <p:nvPr/>
        </p:nvPicPr>
        <p:blipFill>
          <a:blip r:embed="rId2"/>
          <a:stretch>
            <a:fillRect/>
          </a:stretch>
        </p:blipFill>
        <p:spPr>
          <a:xfrm>
            <a:off x="2375589" y="1385888"/>
            <a:ext cx="8648246" cy="4994183"/>
          </a:xfrm>
          <a:prstGeom prst="rect">
            <a:avLst/>
          </a:prstGeom>
        </p:spPr>
      </p:pic>
    </p:spTree>
    <p:extLst>
      <p:ext uri="{BB962C8B-B14F-4D97-AF65-F5344CB8AC3E}">
        <p14:creationId xmlns:p14="http://schemas.microsoft.com/office/powerpoint/2010/main" val="29944604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3925" y="42863"/>
            <a:ext cx="10016104" cy="1752599"/>
          </a:xfrm>
        </p:spPr>
        <p:txBody>
          <a:bodyPr/>
          <a:lstStyle/>
          <a:p>
            <a:r>
              <a:rPr lang="en-US" dirty="0"/>
              <a:t>Evaluation – Circulation – Patrons</a:t>
            </a:r>
          </a:p>
        </p:txBody>
      </p:sp>
      <p:sp>
        <p:nvSpPr>
          <p:cNvPr id="3" name="Content Placeholder 2"/>
          <p:cNvSpPr>
            <a:spLocks noGrp="1"/>
          </p:cNvSpPr>
          <p:nvPr>
            <p:ph idx="1"/>
          </p:nvPr>
        </p:nvSpPr>
        <p:spPr>
          <a:xfrm>
            <a:off x="1022142" y="1326714"/>
            <a:ext cx="4548908" cy="2686701"/>
          </a:xfrm>
        </p:spPr>
        <p:txBody>
          <a:bodyPr>
            <a:normAutofit lnSpcReduction="10000"/>
          </a:bodyPr>
          <a:lstStyle/>
          <a:p>
            <a:r>
              <a:rPr lang="en-US" dirty="0"/>
              <a:t>Added Patrons by Patron Type</a:t>
            </a:r>
          </a:p>
          <a:p>
            <a:r>
              <a:rPr lang="en-US" dirty="0"/>
              <a:t>Can limit by Home Library</a:t>
            </a:r>
          </a:p>
          <a:p>
            <a:r>
              <a:rPr lang="en-US" dirty="0"/>
              <a:t>Data by month for current and previous year</a:t>
            </a:r>
          </a:p>
          <a:p>
            <a:pPr lvl="1"/>
            <a:r>
              <a:rPr lang="en-US" dirty="0"/>
              <a:t>By year before that</a:t>
            </a:r>
          </a:p>
          <a:p>
            <a:r>
              <a:rPr lang="en-US" dirty="0"/>
              <a:t>See trends between libraries</a:t>
            </a:r>
          </a:p>
        </p:txBody>
      </p:sp>
      <p:pic>
        <p:nvPicPr>
          <p:cNvPr id="5" name="Picture 4"/>
          <p:cNvPicPr>
            <a:picLocks noChangeAspect="1"/>
          </p:cNvPicPr>
          <p:nvPr/>
        </p:nvPicPr>
        <p:blipFill>
          <a:blip r:embed="rId2"/>
          <a:stretch>
            <a:fillRect/>
          </a:stretch>
        </p:blipFill>
        <p:spPr>
          <a:xfrm>
            <a:off x="1999491" y="4142292"/>
            <a:ext cx="2884030" cy="2210666"/>
          </a:xfrm>
          <a:prstGeom prst="rect">
            <a:avLst/>
          </a:prstGeom>
        </p:spPr>
      </p:pic>
      <p:pic>
        <p:nvPicPr>
          <p:cNvPr id="6" name="Picture 5">
            <a:extLst>
              <a:ext uri="{FF2B5EF4-FFF2-40B4-BE49-F238E27FC236}">
                <a16:creationId xmlns:a16="http://schemas.microsoft.com/office/drawing/2014/main" id="{CC922716-AAA2-4AB4-9ABA-689BEF571A4F}"/>
              </a:ext>
            </a:extLst>
          </p:cNvPr>
          <p:cNvPicPr>
            <a:picLocks noChangeAspect="1"/>
          </p:cNvPicPr>
          <p:nvPr/>
        </p:nvPicPr>
        <p:blipFill>
          <a:blip r:embed="rId3"/>
          <a:stretch>
            <a:fillRect/>
          </a:stretch>
        </p:blipFill>
        <p:spPr>
          <a:xfrm>
            <a:off x="5192076" y="2833470"/>
            <a:ext cx="6776209" cy="3519488"/>
          </a:xfrm>
          <a:prstGeom prst="rect">
            <a:avLst/>
          </a:prstGeom>
        </p:spPr>
      </p:pic>
    </p:spTree>
    <p:extLst>
      <p:ext uri="{BB962C8B-B14F-4D97-AF65-F5344CB8AC3E}">
        <p14:creationId xmlns:p14="http://schemas.microsoft.com/office/powerpoint/2010/main" val="35688737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86C4CA7-7D85-42D6-9D6B-673881FD181F}"/>
              </a:ext>
            </a:extLst>
          </p:cNvPr>
          <p:cNvPicPr>
            <a:picLocks noChangeAspect="1"/>
          </p:cNvPicPr>
          <p:nvPr/>
        </p:nvPicPr>
        <p:blipFill>
          <a:blip r:embed="rId3"/>
          <a:stretch>
            <a:fillRect/>
          </a:stretch>
        </p:blipFill>
        <p:spPr>
          <a:xfrm>
            <a:off x="4986337" y="1692716"/>
            <a:ext cx="6988175" cy="3893704"/>
          </a:xfrm>
          <a:prstGeom prst="rect">
            <a:avLst/>
          </a:prstGeom>
        </p:spPr>
      </p:pic>
      <p:sp>
        <p:nvSpPr>
          <p:cNvPr id="2" name="Title 1"/>
          <p:cNvSpPr>
            <a:spLocks noGrp="1"/>
          </p:cNvSpPr>
          <p:nvPr>
            <p:ph type="title"/>
          </p:nvPr>
        </p:nvSpPr>
        <p:spPr>
          <a:xfrm>
            <a:off x="469901" y="598848"/>
            <a:ext cx="11249024" cy="838200"/>
          </a:xfrm>
        </p:spPr>
        <p:txBody>
          <a:bodyPr/>
          <a:lstStyle/>
          <a:p>
            <a:r>
              <a:rPr lang="en-US" dirty="0"/>
              <a:t>Evaluation – Circulation – Top Titles</a:t>
            </a:r>
          </a:p>
        </p:txBody>
      </p:sp>
      <p:sp>
        <p:nvSpPr>
          <p:cNvPr id="3" name="Content Placeholder 2"/>
          <p:cNvSpPr>
            <a:spLocks noGrp="1"/>
          </p:cNvSpPr>
          <p:nvPr>
            <p:ph idx="1"/>
          </p:nvPr>
        </p:nvSpPr>
        <p:spPr>
          <a:xfrm>
            <a:off x="469901" y="1181606"/>
            <a:ext cx="4216399" cy="4977246"/>
          </a:xfrm>
        </p:spPr>
        <p:txBody>
          <a:bodyPr/>
          <a:lstStyle/>
          <a:p>
            <a:pPr lvl="2"/>
            <a:r>
              <a:rPr lang="en-US" dirty="0"/>
              <a:t>Popular titles</a:t>
            </a:r>
          </a:p>
          <a:p>
            <a:pPr lvl="2"/>
            <a:r>
              <a:rPr lang="en-US" dirty="0"/>
              <a:t>Be aware of date implications</a:t>
            </a:r>
          </a:p>
          <a:p>
            <a:pPr lvl="2"/>
            <a:r>
              <a:rPr lang="en-US" dirty="0"/>
              <a:t>Can choose item types</a:t>
            </a:r>
          </a:p>
          <a:p>
            <a:pPr lvl="3"/>
            <a:r>
              <a:rPr lang="en-US" dirty="0"/>
              <a:t>Beware pairing with holds placed</a:t>
            </a:r>
          </a:p>
          <a:p>
            <a:pPr lvl="2"/>
            <a:r>
              <a:rPr lang="en-US" dirty="0"/>
              <a:t>Choose transaction type</a:t>
            </a:r>
          </a:p>
          <a:p>
            <a:pPr lvl="3"/>
            <a:r>
              <a:rPr lang="en-US" dirty="0"/>
              <a:t>By Holds Placed</a:t>
            </a:r>
          </a:p>
          <a:p>
            <a:pPr lvl="2"/>
            <a:r>
              <a:rPr lang="en-US" dirty="0"/>
              <a:t>Transaction Location All for system stats</a:t>
            </a:r>
          </a:p>
          <a:p>
            <a:pPr lvl="2"/>
            <a:r>
              <a:rPr lang="en-US" dirty="0"/>
              <a:t>Gives top 100 titles by   chosen transaction type</a:t>
            </a:r>
          </a:p>
          <a:p>
            <a:pPr lvl="2"/>
            <a:r>
              <a:rPr lang="en-US" dirty="0"/>
              <a:t>Takes time!</a:t>
            </a:r>
          </a:p>
        </p:txBody>
      </p:sp>
      <p:pic>
        <p:nvPicPr>
          <p:cNvPr id="5" name="Picture 4"/>
          <p:cNvPicPr>
            <a:picLocks noChangeAspect="1"/>
          </p:cNvPicPr>
          <p:nvPr/>
        </p:nvPicPr>
        <p:blipFill rotWithShape="1">
          <a:blip r:embed="rId4"/>
          <a:srcRect l="19527" t="70279" r="68413" b="3818"/>
          <a:stretch/>
        </p:blipFill>
        <p:spPr>
          <a:xfrm>
            <a:off x="4203516" y="4394598"/>
            <a:ext cx="1658679" cy="2220514"/>
          </a:xfrm>
          <a:prstGeom prst="rect">
            <a:avLst/>
          </a:prstGeom>
        </p:spPr>
      </p:pic>
    </p:spTree>
    <p:extLst>
      <p:ext uri="{BB962C8B-B14F-4D97-AF65-F5344CB8AC3E}">
        <p14:creationId xmlns:p14="http://schemas.microsoft.com/office/powerpoint/2010/main" val="23523718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5B5D8-F68C-4DE7-BD7A-55D3C357BA01}"/>
              </a:ext>
            </a:extLst>
          </p:cNvPr>
          <p:cNvSpPr>
            <a:spLocks noGrp="1"/>
          </p:cNvSpPr>
          <p:nvPr>
            <p:ph type="title"/>
          </p:nvPr>
        </p:nvSpPr>
        <p:spPr>
          <a:xfrm>
            <a:off x="812413" y="42864"/>
            <a:ext cx="10016104" cy="1300162"/>
          </a:xfrm>
        </p:spPr>
        <p:txBody>
          <a:bodyPr/>
          <a:lstStyle/>
          <a:p>
            <a:r>
              <a:rPr lang="en-US" dirty="0"/>
              <a:t>Use Case: Most checked out Magazines</a:t>
            </a:r>
          </a:p>
        </p:txBody>
      </p:sp>
      <p:pic>
        <p:nvPicPr>
          <p:cNvPr id="4" name="Picture 3">
            <a:extLst>
              <a:ext uri="{FF2B5EF4-FFF2-40B4-BE49-F238E27FC236}">
                <a16:creationId xmlns:a16="http://schemas.microsoft.com/office/drawing/2014/main" id="{9EBA6A8B-6699-47C6-A744-7D598CD8E09E}"/>
              </a:ext>
            </a:extLst>
          </p:cNvPr>
          <p:cNvPicPr>
            <a:picLocks noChangeAspect="1"/>
          </p:cNvPicPr>
          <p:nvPr/>
        </p:nvPicPr>
        <p:blipFill>
          <a:blip r:embed="rId3"/>
          <a:stretch>
            <a:fillRect/>
          </a:stretch>
        </p:blipFill>
        <p:spPr>
          <a:xfrm>
            <a:off x="2495730" y="1252538"/>
            <a:ext cx="9004299" cy="5335206"/>
          </a:xfrm>
          <a:prstGeom prst="rect">
            <a:avLst/>
          </a:prstGeom>
        </p:spPr>
      </p:pic>
    </p:spTree>
    <p:extLst>
      <p:ext uri="{BB962C8B-B14F-4D97-AF65-F5344CB8AC3E}">
        <p14:creationId xmlns:p14="http://schemas.microsoft.com/office/powerpoint/2010/main" val="25730770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2513" y="410516"/>
            <a:ext cx="10016104" cy="1346848"/>
          </a:xfrm>
        </p:spPr>
        <p:txBody>
          <a:bodyPr>
            <a:normAutofit/>
          </a:bodyPr>
          <a:lstStyle/>
          <a:p>
            <a:r>
              <a:rPr lang="en-US" sz="3600" dirty="0"/>
              <a:t>Evaluation – Collection - Turnover</a:t>
            </a:r>
          </a:p>
        </p:txBody>
      </p:sp>
      <p:pic>
        <p:nvPicPr>
          <p:cNvPr id="5" name="Content Placeholder 4"/>
          <p:cNvPicPr>
            <a:picLocks noGrp="1" noChangeAspect="1"/>
          </p:cNvPicPr>
          <p:nvPr>
            <p:ph idx="1"/>
          </p:nvPr>
        </p:nvPicPr>
        <p:blipFill>
          <a:blip r:embed="rId3"/>
          <a:stretch>
            <a:fillRect/>
          </a:stretch>
        </p:blipFill>
        <p:spPr>
          <a:xfrm>
            <a:off x="5898763" y="1444693"/>
            <a:ext cx="1866900" cy="1952625"/>
          </a:xfrm>
          <a:prstGeom prst="rect">
            <a:avLst/>
          </a:prstGeom>
        </p:spPr>
      </p:pic>
      <p:sp>
        <p:nvSpPr>
          <p:cNvPr id="7" name="TextBox 6"/>
          <p:cNvSpPr txBox="1"/>
          <p:nvPr/>
        </p:nvSpPr>
        <p:spPr>
          <a:xfrm>
            <a:off x="1548762" y="1611768"/>
            <a:ext cx="3861302" cy="2308324"/>
          </a:xfrm>
          <a:prstGeom prst="rect">
            <a:avLst/>
          </a:prstGeom>
          <a:noFill/>
        </p:spPr>
        <p:txBody>
          <a:bodyPr wrap="square" rtlCol="0">
            <a:spAutoFit/>
          </a:bodyPr>
          <a:lstStyle/>
          <a:p>
            <a:pPr marL="342900" indent="-342900">
              <a:buClr>
                <a:schemeClr val="accent6">
                  <a:lumMod val="60000"/>
                  <a:lumOff val="40000"/>
                </a:schemeClr>
              </a:buClr>
              <a:buFont typeface="Arial" panose="020B0604020202020204" pitchFamily="34" charset="0"/>
              <a:buChar char="•"/>
            </a:pPr>
            <a:r>
              <a:rPr lang="en-US" dirty="0"/>
              <a:t>By Owning Location and Item Type</a:t>
            </a:r>
          </a:p>
          <a:p>
            <a:pPr marL="342900" indent="-342900">
              <a:buClr>
                <a:schemeClr val="accent6">
                  <a:lumMod val="60000"/>
                  <a:lumOff val="40000"/>
                </a:schemeClr>
              </a:buClr>
              <a:buFont typeface="Arial" panose="020B0604020202020204" pitchFamily="34" charset="0"/>
              <a:buChar char="•"/>
            </a:pPr>
            <a:r>
              <a:rPr lang="en-US" dirty="0"/>
              <a:t>Most are system reports</a:t>
            </a:r>
          </a:p>
          <a:p>
            <a:pPr marL="342900" indent="-342900">
              <a:buClr>
                <a:schemeClr val="accent6">
                  <a:lumMod val="60000"/>
                  <a:lumOff val="40000"/>
                </a:schemeClr>
              </a:buClr>
              <a:buFont typeface="Arial" panose="020B0604020202020204" pitchFamily="34" charset="0"/>
              <a:buChar char="•"/>
            </a:pPr>
            <a:r>
              <a:rPr lang="en-US" dirty="0"/>
              <a:t>Turnover by Shelf Location can limit to one library</a:t>
            </a:r>
          </a:p>
        </p:txBody>
      </p:sp>
      <p:pic>
        <p:nvPicPr>
          <p:cNvPr id="3" name="Picture 2">
            <a:extLst>
              <a:ext uri="{FF2B5EF4-FFF2-40B4-BE49-F238E27FC236}">
                <a16:creationId xmlns:a16="http://schemas.microsoft.com/office/drawing/2014/main" id="{40560DC7-C8E3-41E8-9B17-B7CABD50F539}"/>
              </a:ext>
            </a:extLst>
          </p:cNvPr>
          <p:cNvPicPr>
            <a:picLocks noChangeAspect="1"/>
          </p:cNvPicPr>
          <p:nvPr/>
        </p:nvPicPr>
        <p:blipFill>
          <a:blip r:embed="rId4"/>
          <a:stretch>
            <a:fillRect/>
          </a:stretch>
        </p:blipFill>
        <p:spPr>
          <a:xfrm>
            <a:off x="2712400" y="3673544"/>
            <a:ext cx="8787449" cy="2895600"/>
          </a:xfrm>
          <a:prstGeom prst="rect">
            <a:avLst/>
          </a:prstGeom>
        </p:spPr>
      </p:pic>
      <p:pic>
        <p:nvPicPr>
          <p:cNvPr id="6" name="Picture 5">
            <a:extLst>
              <a:ext uri="{FF2B5EF4-FFF2-40B4-BE49-F238E27FC236}">
                <a16:creationId xmlns:a16="http://schemas.microsoft.com/office/drawing/2014/main" id="{BD1D1AF7-0E39-41E6-B5CA-B07C63D97220}"/>
              </a:ext>
            </a:extLst>
          </p:cNvPr>
          <p:cNvPicPr>
            <a:picLocks noChangeAspect="1"/>
          </p:cNvPicPr>
          <p:nvPr/>
        </p:nvPicPr>
        <p:blipFill rotWithShape="1">
          <a:blip r:embed="rId5"/>
          <a:srcRect t="34989" r="87294" b="41243"/>
          <a:stretch/>
        </p:blipFill>
        <p:spPr>
          <a:xfrm>
            <a:off x="8815386" y="1606617"/>
            <a:ext cx="1548763" cy="1628775"/>
          </a:xfrm>
          <a:prstGeom prst="rect">
            <a:avLst/>
          </a:prstGeom>
        </p:spPr>
      </p:pic>
    </p:spTree>
    <p:extLst>
      <p:ext uri="{BB962C8B-B14F-4D97-AF65-F5344CB8AC3E}">
        <p14:creationId xmlns:p14="http://schemas.microsoft.com/office/powerpoint/2010/main" val="23551913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8998" y="166255"/>
            <a:ext cx="10016104" cy="1752599"/>
          </a:xfrm>
        </p:spPr>
        <p:txBody>
          <a:bodyPr>
            <a:normAutofit/>
          </a:bodyPr>
          <a:lstStyle/>
          <a:p>
            <a:r>
              <a:rPr lang="en-US" sz="3600" dirty="0"/>
              <a:t>Evaluation – Encore – Facet and Tag Trends</a:t>
            </a:r>
          </a:p>
        </p:txBody>
      </p:sp>
      <p:sp>
        <p:nvSpPr>
          <p:cNvPr id="3" name="Content Placeholder 2"/>
          <p:cNvSpPr>
            <a:spLocks noGrp="1"/>
          </p:cNvSpPr>
          <p:nvPr>
            <p:ph idx="1"/>
          </p:nvPr>
        </p:nvSpPr>
        <p:spPr>
          <a:xfrm>
            <a:off x="1255349" y="1435100"/>
            <a:ext cx="5525654" cy="1931555"/>
          </a:xfrm>
        </p:spPr>
        <p:txBody>
          <a:bodyPr/>
          <a:lstStyle/>
          <a:p>
            <a:r>
              <a:rPr lang="en-US" dirty="0"/>
              <a:t>Which facets are used most often?</a:t>
            </a:r>
          </a:p>
          <a:p>
            <a:r>
              <a:rPr lang="en-US" dirty="0"/>
              <a:t>Can see what is important to patrons</a:t>
            </a:r>
          </a:p>
        </p:txBody>
      </p:sp>
      <p:pic>
        <p:nvPicPr>
          <p:cNvPr id="5" name="Picture 4"/>
          <p:cNvPicPr>
            <a:picLocks noChangeAspect="1"/>
          </p:cNvPicPr>
          <p:nvPr/>
        </p:nvPicPr>
        <p:blipFill>
          <a:blip r:embed="rId3"/>
          <a:stretch>
            <a:fillRect/>
          </a:stretch>
        </p:blipFill>
        <p:spPr>
          <a:xfrm>
            <a:off x="2085830" y="3187699"/>
            <a:ext cx="2095500" cy="2324100"/>
          </a:xfrm>
          <a:prstGeom prst="rect">
            <a:avLst/>
          </a:prstGeom>
        </p:spPr>
      </p:pic>
      <p:pic>
        <p:nvPicPr>
          <p:cNvPr id="6" name="Picture 5">
            <a:extLst>
              <a:ext uri="{FF2B5EF4-FFF2-40B4-BE49-F238E27FC236}">
                <a16:creationId xmlns:a16="http://schemas.microsoft.com/office/drawing/2014/main" id="{482703BA-E893-4E49-8429-956E7B163D80}"/>
              </a:ext>
            </a:extLst>
          </p:cNvPr>
          <p:cNvPicPr>
            <a:picLocks noChangeAspect="1"/>
          </p:cNvPicPr>
          <p:nvPr/>
        </p:nvPicPr>
        <p:blipFill>
          <a:blip r:embed="rId4"/>
          <a:stretch>
            <a:fillRect/>
          </a:stretch>
        </p:blipFill>
        <p:spPr>
          <a:xfrm>
            <a:off x="4773456" y="2948565"/>
            <a:ext cx="7161646" cy="3580823"/>
          </a:xfrm>
          <a:prstGeom prst="rect">
            <a:avLst/>
          </a:prstGeom>
        </p:spPr>
      </p:pic>
    </p:spTree>
    <p:extLst>
      <p:ext uri="{BB962C8B-B14F-4D97-AF65-F5344CB8AC3E}">
        <p14:creationId xmlns:p14="http://schemas.microsoft.com/office/powerpoint/2010/main" val="24130291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1088" y="435627"/>
            <a:ext cx="10016104" cy="1752599"/>
          </a:xfrm>
        </p:spPr>
        <p:txBody>
          <a:bodyPr>
            <a:normAutofit/>
          </a:bodyPr>
          <a:lstStyle/>
          <a:p>
            <a:r>
              <a:rPr lang="en-US" sz="3600" dirty="0"/>
              <a:t>Development Reports</a:t>
            </a:r>
            <a:br>
              <a:rPr lang="en-US" sz="3600" dirty="0"/>
            </a:br>
            <a:r>
              <a:rPr lang="en-US" dirty="0"/>
              <a:t>Information for adding to your collection</a:t>
            </a:r>
            <a:endParaRPr lang="en-US" sz="3600" dirty="0"/>
          </a:p>
        </p:txBody>
      </p:sp>
      <p:sp>
        <p:nvSpPr>
          <p:cNvPr id="3" name="Content Placeholder 2"/>
          <p:cNvSpPr>
            <a:spLocks noGrp="1"/>
          </p:cNvSpPr>
          <p:nvPr>
            <p:ph idx="1"/>
          </p:nvPr>
        </p:nvSpPr>
        <p:spPr>
          <a:xfrm>
            <a:off x="1641088" y="2013961"/>
            <a:ext cx="3178066" cy="4691064"/>
          </a:xfrm>
        </p:spPr>
        <p:txBody>
          <a:bodyPr>
            <a:normAutofit fontScale="77500" lnSpcReduction="20000"/>
          </a:bodyPr>
          <a:lstStyle/>
          <a:p>
            <a:pPr marL="0" indent="-1450">
              <a:buNone/>
            </a:pPr>
            <a:r>
              <a:rPr lang="en-US" sz="2800" dirty="0"/>
              <a:t>Budget Projection by Collection</a:t>
            </a:r>
          </a:p>
          <a:p>
            <a:pPr lvl="1"/>
            <a:r>
              <a:rPr lang="en-US" dirty="0"/>
              <a:t>Based on circulation of the previous year</a:t>
            </a:r>
          </a:p>
          <a:p>
            <a:pPr lvl="1"/>
            <a:r>
              <a:rPr lang="en-US" dirty="0"/>
              <a:t>Enter budget amount</a:t>
            </a:r>
          </a:p>
          <a:p>
            <a:pPr lvl="1"/>
            <a:r>
              <a:rPr lang="en-US" dirty="0"/>
              <a:t>Divides budget by Collections</a:t>
            </a:r>
          </a:p>
          <a:p>
            <a:pPr lvl="1"/>
            <a:r>
              <a:rPr lang="en-US" dirty="0"/>
              <a:t>Can limit to certain formats</a:t>
            </a:r>
          </a:p>
          <a:p>
            <a:pPr lvl="1"/>
            <a:r>
              <a:rPr lang="en-US" dirty="0"/>
              <a:t>Can override suggested amounts</a:t>
            </a:r>
          </a:p>
          <a:p>
            <a:pPr lvl="2"/>
            <a:r>
              <a:rPr lang="en-US" dirty="0"/>
              <a:t>Other values adjust (Recalculate)</a:t>
            </a:r>
          </a:p>
          <a:p>
            <a:pPr lvl="3"/>
            <a:endParaRPr lang="en-US" dirty="0"/>
          </a:p>
          <a:p>
            <a:pPr marL="0" indent="0">
              <a:buNone/>
            </a:pPr>
            <a:r>
              <a:rPr lang="en-US" sz="2000" dirty="0"/>
              <a:t>Budget Projection by Subject uses SCAT tables</a:t>
            </a:r>
          </a:p>
          <a:p>
            <a:pPr marL="0" indent="0">
              <a:buNone/>
            </a:pPr>
            <a:r>
              <a:rPr lang="en-US" sz="2000" dirty="0"/>
              <a:t>Popular Authors based on popularity of last title</a:t>
            </a:r>
          </a:p>
        </p:txBody>
      </p:sp>
      <p:pic>
        <p:nvPicPr>
          <p:cNvPr id="4" name="Picture 3">
            <a:extLst>
              <a:ext uri="{FF2B5EF4-FFF2-40B4-BE49-F238E27FC236}">
                <a16:creationId xmlns:a16="http://schemas.microsoft.com/office/drawing/2014/main" id="{1529BE0F-4052-4C90-A60A-B0D8176851A4}"/>
              </a:ext>
            </a:extLst>
          </p:cNvPr>
          <p:cNvPicPr>
            <a:picLocks noChangeAspect="1"/>
          </p:cNvPicPr>
          <p:nvPr/>
        </p:nvPicPr>
        <p:blipFill>
          <a:blip r:embed="rId2"/>
          <a:stretch>
            <a:fillRect/>
          </a:stretch>
        </p:blipFill>
        <p:spPr>
          <a:xfrm>
            <a:off x="4819154" y="2248512"/>
            <a:ext cx="7188200" cy="3036096"/>
          </a:xfrm>
          <a:prstGeom prst="rect">
            <a:avLst/>
          </a:prstGeom>
        </p:spPr>
      </p:pic>
    </p:spTree>
    <p:extLst>
      <p:ext uri="{BB962C8B-B14F-4D97-AF65-F5344CB8AC3E}">
        <p14:creationId xmlns:p14="http://schemas.microsoft.com/office/powerpoint/2010/main" val="12372696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3925" y="347597"/>
            <a:ext cx="10016104" cy="1752599"/>
          </a:xfrm>
        </p:spPr>
        <p:txBody>
          <a:bodyPr>
            <a:normAutofit/>
          </a:bodyPr>
          <a:lstStyle/>
          <a:p>
            <a:r>
              <a:rPr lang="en-US" sz="3600" dirty="0"/>
              <a:t>Development - Selection</a:t>
            </a:r>
          </a:p>
        </p:txBody>
      </p:sp>
      <p:sp>
        <p:nvSpPr>
          <p:cNvPr id="3" name="Content Placeholder 2"/>
          <p:cNvSpPr>
            <a:spLocks noGrp="1"/>
          </p:cNvSpPr>
          <p:nvPr>
            <p:ph idx="1"/>
          </p:nvPr>
        </p:nvSpPr>
        <p:spPr>
          <a:xfrm>
            <a:off x="1157584" y="1484312"/>
            <a:ext cx="5660735" cy="4691064"/>
          </a:xfrm>
        </p:spPr>
        <p:txBody>
          <a:bodyPr/>
          <a:lstStyle/>
          <a:p>
            <a:r>
              <a:rPr lang="en-US" dirty="0"/>
              <a:t>Hold to Item Ratio Buying</a:t>
            </a:r>
          </a:p>
          <a:p>
            <a:pPr lvl="1"/>
            <a:r>
              <a:rPr lang="en-US" dirty="0"/>
              <a:t>Choose On order or Current holdings</a:t>
            </a:r>
          </a:p>
          <a:p>
            <a:pPr lvl="1"/>
            <a:r>
              <a:rPr lang="en-US" dirty="0"/>
              <a:t>Recommends purchases to satisfy demand</a:t>
            </a:r>
          </a:p>
          <a:p>
            <a:pPr lvl="1"/>
            <a:r>
              <a:rPr lang="en-US" dirty="0"/>
              <a:t>Limiting to one location takes only that library’s items and holds into account</a:t>
            </a:r>
          </a:p>
          <a:p>
            <a:pPr lvl="1"/>
            <a:r>
              <a:rPr lang="en-US" dirty="0"/>
              <a:t>In all locations report, On order copies refers only to those on order by login accounting unit</a:t>
            </a:r>
          </a:p>
        </p:txBody>
      </p:sp>
      <p:pic>
        <p:nvPicPr>
          <p:cNvPr id="7" name="Picture 6"/>
          <p:cNvPicPr>
            <a:picLocks noChangeAspect="1"/>
          </p:cNvPicPr>
          <p:nvPr/>
        </p:nvPicPr>
        <p:blipFill>
          <a:blip r:embed="rId2"/>
          <a:stretch>
            <a:fillRect/>
          </a:stretch>
        </p:blipFill>
        <p:spPr>
          <a:xfrm>
            <a:off x="6818319" y="1900171"/>
            <a:ext cx="5291570" cy="3636818"/>
          </a:xfrm>
          <a:prstGeom prst="rect">
            <a:avLst/>
          </a:prstGeom>
        </p:spPr>
      </p:pic>
    </p:spTree>
    <p:extLst>
      <p:ext uri="{BB962C8B-B14F-4D97-AF65-F5344CB8AC3E}">
        <p14:creationId xmlns:p14="http://schemas.microsoft.com/office/powerpoint/2010/main" val="42084488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901" y="637456"/>
            <a:ext cx="11249024" cy="838200"/>
          </a:xfrm>
        </p:spPr>
        <p:txBody>
          <a:bodyPr/>
          <a:lstStyle/>
          <a:p>
            <a:r>
              <a:rPr lang="en-US" dirty="0"/>
              <a:t>Hold to Item Ratio Buying</a:t>
            </a:r>
          </a:p>
        </p:txBody>
      </p:sp>
      <p:pic>
        <p:nvPicPr>
          <p:cNvPr id="3" name="Picture 2"/>
          <p:cNvPicPr>
            <a:picLocks noChangeAspect="1"/>
          </p:cNvPicPr>
          <p:nvPr/>
        </p:nvPicPr>
        <p:blipFill>
          <a:blip r:embed="rId2"/>
          <a:stretch>
            <a:fillRect/>
          </a:stretch>
        </p:blipFill>
        <p:spPr>
          <a:xfrm>
            <a:off x="1162272" y="1475656"/>
            <a:ext cx="7862628" cy="2553772"/>
          </a:xfrm>
          <a:prstGeom prst="rect">
            <a:avLst/>
          </a:prstGeom>
        </p:spPr>
      </p:pic>
      <p:pic>
        <p:nvPicPr>
          <p:cNvPr id="4" name="Picture 3"/>
          <p:cNvPicPr>
            <a:picLocks noChangeAspect="1"/>
          </p:cNvPicPr>
          <p:nvPr/>
        </p:nvPicPr>
        <p:blipFill>
          <a:blip r:embed="rId3"/>
          <a:stretch>
            <a:fillRect/>
          </a:stretch>
        </p:blipFill>
        <p:spPr>
          <a:xfrm>
            <a:off x="9024900" y="1727402"/>
            <a:ext cx="2493392" cy="2302026"/>
          </a:xfrm>
          <a:prstGeom prst="rect">
            <a:avLst/>
          </a:prstGeom>
        </p:spPr>
      </p:pic>
      <p:sp>
        <p:nvSpPr>
          <p:cNvPr id="5" name="TextBox 4"/>
          <p:cNvSpPr txBox="1"/>
          <p:nvPr/>
        </p:nvSpPr>
        <p:spPr>
          <a:xfrm>
            <a:off x="2258754" y="4226442"/>
            <a:ext cx="6049926" cy="1938992"/>
          </a:xfrm>
          <a:prstGeom prst="rect">
            <a:avLst/>
          </a:prstGeom>
          <a:noFill/>
        </p:spPr>
        <p:txBody>
          <a:bodyPr wrap="square" rtlCol="0">
            <a:spAutoFit/>
          </a:bodyPr>
          <a:lstStyle/>
          <a:p>
            <a:pPr marL="342900" indent="-342900">
              <a:buClr>
                <a:schemeClr val="accent6">
                  <a:lumMod val="75000"/>
                </a:schemeClr>
              </a:buClr>
              <a:buFont typeface="Arial" panose="020B0604020202020204" pitchFamily="34" charset="0"/>
              <a:buChar char="•"/>
            </a:pPr>
            <a:r>
              <a:rPr lang="en-US" sz="2400" dirty="0"/>
              <a:t>Hold to item ratio</a:t>
            </a:r>
          </a:p>
          <a:p>
            <a:pPr marL="342900" indent="-342900">
              <a:buClr>
                <a:schemeClr val="accent6">
                  <a:lumMod val="75000"/>
                </a:schemeClr>
              </a:buClr>
              <a:buFont typeface="Arial" panose="020B0604020202020204" pitchFamily="34" charset="0"/>
              <a:buChar char="•"/>
            </a:pPr>
            <a:r>
              <a:rPr lang="en-US" sz="2400" dirty="0"/>
              <a:t>Current hold wait time</a:t>
            </a:r>
          </a:p>
          <a:p>
            <a:pPr marL="342900" indent="-342900">
              <a:buClr>
                <a:schemeClr val="accent6">
                  <a:lumMod val="75000"/>
                </a:schemeClr>
              </a:buClr>
              <a:buFont typeface="Arial" panose="020B0604020202020204" pitchFamily="34" charset="0"/>
              <a:buChar char="•"/>
            </a:pPr>
            <a:r>
              <a:rPr lang="en-US" sz="2400" dirty="0"/>
              <a:t>Copies to buy</a:t>
            </a:r>
          </a:p>
          <a:p>
            <a:pPr marL="342900" indent="-342900">
              <a:buClr>
                <a:schemeClr val="accent6">
                  <a:lumMod val="75000"/>
                </a:schemeClr>
              </a:buClr>
              <a:buFont typeface="Arial" panose="020B0604020202020204" pitchFamily="34" charset="0"/>
              <a:buChar char="•"/>
            </a:pPr>
            <a:r>
              <a:rPr lang="en-US" sz="2400" dirty="0"/>
              <a:t>Projected wait time after purchase</a:t>
            </a:r>
          </a:p>
          <a:p>
            <a:pPr marL="342900" indent="-342900">
              <a:buClr>
                <a:schemeClr val="accent6">
                  <a:lumMod val="75000"/>
                </a:schemeClr>
              </a:buClr>
              <a:buFont typeface="Arial" panose="020B0604020202020204" pitchFamily="34" charset="0"/>
              <a:buChar char="•"/>
            </a:pPr>
            <a:r>
              <a:rPr lang="en-US" sz="2400" dirty="0"/>
              <a:t>Cost if recommended copies purchased</a:t>
            </a:r>
          </a:p>
        </p:txBody>
      </p:sp>
    </p:spTree>
    <p:extLst>
      <p:ext uri="{BB962C8B-B14F-4D97-AF65-F5344CB8AC3E}">
        <p14:creationId xmlns:p14="http://schemas.microsoft.com/office/powerpoint/2010/main" val="2512130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Group 59" hidden="1"/>
          <p:cNvGrpSpPr/>
          <p:nvPr/>
        </p:nvGrpSpPr>
        <p:grpSpPr>
          <a:xfrm>
            <a:off x="7448905" y="1594541"/>
            <a:ext cx="3219427" cy="4004652"/>
            <a:chOff x="858780" y="945257"/>
            <a:chExt cx="2660684" cy="3309630"/>
          </a:xfrm>
        </p:grpSpPr>
        <p:grpSp>
          <p:nvGrpSpPr>
            <p:cNvPr id="59" name="Group 58"/>
            <p:cNvGrpSpPr/>
            <p:nvPr/>
          </p:nvGrpSpPr>
          <p:grpSpPr>
            <a:xfrm>
              <a:off x="892779" y="945257"/>
              <a:ext cx="2514392" cy="2483742"/>
              <a:chOff x="788042" y="2068417"/>
              <a:chExt cx="662118" cy="654046"/>
            </a:xfrm>
          </p:grpSpPr>
          <p:sp>
            <p:nvSpPr>
              <p:cNvPr id="145" name="Freeform 11"/>
              <p:cNvSpPr>
                <a:spLocks noChangeArrowheads="1"/>
              </p:cNvSpPr>
              <p:nvPr userDrawn="1"/>
            </p:nvSpPr>
            <p:spPr bwMode="auto">
              <a:xfrm>
                <a:off x="1204461" y="2216068"/>
                <a:ext cx="245699" cy="506395"/>
              </a:xfrm>
              <a:custGeom>
                <a:avLst/>
                <a:gdLst>
                  <a:gd name="T0" fmla="*/ 625 w 938"/>
                  <a:gd name="T1" fmla="*/ 1375 h 1938"/>
                  <a:gd name="T2" fmla="*/ 625 w 938"/>
                  <a:gd name="T3" fmla="*/ 1375 h 1938"/>
                  <a:gd name="T4" fmla="*/ 937 w 938"/>
                  <a:gd name="T5" fmla="*/ 1937 h 1938"/>
                  <a:gd name="T6" fmla="*/ 562 w 938"/>
                  <a:gd name="T7" fmla="*/ 1937 h 1938"/>
                  <a:gd name="T8" fmla="*/ 0 w 938"/>
                  <a:gd name="T9" fmla="*/ 1375 h 1938"/>
                  <a:gd name="T10" fmla="*/ 0 w 938"/>
                  <a:gd name="T11" fmla="*/ 281 h 1938"/>
                  <a:gd name="T12" fmla="*/ 625 w 938"/>
                  <a:gd name="T13" fmla="*/ 281 h 1938"/>
                  <a:gd name="T14" fmla="*/ 625 w 938"/>
                  <a:gd name="T15" fmla="*/ 1375 h 19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8" h="1938">
                    <a:moveTo>
                      <a:pt x="625" y="1375"/>
                    </a:moveTo>
                    <a:lnTo>
                      <a:pt x="625" y="1375"/>
                    </a:lnTo>
                    <a:cubicBezTo>
                      <a:pt x="625" y="1781"/>
                      <a:pt x="937" y="1937"/>
                      <a:pt x="937" y="1937"/>
                    </a:cubicBezTo>
                    <a:cubicBezTo>
                      <a:pt x="562" y="1937"/>
                      <a:pt x="562" y="1937"/>
                      <a:pt x="562" y="1937"/>
                    </a:cubicBezTo>
                    <a:cubicBezTo>
                      <a:pt x="250" y="1937"/>
                      <a:pt x="0" y="1687"/>
                      <a:pt x="0" y="1375"/>
                    </a:cubicBezTo>
                    <a:cubicBezTo>
                      <a:pt x="0" y="281"/>
                      <a:pt x="0" y="281"/>
                      <a:pt x="0" y="281"/>
                    </a:cubicBezTo>
                    <a:cubicBezTo>
                      <a:pt x="0" y="0"/>
                      <a:pt x="625" y="0"/>
                      <a:pt x="625" y="281"/>
                    </a:cubicBezTo>
                    <a:lnTo>
                      <a:pt x="625" y="1375"/>
                    </a:lnTo>
                  </a:path>
                </a:pathLst>
              </a:custGeom>
              <a:solidFill>
                <a:srgbClr val="F0542A"/>
              </a:solidFill>
              <a:ln>
                <a:noFill/>
              </a:ln>
              <a:effectLst/>
            </p:spPr>
            <p:txBody>
              <a:bodyPr wrap="none" anchor="ctr"/>
              <a:lstStyle/>
              <a:p>
                <a:endParaRPr lang="en-US"/>
              </a:p>
            </p:txBody>
          </p:sp>
          <p:sp>
            <p:nvSpPr>
              <p:cNvPr id="146" name="Freeform 12"/>
              <p:cNvSpPr>
                <a:spLocks noChangeArrowheads="1"/>
              </p:cNvSpPr>
              <p:nvPr userDrawn="1"/>
            </p:nvSpPr>
            <p:spPr bwMode="auto">
              <a:xfrm>
                <a:off x="1204461" y="2068417"/>
                <a:ext cx="163799" cy="131501"/>
              </a:xfrm>
              <a:custGeom>
                <a:avLst/>
                <a:gdLst>
                  <a:gd name="T0" fmla="*/ 625 w 626"/>
                  <a:gd name="T1" fmla="*/ 250 h 501"/>
                  <a:gd name="T2" fmla="*/ 625 w 626"/>
                  <a:gd name="T3" fmla="*/ 250 h 501"/>
                  <a:gd name="T4" fmla="*/ 312 w 626"/>
                  <a:gd name="T5" fmla="*/ 0 h 501"/>
                  <a:gd name="T6" fmla="*/ 0 w 626"/>
                  <a:gd name="T7" fmla="*/ 250 h 501"/>
                  <a:gd name="T8" fmla="*/ 312 w 626"/>
                  <a:gd name="T9" fmla="*/ 500 h 501"/>
                  <a:gd name="T10" fmla="*/ 625 w 626"/>
                  <a:gd name="T11" fmla="*/ 250 h 501"/>
                </a:gdLst>
                <a:ahLst/>
                <a:cxnLst>
                  <a:cxn ang="0">
                    <a:pos x="T0" y="T1"/>
                  </a:cxn>
                  <a:cxn ang="0">
                    <a:pos x="T2" y="T3"/>
                  </a:cxn>
                  <a:cxn ang="0">
                    <a:pos x="T4" y="T5"/>
                  </a:cxn>
                  <a:cxn ang="0">
                    <a:pos x="T6" y="T7"/>
                  </a:cxn>
                  <a:cxn ang="0">
                    <a:pos x="T8" y="T9"/>
                  </a:cxn>
                  <a:cxn ang="0">
                    <a:pos x="T10" y="T11"/>
                  </a:cxn>
                </a:cxnLst>
                <a:rect l="0" t="0" r="r" b="b"/>
                <a:pathLst>
                  <a:path w="626" h="501">
                    <a:moveTo>
                      <a:pt x="625" y="250"/>
                    </a:moveTo>
                    <a:lnTo>
                      <a:pt x="625" y="250"/>
                    </a:lnTo>
                    <a:cubicBezTo>
                      <a:pt x="625" y="125"/>
                      <a:pt x="469" y="0"/>
                      <a:pt x="312" y="0"/>
                    </a:cubicBezTo>
                    <a:cubicBezTo>
                      <a:pt x="125" y="0"/>
                      <a:pt x="0" y="125"/>
                      <a:pt x="0" y="250"/>
                    </a:cubicBezTo>
                    <a:cubicBezTo>
                      <a:pt x="0" y="375"/>
                      <a:pt x="125" y="500"/>
                      <a:pt x="312" y="500"/>
                    </a:cubicBezTo>
                    <a:cubicBezTo>
                      <a:pt x="469" y="500"/>
                      <a:pt x="625" y="375"/>
                      <a:pt x="625" y="250"/>
                    </a:cubicBezTo>
                  </a:path>
                </a:pathLst>
              </a:custGeom>
              <a:solidFill>
                <a:srgbClr val="F0542A"/>
              </a:solidFill>
              <a:ln>
                <a:noFill/>
              </a:ln>
              <a:effectLst/>
            </p:spPr>
            <p:txBody>
              <a:bodyPr wrap="none" anchor="ctr"/>
              <a:lstStyle/>
              <a:p>
                <a:endParaRPr lang="en-US"/>
              </a:p>
            </p:txBody>
          </p:sp>
          <p:sp>
            <p:nvSpPr>
              <p:cNvPr id="147" name="Freeform 13"/>
              <p:cNvSpPr>
                <a:spLocks noChangeArrowheads="1"/>
              </p:cNvSpPr>
              <p:nvPr userDrawn="1"/>
            </p:nvSpPr>
            <p:spPr bwMode="auto">
              <a:xfrm>
                <a:off x="992214" y="2216068"/>
                <a:ext cx="253774" cy="506395"/>
              </a:xfrm>
              <a:custGeom>
                <a:avLst/>
                <a:gdLst>
                  <a:gd name="T0" fmla="*/ 657 w 970"/>
                  <a:gd name="T1" fmla="*/ 1375 h 1938"/>
                  <a:gd name="T2" fmla="*/ 657 w 970"/>
                  <a:gd name="T3" fmla="*/ 1375 h 1938"/>
                  <a:gd name="T4" fmla="*/ 969 w 970"/>
                  <a:gd name="T5" fmla="*/ 1937 h 1938"/>
                  <a:gd name="T6" fmla="*/ 563 w 970"/>
                  <a:gd name="T7" fmla="*/ 1937 h 1938"/>
                  <a:gd name="T8" fmla="*/ 0 w 970"/>
                  <a:gd name="T9" fmla="*/ 1375 h 1938"/>
                  <a:gd name="T10" fmla="*/ 0 w 970"/>
                  <a:gd name="T11" fmla="*/ 281 h 1938"/>
                  <a:gd name="T12" fmla="*/ 657 w 970"/>
                  <a:gd name="T13" fmla="*/ 281 h 1938"/>
                  <a:gd name="T14" fmla="*/ 657 w 970"/>
                  <a:gd name="T15" fmla="*/ 1375 h 19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0" h="1938">
                    <a:moveTo>
                      <a:pt x="657" y="1375"/>
                    </a:moveTo>
                    <a:lnTo>
                      <a:pt x="657" y="1375"/>
                    </a:lnTo>
                    <a:cubicBezTo>
                      <a:pt x="657" y="1781"/>
                      <a:pt x="969" y="1937"/>
                      <a:pt x="969" y="1937"/>
                    </a:cubicBezTo>
                    <a:cubicBezTo>
                      <a:pt x="563" y="1937"/>
                      <a:pt x="563" y="1937"/>
                      <a:pt x="563" y="1937"/>
                    </a:cubicBezTo>
                    <a:cubicBezTo>
                      <a:pt x="250" y="1937"/>
                      <a:pt x="0" y="1687"/>
                      <a:pt x="0" y="1375"/>
                    </a:cubicBezTo>
                    <a:cubicBezTo>
                      <a:pt x="0" y="281"/>
                      <a:pt x="0" y="281"/>
                      <a:pt x="0" y="281"/>
                    </a:cubicBezTo>
                    <a:cubicBezTo>
                      <a:pt x="0" y="0"/>
                      <a:pt x="657" y="0"/>
                      <a:pt x="657" y="281"/>
                    </a:cubicBezTo>
                    <a:lnTo>
                      <a:pt x="657" y="1375"/>
                    </a:lnTo>
                  </a:path>
                </a:pathLst>
              </a:custGeom>
              <a:solidFill>
                <a:srgbClr val="F0542A"/>
              </a:solidFill>
              <a:ln>
                <a:noFill/>
              </a:ln>
              <a:effectLst/>
            </p:spPr>
            <p:txBody>
              <a:bodyPr wrap="none" anchor="ctr"/>
              <a:lstStyle/>
              <a:p>
                <a:endParaRPr lang="en-US"/>
              </a:p>
            </p:txBody>
          </p:sp>
          <p:sp>
            <p:nvSpPr>
              <p:cNvPr id="148" name="Freeform 14"/>
              <p:cNvSpPr>
                <a:spLocks noChangeArrowheads="1"/>
              </p:cNvSpPr>
              <p:nvPr userDrawn="1"/>
            </p:nvSpPr>
            <p:spPr bwMode="auto">
              <a:xfrm>
                <a:off x="992214" y="2068417"/>
                <a:ext cx="163799" cy="131501"/>
              </a:xfrm>
              <a:custGeom>
                <a:avLst/>
                <a:gdLst>
                  <a:gd name="T0" fmla="*/ 625 w 626"/>
                  <a:gd name="T1" fmla="*/ 250 h 501"/>
                  <a:gd name="T2" fmla="*/ 625 w 626"/>
                  <a:gd name="T3" fmla="*/ 250 h 501"/>
                  <a:gd name="T4" fmla="*/ 313 w 626"/>
                  <a:gd name="T5" fmla="*/ 0 h 501"/>
                  <a:gd name="T6" fmla="*/ 0 w 626"/>
                  <a:gd name="T7" fmla="*/ 250 h 501"/>
                  <a:gd name="T8" fmla="*/ 313 w 626"/>
                  <a:gd name="T9" fmla="*/ 500 h 501"/>
                  <a:gd name="T10" fmla="*/ 625 w 626"/>
                  <a:gd name="T11" fmla="*/ 250 h 501"/>
                </a:gdLst>
                <a:ahLst/>
                <a:cxnLst>
                  <a:cxn ang="0">
                    <a:pos x="T0" y="T1"/>
                  </a:cxn>
                  <a:cxn ang="0">
                    <a:pos x="T2" y="T3"/>
                  </a:cxn>
                  <a:cxn ang="0">
                    <a:pos x="T4" y="T5"/>
                  </a:cxn>
                  <a:cxn ang="0">
                    <a:pos x="T6" y="T7"/>
                  </a:cxn>
                  <a:cxn ang="0">
                    <a:pos x="T8" y="T9"/>
                  </a:cxn>
                  <a:cxn ang="0">
                    <a:pos x="T10" y="T11"/>
                  </a:cxn>
                </a:cxnLst>
                <a:rect l="0" t="0" r="r" b="b"/>
                <a:pathLst>
                  <a:path w="626" h="501">
                    <a:moveTo>
                      <a:pt x="625" y="250"/>
                    </a:moveTo>
                    <a:lnTo>
                      <a:pt x="625" y="250"/>
                    </a:lnTo>
                    <a:cubicBezTo>
                      <a:pt x="625" y="125"/>
                      <a:pt x="500" y="0"/>
                      <a:pt x="313" y="0"/>
                    </a:cubicBezTo>
                    <a:cubicBezTo>
                      <a:pt x="157" y="0"/>
                      <a:pt x="0" y="125"/>
                      <a:pt x="0" y="250"/>
                    </a:cubicBezTo>
                    <a:cubicBezTo>
                      <a:pt x="0" y="375"/>
                      <a:pt x="157" y="500"/>
                      <a:pt x="313" y="500"/>
                    </a:cubicBezTo>
                    <a:cubicBezTo>
                      <a:pt x="500" y="500"/>
                      <a:pt x="625" y="375"/>
                      <a:pt x="625" y="250"/>
                    </a:cubicBezTo>
                  </a:path>
                </a:pathLst>
              </a:custGeom>
              <a:solidFill>
                <a:srgbClr val="F0542A"/>
              </a:solidFill>
              <a:ln>
                <a:noFill/>
              </a:ln>
              <a:effectLst/>
            </p:spPr>
            <p:txBody>
              <a:bodyPr wrap="none" anchor="ctr"/>
              <a:lstStyle/>
              <a:p>
                <a:endParaRPr lang="en-US"/>
              </a:p>
            </p:txBody>
          </p:sp>
          <p:sp>
            <p:nvSpPr>
              <p:cNvPr id="149" name="Freeform 15"/>
              <p:cNvSpPr>
                <a:spLocks noChangeArrowheads="1"/>
              </p:cNvSpPr>
              <p:nvPr userDrawn="1"/>
            </p:nvSpPr>
            <p:spPr bwMode="auto">
              <a:xfrm>
                <a:off x="788042" y="2216068"/>
                <a:ext cx="245699" cy="506395"/>
              </a:xfrm>
              <a:custGeom>
                <a:avLst/>
                <a:gdLst>
                  <a:gd name="T0" fmla="*/ 625 w 939"/>
                  <a:gd name="T1" fmla="*/ 1375 h 1938"/>
                  <a:gd name="T2" fmla="*/ 625 w 939"/>
                  <a:gd name="T3" fmla="*/ 1375 h 1938"/>
                  <a:gd name="T4" fmla="*/ 938 w 939"/>
                  <a:gd name="T5" fmla="*/ 1937 h 1938"/>
                  <a:gd name="T6" fmla="*/ 563 w 939"/>
                  <a:gd name="T7" fmla="*/ 1937 h 1938"/>
                  <a:gd name="T8" fmla="*/ 0 w 939"/>
                  <a:gd name="T9" fmla="*/ 1375 h 1938"/>
                  <a:gd name="T10" fmla="*/ 0 w 939"/>
                  <a:gd name="T11" fmla="*/ 281 h 1938"/>
                  <a:gd name="T12" fmla="*/ 625 w 939"/>
                  <a:gd name="T13" fmla="*/ 281 h 1938"/>
                  <a:gd name="T14" fmla="*/ 625 w 939"/>
                  <a:gd name="T15" fmla="*/ 1375 h 19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9" h="1938">
                    <a:moveTo>
                      <a:pt x="625" y="1375"/>
                    </a:moveTo>
                    <a:lnTo>
                      <a:pt x="625" y="1375"/>
                    </a:lnTo>
                    <a:cubicBezTo>
                      <a:pt x="625" y="1781"/>
                      <a:pt x="938" y="1937"/>
                      <a:pt x="938" y="1937"/>
                    </a:cubicBezTo>
                    <a:cubicBezTo>
                      <a:pt x="563" y="1937"/>
                      <a:pt x="563" y="1937"/>
                      <a:pt x="563" y="1937"/>
                    </a:cubicBezTo>
                    <a:cubicBezTo>
                      <a:pt x="250" y="1937"/>
                      <a:pt x="0" y="1687"/>
                      <a:pt x="0" y="1375"/>
                    </a:cubicBezTo>
                    <a:cubicBezTo>
                      <a:pt x="0" y="281"/>
                      <a:pt x="0" y="281"/>
                      <a:pt x="0" y="281"/>
                    </a:cubicBezTo>
                    <a:cubicBezTo>
                      <a:pt x="0" y="0"/>
                      <a:pt x="625" y="0"/>
                      <a:pt x="625" y="281"/>
                    </a:cubicBezTo>
                    <a:lnTo>
                      <a:pt x="625" y="1375"/>
                    </a:lnTo>
                  </a:path>
                </a:pathLst>
              </a:custGeom>
              <a:solidFill>
                <a:srgbClr val="F0542A"/>
              </a:solidFill>
              <a:ln>
                <a:noFill/>
              </a:ln>
              <a:effectLst/>
            </p:spPr>
            <p:txBody>
              <a:bodyPr wrap="none" anchor="ctr"/>
              <a:lstStyle/>
              <a:p>
                <a:endParaRPr lang="en-US"/>
              </a:p>
            </p:txBody>
          </p:sp>
          <p:sp>
            <p:nvSpPr>
              <p:cNvPr id="150" name="Freeform 16"/>
              <p:cNvSpPr>
                <a:spLocks noChangeArrowheads="1"/>
              </p:cNvSpPr>
              <p:nvPr userDrawn="1"/>
            </p:nvSpPr>
            <p:spPr bwMode="auto">
              <a:xfrm>
                <a:off x="788042" y="2068417"/>
                <a:ext cx="163799" cy="131501"/>
              </a:xfrm>
              <a:custGeom>
                <a:avLst/>
                <a:gdLst>
                  <a:gd name="T0" fmla="*/ 625 w 626"/>
                  <a:gd name="T1" fmla="*/ 250 h 501"/>
                  <a:gd name="T2" fmla="*/ 625 w 626"/>
                  <a:gd name="T3" fmla="*/ 250 h 501"/>
                  <a:gd name="T4" fmla="*/ 313 w 626"/>
                  <a:gd name="T5" fmla="*/ 0 h 501"/>
                  <a:gd name="T6" fmla="*/ 0 w 626"/>
                  <a:gd name="T7" fmla="*/ 250 h 501"/>
                  <a:gd name="T8" fmla="*/ 313 w 626"/>
                  <a:gd name="T9" fmla="*/ 500 h 501"/>
                  <a:gd name="T10" fmla="*/ 625 w 626"/>
                  <a:gd name="T11" fmla="*/ 250 h 501"/>
                </a:gdLst>
                <a:ahLst/>
                <a:cxnLst>
                  <a:cxn ang="0">
                    <a:pos x="T0" y="T1"/>
                  </a:cxn>
                  <a:cxn ang="0">
                    <a:pos x="T2" y="T3"/>
                  </a:cxn>
                  <a:cxn ang="0">
                    <a:pos x="T4" y="T5"/>
                  </a:cxn>
                  <a:cxn ang="0">
                    <a:pos x="T6" y="T7"/>
                  </a:cxn>
                  <a:cxn ang="0">
                    <a:pos x="T8" y="T9"/>
                  </a:cxn>
                  <a:cxn ang="0">
                    <a:pos x="T10" y="T11"/>
                  </a:cxn>
                </a:cxnLst>
                <a:rect l="0" t="0" r="r" b="b"/>
                <a:pathLst>
                  <a:path w="626" h="501">
                    <a:moveTo>
                      <a:pt x="625" y="250"/>
                    </a:moveTo>
                    <a:lnTo>
                      <a:pt x="625" y="250"/>
                    </a:lnTo>
                    <a:cubicBezTo>
                      <a:pt x="625" y="125"/>
                      <a:pt x="469" y="0"/>
                      <a:pt x="313" y="0"/>
                    </a:cubicBezTo>
                    <a:cubicBezTo>
                      <a:pt x="125" y="0"/>
                      <a:pt x="0" y="125"/>
                      <a:pt x="0" y="250"/>
                    </a:cubicBezTo>
                    <a:cubicBezTo>
                      <a:pt x="0" y="375"/>
                      <a:pt x="125" y="500"/>
                      <a:pt x="313" y="500"/>
                    </a:cubicBezTo>
                    <a:cubicBezTo>
                      <a:pt x="469" y="500"/>
                      <a:pt x="625" y="375"/>
                      <a:pt x="625" y="250"/>
                    </a:cubicBezTo>
                  </a:path>
                </a:pathLst>
              </a:custGeom>
              <a:solidFill>
                <a:srgbClr val="F0542A"/>
              </a:solidFill>
              <a:ln>
                <a:noFill/>
              </a:ln>
              <a:effectLst/>
            </p:spPr>
            <p:txBody>
              <a:bodyPr wrap="none" anchor="ctr"/>
              <a:lstStyle/>
              <a:p>
                <a:endParaRPr lang="en-US"/>
              </a:p>
            </p:txBody>
          </p:sp>
        </p:grpSp>
        <p:pic>
          <p:nvPicPr>
            <p:cNvPr id="151" name="Picture 150"/>
            <p:cNvPicPr>
              <a:picLocks noChangeAspect="1"/>
            </p:cNvPicPr>
            <p:nvPr userDrawn="1"/>
          </p:nvPicPr>
          <p:blipFill>
            <a:blip r:embed="rId2"/>
            <a:stretch>
              <a:fillRect/>
            </a:stretch>
          </p:blipFill>
          <p:spPr>
            <a:xfrm>
              <a:off x="858780" y="3596867"/>
              <a:ext cx="2660684" cy="658020"/>
            </a:xfrm>
            <a:prstGeom prst="rect">
              <a:avLst/>
            </a:prstGeom>
          </p:spPr>
        </p:pic>
      </p:grpSp>
      <p:sp>
        <p:nvSpPr>
          <p:cNvPr id="4" name="Title 3"/>
          <p:cNvSpPr>
            <a:spLocks noGrp="1"/>
          </p:cNvSpPr>
          <p:nvPr>
            <p:ph type="title"/>
          </p:nvPr>
        </p:nvSpPr>
        <p:spPr>
          <a:xfrm>
            <a:off x="650010" y="475674"/>
            <a:ext cx="11249024" cy="838200"/>
          </a:xfrm>
        </p:spPr>
        <p:txBody>
          <a:bodyPr>
            <a:normAutofit/>
          </a:bodyPr>
          <a:lstStyle/>
          <a:p>
            <a:r>
              <a:rPr lang="en-US" sz="3600" dirty="0"/>
              <a:t>About IFLS</a:t>
            </a:r>
          </a:p>
        </p:txBody>
      </p:sp>
      <p:sp>
        <p:nvSpPr>
          <p:cNvPr id="12" name="Content Placeholder 12"/>
          <p:cNvSpPr txBox="1">
            <a:spLocks/>
          </p:cNvSpPr>
          <p:nvPr/>
        </p:nvSpPr>
        <p:spPr>
          <a:xfrm>
            <a:off x="2210522" y="1431925"/>
            <a:ext cx="8128000" cy="4400550"/>
          </a:xfrm>
          <a:prstGeom prst="rect">
            <a:avLst/>
          </a:prstGeom>
        </p:spPr>
        <p:txBody>
          <a:bodyPr/>
          <a:lstStyle>
            <a:lvl1pPr marL="169863" indent="-169863" algn="l" defTabSz="609493" rtl="0" eaLnBrk="1" latinLnBrk="0" hangingPunct="1">
              <a:lnSpc>
                <a:spcPct val="85000"/>
              </a:lnSpc>
              <a:spcBef>
                <a:spcPct val="20000"/>
              </a:spcBef>
              <a:buClr>
                <a:schemeClr val="accent6">
                  <a:lumMod val="60000"/>
                  <a:lumOff val="40000"/>
                </a:schemeClr>
              </a:buClr>
              <a:buFont typeface="Arial"/>
              <a:buChar char="•"/>
              <a:defRPr sz="2400" kern="1200">
                <a:solidFill>
                  <a:srgbClr val="3D3D3D"/>
                </a:solidFill>
                <a:latin typeface="+mn-lt"/>
                <a:ea typeface="+mn-ea"/>
                <a:cs typeface="+mn-cs"/>
              </a:defRPr>
            </a:lvl1pPr>
            <a:lvl2pPr marL="687388" indent="-231775" algn="l" defTabSz="609493" rtl="0" eaLnBrk="1" latinLnBrk="0" hangingPunct="1">
              <a:lnSpc>
                <a:spcPct val="85000"/>
              </a:lnSpc>
              <a:spcBef>
                <a:spcPct val="20000"/>
              </a:spcBef>
              <a:buClr>
                <a:schemeClr val="accent6">
                  <a:lumMod val="60000"/>
                  <a:lumOff val="40000"/>
                </a:schemeClr>
              </a:buClr>
              <a:buFont typeface="Arial"/>
              <a:buChar char="–"/>
              <a:defRPr sz="2000" kern="1200">
                <a:solidFill>
                  <a:srgbClr val="3D3D3D"/>
                </a:solidFill>
                <a:latin typeface="+mn-lt"/>
                <a:ea typeface="+mn-ea"/>
                <a:cs typeface="+mn-cs"/>
              </a:defRPr>
            </a:lvl2pPr>
            <a:lvl3pPr marL="973138" indent="-168275" algn="l" defTabSz="609493" rtl="0" eaLnBrk="1" latinLnBrk="0" hangingPunct="1">
              <a:lnSpc>
                <a:spcPct val="85000"/>
              </a:lnSpc>
              <a:spcBef>
                <a:spcPct val="20000"/>
              </a:spcBef>
              <a:buClr>
                <a:schemeClr val="accent6">
                  <a:lumMod val="60000"/>
                  <a:lumOff val="40000"/>
                </a:schemeClr>
              </a:buClr>
              <a:buFont typeface="Arial"/>
              <a:buChar char="•"/>
              <a:defRPr sz="1800" kern="1200">
                <a:solidFill>
                  <a:srgbClr val="3D3D3D"/>
                </a:solidFill>
                <a:latin typeface="+mn-lt"/>
                <a:ea typeface="+mn-ea"/>
                <a:cs typeface="+mn-cs"/>
              </a:defRPr>
            </a:lvl3pPr>
            <a:lvl4pPr marL="1312863" indent="-169863" algn="l" defTabSz="609493" rtl="0" eaLnBrk="1" latinLnBrk="0" hangingPunct="1">
              <a:lnSpc>
                <a:spcPct val="85000"/>
              </a:lnSpc>
              <a:spcBef>
                <a:spcPct val="20000"/>
              </a:spcBef>
              <a:buClr>
                <a:schemeClr val="accent6">
                  <a:lumMod val="60000"/>
                  <a:lumOff val="40000"/>
                </a:schemeClr>
              </a:buClr>
              <a:buFont typeface="Arial"/>
              <a:buChar char="–"/>
              <a:defRPr sz="1800" kern="1200">
                <a:solidFill>
                  <a:srgbClr val="3D3D3D"/>
                </a:solidFill>
                <a:latin typeface="+mn-lt"/>
                <a:ea typeface="+mn-ea"/>
                <a:cs typeface="+mn-cs"/>
              </a:defRPr>
            </a:lvl4pPr>
            <a:lvl5pPr marL="1544638" indent="-115888" algn="l" defTabSz="609493" rtl="0" eaLnBrk="1" latinLnBrk="0" hangingPunct="1">
              <a:lnSpc>
                <a:spcPct val="85000"/>
              </a:lnSpc>
              <a:spcBef>
                <a:spcPct val="20000"/>
              </a:spcBef>
              <a:buClr>
                <a:schemeClr val="accent6">
                  <a:lumMod val="60000"/>
                  <a:lumOff val="40000"/>
                </a:schemeClr>
              </a:buClr>
              <a:buFont typeface="Arial"/>
              <a:buChar char="»"/>
              <a:defRPr sz="1800" kern="1200">
                <a:solidFill>
                  <a:srgbClr val="3D3D3D"/>
                </a:solidFill>
                <a:latin typeface="+mn-lt"/>
                <a:ea typeface="+mn-ea"/>
                <a:cs typeface="+mn-cs"/>
              </a:defRPr>
            </a:lvl5pPr>
            <a:lvl6pPr marL="3352213" indent="-304747" algn="l" defTabSz="609493" rtl="0" eaLnBrk="1" latinLnBrk="0" hangingPunct="1">
              <a:spcBef>
                <a:spcPct val="20000"/>
              </a:spcBef>
              <a:buFont typeface="Arial"/>
              <a:buChar char="•"/>
              <a:defRPr sz="2700" kern="1200">
                <a:solidFill>
                  <a:schemeClr val="tx1"/>
                </a:solidFill>
                <a:latin typeface="+mn-lt"/>
                <a:ea typeface="+mn-ea"/>
                <a:cs typeface="+mn-cs"/>
              </a:defRPr>
            </a:lvl6pPr>
            <a:lvl7pPr marL="3961707" indent="-304747" algn="l" defTabSz="609493" rtl="0" eaLnBrk="1" latinLnBrk="0" hangingPunct="1">
              <a:spcBef>
                <a:spcPct val="20000"/>
              </a:spcBef>
              <a:buFont typeface="Arial"/>
              <a:buChar char="•"/>
              <a:defRPr sz="2700" kern="1200">
                <a:solidFill>
                  <a:schemeClr val="tx1"/>
                </a:solidFill>
                <a:latin typeface="+mn-lt"/>
                <a:ea typeface="+mn-ea"/>
                <a:cs typeface="+mn-cs"/>
              </a:defRPr>
            </a:lvl7pPr>
            <a:lvl8pPr marL="4571200" indent="-304747" algn="l" defTabSz="609493" rtl="0" eaLnBrk="1" latinLnBrk="0" hangingPunct="1">
              <a:spcBef>
                <a:spcPct val="20000"/>
              </a:spcBef>
              <a:buFont typeface="Arial"/>
              <a:buChar char="•"/>
              <a:defRPr sz="2700" kern="1200">
                <a:solidFill>
                  <a:schemeClr val="tx1"/>
                </a:solidFill>
                <a:latin typeface="+mn-lt"/>
                <a:ea typeface="+mn-ea"/>
                <a:cs typeface="+mn-cs"/>
              </a:defRPr>
            </a:lvl8pPr>
            <a:lvl9pPr marL="5180693" indent="-304747" algn="l" defTabSz="609493" rtl="0" eaLnBrk="1" latinLnBrk="0" hangingPunct="1">
              <a:spcBef>
                <a:spcPct val="20000"/>
              </a:spcBef>
              <a:buFont typeface="Arial"/>
              <a:buChar char="•"/>
              <a:defRPr sz="2700" kern="1200">
                <a:solidFill>
                  <a:schemeClr val="tx1"/>
                </a:solidFill>
                <a:latin typeface="+mn-lt"/>
                <a:ea typeface="+mn-ea"/>
                <a:cs typeface="+mn-cs"/>
              </a:defRPr>
            </a:lvl9pPr>
          </a:lstStyle>
          <a:p>
            <a:r>
              <a:rPr lang="en-US" sz="3200" dirty="0"/>
              <a:t>49 Public Libraries in West-Central Wisconsin</a:t>
            </a:r>
          </a:p>
          <a:p>
            <a:r>
              <a:rPr lang="en-US" sz="3200" dirty="0"/>
              <a:t>Includes many small libraries</a:t>
            </a:r>
          </a:p>
          <a:p>
            <a:r>
              <a:rPr lang="en-US" sz="3200" dirty="0"/>
              <a:t>First Access in July 2013</a:t>
            </a:r>
          </a:p>
          <a:p>
            <a:r>
              <a:rPr lang="en-US" sz="3200" dirty="0"/>
              <a:t>Early adopters for upgrades</a:t>
            </a:r>
          </a:p>
        </p:txBody>
      </p:sp>
    </p:spTree>
    <p:extLst>
      <p:ext uri="{BB962C8B-B14F-4D97-AF65-F5344CB8AC3E}">
        <p14:creationId xmlns:p14="http://schemas.microsoft.com/office/powerpoint/2010/main" val="1945795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901" y="479136"/>
            <a:ext cx="11249024" cy="838200"/>
          </a:xfrm>
        </p:spPr>
        <p:txBody>
          <a:bodyPr/>
          <a:lstStyle/>
          <a:p>
            <a:r>
              <a:rPr lang="en-US" dirty="0"/>
              <a:t>Balancing Reports</a:t>
            </a:r>
          </a:p>
        </p:txBody>
      </p:sp>
      <p:sp>
        <p:nvSpPr>
          <p:cNvPr id="3" name="Content Placeholder 2"/>
          <p:cNvSpPr>
            <a:spLocks noGrp="1"/>
          </p:cNvSpPr>
          <p:nvPr>
            <p:ph idx="1"/>
          </p:nvPr>
        </p:nvSpPr>
        <p:spPr>
          <a:xfrm>
            <a:off x="1784351" y="2568140"/>
            <a:ext cx="11249024" cy="4691064"/>
          </a:xfrm>
        </p:spPr>
        <p:txBody>
          <a:bodyPr/>
          <a:lstStyle/>
          <a:p>
            <a:r>
              <a:rPr lang="en-US" dirty="0"/>
              <a:t>Collection Use</a:t>
            </a:r>
          </a:p>
          <a:p>
            <a:pPr lvl="1"/>
            <a:r>
              <a:rPr lang="en-US" dirty="0"/>
              <a:t>Subject Use by Location</a:t>
            </a:r>
          </a:p>
          <a:p>
            <a:pPr lvl="2"/>
            <a:r>
              <a:rPr lang="en-US" dirty="0"/>
              <a:t>All Locations report only</a:t>
            </a:r>
          </a:p>
          <a:p>
            <a:pPr lvl="2"/>
            <a:r>
              <a:rPr lang="en-US" dirty="0"/>
              <a:t>Useful when limiting by Format and Call Number Range</a:t>
            </a:r>
          </a:p>
          <a:p>
            <a:pPr lvl="2"/>
            <a:r>
              <a:rPr lang="en-US" dirty="0"/>
              <a:t>Recommends expanding or weeding by turnover rate</a:t>
            </a:r>
          </a:p>
          <a:p>
            <a:pPr lvl="3"/>
            <a:r>
              <a:rPr lang="en-US" dirty="0"/>
              <a:t>Can set desired rates for each</a:t>
            </a:r>
          </a:p>
          <a:p>
            <a:pPr lvl="3"/>
            <a:endParaRPr lang="en-US" dirty="0"/>
          </a:p>
          <a:p>
            <a:pPr lvl="1"/>
            <a:r>
              <a:rPr lang="en-US" dirty="0"/>
              <a:t>Floating Management</a:t>
            </a:r>
          </a:p>
          <a:p>
            <a:pPr lvl="2"/>
            <a:r>
              <a:rPr lang="en-US" dirty="0"/>
              <a:t>For those using Floating Collections (we do not)</a:t>
            </a:r>
          </a:p>
          <a:p>
            <a:pPr lvl="3"/>
            <a:r>
              <a:rPr lang="en-US" dirty="0"/>
              <a:t>Recommendations for redistribution of items</a:t>
            </a:r>
          </a:p>
          <a:p>
            <a:endParaRPr lang="en-US" dirty="0"/>
          </a:p>
        </p:txBody>
      </p:sp>
      <p:pic>
        <p:nvPicPr>
          <p:cNvPr id="4" name="Picture 3"/>
          <p:cNvPicPr>
            <a:picLocks noChangeAspect="1"/>
          </p:cNvPicPr>
          <p:nvPr/>
        </p:nvPicPr>
        <p:blipFill>
          <a:blip r:embed="rId2"/>
          <a:stretch>
            <a:fillRect/>
          </a:stretch>
        </p:blipFill>
        <p:spPr>
          <a:xfrm>
            <a:off x="4841875" y="1317336"/>
            <a:ext cx="6877050" cy="1590675"/>
          </a:xfrm>
          <a:prstGeom prst="rect">
            <a:avLst/>
          </a:prstGeom>
        </p:spPr>
      </p:pic>
    </p:spTree>
    <p:extLst>
      <p:ext uri="{BB962C8B-B14F-4D97-AF65-F5344CB8AC3E}">
        <p14:creationId xmlns:p14="http://schemas.microsoft.com/office/powerpoint/2010/main" val="23755437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3924" y="72233"/>
            <a:ext cx="10016104" cy="1752599"/>
          </a:xfrm>
        </p:spPr>
        <p:txBody>
          <a:bodyPr/>
          <a:lstStyle/>
          <a:p>
            <a:r>
              <a:rPr lang="en-US" dirty="0"/>
              <a:t>Maintenance Reports</a:t>
            </a:r>
          </a:p>
        </p:txBody>
      </p:sp>
      <p:sp>
        <p:nvSpPr>
          <p:cNvPr id="3" name="Content Placeholder 2"/>
          <p:cNvSpPr>
            <a:spLocks noGrp="1"/>
          </p:cNvSpPr>
          <p:nvPr>
            <p:ph idx="1"/>
          </p:nvPr>
        </p:nvSpPr>
        <p:spPr>
          <a:xfrm>
            <a:off x="1776610" y="2667000"/>
            <a:ext cx="8353776" cy="4062413"/>
          </a:xfrm>
        </p:spPr>
        <p:txBody>
          <a:bodyPr>
            <a:normAutofit fontScale="85000" lnSpcReduction="10000"/>
          </a:bodyPr>
          <a:lstStyle/>
          <a:p>
            <a:r>
              <a:rPr lang="en-US" dirty="0"/>
              <a:t>Weeding</a:t>
            </a:r>
          </a:p>
          <a:p>
            <a:pPr lvl="1"/>
            <a:r>
              <a:rPr lang="en-US" dirty="0"/>
              <a:t>Low Circulation Weeding</a:t>
            </a:r>
          </a:p>
          <a:p>
            <a:pPr lvl="2"/>
            <a:r>
              <a:rPr lang="en-US" dirty="0"/>
              <a:t>Limit to Location</a:t>
            </a:r>
          </a:p>
          <a:p>
            <a:pPr lvl="2"/>
            <a:r>
              <a:rPr lang="en-US" dirty="0"/>
              <a:t>Can also limit by format, collection, and call number range</a:t>
            </a:r>
          </a:p>
          <a:p>
            <a:pPr lvl="2"/>
            <a:r>
              <a:rPr lang="en-US" dirty="0"/>
              <a:t>Take out non-circulating collections!</a:t>
            </a:r>
          </a:p>
          <a:p>
            <a:pPr lvl="1"/>
            <a:r>
              <a:rPr lang="en-US" dirty="0"/>
              <a:t>Apply filters after report is run</a:t>
            </a:r>
          </a:p>
          <a:p>
            <a:pPr lvl="2"/>
            <a:r>
              <a:rPr lang="en-US" dirty="0"/>
              <a:t>Created before to eliminate new books</a:t>
            </a:r>
          </a:p>
          <a:p>
            <a:pPr lvl="2"/>
            <a:r>
              <a:rPr lang="en-US" dirty="0"/>
              <a:t>Last checkin date before to eliminate recently checked out items</a:t>
            </a:r>
          </a:p>
          <a:p>
            <a:pPr lvl="2"/>
            <a:r>
              <a:rPr lang="en-US" dirty="0"/>
              <a:t>List price less than if you don’t want to weed expensive items</a:t>
            </a:r>
          </a:p>
          <a:p>
            <a:pPr lvl="2"/>
            <a:r>
              <a:rPr lang="en-US" dirty="0"/>
              <a:t>Don’t weed last copy in Branch or System</a:t>
            </a:r>
          </a:p>
          <a:p>
            <a:pPr lvl="2"/>
            <a:r>
              <a:rPr lang="en-US" dirty="0"/>
              <a:t>Number to limit the number in the list</a:t>
            </a:r>
          </a:p>
          <a:p>
            <a:pPr lvl="2"/>
            <a:r>
              <a:rPr lang="en-US" dirty="0"/>
              <a:t>Shelf space bases on values in collections set-up</a:t>
            </a:r>
          </a:p>
        </p:txBody>
      </p:sp>
      <p:pic>
        <p:nvPicPr>
          <p:cNvPr id="4" name="Picture 3"/>
          <p:cNvPicPr>
            <a:picLocks noChangeAspect="1"/>
          </p:cNvPicPr>
          <p:nvPr/>
        </p:nvPicPr>
        <p:blipFill>
          <a:blip r:embed="rId2"/>
          <a:stretch>
            <a:fillRect/>
          </a:stretch>
        </p:blipFill>
        <p:spPr>
          <a:xfrm>
            <a:off x="4577607" y="1220789"/>
            <a:ext cx="4152900" cy="1562100"/>
          </a:xfrm>
          <a:prstGeom prst="rect">
            <a:avLst/>
          </a:prstGeom>
        </p:spPr>
      </p:pic>
      <p:pic>
        <p:nvPicPr>
          <p:cNvPr id="6" name="Picture 5"/>
          <p:cNvPicPr>
            <a:picLocks noChangeAspect="1"/>
          </p:cNvPicPr>
          <p:nvPr/>
        </p:nvPicPr>
        <p:blipFill>
          <a:blip r:embed="rId3"/>
          <a:stretch>
            <a:fillRect/>
          </a:stretch>
        </p:blipFill>
        <p:spPr>
          <a:xfrm>
            <a:off x="10373757" y="648856"/>
            <a:ext cx="1119912" cy="5863071"/>
          </a:xfrm>
          <a:prstGeom prst="rect">
            <a:avLst/>
          </a:prstGeom>
        </p:spPr>
      </p:pic>
    </p:spTree>
    <p:extLst>
      <p:ext uri="{BB962C8B-B14F-4D97-AF65-F5344CB8AC3E}">
        <p14:creationId xmlns:p14="http://schemas.microsoft.com/office/powerpoint/2010/main" val="20856756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2475" y="134819"/>
            <a:ext cx="10016104" cy="1752599"/>
          </a:xfrm>
        </p:spPr>
        <p:txBody>
          <a:bodyPr/>
          <a:lstStyle/>
          <a:p>
            <a:r>
              <a:rPr lang="en-US" dirty="0"/>
              <a:t>Low Circulation Weeding</a:t>
            </a:r>
          </a:p>
        </p:txBody>
      </p:sp>
      <p:sp>
        <p:nvSpPr>
          <p:cNvPr id="3" name="Content Placeholder 2"/>
          <p:cNvSpPr>
            <a:spLocks noGrp="1"/>
          </p:cNvSpPr>
          <p:nvPr>
            <p:ph idx="1"/>
          </p:nvPr>
        </p:nvSpPr>
        <p:spPr>
          <a:xfrm>
            <a:off x="1754732" y="5070299"/>
            <a:ext cx="9131589" cy="1450109"/>
          </a:xfrm>
        </p:spPr>
        <p:txBody>
          <a:bodyPr/>
          <a:lstStyle/>
          <a:p>
            <a:r>
              <a:rPr lang="en-US" dirty="0"/>
              <a:t>See Total Circs, Copies in System, Created Date</a:t>
            </a:r>
          </a:p>
          <a:p>
            <a:r>
              <a:rPr lang="en-US" dirty="0"/>
              <a:t>Can Export to a Review File</a:t>
            </a:r>
          </a:p>
        </p:txBody>
      </p:sp>
      <p:pic>
        <p:nvPicPr>
          <p:cNvPr id="6" name="Picture 5">
            <a:extLst>
              <a:ext uri="{FF2B5EF4-FFF2-40B4-BE49-F238E27FC236}">
                <a16:creationId xmlns:a16="http://schemas.microsoft.com/office/drawing/2014/main" id="{A11A7070-1368-42AB-B72E-2C67846C7C18}"/>
              </a:ext>
            </a:extLst>
          </p:cNvPr>
          <p:cNvPicPr>
            <a:picLocks noChangeAspect="1"/>
          </p:cNvPicPr>
          <p:nvPr/>
        </p:nvPicPr>
        <p:blipFill>
          <a:blip r:embed="rId2"/>
          <a:stretch>
            <a:fillRect/>
          </a:stretch>
        </p:blipFill>
        <p:spPr>
          <a:xfrm>
            <a:off x="9114857" y="5207958"/>
            <a:ext cx="2103436" cy="1312450"/>
          </a:xfrm>
          <a:prstGeom prst="rect">
            <a:avLst/>
          </a:prstGeom>
        </p:spPr>
      </p:pic>
      <p:pic>
        <p:nvPicPr>
          <p:cNvPr id="7" name="Picture 6">
            <a:extLst>
              <a:ext uri="{FF2B5EF4-FFF2-40B4-BE49-F238E27FC236}">
                <a16:creationId xmlns:a16="http://schemas.microsoft.com/office/drawing/2014/main" id="{ECE7AA92-EB31-4221-AED3-EE2A6A15A037}"/>
              </a:ext>
            </a:extLst>
          </p:cNvPr>
          <p:cNvPicPr>
            <a:picLocks noChangeAspect="1"/>
          </p:cNvPicPr>
          <p:nvPr/>
        </p:nvPicPr>
        <p:blipFill>
          <a:blip r:embed="rId3"/>
          <a:stretch>
            <a:fillRect/>
          </a:stretch>
        </p:blipFill>
        <p:spPr>
          <a:xfrm>
            <a:off x="1084262" y="1404937"/>
            <a:ext cx="7004049" cy="3435261"/>
          </a:xfrm>
          <a:prstGeom prst="rect">
            <a:avLst/>
          </a:prstGeom>
        </p:spPr>
      </p:pic>
      <p:pic>
        <p:nvPicPr>
          <p:cNvPr id="8" name="Picture 7">
            <a:extLst>
              <a:ext uri="{FF2B5EF4-FFF2-40B4-BE49-F238E27FC236}">
                <a16:creationId xmlns:a16="http://schemas.microsoft.com/office/drawing/2014/main" id="{21DE08B8-2DAF-47CE-9135-510FBC0A9242}"/>
              </a:ext>
            </a:extLst>
          </p:cNvPr>
          <p:cNvPicPr>
            <a:picLocks noChangeAspect="1"/>
          </p:cNvPicPr>
          <p:nvPr/>
        </p:nvPicPr>
        <p:blipFill>
          <a:blip r:embed="rId4"/>
          <a:stretch>
            <a:fillRect/>
          </a:stretch>
        </p:blipFill>
        <p:spPr>
          <a:xfrm>
            <a:off x="7843838" y="1678539"/>
            <a:ext cx="3255961" cy="3175947"/>
          </a:xfrm>
          <a:prstGeom prst="rect">
            <a:avLst/>
          </a:prstGeom>
        </p:spPr>
      </p:pic>
    </p:spTree>
    <p:extLst>
      <p:ext uri="{BB962C8B-B14F-4D97-AF65-F5344CB8AC3E}">
        <p14:creationId xmlns:p14="http://schemas.microsoft.com/office/powerpoint/2010/main" val="7777317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3925" y="153943"/>
            <a:ext cx="10016104" cy="1281112"/>
          </a:xfrm>
        </p:spPr>
        <p:txBody>
          <a:bodyPr>
            <a:normAutofit/>
          </a:bodyPr>
          <a:lstStyle/>
          <a:p>
            <a:r>
              <a:rPr lang="en-US" sz="3600" dirty="0"/>
              <a:t>Maintenance - Weeding</a:t>
            </a:r>
          </a:p>
        </p:txBody>
      </p:sp>
      <p:sp>
        <p:nvSpPr>
          <p:cNvPr id="3" name="Content Placeholder 2"/>
          <p:cNvSpPr>
            <a:spLocks noGrp="1"/>
          </p:cNvSpPr>
          <p:nvPr>
            <p:ph idx="1"/>
          </p:nvPr>
        </p:nvSpPr>
        <p:spPr>
          <a:xfrm>
            <a:off x="1584326" y="1194393"/>
            <a:ext cx="11249024" cy="1960525"/>
          </a:xfrm>
        </p:spPr>
        <p:txBody>
          <a:bodyPr>
            <a:normAutofit lnSpcReduction="10000"/>
          </a:bodyPr>
          <a:lstStyle/>
          <a:p>
            <a:pPr marL="0" indent="0">
              <a:buNone/>
            </a:pPr>
            <a:r>
              <a:rPr lang="en-US" sz="2800" dirty="0"/>
              <a:t>High Circulation Weeding</a:t>
            </a:r>
          </a:p>
          <a:p>
            <a:r>
              <a:rPr lang="en-US" dirty="0"/>
              <a:t>See what is likely falling apart and needs replacement</a:t>
            </a:r>
          </a:p>
          <a:p>
            <a:r>
              <a:rPr lang="en-US" dirty="0"/>
              <a:t>Limit to one location</a:t>
            </a:r>
          </a:p>
          <a:p>
            <a:r>
              <a:rPr lang="en-US" dirty="0"/>
              <a:t>Choose number of circulations</a:t>
            </a:r>
          </a:p>
        </p:txBody>
      </p:sp>
      <p:pic>
        <p:nvPicPr>
          <p:cNvPr id="7" name="Picture 6">
            <a:extLst>
              <a:ext uri="{FF2B5EF4-FFF2-40B4-BE49-F238E27FC236}">
                <a16:creationId xmlns:a16="http://schemas.microsoft.com/office/drawing/2014/main" id="{9A73E96F-E441-4FAE-A612-78C79BBD96AD}"/>
              </a:ext>
            </a:extLst>
          </p:cNvPr>
          <p:cNvPicPr>
            <a:picLocks noChangeAspect="1"/>
          </p:cNvPicPr>
          <p:nvPr/>
        </p:nvPicPr>
        <p:blipFill>
          <a:blip r:embed="rId2"/>
          <a:stretch>
            <a:fillRect/>
          </a:stretch>
        </p:blipFill>
        <p:spPr>
          <a:xfrm>
            <a:off x="1214438" y="3267075"/>
            <a:ext cx="10809286" cy="295193"/>
          </a:xfrm>
          <a:prstGeom prst="rect">
            <a:avLst/>
          </a:prstGeom>
        </p:spPr>
      </p:pic>
      <p:pic>
        <p:nvPicPr>
          <p:cNvPr id="8" name="Picture 7">
            <a:extLst>
              <a:ext uri="{FF2B5EF4-FFF2-40B4-BE49-F238E27FC236}">
                <a16:creationId xmlns:a16="http://schemas.microsoft.com/office/drawing/2014/main" id="{CB864453-8C16-4A6A-88A2-18491E40B296}"/>
              </a:ext>
            </a:extLst>
          </p:cNvPr>
          <p:cNvPicPr>
            <a:picLocks noChangeAspect="1"/>
          </p:cNvPicPr>
          <p:nvPr/>
        </p:nvPicPr>
        <p:blipFill>
          <a:blip r:embed="rId3"/>
          <a:stretch>
            <a:fillRect/>
          </a:stretch>
        </p:blipFill>
        <p:spPr>
          <a:xfrm>
            <a:off x="2208393" y="3524168"/>
            <a:ext cx="6361112" cy="3100420"/>
          </a:xfrm>
          <a:prstGeom prst="rect">
            <a:avLst/>
          </a:prstGeom>
        </p:spPr>
      </p:pic>
      <p:pic>
        <p:nvPicPr>
          <p:cNvPr id="9" name="Picture 8">
            <a:extLst>
              <a:ext uri="{FF2B5EF4-FFF2-40B4-BE49-F238E27FC236}">
                <a16:creationId xmlns:a16="http://schemas.microsoft.com/office/drawing/2014/main" id="{06FC434D-C4B4-4020-A04B-C13B121442E3}"/>
              </a:ext>
            </a:extLst>
          </p:cNvPr>
          <p:cNvPicPr>
            <a:picLocks noChangeAspect="1"/>
          </p:cNvPicPr>
          <p:nvPr/>
        </p:nvPicPr>
        <p:blipFill>
          <a:blip r:embed="rId4"/>
          <a:stretch>
            <a:fillRect/>
          </a:stretch>
        </p:blipFill>
        <p:spPr>
          <a:xfrm>
            <a:off x="8362947" y="3786260"/>
            <a:ext cx="2889429" cy="2845483"/>
          </a:xfrm>
          <a:prstGeom prst="rect">
            <a:avLst/>
          </a:prstGeom>
        </p:spPr>
      </p:pic>
    </p:spTree>
    <p:extLst>
      <p:ext uri="{BB962C8B-B14F-4D97-AF65-F5344CB8AC3E}">
        <p14:creationId xmlns:p14="http://schemas.microsoft.com/office/powerpoint/2010/main" val="5999272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901" y="173302"/>
            <a:ext cx="11249024" cy="838200"/>
          </a:xfrm>
        </p:spPr>
        <p:txBody>
          <a:bodyPr>
            <a:normAutofit/>
          </a:bodyPr>
          <a:lstStyle/>
          <a:p>
            <a:r>
              <a:rPr lang="en-US" sz="3600" dirty="0"/>
              <a:t>Maintenance – Clean up – Missing items</a:t>
            </a:r>
          </a:p>
        </p:txBody>
      </p:sp>
      <p:sp>
        <p:nvSpPr>
          <p:cNvPr id="3" name="Content Placeholder 2"/>
          <p:cNvSpPr>
            <a:spLocks noGrp="1"/>
          </p:cNvSpPr>
          <p:nvPr>
            <p:ph idx="1"/>
          </p:nvPr>
        </p:nvSpPr>
        <p:spPr>
          <a:xfrm>
            <a:off x="1684339" y="1010447"/>
            <a:ext cx="10034586" cy="2438321"/>
          </a:xfrm>
        </p:spPr>
        <p:txBody>
          <a:bodyPr numCol="2">
            <a:normAutofit/>
          </a:bodyPr>
          <a:lstStyle/>
          <a:p>
            <a:r>
              <a:rPr lang="en-US" dirty="0"/>
              <a:t>Finds items too long on Holdshelf</a:t>
            </a:r>
          </a:p>
          <a:p>
            <a:pPr lvl="1"/>
            <a:r>
              <a:rPr lang="en-US" dirty="0"/>
              <a:t>Finds items on holdshelf with no item level hold</a:t>
            </a:r>
          </a:p>
          <a:p>
            <a:r>
              <a:rPr lang="en-US" dirty="0"/>
              <a:t>Lost in transit</a:t>
            </a:r>
          </a:p>
          <a:p>
            <a:r>
              <a:rPr lang="en-US" dirty="0"/>
              <a:t>Long overdue</a:t>
            </a:r>
          </a:p>
          <a:p>
            <a:r>
              <a:rPr lang="en-US" dirty="0"/>
              <a:t>Limit to one location</a:t>
            </a:r>
          </a:p>
          <a:p>
            <a:r>
              <a:rPr lang="en-US" dirty="0"/>
              <a:t>Designate timeframes</a:t>
            </a:r>
          </a:p>
          <a:p>
            <a:pPr lvl="1"/>
            <a:r>
              <a:rPr lang="en-US" dirty="0"/>
              <a:t>999 to exclude</a:t>
            </a:r>
          </a:p>
        </p:txBody>
      </p:sp>
      <p:pic>
        <p:nvPicPr>
          <p:cNvPr id="5" name="Picture 4">
            <a:extLst>
              <a:ext uri="{FF2B5EF4-FFF2-40B4-BE49-F238E27FC236}">
                <a16:creationId xmlns:a16="http://schemas.microsoft.com/office/drawing/2014/main" id="{5F982AAC-0896-41C4-9493-DA172151FE6D}"/>
              </a:ext>
            </a:extLst>
          </p:cNvPr>
          <p:cNvPicPr>
            <a:picLocks noChangeAspect="1"/>
          </p:cNvPicPr>
          <p:nvPr/>
        </p:nvPicPr>
        <p:blipFill>
          <a:blip r:embed="rId3"/>
          <a:stretch>
            <a:fillRect/>
          </a:stretch>
        </p:blipFill>
        <p:spPr>
          <a:xfrm>
            <a:off x="1973264" y="3448768"/>
            <a:ext cx="9745661" cy="3258405"/>
          </a:xfrm>
          <a:prstGeom prst="rect">
            <a:avLst/>
          </a:prstGeom>
        </p:spPr>
      </p:pic>
    </p:spTree>
    <p:extLst>
      <p:ext uri="{BB962C8B-B14F-4D97-AF65-F5344CB8AC3E}">
        <p14:creationId xmlns:p14="http://schemas.microsoft.com/office/powerpoint/2010/main" val="4368806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9760D-7EB5-456B-95A8-A4BBB97925C3}"/>
              </a:ext>
            </a:extLst>
          </p:cNvPr>
          <p:cNvSpPr>
            <a:spLocks noGrp="1"/>
          </p:cNvSpPr>
          <p:nvPr>
            <p:ph type="title"/>
          </p:nvPr>
        </p:nvSpPr>
        <p:spPr>
          <a:xfrm>
            <a:off x="306898" y="204789"/>
            <a:ext cx="10016104" cy="1214437"/>
          </a:xfrm>
        </p:spPr>
        <p:txBody>
          <a:bodyPr/>
          <a:lstStyle/>
          <a:p>
            <a:r>
              <a:rPr lang="en-US" dirty="0"/>
              <a:t>Schedule!</a:t>
            </a:r>
          </a:p>
        </p:txBody>
      </p:sp>
      <p:sp>
        <p:nvSpPr>
          <p:cNvPr id="3" name="Content Placeholder 2">
            <a:extLst>
              <a:ext uri="{FF2B5EF4-FFF2-40B4-BE49-F238E27FC236}">
                <a16:creationId xmlns:a16="http://schemas.microsoft.com/office/drawing/2014/main" id="{C055DBB4-3BA8-4A99-92BD-5D37A29BA763}"/>
              </a:ext>
            </a:extLst>
          </p:cNvPr>
          <p:cNvSpPr>
            <a:spLocks noGrp="1"/>
          </p:cNvSpPr>
          <p:nvPr>
            <p:ph idx="1"/>
          </p:nvPr>
        </p:nvSpPr>
        <p:spPr>
          <a:xfrm>
            <a:off x="1812537" y="2119309"/>
            <a:ext cx="3831026" cy="3395666"/>
          </a:xfrm>
        </p:spPr>
        <p:txBody>
          <a:bodyPr/>
          <a:lstStyle/>
          <a:p>
            <a:r>
              <a:rPr lang="en-US" dirty="0"/>
              <a:t>Fairly recent addition</a:t>
            </a:r>
          </a:p>
          <a:p>
            <a:r>
              <a:rPr lang="en-US" dirty="0"/>
              <a:t>Have the report sent to you on a regular basis</a:t>
            </a:r>
          </a:p>
          <a:p>
            <a:r>
              <a:rPr lang="en-US" dirty="0"/>
              <a:t>Once you decide what you want, you don’t have to go through the steps again</a:t>
            </a:r>
          </a:p>
          <a:p>
            <a:endParaRPr lang="en-US" dirty="0"/>
          </a:p>
        </p:txBody>
      </p:sp>
      <p:pic>
        <p:nvPicPr>
          <p:cNvPr id="4" name="Picture 3">
            <a:extLst>
              <a:ext uri="{FF2B5EF4-FFF2-40B4-BE49-F238E27FC236}">
                <a16:creationId xmlns:a16="http://schemas.microsoft.com/office/drawing/2014/main" id="{448EEA90-0C68-4E8F-808A-238B0DF0F15D}"/>
              </a:ext>
            </a:extLst>
          </p:cNvPr>
          <p:cNvPicPr>
            <a:picLocks noChangeAspect="1"/>
          </p:cNvPicPr>
          <p:nvPr/>
        </p:nvPicPr>
        <p:blipFill>
          <a:blip r:embed="rId2"/>
          <a:stretch>
            <a:fillRect/>
          </a:stretch>
        </p:blipFill>
        <p:spPr>
          <a:xfrm>
            <a:off x="5986462" y="1390650"/>
            <a:ext cx="5670729" cy="5166468"/>
          </a:xfrm>
          <a:prstGeom prst="rect">
            <a:avLst/>
          </a:prstGeom>
        </p:spPr>
      </p:pic>
      <p:pic>
        <p:nvPicPr>
          <p:cNvPr id="5" name="Picture 4">
            <a:extLst>
              <a:ext uri="{FF2B5EF4-FFF2-40B4-BE49-F238E27FC236}">
                <a16:creationId xmlns:a16="http://schemas.microsoft.com/office/drawing/2014/main" id="{2BC3D6CB-747F-4D25-BAEE-17756F7E7474}"/>
              </a:ext>
            </a:extLst>
          </p:cNvPr>
          <p:cNvPicPr>
            <a:picLocks noChangeAspect="1"/>
          </p:cNvPicPr>
          <p:nvPr/>
        </p:nvPicPr>
        <p:blipFill>
          <a:blip r:embed="rId3"/>
          <a:stretch>
            <a:fillRect/>
          </a:stretch>
        </p:blipFill>
        <p:spPr>
          <a:xfrm>
            <a:off x="2022474" y="1438274"/>
            <a:ext cx="2492793" cy="619125"/>
          </a:xfrm>
          <a:prstGeom prst="rect">
            <a:avLst/>
          </a:prstGeom>
        </p:spPr>
      </p:pic>
    </p:spTree>
    <p:extLst>
      <p:ext uri="{BB962C8B-B14F-4D97-AF65-F5344CB8AC3E}">
        <p14:creationId xmlns:p14="http://schemas.microsoft.com/office/powerpoint/2010/main" val="40708278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5636A-B8C8-4C9C-9751-05345C72BF09}"/>
              </a:ext>
            </a:extLst>
          </p:cNvPr>
          <p:cNvSpPr>
            <a:spLocks noGrp="1"/>
          </p:cNvSpPr>
          <p:nvPr>
            <p:ph type="title"/>
          </p:nvPr>
        </p:nvSpPr>
        <p:spPr>
          <a:xfrm>
            <a:off x="1483925" y="471489"/>
            <a:ext cx="10016104" cy="1142999"/>
          </a:xfrm>
        </p:spPr>
        <p:txBody>
          <a:bodyPr/>
          <a:lstStyle/>
          <a:p>
            <a:r>
              <a:rPr lang="en-US" dirty="0"/>
              <a:t>Scheduled Reports</a:t>
            </a:r>
          </a:p>
        </p:txBody>
      </p:sp>
      <p:sp>
        <p:nvSpPr>
          <p:cNvPr id="3" name="Content Placeholder 2">
            <a:extLst>
              <a:ext uri="{FF2B5EF4-FFF2-40B4-BE49-F238E27FC236}">
                <a16:creationId xmlns:a16="http://schemas.microsoft.com/office/drawing/2014/main" id="{D7457DD2-B784-4927-BE22-FE5F676B37BA}"/>
              </a:ext>
            </a:extLst>
          </p:cNvPr>
          <p:cNvSpPr>
            <a:spLocks noGrp="1"/>
          </p:cNvSpPr>
          <p:nvPr>
            <p:ph idx="1"/>
          </p:nvPr>
        </p:nvSpPr>
        <p:spPr>
          <a:xfrm>
            <a:off x="1483923" y="1614488"/>
            <a:ext cx="5662013" cy="2543175"/>
          </a:xfrm>
        </p:spPr>
        <p:txBody>
          <a:bodyPr>
            <a:normAutofit fontScale="92500" lnSpcReduction="20000"/>
          </a:bodyPr>
          <a:lstStyle/>
          <a:p>
            <a:r>
              <a:rPr lang="en-US" dirty="0"/>
              <a:t>Can view scheduled reports at any time</a:t>
            </a:r>
          </a:p>
          <a:p>
            <a:r>
              <a:rPr lang="en-US" dirty="0"/>
              <a:t>Choose Stop to unscheduled the report </a:t>
            </a:r>
          </a:p>
          <a:p>
            <a:r>
              <a:rPr lang="en-US" dirty="0"/>
              <a:t>Schedule to start it again after stopping</a:t>
            </a:r>
          </a:p>
          <a:p>
            <a:r>
              <a:rPr lang="en-US" dirty="0"/>
              <a:t>Run now to do just that</a:t>
            </a:r>
          </a:p>
          <a:p>
            <a:r>
              <a:rPr lang="en-US" dirty="0"/>
              <a:t>Delete to delete the report</a:t>
            </a:r>
          </a:p>
          <a:p>
            <a:r>
              <a:rPr lang="en-US" dirty="0"/>
              <a:t>To change frequency, click the Schedule type</a:t>
            </a:r>
          </a:p>
          <a:p>
            <a:endParaRPr lang="en-US" dirty="0"/>
          </a:p>
        </p:txBody>
      </p:sp>
      <p:pic>
        <p:nvPicPr>
          <p:cNvPr id="4" name="Picture 3">
            <a:extLst>
              <a:ext uri="{FF2B5EF4-FFF2-40B4-BE49-F238E27FC236}">
                <a16:creationId xmlns:a16="http://schemas.microsoft.com/office/drawing/2014/main" id="{75BA5548-E890-40E3-8E6A-2D3E3EB789C2}"/>
              </a:ext>
            </a:extLst>
          </p:cNvPr>
          <p:cNvPicPr>
            <a:picLocks noChangeAspect="1"/>
          </p:cNvPicPr>
          <p:nvPr/>
        </p:nvPicPr>
        <p:blipFill>
          <a:blip r:embed="rId2"/>
          <a:stretch>
            <a:fillRect/>
          </a:stretch>
        </p:blipFill>
        <p:spPr>
          <a:xfrm>
            <a:off x="7889470" y="1523118"/>
            <a:ext cx="2867025" cy="1428750"/>
          </a:xfrm>
          <a:prstGeom prst="rect">
            <a:avLst/>
          </a:prstGeom>
        </p:spPr>
      </p:pic>
      <p:pic>
        <p:nvPicPr>
          <p:cNvPr id="5" name="Picture 4">
            <a:extLst>
              <a:ext uri="{FF2B5EF4-FFF2-40B4-BE49-F238E27FC236}">
                <a16:creationId xmlns:a16="http://schemas.microsoft.com/office/drawing/2014/main" id="{5B9E9E76-4A6B-4758-AC5E-733684E0B7A9}"/>
              </a:ext>
            </a:extLst>
          </p:cNvPr>
          <p:cNvPicPr>
            <a:picLocks noChangeAspect="1"/>
          </p:cNvPicPr>
          <p:nvPr/>
        </p:nvPicPr>
        <p:blipFill>
          <a:blip r:embed="rId3"/>
          <a:stretch>
            <a:fillRect/>
          </a:stretch>
        </p:blipFill>
        <p:spPr>
          <a:xfrm>
            <a:off x="1483925" y="4645529"/>
            <a:ext cx="10231436" cy="1951396"/>
          </a:xfrm>
          <a:prstGeom prst="rect">
            <a:avLst/>
          </a:prstGeom>
        </p:spPr>
      </p:pic>
      <p:pic>
        <p:nvPicPr>
          <p:cNvPr id="6" name="Picture 5">
            <a:extLst>
              <a:ext uri="{FF2B5EF4-FFF2-40B4-BE49-F238E27FC236}">
                <a16:creationId xmlns:a16="http://schemas.microsoft.com/office/drawing/2014/main" id="{D06C9748-7E4A-4D4C-8813-91B4FBBF79CD}"/>
              </a:ext>
            </a:extLst>
          </p:cNvPr>
          <p:cNvPicPr>
            <a:picLocks noChangeAspect="1"/>
          </p:cNvPicPr>
          <p:nvPr/>
        </p:nvPicPr>
        <p:blipFill>
          <a:blip r:embed="rId4"/>
          <a:stretch>
            <a:fillRect/>
          </a:stretch>
        </p:blipFill>
        <p:spPr>
          <a:xfrm>
            <a:off x="1469635" y="4289248"/>
            <a:ext cx="10231438" cy="356281"/>
          </a:xfrm>
          <a:prstGeom prst="rect">
            <a:avLst/>
          </a:prstGeom>
        </p:spPr>
      </p:pic>
    </p:spTree>
    <p:extLst>
      <p:ext uri="{BB962C8B-B14F-4D97-AF65-F5344CB8AC3E}">
        <p14:creationId xmlns:p14="http://schemas.microsoft.com/office/powerpoint/2010/main" val="26369460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83925" y="200894"/>
            <a:ext cx="10016104" cy="1752599"/>
          </a:xfrm>
        </p:spPr>
        <p:txBody>
          <a:bodyPr/>
          <a:lstStyle/>
          <a:p>
            <a:r>
              <a:rPr lang="en-US" dirty="0"/>
              <a:t>Conclusions</a:t>
            </a:r>
          </a:p>
        </p:txBody>
      </p:sp>
      <p:sp>
        <p:nvSpPr>
          <p:cNvPr id="3" name="Content Placeholder 2"/>
          <p:cNvSpPr txBox="1">
            <a:spLocks/>
          </p:cNvSpPr>
          <p:nvPr/>
        </p:nvSpPr>
        <p:spPr>
          <a:xfrm>
            <a:off x="1598614" y="1982818"/>
            <a:ext cx="11249024" cy="4232245"/>
          </a:xfrm>
          <a:prstGeom prst="rect">
            <a:avLst/>
          </a:prstGeom>
        </p:spPr>
        <p:txBody>
          <a:bodyPr/>
          <a:lstStyle>
            <a:lvl1pPr marL="169863" indent="-169863" algn="l" defTabSz="609493" rtl="0" eaLnBrk="1" latinLnBrk="0" hangingPunct="1">
              <a:lnSpc>
                <a:spcPct val="85000"/>
              </a:lnSpc>
              <a:spcBef>
                <a:spcPct val="20000"/>
              </a:spcBef>
              <a:buClr>
                <a:schemeClr val="accent6">
                  <a:lumMod val="60000"/>
                  <a:lumOff val="40000"/>
                </a:schemeClr>
              </a:buClr>
              <a:buFont typeface="Arial"/>
              <a:buChar char="•"/>
              <a:defRPr sz="2400" kern="1200">
                <a:solidFill>
                  <a:srgbClr val="3D3D3D"/>
                </a:solidFill>
                <a:latin typeface="+mn-lt"/>
                <a:ea typeface="+mn-ea"/>
                <a:cs typeface="+mn-cs"/>
              </a:defRPr>
            </a:lvl1pPr>
            <a:lvl2pPr marL="687388" indent="-231775" algn="l" defTabSz="609493" rtl="0" eaLnBrk="1" latinLnBrk="0" hangingPunct="1">
              <a:lnSpc>
                <a:spcPct val="85000"/>
              </a:lnSpc>
              <a:spcBef>
                <a:spcPct val="20000"/>
              </a:spcBef>
              <a:buClr>
                <a:schemeClr val="accent6">
                  <a:lumMod val="60000"/>
                  <a:lumOff val="40000"/>
                </a:schemeClr>
              </a:buClr>
              <a:buFont typeface="Arial"/>
              <a:buChar char="–"/>
              <a:defRPr sz="2000" kern="1200">
                <a:solidFill>
                  <a:srgbClr val="3D3D3D"/>
                </a:solidFill>
                <a:latin typeface="+mn-lt"/>
                <a:ea typeface="+mn-ea"/>
                <a:cs typeface="+mn-cs"/>
              </a:defRPr>
            </a:lvl2pPr>
            <a:lvl3pPr marL="973138" indent="-168275" algn="l" defTabSz="609493" rtl="0" eaLnBrk="1" latinLnBrk="0" hangingPunct="1">
              <a:lnSpc>
                <a:spcPct val="85000"/>
              </a:lnSpc>
              <a:spcBef>
                <a:spcPct val="20000"/>
              </a:spcBef>
              <a:buClr>
                <a:schemeClr val="accent6">
                  <a:lumMod val="60000"/>
                  <a:lumOff val="40000"/>
                </a:schemeClr>
              </a:buClr>
              <a:buFont typeface="Arial"/>
              <a:buChar char="•"/>
              <a:defRPr sz="1800" kern="1200">
                <a:solidFill>
                  <a:srgbClr val="3D3D3D"/>
                </a:solidFill>
                <a:latin typeface="+mn-lt"/>
                <a:ea typeface="+mn-ea"/>
                <a:cs typeface="+mn-cs"/>
              </a:defRPr>
            </a:lvl3pPr>
            <a:lvl4pPr marL="1312863" indent="-169863" algn="l" defTabSz="609493" rtl="0" eaLnBrk="1" latinLnBrk="0" hangingPunct="1">
              <a:lnSpc>
                <a:spcPct val="85000"/>
              </a:lnSpc>
              <a:spcBef>
                <a:spcPct val="20000"/>
              </a:spcBef>
              <a:buClr>
                <a:schemeClr val="accent6">
                  <a:lumMod val="60000"/>
                  <a:lumOff val="40000"/>
                </a:schemeClr>
              </a:buClr>
              <a:buFont typeface="Arial"/>
              <a:buChar char="–"/>
              <a:defRPr sz="1800" kern="1200">
                <a:solidFill>
                  <a:srgbClr val="3D3D3D"/>
                </a:solidFill>
                <a:latin typeface="+mn-lt"/>
                <a:ea typeface="+mn-ea"/>
                <a:cs typeface="+mn-cs"/>
              </a:defRPr>
            </a:lvl4pPr>
            <a:lvl5pPr marL="1544638" indent="-115888" algn="l" defTabSz="609493" rtl="0" eaLnBrk="1" latinLnBrk="0" hangingPunct="1">
              <a:lnSpc>
                <a:spcPct val="85000"/>
              </a:lnSpc>
              <a:spcBef>
                <a:spcPct val="20000"/>
              </a:spcBef>
              <a:buClr>
                <a:schemeClr val="accent6">
                  <a:lumMod val="60000"/>
                  <a:lumOff val="40000"/>
                </a:schemeClr>
              </a:buClr>
              <a:buFont typeface="Arial"/>
              <a:buChar char="»"/>
              <a:defRPr sz="1800" kern="1200">
                <a:solidFill>
                  <a:srgbClr val="3D3D3D"/>
                </a:solidFill>
                <a:latin typeface="+mn-lt"/>
                <a:ea typeface="+mn-ea"/>
                <a:cs typeface="+mn-cs"/>
              </a:defRPr>
            </a:lvl5pPr>
            <a:lvl6pPr marL="3352213" indent="-304747" algn="l" defTabSz="609493" rtl="0" eaLnBrk="1" latinLnBrk="0" hangingPunct="1">
              <a:spcBef>
                <a:spcPct val="20000"/>
              </a:spcBef>
              <a:buFont typeface="Arial"/>
              <a:buChar char="•"/>
              <a:defRPr sz="2700" kern="1200">
                <a:solidFill>
                  <a:schemeClr val="tx1"/>
                </a:solidFill>
                <a:latin typeface="+mn-lt"/>
                <a:ea typeface="+mn-ea"/>
                <a:cs typeface="+mn-cs"/>
              </a:defRPr>
            </a:lvl6pPr>
            <a:lvl7pPr marL="3961707" indent="-304747" algn="l" defTabSz="609493" rtl="0" eaLnBrk="1" latinLnBrk="0" hangingPunct="1">
              <a:spcBef>
                <a:spcPct val="20000"/>
              </a:spcBef>
              <a:buFont typeface="Arial"/>
              <a:buChar char="•"/>
              <a:defRPr sz="2700" kern="1200">
                <a:solidFill>
                  <a:schemeClr val="tx1"/>
                </a:solidFill>
                <a:latin typeface="+mn-lt"/>
                <a:ea typeface="+mn-ea"/>
                <a:cs typeface="+mn-cs"/>
              </a:defRPr>
            </a:lvl7pPr>
            <a:lvl8pPr marL="4571200" indent="-304747" algn="l" defTabSz="609493" rtl="0" eaLnBrk="1" latinLnBrk="0" hangingPunct="1">
              <a:spcBef>
                <a:spcPct val="20000"/>
              </a:spcBef>
              <a:buFont typeface="Arial"/>
              <a:buChar char="•"/>
              <a:defRPr sz="2700" kern="1200">
                <a:solidFill>
                  <a:schemeClr val="tx1"/>
                </a:solidFill>
                <a:latin typeface="+mn-lt"/>
                <a:ea typeface="+mn-ea"/>
                <a:cs typeface="+mn-cs"/>
              </a:defRPr>
            </a:lvl8pPr>
            <a:lvl9pPr marL="5180693" indent="-304747" algn="l" defTabSz="609493" rtl="0" eaLnBrk="1" latinLnBrk="0" hangingPunct="1">
              <a:spcBef>
                <a:spcPct val="20000"/>
              </a:spcBef>
              <a:buFont typeface="Arial"/>
              <a:buChar char="•"/>
              <a:defRPr sz="2700" kern="1200">
                <a:solidFill>
                  <a:schemeClr val="tx1"/>
                </a:solidFill>
                <a:latin typeface="+mn-lt"/>
                <a:ea typeface="+mn-ea"/>
                <a:cs typeface="+mn-cs"/>
              </a:defRPr>
            </a:lvl9pPr>
          </a:lstStyle>
          <a:p>
            <a:r>
              <a:rPr lang="en-US" sz="2800" dirty="0"/>
              <a:t>User friendly – Click and Go</a:t>
            </a:r>
          </a:p>
          <a:p>
            <a:r>
              <a:rPr lang="en-US" sz="2800" dirty="0"/>
              <a:t>Best way to learn is to use it – click and see what you get!</a:t>
            </a:r>
          </a:p>
          <a:p>
            <a:pPr lvl="1"/>
            <a:r>
              <a:rPr lang="en-US" sz="2800" dirty="0"/>
              <a:t>Remember, you can’t hurt anything</a:t>
            </a:r>
          </a:p>
          <a:p>
            <a:r>
              <a:rPr lang="en-US" sz="2800" dirty="0"/>
              <a:t>Big advantage is totally custom dates</a:t>
            </a:r>
          </a:p>
          <a:p>
            <a:r>
              <a:rPr lang="en-US" sz="2800" dirty="0"/>
              <a:t>Schedule option very useful</a:t>
            </a:r>
          </a:p>
          <a:p>
            <a:endParaRPr lang="en-US" sz="2800" dirty="0"/>
          </a:p>
          <a:p>
            <a:r>
              <a:rPr lang="en-US" sz="2800" dirty="0"/>
              <a:t>Questions?</a:t>
            </a:r>
          </a:p>
        </p:txBody>
      </p:sp>
    </p:spTree>
    <p:extLst>
      <p:ext uri="{BB962C8B-B14F-4D97-AF65-F5344CB8AC3E}">
        <p14:creationId xmlns:p14="http://schemas.microsoft.com/office/powerpoint/2010/main" val="2119070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Group 59" hidden="1"/>
          <p:cNvGrpSpPr/>
          <p:nvPr/>
        </p:nvGrpSpPr>
        <p:grpSpPr>
          <a:xfrm>
            <a:off x="7448905" y="1594541"/>
            <a:ext cx="3219427" cy="4004652"/>
            <a:chOff x="858780" y="945257"/>
            <a:chExt cx="2660684" cy="3309630"/>
          </a:xfrm>
        </p:grpSpPr>
        <p:grpSp>
          <p:nvGrpSpPr>
            <p:cNvPr id="59" name="Group 58"/>
            <p:cNvGrpSpPr/>
            <p:nvPr/>
          </p:nvGrpSpPr>
          <p:grpSpPr>
            <a:xfrm>
              <a:off x="892779" y="945257"/>
              <a:ext cx="2514392" cy="2483742"/>
              <a:chOff x="788042" y="2068417"/>
              <a:chExt cx="662118" cy="654046"/>
            </a:xfrm>
          </p:grpSpPr>
          <p:sp>
            <p:nvSpPr>
              <p:cNvPr id="145" name="Freeform 11"/>
              <p:cNvSpPr>
                <a:spLocks noChangeArrowheads="1"/>
              </p:cNvSpPr>
              <p:nvPr userDrawn="1"/>
            </p:nvSpPr>
            <p:spPr bwMode="auto">
              <a:xfrm>
                <a:off x="1204461" y="2216068"/>
                <a:ext cx="245699" cy="506395"/>
              </a:xfrm>
              <a:custGeom>
                <a:avLst/>
                <a:gdLst>
                  <a:gd name="T0" fmla="*/ 625 w 938"/>
                  <a:gd name="T1" fmla="*/ 1375 h 1938"/>
                  <a:gd name="T2" fmla="*/ 625 w 938"/>
                  <a:gd name="T3" fmla="*/ 1375 h 1938"/>
                  <a:gd name="T4" fmla="*/ 937 w 938"/>
                  <a:gd name="T5" fmla="*/ 1937 h 1938"/>
                  <a:gd name="T6" fmla="*/ 562 w 938"/>
                  <a:gd name="T7" fmla="*/ 1937 h 1938"/>
                  <a:gd name="T8" fmla="*/ 0 w 938"/>
                  <a:gd name="T9" fmla="*/ 1375 h 1938"/>
                  <a:gd name="T10" fmla="*/ 0 w 938"/>
                  <a:gd name="T11" fmla="*/ 281 h 1938"/>
                  <a:gd name="T12" fmla="*/ 625 w 938"/>
                  <a:gd name="T13" fmla="*/ 281 h 1938"/>
                  <a:gd name="T14" fmla="*/ 625 w 938"/>
                  <a:gd name="T15" fmla="*/ 1375 h 19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8" h="1938">
                    <a:moveTo>
                      <a:pt x="625" y="1375"/>
                    </a:moveTo>
                    <a:lnTo>
                      <a:pt x="625" y="1375"/>
                    </a:lnTo>
                    <a:cubicBezTo>
                      <a:pt x="625" y="1781"/>
                      <a:pt x="937" y="1937"/>
                      <a:pt x="937" y="1937"/>
                    </a:cubicBezTo>
                    <a:cubicBezTo>
                      <a:pt x="562" y="1937"/>
                      <a:pt x="562" y="1937"/>
                      <a:pt x="562" y="1937"/>
                    </a:cubicBezTo>
                    <a:cubicBezTo>
                      <a:pt x="250" y="1937"/>
                      <a:pt x="0" y="1687"/>
                      <a:pt x="0" y="1375"/>
                    </a:cubicBezTo>
                    <a:cubicBezTo>
                      <a:pt x="0" y="281"/>
                      <a:pt x="0" y="281"/>
                      <a:pt x="0" y="281"/>
                    </a:cubicBezTo>
                    <a:cubicBezTo>
                      <a:pt x="0" y="0"/>
                      <a:pt x="625" y="0"/>
                      <a:pt x="625" y="281"/>
                    </a:cubicBezTo>
                    <a:lnTo>
                      <a:pt x="625" y="1375"/>
                    </a:lnTo>
                  </a:path>
                </a:pathLst>
              </a:custGeom>
              <a:solidFill>
                <a:srgbClr val="F0542A"/>
              </a:solidFill>
              <a:ln>
                <a:noFill/>
              </a:ln>
              <a:effectLst/>
            </p:spPr>
            <p:txBody>
              <a:bodyPr wrap="none" anchor="ctr"/>
              <a:lstStyle/>
              <a:p>
                <a:endParaRPr lang="en-US"/>
              </a:p>
            </p:txBody>
          </p:sp>
          <p:sp>
            <p:nvSpPr>
              <p:cNvPr id="146" name="Freeform 12"/>
              <p:cNvSpPr>
                <a:spLocks noChangeArrowheads="1"/>
              </p:cNvSpPr>
              <p:nvPr userDrawn="1"/>
            </p:nvSpPr>
            <p:spPr bwMode="auto">
              <a:xfrm>
                <a:off x="1204461" y="2068417"/>
                <a:ext cx="163799" cy="131501"/>
              </a:xfrm>
              <a:custGeom>
                <a:avLst/>
                <a:gdLst>
                  <a:gd name="T0" fmla="*/ 625 w 626"/>
                  <a:gd name="T1" fmla="*/ 250 h 501"/>
                  <a:gd name="T2" fmla="*/ 625 w 626"/>
                  <a:gd name="T3" fmla="*/ 250 h 501"/>
                  <a:gd name="T4" fmla="*/ 312 w 626"/>
                  <a:gd name="T5" fmla="*/ 0 h 501"/>
                  <a:gd name="T6" fmla="*/ 0 w 626"/>
                  <a:gd name="T7" fmla="*/ 250 h 501"/>
                  <a:gd name="T8" fmla="*/ 312 w 626"/>
                  <a:gd name="T9" fmla="*/ 500 h 501"/>
                  <a:gd name="T10" fmla="*/ 625 w 626"/>
                  <a:gd name="T11" fmla="*/ 250 h 501"/>
                </a:gdLst>
                <a:ahLst/>
                <a:cxnLst>
                  <a:cxn ang="0">
                    <a:pos x="T0" y="T1"/>
                  </a:cxn>
                  <a:cxn ang="0">
                    <a:pos x="T2" y="T3"/>
                  </a:cxn>
                  <a:cxn ang="0">
                    <a:pos x="T4" y="T5"/>
                  </a:cxn>
                  <a:cxn ang="0">
                    <a:pos x="T6" y="T7"/>
                  </a:cxn>
                  <a:cxn ang="0">
                    <a:pos x="T8" y="T9"/>
                  </a:cxn>
                  <a:cxn ang="0">
                    <a:pos x="T10" y="T11"/>
                  </a:cxn>
                </a:cxnLst>
                <a:rect l="0" t="0" r="r" b="b"/>
                <a:pathLst>
                  <a:path w="626" h="501">
                    <a:moveTo>
                      <a:pt x="625" y="250"/>
                    </a:moveTo>
                    <a:lnTo>
                      <a:pt x="625" y="250"/>
                    </a:lnTo>
                    <a:cubicBezTo>
                      <a:pt x="625" y="125"/>
                      <a:pt x="469" y="0"/>
                      <a:pt x="312" y="0"/>
                    </a:cubicBezTo>
                    <a:cubicBezTo>
                      <a:pt x="125" y="0"/>
                      <a:pt x="0" y="125"/>
                      <a:pt x="0" y="250"/>
                    </a:cubicBezTo>
                    <a:cubicBezTo>
                      <a:pt x="0" y="375"/>
                      <a:pt x="125" y="500"/>
                      <a:pt x="312" y="500"/>
                    </a:cubicBezTo>
                    <a:cubicBezTo>
                      <a:pt x="469" y="500"/>
                      <a:pt x="625" y="375"/>
                      <a:pt x="625" y="250"/>
                    </a:cubicBezTo>
                  </a:path>
                </a:pathLst>
              </a:custGeom>
              <a:solidFill>
                <a:srgbClr val="F0542A"/>
              </a:solidFill>
              <a:ln>
                <a:noFill/>
              </a:ln>
              <a:effectLst/>
            </p:spPr>
            <p:txBody>
              <a:bodyPr wrap="none" anchor="ctr"/>
              <a:lstStyle/>
              <a:p>
                <a:endParaRPr lang="en-US"/>
              </a:p>
            </p:txBody>
          </p:sp>
          <p:sp>
            <p:nvSpPr>
              <p:cNvPr id="147" name="Freeform 13"/>
              <p:cNvSpPr>
                <a:spLocks noChangeArrowheads="1"/>
              </p:cNvSpPr>
              <p:nvPr userDrawn="1"/>
            </p:nvSpPr>
            <p:spPr bwMode="auto">
              <a:xfrm>
                <a:off x="992214" y="2216068"/>
                <a:ext cx="253774" cy="506395"/>
              </a:xfrm>
              <a:custGeom>
                <a:avLst/>
                <a:gdLst>
                  <a:gd name="T0" fmla="*/ 657 w 970"/>
                  <a:gd name="T1" fmla="*/ 1375 h 1938"/>
                  <a:gd name="T2" fmla="*/ 657 w 970"/>
                  <a:gd name="T3" fmla="*/ 1375 h 1938"/>
                  <a:gd name="T4" fmla="*/ 969 w 970"/>
                  <a:gd name="T5" fmla="*/ 1937 h 1938"/>
                  <a:gd name="T6" fmla="*/ 563 w 970"/>
                  <a:gd name="T7" fmla="*/ 1937 h 1938"/>
                  <a:gd name="T8" fmla="*/ 0 w 970"/>
                  <a:gd name="T9" fmla="*/ 1375 h 1938"/>
                  <a:gd name="T10" fmla="*/ 0 w 970"/>
                  <a:gd name="T11" fmla="*/ 281 h 1938"/>
                  <a:gd name="T12" fmla="*/ 657 w 970"/>
                  <a:gd name="T13" fmla="*/ 281 h 1938"/>
                  <a:gd name="T14" fmla="*/ 657 w 970"/>
                  <a:gd name="T15" fmla="*/ 1375 h 19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0" h="1938">
                    <a:moveTo>
                      <a:pt x="657" y="1375"/>
                    </a:moveTo>
                    <a:lnTo>
                      <a:pt x="657" y="1375"/>
                    </a:lnTo>
                    <a:cubicBezTo>
                      <a:pt x="657" y="1781"/>
                      <a:pt x="969" y="1937"/>
                      <a:pt x="969" y="1937"/>
                    </a:cubicBezTo>
                    <a:cubicBezTo>
                      <a:pt x="563" y="1937"/>
                      <a:pt x="563" y="1937"/>
                      <a:pt x="563" y="1937"/>
                    </a:cubicBezTo>
                    <a:cubicBezTo>
                      <a:pt x="250" y="1937"/>
                      <a:pt x="0" y="1687"/>
                      <a:pt x="0" y="1375"/>
                    </a:cubicBezTo>
                    <a:cubicBezTo>
                      <a:pt x="0" y="281"/>
                      <a:pt x="0" y="281"/>
                      <a:pt x="0" y="281"/>
                    </a:cubicBezTo>
                    <a:cubicBezTo>
                      <a:pt x="0" y="0"/>
                      <a:pt x="657" y="0"/>
                      <a:pt x="657" y="281"/>
                    </a:cubicBezTo>
                    <a:lnTo>
                      <a:pt x="657" y="1375"/>
                    </a:lnTo>
                  </a:path>
                </a:pathLst>
              </a:custGeom>
              <a:solidFill>
                <a:srgbClr val="F0542A"/>
              </a:solidFill>
              <a:ln>
                <a:noFill/>
              </a:ln>
              <a:effectLst/>
            </p:spPr>
            <p:txBody>
              <a:bodyPr wrap="none" anchor="ctr"/>
              <a:lstStyle/>
              <a:p>
                <a:endParaRPr lang="en-US"/>
              </a:p>
            </p:txBody>
          </p:sp>
          <p:sp>
            <p:nvSpPr>
              <p:cNvPr id="148" name="Freeform 14"/>
              <p:cNvSpPr>
                <a:spLocks noChangeArrowheads="1"/>
              </p:cNvSpPr>
              <p:nvPr userDrawn="1"/>
            </p:nvSpPr>
            <p:spPr bwMode="auto">
              <a:xfrm>
                <a:off x="992214" y="2068417"/>
                <a:ext cx="163799" cy="131501"/>
              </a:xfrm>
              <a:custGeom>
                <a:avLst/>
                <a:gdLst>
                  <a:gd name="T0" fmla="*/ 625 w 626"/>
                  <a:gd name="T1" fmla="*/ 250 h 501"/>
                  <a:gd name="T2" fmla="*/ 625 w 626"/>
                  <a:gd name="T3" fmla="*/ 250 h 501"/>
                  <a:gd name="T4" fmla="*/ 313 w 626"/>
                  <a:gd name="T5" fmla="*/ 0 h 501"/>
                  <a:gd name="T6" fmla="*/ 0 w 626"/>
                  <a:gd name="T7" fmla="*/ 250 h 501"/>
                  <a:gd name="T8" fmla="*/ 313 w 626"/>
                  <a:gd name="T9" fmla="*/ 500 h 501"/>
                  <a:gd name="T10" fmla="*/ 625 w 626"/>
                  <a:gd name="T11" fmla="*/ 250 h 501"/>
                </a:gdLst>
                <a:ahLst/>
                <a:cxnLst>
                  <a:cxn ang="0">
                    <a:pos x="T0" y="T1"/>
                  </a:cxn>
                  <a:cxn ang="0">
                    <a:pos x="T2" y="T3"/>
                  </a:cxn>
                  <a:cxn ang="0">
                    <a:pos x="T4" y="T5"/>
                  </a:cxn>
                  <a:cxn ang="0">
                    <a:pos x="T6" y="T7"/>
                  </a:cxn>
                  <a:cxn ang="0">
                    <a:pos x="T8" y="T9"/>
                  </a:cxn>
                  <a:cxn ang="0">
                    <a:pos x="T10" y="T11"/>
                  </a:cxn>
                </a:cxnLst>
                <a:rect l="0" t="0" r="r" b="b"/>
                <a:pathLst>
                  <a:path w="626" h="501">
                    <a:moveTo>
                      <a:pt x="625" y="250"/>
                    </a:moveTo>
                    <a:lnTo>
                      <a:pt x="625" y="250"/>
                    </a:lnTo>
                    <a:cubicBezTo>
                      <a:pt x="625" y="125"/>
                      <a:pt x="500" y="0"/>
                      <a:pt x="313" y="0"/>
                    </a:cubicBezTo>
                    <a:cubicBezTo>
                      <a:pt x="157" y="0"/>
                      <a:pt x="0" y="125"/>
                      <a:pt x="0" y="250"/>
                    </a:cubicBezTo>
                    <a:cubicBezTo>
                      <a:pt x="0" y="375"/>
                      <a:pt x="157" y="500"/>
                      <a:pt x="313" y="500"/>
                    </a:cubicBezTo>
                    <a:cubicBezTo>
                      <a:pt x="500" y="500"/>
                      <a:pt x="625" y="375"/>
                      <a:pt x="625" y="250"/>
                    </a:cubicBezTo>
                  </a:path>
                </a:pathLst>
              </a:custGeom>
              <a:solidFill>
                <a:srgbClr val="F0542A"/>
              </a:solidFill>
              <a:ln>
                <a:noFill/>
              </a:ln>
              <a:effectLst/>
            </p:spPr>
            <p:txBody>
              <a:bodyPr wrap="none" anchor="ctr"/>
              <a:lstStyle/>
              <a:p>
                <a:endParaRPr lang="en-US"/>
              </a:p>
            </p:txBody>
          </p:sp>
          <p:sp>
            <p:nvSpPr>
              <p:cNvPr id="149" name="Freeform 15"/>
              <p:cNvSpPr>
                <a:spLocks noChangeArrowheads="1"/>
              </p:cNvSpPr>
              <p:nvPr userDrawn="1"/>
            </p:nvSpPr>
            <p:spPr bwMode="auto">
              <a:xfrm>
                <a:off x="788042" y="2216068"/>
                <a:ext cx="245699" cy="506395"/>
              </a:xfrm>
              <a:custGeom>
                <a:avLst/>
                <a:gdLst>
                  <a:gd name="T0" fmla="*/ 625 w 939"/>
                  <a:gd name="T1" fmla="*/ 1375 h 1938"/>
                  <a:gd name="T2" fmla="*/ 625 w 939"/>
                  <a:gd name="T3" fmla="*/ 1375 h 1938"/>
                  <a:gd name="T4" fmla="*/ 938 w 939"/>
                  <a:gd name="T5" fmla="*/ 1937 h 1938"/>
                  <a:gd name="T6" fmla="*/ 563 w 939"/>
                  <a:gd name="T7" fmla="*/ 1937 h 1938"/>
                  <a:gd name="T8" fmla="*/ 0 w 939"/>
                  <a:gd name="T9" fmla="*/ 1375 h 1938"/>
                  <a:gd name="T10" fmla="*/ 0 w 939"/>
                  <a:gd name="T11" fmla="*/ 281 h 1938"/>
                  <a:gd name="T12" fmla="*/ 625 w 939"/>
                  <a:gd name="T13" fmla="*/ 281 h 1938"/>
                  <a:gd name="T14" fmla="*/ 625 w 939"/>
                  <a:gd name="T15" fmla="*/ 1375 h 19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9" h="1938">
                    <a:moveTo>
                      <a:pt x="625" y="1375"/>
                    </a:moveTo>
                    <a:lnTo>
                      <a:pt x="625" y="1375"/>
                    </a:lnTo>
                    <a:cubicBezTo>
                      <a:pt x="625" y="1781"/>
                      <a:pt x="938" y="1937"/>
                      <a:pt x="938" y="1937"/>
                    </a:cubicBezTo>
                    <a:cubicBezTo>
                      <a:pt x="563" y="1937"/>
                      <a:pt x="563" y="1937"/>
                      <a:pt x="563" y="1937"/>
                    </a:cubicBezTo>
                    <a:cubicBezTo>
                      <a:pt x="250" y="1937"/>
                      <a:pt x="0" y="1687"/>
                      <a:pt x="0" y="1375"/>
                    </a:cubicBezTo>
                    <a:cubicBezTo>
                      <a:pt x="0" y="281"/>
                      <a:pt x="0" y="281"/>
                      <a:pt x="0" y="281"/>
                    </a:cubicBezTo>
                    <a:cubicBezTo>
                      <a:pt x="0" y="0"/>
                      <a:pt x="625" y="0"/>
                      <a:pt x="625" y="281"/>
                    </a:cubicBezTo>
                    <a:lnTo>
                      <a:pt x="625" y="1375"/>
                    </a:lnTo>
                  </a:path>
                </a:pathLst>
              </a:custGeom>
              <a:solidFill>
                <a:srgbClr val="F0542A"/>
              </a:solidFill>
              <a:ln>
                <a:noFill/>
              </a:ln>
              <a:effectLst/>
            </p:spPr>
            <p:txBody>
              <a:bodyPr wrap="none" anchor="ctr"/>
              <a:lstStyle/>
              <a:p>
                <a:endParaRPr lang="en-US"/>
              </a:p>
            </p:txBody>
          </p:sp>
          <p:sp>
            <p:nvSpPr>
              <p:cNvPr id="150" name="Freeform 16"/>
              <p:cNvSpPr>
                <a:spLocks noChangeArrowheads="1"/>
              </p:cNvSpPr>
              <p:nvPr userDrawn="1"/>
            </p:nvSpPr>
            <p:spPr bwMode="auto">
              <a:xfrm>
                <a:off x="788042" y="2068417"/>
                <a:ext cx="163799" cy="131501"/>
              </a:xfrm>
              <a:custGeom>
                <a:avLst/>
                <a:gdLst>
                  <a:gd name="T0" fmla="*/ 625 w 626"/>
                  <a:gd name="T1" fmla="*/ 250 h 501"/>
                  <a:gd name="T2" fmla="*/ 625 w 626"/>
                  <a:gd name="T3" fmla="*/ 250 h 501"/>
                  <a:gd name="T4" fmla="*/ 313 w 626"/>
                  <a:gd name="T5" fmla="*/ 0 h 501"/>
                  <a:gd name="T6" fmla="*/ 0 w 626"/>
                  <a:gd name="T7" fmla="*/ 250 h 501"/>
                  <a:gd name="T8" fmla="*/ 313 w 626"/>
                  <a:gd name="T9" fmla="*/ 500 h 501"/>
                  <a:gd name="T10" fmla="*/ 625 w 626"/>
                  <a:gd name="T11" fmla="*/ 250 h 501"/>
                </a:gdLst>
                <a:ahLst/>
                <a:cxnLst>
                  <a:cxn ang="0">
                    <a:pos x="T0" y="T1"/>
                  </a:cxn>
                  <a:cxn ang="0">
                    <a:pos x="T2" y="T3"/>
                  </a:cxn>
                  <a:cxn ang="0">
                    <a:pos x="T4" y="T5"/>
                  </a:cxn>
                  <a:cxn ang="0">
                    <a:pos x="T6" y="T7"/>
                  </a:cxn>
                  <a:cxn ang="0">
                    <a:pos x="T8" y="T9"/>
                  </a:cxn>
                  <a:cxn ang="0">
                    <a:pos x="T10" y="T11"/>
                  </a:cxn>
                </a:cxnLst>
                <a:rect l="0" t="0" r="r" b="b"/>
                <a:pathLst>
                  <a:path w="626" h="501">
                    <a:moveTo>
                      <a:pt x="625" y="250"/>
                    </a:moveTo>
                    <a:lnTo>
                      <a:pt x="625" y="250"/>
                    </a:lnTo>
                    <a:cubicBezTo>
                      <a:pt x="625" y="125"/>
                      <a:pt x="469" y="0"/>
                      <a:pt x="313" y="0"/>
                    </a:cubicBezTo>
                    <a:cubicBezTo>
                      <a:pt x="125" y="0"/>
                      <a:pt x="0" y="125"/>
                      <a:pt x="0" y="250"/>
                    </a:cubicBezTo>
                    <a:cubicBezTo>
                      <a:pt x="0" y="375"/>
                      <a:pt x="125" y="500"/>
                      <a:pt x="313" y="500"/>
                    </a:cubicBezTo>
                    <a:cubicBezTo>
                      <a:pt x="469" y="500"/>
                      <a:pt x="625" y="375"/>
                      <a:pt x="625" y="250"/>
                    </a:cubicBezTo>
                  </a:path>
                </a:pathLst>
              </a:custGeom>
              <a:solidFill>
                <a:srgbClr val="F0542A"/>
              </a:solidFill>
              <a:ln>
                <a:noFill/>
              </a:ln>
              <a:effectLst/>
            </p:spPr>
            <p:txBody>
              <a:bodyPr wrap="none" anchor="ctr"/>
              <a:lstStyle/>
              <a:p>
                <a:endParaRPr lang="en-US"/>
              </a:p>
            </p:txBody>
          </p:sp>
        </p:grpSp>
        <p:pic>
          <p:nvPicPr>
            <p:cNvPr id="151" name="Picture 150"/>
            <p:cNvPicPr>
              <a:picLocks noChangeAspect="1"/>
            </p:cNvPicPr>
            <p:nvPr userDrawn="1"/>
          </p:nvPicPr>
          <p:blipFill>
            <a:blip r:embed="rId2"/>
            <a:stretch>
              <a:fillRect/>
            </a:stretch>
          </p:blipFill>
          <p:spPr>
            <a:xfrm>
              <a:off x="858780" y="3596867"/>
              <a:ext cx="2660684" cy="658020"/>
            </a:xfrm>
            <a:prstGeom prst="rect">
              <a:avLst/>
            </a:prstGeom>
          </p:spPr>
        </p:pic>
      </p:grpSp>
      <p:sp>
        <p:nvSpPr>
          <p:cNvPr id="4" name="Title 3"/>
          <p:cNvSpPr>
            <a:spLocks noGrp="1"/>
          </p:cNvSpPr>
          <p:nvPr>
            <p:ph type="ctrTitle"/>
          </p:nvPr>
        </p:nvSpPr>
        <p:spPr>
          <a:xfrm>
            <a:off x="3162710" y="1906527"/>
            <a:ext cx="8572389" cy="2616199"/>
          </a:xfrm>
        </p:spPr>
        <p:txBody>
          <a:bodyPr>
            <a:normAutofit/>
          </a:bodyPr>
          <a:lstStyle/>
          <a:p>
            <a:r>
              <a:rPr lang="en-US" sz="4800" dirty="0"/>
              <a:t>Kathy Setter</a:t>
            </a:r>
            <a:br>
              <a:rPr lang="en-US" sz="4800" dirty="0">
                <a:solidFill>
                  <a:schemeClr val="bg2"/>
                </a:solidFill>
              </a:rPr>
            </a:br>
            <a:r>
              <a:rPr lang="en-US" sz="4800" dirty="0"/>
              <a:t>setter@ifls.lib.wi.us</a:t>
            </a:r>
            <a:endParaRPr lang="en-US" sz="4800" dirty="0">
              <a:solidFill>
                <a:schemeClr val="bg2"/>
              </a:solidFill>
            </a:endParaRPr>
          </a:p>
        </p:txBody>
      </p:sp>
      <p:sp>
        <p:nvSpPr>
          <p:cNvPr id="7" name="Text Placeholder 6"/>
          <p:cNvSpPr>
            <a:spLocks noGrp="1"/>
          </p:cNvSpPr>
          <p:nvPr>
            <p:ph type="subTitle" idx="1"/>
          </p:nvPr>
        </p:nvSpPr>
        <p:spPr>
          <a:xfrm>
            <a:off x="4561621" y="1541623"/>
            <a:ext cx="6985825" cy="1388534"/>
          </a:xfrm>
        </p:spPr>
        <p:txBody>
          <a:bodyPr>
            <a:normAutofit/>
          </a:bodyPr>
          <a:lstStyle/>
          <a:p>
            <a:r>
              <a:rPr lang="en-US" sz="4400" dirty="0"/>
              <a:t>Thank you!</a:t>
            </a:r>
          </a:p>
        </p:txBody>
      </p:sp>
    </p:spTree>
    <p:extLst>
      <p:ext uri="{BB962C8B-B14F-4D97-AF65-F5344CB8AC3E}">
        <p14:creationId xmlns:p14="http://schemas.microsoft.com/office/powerpoint/2010/main" val="947390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94302" y="321326"/>
            <a:ext cx="10016104" cy="1752599"/>
          </a:xfrm>
        </p:spPr>
        <p:txBody>
          <a:bodyPr>
            <a:normAutofit/>
          </a:bodyPr>
          <a:lstStyle/>
          <a:p>
            <a:r>
              <a:rPr lang="en-US" sz="3600" dirty="0"/>
              <a:t>About Decision Center</a:t>
            </a:r>
          </a:p>
        </p:txBody>
      </p:sp>
      <p:sp>
        <p:nvSpPr>
          <p:cNvPr id="4" name="Content Placeholder 3"/>
          <p:cNvSpPr>
            <a:spLocks noGrp="1"/>
          </p:cNvSpPr>
          <p:nvPr>
            <p:ph idx="1"/>
          </p:nvPr>
        </p:nvSpPr>
        <p:spPr>
          <a:xfrm>
            <a:off x="1973232" y="3830247"/>
            <a:ext cx="8816690" cy="1482437"/>
          </a:xfrm>
        </p:spPr>
        <p:txBody>
          <a:bodyPr/>
          <a:lstStyle/>
          <a:p>
            <a:r>
              <a:rPr lang="en-US" dirty="0">
                <a:solidFill>
                  <a:schemeClr val="tx1"/>
                </a:solidFill>
              </a:rPr>
              <a:t>Includes:</a:t>
            </a:r>
            <a:br>
              <a:rPr lang="en-US" dirty="0">
                <a:solidFill>
                  <a:schemeClr val="tx1"/>
                </a:solidFill>
              </a:rPr>
            </a:br>
            <a:r>
              <a:rPr lang="en-US" dirty="0">
                <a:solidFill>
                  <a:schemeClr val="tx1"/>
                </a:solidFill>
              </a:rPr>
              <a:t>Historical reports</a:t>
            </a:r>
            <a:br>
              <a:rPr lang="en-US" dirty="0">
                <a:solidFill>
                  <a:schemeClr val="tx1"/>
                </a:solidFill>
              </a:rPr>
            </a:br>
            <a:r>
              <a:rPr lang="en-US" dirty="0">
                <a:solidFill>
                  <a:schemeClr val="tx1"/>
                </a:solidFill>
              </a:rPr>
              <a:t>Collection “advice”: adding, weeding, and item tracking</a:t>
            </a:r>
            <a:endParaRPr lang="en-US" dirty="0"/>
          </a:p>
        </p:txBody>
      </p:sp>
      <p:pic>
        <p:nvPicPr>
          <p:cNvPr id="5" name="Picture 2" descr="https://lh5.googleusercontent.com/yS__K4eMXT-TuANLVW_HvREKZ2KE3cVwHL5AgFUGxy8k3R1PNwZaHuLs5Eerw691Pf0x-CIUZrAhYfwc2DJX3394ag-MdWv76mC7taIbSHxVe8JfB0oUgatVk0N3AAb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40" y="2073834"/>
            <a:ext cx="4762500" cy="149542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10040" y="1458659"/>
            <a:ext cx="7135091" cy="738664"/>
          </a:xfrm>
          <a:prstGeom prst="rect">
            <a:avLst/>
          </a:prstGeom>
          <a:noFill/>
        </p:spPr>
        <p:txBody>
          <a:bodyPr wrap="square" rtlCol="0">
            <a:spAutoFit/>
          </a:bodyPr>
          <a:lstStyle/>
          <a:p>
            <a:r>
              <a:rPr lang="en-US" sz="2400" dirty="0"/>
              <a:t>Data to support decisions about patron services</a:t>
            </a:r>
          </a:p>
          <a:p>
            <a:endParaRPr lang="en-US" dirty="0"/>
          </a:p>
        </p:txBody>
      </p:sp>
    </p:spTree>
    <p:extLst>
      <p:ext uri="{BB962C8B-B14F-4D97-AF65-F5344CB8AC3E}">
        <p14:creationId xmlns:p14="http://schemas.microsoft.com/office/powerpoint/2010/main" val="2888457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4701" y="501073"/>
            <a:ext cx="10752281" cy="838200"/>
          </a:xfrm>
        </p:spPr>
        <p:txBody>
          <a:bodyPr>
            <a:normAutofit/>
          </a:bodyPr>
          <a:lstStyle/>
          <a:p>
            <a:r>
              <a:rPr lang="en-US" sz="3600" dirty="0"/>
              <a:t>Good to Know</a:t>
            </a:r>
          </a:p>
        </p:txBody>
      </p:sp>
      <p:sp>
        <p:nvSpPr>
          <p:cNvPr id="3" name="Content Placeholder 2"/>
          <p:cNvSpPr>
            <a:spLocks noGrp="1"/>
          </p:cNvSpPr>
          <p:nvPr>
            <p:ph idx="1"/>
          </p:nvPr>
        </p:nvSpPr>
        <p:spPr>
          <a:xfrm>
            <a:off x="2542779" y="1617126"/>
            <a:ext cx="11249024" cy="5299343"/>
          </a:xfrm>
        </p:spPr>
        <p:txBody>
          <a:bodyPr>
            <a:normAutofit/>
          </a:bodyPr>
          <a:lstStyle/>
          <a:p>
            <a:r>
              <a:rPr lang="en-US" dirty="0"/>
              <a:t>Data goes back only as far as it’s been collected</a:t>
            </a:r>
          </a:p>
          <a:p>
            <a:r>
              <a:rPr lang="en-US" dirty="0"/>
              <a:t>Authorizations need to be assigned</a:t>
            </a:r>
          </a:p>
          <a:p>
            <a:r>
              <a:rPr lang="en-US" dirty="0"/>
              <a:t>Accounting unit must be associated with login</a:t>
            </a:r>
          </a:p>
          <a:p>
            <a:r>
              <a:rPr lang="en-US" dirty="0"/>
              <a:t>SCAT tables must be in good shape</a:t>
            </a:r>
          </a:p>
          <a:p>
            <a:r>
              <a:rPr lang="en-US" dirty="0"/>
              <a:t>Multiple SCAT tables cannot have duplicate Category numbers</a:t>
            </a:r>
          </a:p>
          <a:p>
            <a:r>
              <a:rPr lang="en-US" dirty="0"/>
              <a:t>Nothing to mess up, only misinterpret</a:t>
            </a:r>
          </a:p>
          <a:p>
            <a:r>
              <a:rPr lang="en-US" dirty="0"/>
              <a:t>We use for planning and estimating, not annual reports</a:t>
            </a:r>
          </a:p>
          <a:p>
            <a:r>
              <a:rPr lang="en-US" dirty="0"/>
              <a:t>Can see data across the system, or for location</a:t>
            </a:r>
          </a:p>
          <a:p>
            <a:r>
              <a:rPr lang="en-US" dirty="0"/>
              <a:t>Results dependent on setup</a:t>
            </a:r>
          </a:p>
          <a:p>
            <a:r>
              <a:rPr lang="en-US" dirty="0"/>
              <a:t>Decision Center has a good Guide and Reference</a:t>
            </a:r>
          </a:p>
          <a:p>
            <a:endParaRPr lang="en-US" dirty="0"/>
          </a:p>
          <a:p>
            <a:endParaRPr lang="en-US" dirty="0"/>
          </a:p>
        </p:txBody>
      </p:sp>
    </p:spTree>
    <p:extLst>
      <p:ext uri="{BB962C8B-B14F-4D97-AF65-F5344CB8AC3E}">
        <p14:creationId xmlns:p14="http://schemas.microsoft.com/office/powerpoint/2010/main" val="3264382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Group 59" hidden="1"/>
          <p:cNvGrpSpPr/>
          <p:nvPr/>
        </p:nvGrpSpPr>
        <p:grpSpPr>
          <a:xfrm>
            <a:off x="7448905" y="1594541"/>
            <a:ext cx="3219427" cy="4004652"/>
            <a:chOff x="858780" y="945257"/>
            <a:chExt cx="2660684" cy="3309630"/>
          </a:xfrm>
        </p:grpSpPr>
        <p:grpSp>
          <p:nvGrpSpPr>
            <p:cNvPr id="59" name="Group 58"/>
            <p:cNvGrpSpPr/>
            <p:nvPr/>
          </p:nvGrpSpPr>
          <p:grpSpPr>
            <a:xfrm>
              <a:off x="892779" y="945257"/>
              <a:ext cx="2514392" cy="2483742"/>
              <a:chOff x="788042" y="2068417"/>
              <a:chExt cx="662118" cy="654046"/>
            </a:xfrm>
          </p:grpSpPr>
          <p:sp>
            <p:nvSpPr>
              <p:cNvPr id="145" name="Freeform 11"/>
              <p:cNvSpPr>
                <a:spLocks noChangeArrowheads="1"/>
              </p:cNvSpPr>
              <p:nvPr userDrawn="1"/>
            </p:nvSpPr>
            <p:spPr bwMode="auto">
              <a:xfrm>
                <a:off x="1204461" y="2216068"/>
                <a:ext cx="245699" cy="506395"/>
              </a:xfrm>
              <a:custGeom>
                <a:avLst/>
                <a:gdLst>
                  <a:gd name="T0" fmla="*/ 625 w 938"/>
                  <a:gd name="T1" fmla="*/ 1375 h 1938"/>
                  <a:gd name="T2" fmla="*/ 625 w 938"/>
                  <a:gd name="T3" fmla="*/ 1375 h 1938"/>
                  <a:gd name="T4" fmla="*/ 937 w 938"/>
                  <a:gd name="T5" fmla="*/ 1937 h 1938"/>
                  <a:gd name="T6" fmla="*/ 562 w 938"/>
                  <a:gd name="T7" fmla="*/ 1937 h 1938"/>
                  <a:gd name="T8" fmla="*/ 0 w 938"/>
                  <a:gd name="T9" fmla="*/ 1375 h 1938"/>
                  <a:gd name="T10" fmla="*/ 0 w 938"/>
                  <a:gd name="T11" fmla="*/ 281 h 1938"/>
                  <a:gd name="T12" fmla="*/ 625 w 938"/>
                  <a:gd name="T13" fmla="*/ 281 h 1938"/>
                  <a:gd name="T14" fmla="*/ 625 w 938"/>
                  <a:gd name="T15" fmla="*/ 1375 h 19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8" h="1938">
                    <a:moveTo>
                      <a:pt x="625" y="1375"/>
                    </a:moveTo>
                    <a:lnTo>
                      <a:pt x="625" y="1375"/>
                    </a:lnTo>
                    <a:cubicBezTo>
                      <a:pt x="625" y="1781"/>
                      <a:pt x="937" y="1937"/>
                      <a:pt x="937" y="1937"/>
                    </a:cubicBezTo>
                    <a:cubicBezTo>
                      <a:pt x="562" y="1937"/>
                      <a:pt x="562" y="1937"/>
                      <a:pt x="562" y="1937"/>
                    </a:cubicBezTo>
                    <a:cubicBezTo>
                      <a:pt x="250" y="1937"/>
                      <a:pt x="0" y="1687"/>
                      <a:pt x="0" y="1375"/>
                    </a:cubicBezTo>
                    <a:cubicBezTo>
                      <a:pt x="0" y="281"/>
                      <a:pt x="0" y="281"/>
                      <a:pt x="0" y="281"/>
                    </a:cubicBezTo>
                    <a:cubicBezTo>
                      <a:pt x="0" y="0"/>
                      <a:pt x="625" y="0"/>
                      <a:pt x="625" y="281"/>
                    </a:cubicBezTo>
                    <a:lnTo>
                      <a:pt x="625" y="1375"/>
                    </a:lnTo>
                  </a:path>
                </a:pathLst>
              </a:custGeom>
              <a:solidFill>
                <a:srgbClr val="F0542A"/>
              </a:solidFill>
              <a:ln>
                <a:noFill/>
              </a:ln>
              <a:effectLst/>
            </p:spPr>
            <p:txBody>
              <a:bodyPr wrap="none" anchor="ctr"/>
              <a:lstStyle/>
              <a:p>
                <a:endParaRPr lang="en-US"/>
              </a:p>
            </p:txBody>
          </p:sp>
          <p:sp>
            <p:nvSpPr>
              <p:cNvPr id="146" name="Freeform 12"/>
              <p:cNvSpPr>
                <a:spLocks noChangeArrowheads="1"/>
              </p:cNvSpPr>
              <p:nvPr userDrawn="1"/>
            </p:nvSpPr>
            <p:spPr bwMode="auto">
              <a:xfrm>
                <a:off x="1204461" y="2068417"/>
                <a:ext cx="163799" cy="131501"/>
              </a:xfrm>
              <a:custGeom>
                <a:avLst/>
                <a:gdLst>
                  <a:gd name="T0" fmla="*/ 625 w 626"/>
                  <a:gd name="T1" fmla="*/ 250 h 501"/>
                  <a:gd name="T2" fmla="*/ 625 w 626"/>
                  <a:gd name="T3" fmla="*/ 250 h 501"/>
                  <a:gd name="T4" fmla="*/ 312 w 626"/>
                  <a:gd name="T5" fmla="*/ 0 h 501"/>
                  <a:gd name="T6" fmla="*/ 0 w 626"/>
                  <a:gd name="T7" fmla="*/ 250 h 501"/>
                  <a:gd name="T8" fmla="*/ 312 w 626"/>
                  <a:gd name="T9" fmla="*/ 500 h 501"/>
                  <a:gd name="T10" fmla="*/ 625 w 626"/>
                  <a:gd name="T11" fmla="*/ 250 h 501"/>
                </a:gdLst>
                <a:ahLst/>
                <a:cxnLst>
                  <a:cxn ang="0">
                    <a:pos x="T0" y="T1"/>
                  </a:cxn>
                  <a:cxn ang="0">
                    <a:pos x="T2" y="T3"/>
                  </a:cxn>
                  <a:cxn ang="0">
                    <a:pos x="T4" y="T5"/>
                  </a:cxn>
                  <a:cxn ang="0">
                    <a:pos x="T6" y="T7"/>
                  </a:cxn>
                  <a:cxn ang="0">
                    <a:pos x="T8" y="T9"/>
                  </a:cxn>
                  <a:cxn ang="0">
                    <a:pos x="T10" y="T11"/>
                  </a:cxn>
                </a:cxnLst>
                <a:rect l="0" t="0" r="r" b="b"/>
                <a:pathLst>
                  <a:path w="626" h="501">
                    <a:moveTo>
                      <a:pt x="625" y="250"/>
                    </a:moveTo>
                    <a:lnTo>
                      <a:pt x="625" y="250"/>
                    </a:lnTo>
                    <a:cubicBezTo>
                      <a:pt x="625" y="125"/>
                      <a:pt x="469" y="0"/>
                      <a:pt x="312" y="0"/>
                    </a:cubicBezTo>
                    <a:cubicBezTo>
                      <a:pt x="125" y="0"/>
                      <a:pt x="0" y="125"/>
                      <a:pt x="0" y="250"/>
                    </a:cubicBezTo>
                    <a:cubicBezTo>
                      <a:pt x="0" y="375"/>
                      <a:pt x="125" y="500"/>
                      <a:pt x="312" y="500"/>
                    </a:cubicBezTo>
                    <a:cubicBezTo>
                      <a:pt x="469" y="500"/>
                      <a:pt x="625" y="375"/>
                      <a:pt x="625" y="250"/>
                    </a:cubicBezTo>
                  </a:path>
                </a:pathLst>
              </a:custGeom>
              <a:solidFill>
                <a:srgbClr val="F0542A"/>
              </a:solidFill>
              <a:ln>
                <a:noFill/>
              </a:ln>
              <a:effectLst/>
            </p:spPr>
            <p:txBody>
              <a:bodyPr wrap="none" anchor="ctr"/>
              <a:lstStyle/>
              <a:p>
                <a:endParaRPr lang="en-US"/>
              </a:p>
            </p:txBody>
          </p:sp>
          <p:sp>
            <p:nvSpPr>
              <p:cNvPr id="147" name="Freeform 13"/>
              <p:cNvSpPr>
                <a:spLocks noChangeArrowheads="1"/>
              </p:cNvSpPr>
              <p:nvPr userDrawn="1"/>
            </p:nvSpPr>
            <p:spPr bwMode="auto">
              <a:xfrm>
                <a:off x="992214" y="2216068"/>
                <a:ext cx="253774" cy="506395"/>
              </a:xfrm>
              <a:custGeom>
                <a:avLst/>
                <a:gdLst>
                  <a:gd name="T0" fmla="*/ 657 w 970"/>
                  <a:gd name="T1" fmla="*/ 1375 h 1938"/>
                  <a:gd name="T2" fmla="*/ 657 w 970"/>
                  <a:gd name="T3" fmla="*/ 1375 h 1938"/>
                  <a:gd name="T4" fmla="*/ 969 w 970"/>
                  <a:gd name="T5" fmla="*/ 1937 h 1938"/>
                  <a:gd name="T6" fmla="*/ 563 w 970"/>
                  <a:gd name="T7" fmla="*/ 1937 h 1938"/>
                  <a:gd name="T8" fmla="*/ 0 w 970"/>
                  <a:gd name="T9" fmla="*/ 1375 h 1938"/>
                  <a:gd name="T10" fmla="*/ 0 w 970"/>
                  <a:gd name="T11" fmla="*/ 281 h 1938"/>
                  <a:gd name="T12" fmla="*/ 657 w 970"/>
                  <a:gd name="T13" fmla="*/ 281 h 1938"/>
                  <a:gd name="T14" fmla="*/ 657 w 970"/>
                  <a:gd name="T15" fmla="*/ 1375 h 19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0" h="1938">
                    <a:moveTo>
                      <a:pt x="657" y="1375"/>
                    </a:moveTo>
                    <a:lnTo>
                      <a:pt x="657" y="1375"/>
                    </a:lnTo>
                    <a:cubicBezTo>
                      <a:pt x="657" y="1781"/>
                      <a:pt x="969" y="1937"/>
                      <a:pt x="969" y="1937"/>
                    </a:cubicBezTo>
                    <a:cubicBezTo>
                      <a:pt x="563" y="1937"/>
                      <a:pt x="563" y="1937"/>
                      <a:pt x="563" y="1937"/>
                    </a:cubicBezTo>
                    <a:cubicBezTo>
                      <a:pt x="250" y="1937"/>
                      <a:pt x="0" y="1687"/>
                      <a:pt x="0" y="1375"/>
                    </a:cubicBezTo>
                    <a:cubicBezTo>
                      <a:pt x="0" y="281"/>
                      <a:pt x="0" y="281"/>
                      <a:pt x="0" y="281"/>
                    </a:cubicBezTo>
                    <a:cubicBezTo>
                      <a:pt x="0" y="0"/>
                      <a:pt x="657" y="0"/>
                      <a:pt x="657" y="281"/>
                    </a:cubicBezTo>
                    <a:lnTo>
                      <a:pt x="657" y="1375"/>
                    </a:lnTo>
                  </a:path>
                </a:pathLst>
              </a:custGeom>
              <a:solidFill>
                <a:srgbClr val="F0542A"/>
              </a:solidFill>
              <a:ln>
                <a:noFill/>
              </a:ln>
              <a:effectLst/>
            </p:spPr>
            <p:txBody>
              <a:bodyPr wrap="none" anchor="ctr"/>
              <a:lstStyle/>
              <a:p>
                <a:endParaRPr lang="en-US"/>
              </a:p>
            </p:txBody>
          </p:sp>
          <p:sp>
            <p:nvSpPr>
              <p:cNvPr id="148" name="Freeform 14"/>
              <p:cNvSpPr>
                <a:spLocks noChangeArrowheads="1"/>
              </p:cNvSpPr>
              <p:nvPr userDrawn="1"/>
            </p:nvSpPr>
            <p:spPr bwMode="auto">
              <a:xfrm>
                <a:off x="992214" y="2068417"/>
                <a:ext cx="163799" cy="131501"/>
              </a:xfrm>
              <a:custGeom>
                <a:avLst/>
                <a:gdLst>
                  <a:gd name="T0" fmla="*/ 625 w 626"/>
                  <a:gd name="T1" fmla="*/ 250 h 501"/>
                  <a:gd name="T2" fmla="*/ 625 w 626"/>
                  <a:gd name="T3" fmla="*/ 250 h 501"/>
                  <a:gd name="T4" fmla="*/ 313 w 626"/>
                  <a:gd name="T5" fmla="*/ 0 h 501"/>
                  <a:gd name="T6" fmla="*/ 0 w 626"/>
                  <a:gd name="T7" fmla="*/ 250 h 501"/>
                  <a:gd name="T8" fmla="*/ 313 w 626"/>
                  <a:gd name="T9" fmla="*/ 500 h 501"/>
                  <a:gd name="T10" fmla="*/ 625 w 626"/>
                  <a:gd name="T11" fmla="*/ 250 h 501"/>
                </a:gdLst>
                <a:ahLst/>
                <a:cxnLst>
                  <a:cxn ang="0">
                    <a:pos x="T0" y="T1"/>
                  </a:cxn>
                  <a:cxn ang="0">
                    <a:pos x="T2" y="T3"/>
                  </a:cxn>
                  <a:cxn ang="0">
                    <a:pos x="T4" y="T5"/>
                  </a:cxn>
                  <a:cxn ang="0">
                    <a:pos x="T6" y="T7"/>
                  </a:cxn>
                  <a:cxn ang="0">
                    <a:pos x="T8" y="T9"/>
                  </a:cxn>
                  <a:cxn ang="0">
                    <a:pos x="T10" y="T11"/>
                  </a:cxn>
                </a:cxnLst>
                <a:rect l="0" t="0" r="r" b="b"/>
                <a:pathLst>
                  <a:path w="626" h="501">
                    <a:moveTo>
                      <a:pt x="625" y="250"/>
                    </a:moveTo>
                    <a:lnTo>
                      <a:pt x="625" y="250"/>
                    </a:lnTo>
                    <a:cubicBezTo>
                      <a:pt x="625" y="125"/>
                      <a:pt x="500" y="0"/>
                      <a:pt x="313" y="0"/>
                    </a:cubicBezTo>
                    <a:cubicBezTo>
                      <a:pt x="157" y="0"/>
                      <a:pt x="0" y="125"/>
                      <a:pt x="0" y="250"/>
                    </a:cubicBezTo>
                    <a:cubicBezTo>
                      <a:pt x="0" y="375"/>
                      <a:pt x="157" y="500"/>
                      <a:pt x="313" y="500"/>
                    </a:cubicBezTo>
                    <a:cubicBezTo>
                      <a:pt x="500" y="500"/>
                      <a:pt x="625" y="375"/>
                      <a:pt x="625" y="250"/>
                    </a:cubicBezTo>
                  </a:path>
                </a:pathLst>
              </a:custGeom>
              <a:solidFill>
                <a:srgbClr val="F0542A"/>
              </a:solidFill>
              <a:ln>
                <a:noFill/>
              </a:ln>
              <a:effectLst/>
            </p:spPr>
            <p:txBody>
              <a:bodyPr wrap="none" anchor="ctr"/>
              <a:lstStyle/>
              <a:p>
                <a:endParaRPr lang="en-US"/>
              </a:p>
            </p:txBody>
          </p:sp>
          <p:sp>
            <p:nvSpPr>
              <p:cNvPr id="149" name="Freeform 15"/>
              <p:cNvSpPr>
                <a:spLocks noChangeArrowheads="1"/>
              </p:cNvSpPr>
              <p:nvPr userDrawn="1"/>
            </p:nvSpPr>
            <p:spPr bwMode="auto">
              <a:xfrm>
                <a:off x="788042" y="2216068"/>
                <a:ext cx="245699" cy="506395"/>
              </a:xfrm>
              <a:custGeom>
                <a:avLst/>
                <a:gdLst>
                  <a:gd name="T0" fmla="*/ 625 w 939"/>
                  <a:gd name="T1" fmla="*/ 1375 h 1938"/>
                  <a:gd name="T2" fmla="*/ 625 w 939"/>
                  <a:gd name="T3" fmla="*/ 1375 h 1938"/>
                  <a:gd name="T4" fmla="*/ 938 w 939"/>
                  <a:gd name="T5" fmla="*/ 1937 h 1938"/>
                  <a:gd name="T6" fmla="*/ 563 w 939"/>
                  <a:gd name="T7" fmla="*/ 1937 h 1938"/>
                  <a:gd name="T8" fmla="*/ 0 w 939"/>
                  <a:gd name="T9" fmla="*/ 1375 h 1938"/>
                  <a:gd name="T10" fmla="*/ 0 w 939"/>
                  <a:gd name="T11" fmla="*/ 281 h 1938"/>
                  <a:gd name="T12" fmla="*/ 625 w 939"/>
                  <a:gd name="T13" fmla="*/ 281 h 1938"/>
                  <a:gd name="T14" fmla="*/ 625 w 939"/>
                  <a:gd name="T15" fmla="*/ 1375 h 19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9" h="1938">
                    <a:moveTo>
                      <a:pt x="625" y="1375"/>
                    </a:moveTo>
                    <a:lnTo>
                      <a:pt x="625" y="1375"/>
                    </a:lnTo>
                    <a:cubicBezTo>
                      <a:pt x="625" y="1781"/>
                      <a:pt x="938" y="1937"/>
                      <a:pt x="938" y="1937"/>
                    </a:cubicBezTo>
                    <a:cubicBezTo>
                      <a:pt x="563" y="1937"/>
                      <a:pt x="563" y="1937"/>
                      <a:pt x="563" y="1937"/>
                    </a:cubicBezTo>
                    <a:cubicBezTo>
                      <a:pt x="250" y="1937"/>
                      <a:pt x="0" y="1687"/>
                      <a:pt x="0" y="1375"/>
                    </a:cubicBezTo>
                    <a:cubicBezTo>
                      <a:pt x="0" y="281"/>
                      <a:pt x="0" y="281"/>
                      <a:pt x="0" y="281"/>
                    </a:cubicBezTo>
                    <a:cubicBezTo>
                      <a:pt x="0" y="0"/>
                      <a:pt x="625" y="0"/>
                      <a:pt x="625" y="281"/>
                    </a:cubicBezTo>
                    <a:lnTo>
                      <a:pt x="625" y="1375"/>
                    </a:lnTo>
                  </a:path>
                </a:pathLst>
              </a:custGeom>
              <a:solidFill>
                <a:srgbClr val="F0542A"/>
              </a:solidFill>
              <a:ln>
                <a:noFill/>
              </a:ln>
              <a:effectLst/>
            </p:spPr>
            <p:txBody>
              <a:bodyPr wrap="none" anchor="ctr"/>
              <a:lstStyle/>
              <a:p>
                <a:endParaRPr lang="en-US"/>
              </a:p>
            </p:txBody>
          </p:sp>
          <p:sp>
            <p:nvSpPr>
              <p:cNvPr id="150" name="Freeform 16"/>
              <p:cNvSpPr>
                <a:spLocks noChangeArrowheads="1"/>
              </p:cNvSpPr>
              <p:nvPr userDrawn="1"/>
            </p:nvSpPr>
            <p:spPr bwMode="auto">
              <a:xfrm>
                <a:off x="788042" y="2068417"/>
                <a:ext cx="163799" cy="131501"/>
              </a:xfrm>
              <a:custGeom>
                <a:avLst/>
                <a:gdLst>
                  <a:gd name="T0" fmla="*/ 625 w 626"/>
                  <a:gd name="T1" fmla="*/ 250 h 501"/>
                  <a:gd name="T2" fmla="*/ 625 w 626"/>
                  <a:gd name="T3" fmla="*/ 250 h 501"/>
                  <a:gd name="T4" fmla="*/ 313 w 626"/>
                  <a:gd name="T5" fmla="*/ 0 h 501"/>
                  <a:gd name="T6" fmla="*/ 0 w 626"/>
                  <a:gd name="T7" fmla="*/ 250 h 501"/>
                  <a:gd name="T8" fmla="*/ 313 w 626"/>
                  <a:gd name="T9" fmla="*/ 500 h 501"/>
                  <a:gd name="T10" fmla="*/ 625 w 626"/>
                  <a:gd name="T11" fmla="*/ 250 h 501"/>
                </a:gdLst>
                <a:ahLst/>
                <a:cxnLst>
                  <a:cxn ang="0">
                    <a:pos x="T0" y="T1"/>
                  </a:cxn>
                  <a:cxn ang="0">
                    <a:pos x="T2" y="T3"/>
                  </a:cxn>
                  <a:cxn ang="0">
                    <a:pos x="T4" y="T5"/>
                  </a:cxn>
                  <a:cxn ang="0">
                    <a:pos x="T6" y="T7"/>
                  </a:cxn>
                  <a:cxn ang="0">
                    <a:pos x="T8" y="T9"/>
                  </a:cxn>
                  <a:cxn ang="0">
                    <a:pos x="T10" y="T11"/>
                  </a:cxn>
                </a:cxnLst>
                <a:rect l="0" t="0" r="r" b="b"/>
                <a:pathLst>
                  <a:path w="626" h="501">
                    <a:moveTo>
                      <a:pt x="625" y="250"/>
                    </a:moveTo>
                    <a:lnTo>
                      <a:pt x="625" y="250"/>
                    </a:lnTo>
                    <a:cubicBezTo>
                      <a:pt x="625" y="125"/>
                      <a:pt x="469" y="0"/>
                      <a:pt x="313" y="0"/>
                    </a:cubicBezTo>
                    <a:cubicBezTo>
                      <a:pt x="125" y="0"/>
                      <a:pt x="0" y="125"/>
                      <a:pt x="0" y="250"/>
                    </a:cubicBezTo>
                    <a:cubicBezTo>
                      <a:pt x="0" y="375"/>
                      <a:pt x="125" y="500"/>
                      <a:pt x="313" y="500"/>
                    </a:cubicBezTo>
                    <a:cubicBezTo>
                      <a:pt x="469" y="500"/>
                      <a:pt x="625" y="375"/>
                      <a:pt x="625" y="250"/>
                    </a:cubicBezTo>
                  </a:path>
                </a:pathLst>
              </a:custGeom>
              <a:solidFill>
                <a:srgbClr val="F0542A"/>
              </a:solidFill>
              <a:ln>
                <a:noFill/>
              </a:ln>
              <a:effectLst/>
            </p:spPr>
            <p:txBody>
              <a:bodyPr wrap="none" anchor="ctr"/>
              <a:lstStyle/>
              <a:p>
                <a:endParaRPr lang="en-US"/>
              </a:p>
            </p:txBody>
          </p:sp>
        </p:grpSp>
        <p:pic>
          <p:nvPicPr>
            <p:cNvPr id="151" name="Picture 150"/>
            <p:cNvPicPr>
              <a:picLocks noChangeAspect="1"/>
            </p:cNvPicPr>
            <p:nvPr userDrawn="1"/>
          </p:nvPicPr>
          <p:blipFill>
            <a:blip r:embed="rId3"/>
            <a:stretch>
              <a:fillRect/>
            </a:stretch>
          </p:blipFill>
          <p:spPr>
            <a:xfrm>
              <a:off x="858780" y="3596867"/>
              <a:ext cx="2660684" cy="658020"/>
            </a:xfrm>
            <a:prstGeom prst="rect">
              <a:avLst/>
            </a:prstGeom>
          </p:spPr>
        </p:pic>
      </p:grpSp>
      <p:sp>
        <p:nvSpPr>
          <p:cNvPr id="6" name="Title 5"/>
          <p:cNvSpPr>
            <a:spLocks noGrp="1"/>
          </p:cNvSpPr>
          <p:nvPr>
            <p:ph type="title"/>
          </p:nvPr>
        </p:nvSpPr>
        <p:spPr>
          <a:xfrm>
            <a:off x="564954" y="437743"/>
            <a:ext cx="11249024" cy="838200"/>
          </a:xfrm>
        </p:spPr>
        <p:txBody>
          <a:bodyPr>
            <a:normAutofit/>
          </a:bodyPr>
          <a:lstStyle/>
          <a:p>
            <a:r>
              <a:rPr lang="en-US" sz="3600" dirty="0"/>
              <a:t>Set Up</a:t>
            </a:r>
          </a:p>
        </p:txBody>
      </p:sp>
      <p:sp>
        <p:nvSpPr>
          <p:cNvPr id="8" name="Content Placeholder 7"/>
          <p:cNvSpPr>
            <a:spLocks noGrp="1"/>
          </p:cNvSpPr>
          <p:nvPr>
            <p:ph idx="13"/>
          </p:nvPr>
        </p:nvSpPr>
        <p:spPr>
          <a:xfrm>
            <a:off x="1731243" y="1282700"/>
            <a:ext cx="3577716" cy="4691598"/>
          </a:xfrm>
        </p:spPr>
        <p:txBody>
          <a:bodyPr>
            <a:normAutofit fontScale="92500" lnSpcReduction="20000"/>
          </a:bodyPr>
          <a:lstStyle/>
          <a:p>
            <a:r>
              <a:rPr lang="en-US" dirty="0"/>
              <a:t>Admin Tools  </a:t>
            </a:r>
          </a:p>
          <a:p>
            <a:endParaRPr lang="en-US" dirty="0"/>
          </a:p>
          <a:p>
            <a:endParaRPr lang="en-US" dirty="0"/>
          </a:p>
          <a:p>
            <a:r>
              <a:rPr lang="en-US" dirty="0"/>
              <a:t>Code Categories</a:t>
            </a:r>
          </a:p>
          <a:p>
            <a:pPr lvl="1"/>
            <a:r>
              <a:rPr lang="en-US" dirty="0"/>
              <a:t>Physical Format –</a:t>
            </a:r>
          </a:p>
          <a:p>
            <a:pPr lvl="2"/>
            <a:r>
              <a:rPr lang="en-US" dirty="0"/>
              <a:t> mat type or itype</a:t>
            </a:r>
          </a:p>
          <a:p>
            <a:pPr lvl="1"/>
            <a:r>
              <a:rPr lang="en-US" dirty="0"/>
              <a:t>Collections –</a:t>
            </a:r>
          </a:p>
          <a:p>
            <a:pPr lvl="2"/>
            <a:r>
              <a:rPr lang="en-US" dirty="0"/>
              <a:t> itype or item location</a:t>
            </a:r>
          </a:p>
          <a:p>
            <a:r>
              <a:rPr lang="en-US" dirty="0"/>
              <a:t>Other Configuration</a:t>
            </a:r>
          </a:p>
          <a:p>
            <a:pPr lvl="1"/>
            <a:r>
              <a:rPr lang="en-US" dirty="0"/>
              <a:t>Exclude item status</a:t>
            </a:r>
          </a:p>
          <a:p>
            <a:pPr lvl="1"/>
            <a:r>
              <a:rPr lang="en-US" dirty="0"/>
              <a:t>Show/hide reports</a:t>
            </a:r>
          </a:p>
          <a:p>
            <a:pPr lvl="1"/>
            <a:r>
              <a:rPr lang="en-US" dirty="0"/>
              <a:t>Scheduled reports</a:t>
            </a:r>
          </a:p>
          <a:p>
            <a:endParaRPr lang="en-US" dirty="0"/>
          </a:p>
        </p:txBody>
      </p:sp>
      <p:pic>
        <p:nvPicPr>
          <p:cNvPr id="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1243" y="1751110"/>
            <a:ext cx="3305175" cy="447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16910" y="1741496"/>
            <a:ext cx="5897068" cy="40566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a:extLst>
              <a:ext uri="{FF2B5EF4-FFF2-40B4-BE49-F238E27FC236}">
                <a16:creationId xmlns:a16="http://schemas.microsoft.com/office/drawing/2014/main" id="{D4FF2C94-AD4B-4DBF-B889-3C4AA5D60256}"/>
              </a:ext>
            </a:extLst>
          </p:cNvPr>
          <p:cNvSpPr txBox="1"/>
          <p:nvPr/>
        </p:nvSpPr>
        <p:spPr>
          <a:xfrm>
            <a:off x="5916910" y="1250576"/>
            <a:ext cx="3263951" cy="369332"/>
          </a:xfrm>
          <a:prstGeom prst="rect">
            <a:avLst/>
          </a:prstGeom>
          <a:noFill/>
        </p:spPr>
        <p:txBody>
          <a:bodyPr wrap="square" rtlCol="0">
            <a:spAutoFit/>
          </a:bodyPr>
          <a:lstStyle/>
          <a:p>
            <a:r>
              <a:rPr lang="en-US" dirty="0"/>
              <a:t>Our collections</a:t>
            </a:r>
          </a:p>
        </p:txBody>
      </p:sp>
    </p:spTree>
    <p:extLst>
      <p:ext uri="{BB962C8B-B14F-4D97-AF65-F5344CB8AC3E}">
        <p14:creationId xmlns:p14="http://schemas.microsoft.com/office/powerpoint/2010/main" val="373488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455" y="444500"/>
            <a:ext cx="11095470" cy="838200"/>
          </a:xfrm>
        </p:spPr>
        <p:txBody>
          <a:bodyPr>
            <a:normAutofit/>
          </a:bodyPr>
          <a:lstStyle/>
          <a:p>
            <a:r>
              <a:rPr lang="en-US" sz="3600" dirty="0"/>
              <a:t>Getting Started</a:t>
            </a:r>
          </a:p>
        </p:txBody>
      </p:sp>
      <p:sp>
        <p:nvSpPr>
          <p:cNvPr id="3" name="Content Placeholder 2"/>
          <p:cNvSpPr>
            <a:spLocks noGrp="1"/>
          </p:cNvSpPr>
          <p:nvPr>
            <p:ph idx="1"/>
          </p:nvPr>
        </p:nvSpPr>
        <p:spPr>
          <a:xfrm>
            <a:off x="1566430" y="1364674"/>
            <a:ext cx="10335058" cy="4691064"/>
          </a:xfrm>
        </p:spPr>
        <p:txBody>
          <a:bodyPr>
            <a:normAutofit fontScale="92500" lnSpcReduction="20000"/>
          </a:bodyPr>
          <a:lstStyle/>
          <a:p>
            <a:r>
              <a:rPr lang="en-US" dirty="0"/>
              <a:t>Data is available to all</a:t>
            </a:r>
          </a:p>
          <a:p>
            <a:pPr lvl="1"/>
            <a:r>
              <a:rPr lang="en-US" dirty="0"/>
              <a:t>Only fiscal/</a:t>
            </a:r>
            <a:r>
              <a:rPr lang="en-US" dirty="0" err="1"/>
              <a:t>Acq</a:t>
            </a:r>
            <a:r>
              <a:rPr lang="en-US" dirty="0"/>
              <a:t> data is library specific</a:t>
            </a:r>
          </a:p>
          <a:p>
            <a:r>
              <a:rPr lang="en-US" dirty="0"/>
              <a:t>What do you want to know?</a:t>
            </a:r>
          </a:p>
          <a:p>
            <a:r>
              <a:rPr lang="en-US" dirty="0"/>
              <a:t>How does our system store that data?</a:t>
            </a:r>
          </a:p>
          <a:p>
            <a:pPr marL="0" indent="0">
              <a:buNone/>
            </a:pPr>
            <a:r>
              <a:rPr lang="en-US" dirty="0"/>
              <a:t>In Decision Center:</a:t>
            </a:r>
          </a:p>
          <a:p>
            <a:r>
              <a:rPr lang="en-US" dirty="0"/>
              <a:t>Expand each report type</a:t>
            </a:r>
          </a:p>
          <a:p>
            <a:r>
              <a:rPr lang="en-US" dirty="0"/>
              <a:t>Scroll over report name to see description</a:t>
            </a:r>
          </a:p>
          <a:p>
            <a:r>
              <a:rPr lang="en-US" dirty="0"/>
              <a:t>Once selecting a report, choose parameters</a:t>
            </a:r>
          </a:p>
          <a:p>
            <a:r>
              <a:rPr lang="en-US" dirty="0"/>
              <a:t>Some reports take longer than others to display, depending on complexity</a:t>
            </a:r>
          </a:p>
          <a:p>
            <a:r>
              <a:rPr lang="en-US" dirty="0"/>
              <a:t>Reports can be exported; formats differ according to report: Excel, PDF or Review file</a:t>
            </a:r>
          </a:p>
          <a:p>
            <a:r>
              <a:rPr lang="en-US" dirty="0"/>
              <a:t>Trail follows where you are</a:t>
            </a:r>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6338" y="5756712"/>
            <a:ext cx="396240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8058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050" y="128589"/>
            <a:ext cx="10016104" cy="1752599"/>
          </a:xfrm>
        </p:spPr>
        <p:txBody>
          <a:bodyPr/>
          <a:lstStyle/>
          <a:p>
            <a:r>
              <a:rPr lang="en-US" dirty="0"/>
              <a:t>Evaluation Reports</a:t>
            </a:r>
          </a:p>
        </p:txBody>
      </p:sp>
      <p:sp>
        <p:nvSpPr>
          <p:cNvPr id="3" name="Content Placeholder 2"/>
          <p:cNvSpPr>
            <a:spLocks noGrp="1"/>
          </p:cNvSpPr>
          <p:nvPr>
            <p:ph idx="1"/>
          </p:nvPr>
        </p:nvSpPr>
        <p:spPr>
          <a:xfrm>
            <a:off x="1698626" y="1674521"/>
            <a:ext cx="11249024" cy="4691064"/>
          </a:xfrm>
        </p:spPr>
        <p:txBody>
          <a:bodyPr>
            <a:normAutofit fontScale="85000" lnSpcReduction="20000"/>
          </a:bodyPr>
          <a:lstStyle/>
          <a:p>
            <a:r>
              <a:rPr lang="en-US" dirty="0"/>
              <a:t>Statistical Information</a:t>
            </a:r>
          </a:p>
          <a:p>
            <a:r>
              <a:rPr lang="en-US" dirty="0"/>
              <a:t>Historical Snapshot</a:t>
            </a:r>
          </a:p>
          <a:p>
            <a:r>
              <a:rPr lang="en-US" dirty="0"/>
              <a:t>Has the largest number of reports</a:t>
            </a:r>
          </a:p>
          <a:p>
            <a:r>
              <a:rPr lang="en-US" dirty="0"/>
              <a:t>When you find one that is useful, note the path to find it again</a:t>
            </a:r>
          </a:p>
          <a:p>
            <a:endParaRPr lang="en-US" dirty="0"/>
          </a:p>
          <a:p>
            <a:pPr marL="0" indent="0">
              <a:buNone/>
            </a:pPr>
            <a:r>
              <a:rPr lang="en-US" sz="2800" b="1" dirty="0"/>
              <a:t>Acquisitions</a:t>
            </a:r>
          </a:p>
          <a:p>
            <a:r>
              <a:rPr lang="en-US" dirty="0"/>
              <a:t>Must be using Acquisitions</a:t>
            </a:r>
          </a:p>
          <a:p>
            <a:r>
              <a:rPr lang="en-US" dirty="0"/>
              <a:t>Shows data for Accounting unit assigned to login</a:t>
            </a:r>
          </a:p>
          <a:p>
            <a:r>
              <a:rPr lang="en-US" dirty="0"/>
              <a:t>Expenditures and Trends by various criteria</a:t>
            </a:r>
          </a:p>
          <a:p>
            <a:r>
              <a:rPr lang="en-US" dirty="0"/>
              <a:t>Data shown by quarter for current year</a:t>
            </a:r>
          </a:p>
          <a:p>
            <a:pPr lvl="1"/>
            <a:r>
              <a:rPr lang="en-US" dirty="0"/>
              <a:t>By years for previous years</a:t>
            </a:r>
          </a:p>
          <a:p>
            <a:r>
              <a:rPr lang="en-US" dirty="0"/>
              <a:t>Can show % change</a:t>
            </a:r>
          </a:p>
        </p:txBody>
      </p:sp>
      <p:pic>
        <p:nvPicPr>
          <p:cNvPr id="4" name="Picture 3"/>
          <p:cNvPicPr>
            <a:picLocks noChangeAspect="1"/>
          </p:cNvPicPr>
          <p:nvPr/>
        </p:nvPicPr>
        <p:blipFill>
          <a:blip r:embed="rId2"/>
          <a:stretch>
            <a:fillRect/>
          </a:stretch>
        </p:blipFill>
        <p:spPr>
          <a:xfrm>
            <a:off x="9289617" y="3014946"/>
            <a:ext cx="1857375" cy="3600450"/>
          </a:xfrm>
          <a:prstGeom prst="rect">
            <a:avLst/>
          </a:prstGeom>
        </p:spPr>
      </p:pic>
    </p:spTree>
    <p:extLst>
      <p:ext uri="{BB962C8B-B14F-4D97-AF65-F5344CB8AC3E}">
        <p14:creationId xmlns:p14="http://schemas.microsoft.com/office/powerpoint/2010/main" val="22560739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7659" y="57151"/>
            <a:ext cx="10016104" cy="1752599"/>
          </a:xfrm>
        </p:spPr>
        <p:txBody>
          <a:bodyPr/>
          <a:lstStyle/>
          <a:p>
            <a:r>
              <a:rPr lang="en-US" dirty="0"/>
              <a:t>Expenditure Trends by Format</a:t>
            </a:r>
          </a:p>
        </p:txBody>
      </p:sp>
      <p:sp>
        <p:nvSpPr>
          <p:cNvPr id="4" name="TextBox 3"/>
          <p:cNvSpPr txBox="1"/>
          <p:nvPr/>
        </p:nvSpPr>
        <p:spPr>
          <a:xfrm>
            <a:off x="2556299" y="6123297"/>
            <a:ext cx="8021782" cy="369332"/>
          </a:xfrm>
          <a:prstGeom prst="rect">
            <a:avLst/>
          </a:prstGeom>
          <a:noFill/>
        </p:spPr>
        <p:txBody>
          <a:bodyPr wrap="square" rtlCol="0">
            <a:spAutoFit/>
          </a:bodyPr>
          <a:lstStyle/>
          <a:p>
            <a:r>
              <a:rPr lang="en-US" sz="1800" dirty="0"/>
              <a:t>Compare to Circulation by format to see if spending follows use.</a:t>
            </a:r>
          </a:p>
        </p:txBody>
      </p:sp>
      <p:pic>
        <p:nvPicPr>
          <p:cNvPr id="5" name="Picture 4">
            <a:extLst>
              <a:ext uri="{FF2B5EF4-FFF2-40B4-BE49-F238E27FC236}">
                <a16:creationId xmlns:a16="http://schemas.microsoft.com/office/drawing/2014/main" id="{7A5383A7-9CFD-4D33-BCCE-6DDB28971A6C}"/>
              </a:ext>
            </a:extLst>
          </p:cNvPr>
          <p:cNvPicPr>
            <a:picLocks noChangeAspect="1"/>
          </p:cNvPicPr>
          <p:nvPr/>
        </p:nvPicPr>
        <p:blipFill>
          <a:blip r:embed="rId2"/>
          <a:stretch>
            <a:fillRect/>
          </a:stretch>
        </p:blipFill>
        <p:spPr>
          <a:xfrm>
            <a:off x="2160587" y="1352549"/>
            <a:ext cx="9182100" cy="4581525"/>
          </a:xfrm>
          <a:prstGeom prst="rect">
            <a:avLst/>
          </a:prstGeom>
        </p:spPr>
      </p:pic>
    </p:spTree>
    <p:extLst>
      <p:ext uri="{BB962C8B-B14F-4D97-AF65-F5344CB8AC3E}">
        <p14:creationId xmlns:p14="http://schemas.microsoft.com/office/powerpoint/2010/main" val="2747544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5337" y="57151"/>
            <a:ext cx="10016104" cy="1752599"/>
          </a:xfrm>
        </p:spPr>
        <p:txBody>
          <a:bodyPr>
            <a:normAutofit/>
          </a:bodyPr>
          <a:lstStyle/>
          <a:p>
            <a:r>
              <a:rPr lang="en-US" sz="3600" dirty="0"/>
              <a:t>Evaluation - Circulation</a:t>
            </a:r>
          </a:p>
        </p:txBody>
      </p:sp>
      <p:sp>
        <p:nvSpPr>
          <p:cNvPr id="3" name="Content Placeholder 2"/>
          <p:cNvSpPr>
            <a:spLocks noGrp="1"/>
          </p:cNvSpPr>
          <p:nvPr>
            <p:ph idx="1"/>
          </p:nvPr>
        </p:nvSpPr>
        <p:spPr>
          <a:xfrm>
            <a:off x="1790005" y="1322387"/>
            <a:ext cx="7458363" cy="826655"/>
          </a:xfrm>
        </p:spPr>
        <p:txBody>
          <a:bodyPr>
            <a:normAutofit fontScale="92500" lnSpcReduction="10000"/>
          </a:bodyPr>
          <a:lstStyle/>
          <a:p>
            <a:r>
              <a:rPr lang="en-US" dirty="0"/>
              <a:t>Holdshelf Activity</a:t>
            </a:r>
          </a:p>
          <a:p>
            <a:pPr lvl="1"/>
            <a:r>
              <a:rPr lang="en-US" dirty="0"/>
              <a:t>Limit by date, ptype, format and/or collections</a:t>
            </a:r>
          </a:p>
        </p:txBody>
      </p:sp>
      <p:pic>
        <p:nvPicPr>
          <p:cNvPr id="4" name="Picture 3"/>
          <p:cNvPicPr>
            <a:picLocks noChangeAspect="1"/>
          </p:cNvPicPr>
          <p:nvPr/>
        </p:nvPicPr>
        <p:blipFill>
          <a:blip r:embed="rId2"/>
          <a:stretch>
            <a:fillRect/>
          </a:stretch>
        </p:blipFill>
        <p:spPr>
          <a:xfrm>
            <a:off x="9683036" y="1139825"/>
            <a:ext cx="2047875" cy="3990975"/>
          </a:xfrm>
          <a:prstGeom prst="rect">
            <a:avLst/>
          </a:prstGeom>
        </p:spPr>
      </p:pic>
      <p:pic>
        <p:nvPicPr>
          <p:cNvPr id="6" name="Picture 5">
            <a:extLst>
              <a:ext uri="{FF2B5EF4-FFF2-40B4-BE49-F238E27FC236}">
                <a16:creationId xmlns:a16="http://schemas.microsoft.com/office/drawing/2014/main" id="{C70B8472-283A-4D86-B5F7-1D9CF9D41A34}"/>
              </a:ext>
            </a:extLst>
          </p:cNvPr>
          <p:cNvPicPr>
            <a:picLocks noChangeAspect="1"/>
          </p:cNvPicPr>
          <p:nvPr/>
        </p:nvPicPr>
        <p:blipFill>
          <a:blip r:embed="rId3"/>
          <a:stretch>
            <a:fillRect/>
          </a:stretch>
        </p:blipFill>
        <p:spPr>
          <a:xfrm>
            <a:off x="1791881" y="2263342"/>
            <a:ext cx="7456487" cy="4323834"/>
          </a:xfrm>
          <a:prstGeom prst="rect">
            <a:avLst/>
          </a:prstGeom>
        </p:spPr>
      </p:pic>
    </p:spTree>
    <p:extLst>
      <p:ext uri="{BB962C8B-B14F-4D97-AF65-F5344CB8AC3E}">
        <p14:creationId xmlns:p14="http://schemas.microsoft.com/office/powerpoint/2010/main" val="370634148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TM03457496[[fn=Parallax]]</Template>
  <TotalTime>75686</TotalTime>
  <Words>1320</Words>
  <Application>Microsoft Office PowerPoint</Application>
  <PresentationFormat>Custom</PresentationFormat>
  <Paragraphs>201</Paragraphs>
  <Slides>28</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Corbel</vt:lpstr>
      <vt:lpstr>Parallax</vt:lpstr>
      <vt:lpstr>Intro to Decision Center</vt:lpstr>
      <vt:lpstr>About IFLS</vt:lpstr>
      <vt:lpstr>About Decision Center</vt:lpstr>
      <vt:lpstr>Good to Know</vt:lpstr>
      <vt:lpstr>Set Up</vt:lpstr>
      <vt:lpstr>Getting Started</vt:lpstr>
      <vt:lpstr>Evaluation Reports</vt:lpstr>
      <vt:lpstr>Expenditure Trends by Format</vt:lpstr>
      <vt:lpstr>Evaluation - Circulation</vt:lpstr>
      <vt:lpstr>Evaluation – Circulation – Hourly Activity</vt:lpstr>
      <vt:lpstr>Hourly Circulation by Day of the Week</vt:lpstr>
      <vt:lpstr>Evaluation – Circulation – Patrons</vt:lpstr>
      <vt:lpstr>Evaluation – Circulation – Top Titles</vt:lpstr>
      <vt:lpstr>Use Case: Most checked out Magazines</vt:lpstr>
      <vt:lpstr>Evaluation – Collection - Turnover</vt:lpstr>
      <vt:lpstr>Evaluation – Encore – Facet and Tag Trends</vt:lpstr>
      <vt:lpstr>Development Reports Information for adding to your collection</vt:lpstr>
      <vt:lpstr>Development - Selection</vt:lpstr>
      <vt:lpstr>Hold to Item Ratio Buying</vt:lpstr>
      <vt:lpstr>Balancing Reports</vt:lpstr>
      <vt:lpstr>Maintenance Reports</vt:lpstr>
      <vt:lpstr>Low Circulation Weeding</vt:lpstr>
      <vt:lpstr>Maintenance - Weeding</vt:lpstr>
      <vt:lpstr>Maintenance – Clean up – Missing items</vt:lpstr>
      <vt:lpstr>Schedule!</vt:lpstr>
      <vt:lpstr>Scheduled Reports</vt:lpstr>
      <vt:lpstr>Conclusions</vt:lpstr>
      <vt:lpstr>Kathy Setter setter@ifls.lib.wi.us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Dario Celevante</dc:creator>
  <cp:lastModifiedBy>Kathy Setter</cp:lastModifiedBy>
  <cp:revision>254</cp:revision>
  <cp:lastPrinted>2014-05-01T22:44:27Z</cp:lastPrinted>
  <dcterms:created xsi:type="dcterms:W3CDTF">2014-07-16T17:08:07Z</dcterms:created>
  <dcterms:modified xsi:type="dcterms:W3CDTF">2017-10-09T17:17:27Z</dcterms:modified>
</cp:coreProperties>
</file>