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61" r:id="rId3"/>
    <p:sldId id="311" r:id="rId4"/>
    <p:sldId id="299" r:id="rId5"/>
    <p:sldId id="266" r:id="rId6"/>
    <p:sldId id="300" r:id="rId7"/>
    <p:sldId id="310" r:id="rId8"/>
    <p:sldId id="309" r:id="rId9"/>
    <p:sldId id="264" r:id="rId10"/>
    <p:sldId id="312" r:id="rId11"/>
    <p:sldId id="313" r:id="rId12"/>
    <p:sldId id="303" r:id="rId13"/>
    <p:sldId id="304" r:id="rId14"/>
    <p:sldId id="305" r:id="rId15"/>
    <p:sldId id="316" r:id="rId16"/>
    <p:sldId id="297" r:id="rId17"/>
    <p:sldId id="315" r:id="rId18"/>
    <p:sldId id="290" r:id="rId19"/>
    <p:sldId id="292" r:id="rId20"/>
    <p:sldId id="291" r:id="rId21"/>
    <p:sldId id="270" r:id="rId22"/>
    <p:sldId id="271" r:id="rId23"/>
    <p:sldId id="275" r:id="rId24"/>
    <p:sldId id="276" r:id="rId25"/>
    <p:sldId id="278" r:id="rId26"/>
    <p:sldId id="279" r:id="rId27"/>
    <p:sldId id="280" r:id="rId28"/>
    <p:sldId id="281" r:id="rId29"/>
    <p:sldId id="302" r:id="rId30"/>
    <p:sldId id="259" r:id="rId31"/>
  </p:sldIdLst>
  <p:sldSz cx="9144000" cy="5143500" type="screen16x9"/>
  <p:notesSz cx="9312275" cy="7026275"/>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A4901E-085D-064E-A423-8ABFFDABDEE7}">
          <p14:sldIdLst>
            <p14:sldId id="256"/>
            <p14:sldId id="261"/>
            <p14:sldId id="311"/>
            <p14:sldId id="299"/>
          </p14:sldIdLst>
        </p14:section>
        <p14:section name="Costs" id="{E3634C18-986B-F04C-A2DB-F9653A903EFD}">
          <p14:sldIdLst>
            <p14:sldId id="266"/>
            <p14:sldId id="300"/>
            <p14:sldId id="310"/>
            <p14:sldId id="309"/>
            <p14:sldId id="264"/>
            <p14:sldId id="312"/>
            <p14:sldId id="313"/>
          </p14:sldIdLst>
        </p14:section>
        <p14:section name="Courier" id="{A4F19055-2A63-7D45-9332-517FFAEE3453}">
          <p14:sldIdLst>
            <p14:sldId id="303"/>
            <p14:sldId id="304"/>
            <p14:sldId id="305"/>
            <p14:sldId id="316"/>
          </p14:sldIdLst>
        </p14:section>
        <p14:section name="Community" id="{BD93D88F-F84B-1445-AACA-6C59713F96C4}">
          <p14:sldIdLst>
            <p14:sldId id="297"/>
            <p14:sldId id="315"/>
            <p14:sldId id="290"/>
            <p14:sldId id="292"/>
            <p14:sldId id="291"/>
            <p14:sldId id="270"/>
            <p14:sldId id="271"/>
            <p14:sldId id="275"/>
            <p14:sldId id="276"/>
            <p14:sldId id="278"/>
            <p14:sldId id="279"/>
            <p14:sldId id="280"/>
            <p14:sldId id="281"/>
            <p14:sldId id="302"/>
          </p14:sldIdLst>
        </p14:section>
        <p14:section name="Ending" id="{D4A4F9B2-8D43-564A-8EEE-333332A4F4F1}">
          <p14:sldIdLst>
            <p14:sldId id="2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7781E"/>
    <a:srgbClr val="F7941E"/>
    <a:srgbClr val="4A76B7"/>
    <a:srgbClr val="4E76AD"/>
    <a:srgbClr val="414042"/>
    <a:srgbClr val="444444"/>
    <a:srgbClr val="58595B"/>
    <a:srgbClr val="6C9DD3"/>
    <a:srgbClr val="288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606853-7671-496A-8E4F-DF71F8EC918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3" autoAdjust="0"/>
    <p:restoredTop sz="70736" autoAdjust="0"/>
  </p:normalViewPr>
  <p:slideViewPr>
    <p:cSldViewPr snapToGrid="0" snapToObjects="1">
      <p:cViewPr varScale="1">
        <p:scale>
          <a:sx n="115" d="100"/>
          <a:sy n="115" d="100"/>
        </p:scale>
        <p:origin x="1656"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se\Desktop\ProspectorFulfillments.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delete val="1"/>
          </c:dLbls>
          <c:cat>
            <c:strRef>
              <c:f>Sheet5!$A$38:$A$39</c:f>
              <c:strCache>
                <c:ptCount val="2"/>
                <c:pt idx="0">
                  <c:v>Annual MO Transactions</c:v>
                </c:pt>
                <c:pt idx="1">
                  <c:v>Annual Prospector Transactions</c:v>
                </c:pt>
              </c:strCache>
            </c:strRef>
          </c:cat>
          <c:val>
            <c:numRef>
              <c:f>Sheet5!$B$38:$B$39</c:f>
              <c:numCache>
                <c:formatCode>#,##0</c:formatCode>
                <c:ptCount val="2"/>
                <c:pt idx="0">
                  <c:v>12273</c:v>
                </c:pt>
                <c:pt idx="1">
                  <c:v>460929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269787967680504"/>
          <c:y val="0.41607830271216101"/>
          <c:w val="0.20749819875456699"/>
          <c:h val="0.1845100612423450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50019-F8A6-BA41-9834-E1290C11F111}" type="doc">
      <dgm:prSet loTypeId="urn:microsoft.com/office/officeart/2005/8/layout/cycle2" loCatId="" qsTypeId="urn:microsoft.com/office/officeart/2005/8/quickstyle/simple4" qsCatId="simple" csTypeId="urn:microsoft.com/office/officeart/2005/8/colors/colorful2" csCatId="colorful" phldr="1"/>
      <dgm:spPr/>
      <dgm:t>
        <a:bodyPr/>
        <a:lstStyle/>
        <a:p>
          <a:endParaRPr lang="en-US"/>
        </a:p>
      </dgm:t>
    </dgm:pt>
    <dgm:pt modelId="{6962310A-F232-224A-BC8F-1B47B62FB940}">
      <dgm:prSet phldrT="[Text]"/>
      <dgm:spPr/>
      <dgm:t>
        <a:bodyPr/>
        <a:lstStyle/>
        <a:p>
          <a:r>
            <a:rPr lang="en-US" dirty="0" smtClean="0"/>
            <a:t>Reducing Costs</a:t>
          </a:r>
          <a:endParaRPr lang="en-US" dirty="0"/>
        </a:p>
      </dgm:t>
    </dgm:pt>
    <dgm:pt modelId="{68077FBE-D2A9-A545-9D19-8F1ECBFBD05A}" type="parTrans" cxnId="{5D7DBEDC-A1D5-C043-A5FF-333184BC4E72}">
      <dgm:prSet/>
      <dgm:spPr/>
      <dgm:t>
        <a:bodyPr/>
        <a:lstStyle/>
        <a:p>
          <a:endParaRPr lang="en-US"/>
        </a:p>
      </dgm:t>
    </dgm:pt>
    <dgm:pt modelId="{D7E14695-A04F-4F47-B884-3265CBB20323}" type="sibTrans" cxnId="{5D7DBEDC-A1D5-C043-A5FF-333184BC4E72}">
      <dgm:prSet/>
      <dgm:spPr/>
      <dgm:t>
        <a:bodyPr/>
        <a:lstStyle/>
        <a:p>
          <a:endParaRPr lang="en-US"/>
        </a:p>
      </dgm:t>
    </dgm:pt>
    <dgm:pt modelId="{E6BC89EE-1906-E844-8E86-51E66F9AC3A6}">
      <dgm:prSet phldrT="[Text]"/>
      <dgm:spPr/>
      <dgm:t>
        <a:bodyPr/>
        <a:lstStyle/>
        <a:p>
          <a:r>
            <a:rPr lang="en-US" dirty="0" smtClean="0"/>
            <a:t>Sharing Expertise</a:t>
          </a:r>
          <a:endParaRPr lang="en-US" dirty="0"/>
        </a:p>
      </dgm:t>
    </dgm:pt>
    <dgm:pt modelId="{D597E745-F94D-7443-8821-AF09FC80E96B}" type="parTrans" cxnId="{595EDEAA-6B66-0D41-9A6C-134B10B529D3}">
      <dgm:prSet/>
      <dgm:spPr/>
      <dgm:t>
        <a:bodyPr/>
        <a:lstStyle/>
        <a:p>
          <a:endParaRPr lang="en-US"/>
        </a:p>
      </dgm:t>
    </dgm:pt>
    <dgm:pt modelId="{462624A4-1A44-E24A-9EE5-C1858BBF767A}" type="sibTrans" cxnId="{595EDEAA-6B66-0D41-9A6C-134B10B529D3}">
      <dgm:prSet/>
      <dgm:spPr/>
      <dgm:t>
        <a:bodyPr/>
        <a:lstStyle/>
        <a:p>
          <a:endParaRPr lang="en-US"/>
        </a:p>
      </dgm:t>
    </dgm:pt>
    <dgm:pt modelId="{E2655138-EE49-8B43-81D1-37CC47400D14}">
      <dgm:prSet phldrT="[Text]"/>
      <dgm:spPr/>
      <dgm:t>
        <a:bodyPr/>
        <a:lstStyle/>
        <a:p>
          <a:r>
            <a:rPr lang="en-US" dirty="0" smtClean="0"/>
            <a:t>Enhancing Services</a:t>
          </a:r>
          <a:endParaRPr lang="en-US" dirty="0"/>
        </a:p>
      </dgm:t>
    </dgm:pt>
    <dgm:pt modelId="{A652D770-62B2-8841-AB2B-EA6141314C0F}" type="parTrans" cxnId="{D4AE7208-2047-FF4F-B458-62FE0058E593}">
      <dgm:prSet/>
      <dgm:spPr/>
      <dgm:t>
        <a:bodyPr/>
        <a:lstStyle/>
        <a:p>
          <a:endParaRPr lang="en-US"/>
        </a:p>
      </dgm:t>
    </dgm:pt>
    <dgm:pt modelId="{8EA08FF5-99EB-1041-981F-19F337962A27}" type="sibTrans" cxnId="{D4AE7208-2047-FF4F-B458-62FE0058E593}">
      <dgm:prSet/>
      <dgm:spPr/>
      <dgm:t>
        <a:bodyPr/>
        <a:lstStyle/>
        <a:p>
          <a:endParaRPr lang="en-US"/>
        </a:p>
      </dgm:t>
    </dgm:pt>
    <dgm:pt modelId="{D94B5EAC-EAFB-C441-B1B9-E340E6A3C10E}" type="pres">
      <dgm:prSet presAssocID="{97150019-F8A6-BA41-9834-E1290C11F111}" presName="cycle" presStyleCnt="0">
        <dgm:presLayoutVars>
          <dgm:dir/>
          <dgm:resizeHandles val="exact"/>
        </dgm:presLayoutVars>
      </dgm:prSet>
      <dgm:spPr/>
      <dgm:t>
        <a:bodyPr/>
        <a:lstStyle/>
        <a:p>
          <a:endParaRPr lang="en-US"/>
        </a:p>
      </dgm:t>
    </dgm:pt>
    <dgm:pt modelId="{41FF6FA4-BF81-6D4B-825C-6B54D4992B6A}" type="pres">
      <dgm:prSet presAssocID="{6962310A-F232-224A-BC8F-1B47B62FB940}" presName="node" presStyleLbl="node1" presStyleIdx="0" presStyleCnt="3">
        <dgm:presLayoutVars>
          <dgm:bulletEnabled val="1"/>
        </dgm:presLayoutVars>
      </dgm:prSet>
      <dgm:spPr/>
      <dgm:t>
        <a:bodyPr/>
        <a:lstStyle/>
        <a:p>
          <a:endParaRPr lang="en-US"/>
        </a:p>
      </dgm:t>
    </dgm:pt>
    <dgm:pt modelId="{F789E2F9-4883-F847-871D-17320E9A0E1D}" type="pres">
      <dgm:prSet presAssocID="{D7E14695-A04F-4F47-B884-3265CBB20323}" presName="sibTrans" presStyleLbl="sibTrans2D1" presStyleIdx="0" presStyleCnt="3"/>
      <dgm:spPr/>
      <dgm:t>
        <a:bodyPr/>
        <a:lstStyle/>
        <a:p>
          <a:endParaRPr lang="en-US"/>
        </a:p>
      </dgm:t>
    </dgm:pt>
    <dgm:pt modelId="{6C5794E6-18C9-EA4D-A777-2EC195DA1BB5}" type="pres">
      <dgm:prSet presAssocID="{D7E14695-A04F-4F47-B884-3265CBB20323}" presName="connectorText" presStyleLbl="sibTrans2D1" presStyleIdx="0" presStyleCnt="3"/>
      <dgm:spPr/>
      <dgm:t>
        <a:bodyPr/>
        <a:lstStyle/>
        <a:p>
          <a:endParaRPr lang="en-US"/>
        </a:p>
      </dgm:t>
    </dgm:pt>
    <dgm:pt modelId="{CC936D83-8C40-1D47-9542-95A0D293623D}" type="pres">
      <dgm:prSet presAssocID="{E6BC89EE-1906-E844-8E86-51E66F9AC3A6}" presName="node" presStyleLbl="node1" presStyleIdx="1" presStyleCnt="3">
        <dgm:presLayoutVars>
          <dgm:bulletEnabled val="1"/>
        </dgm:presLayoutVars>
      </dgm:prSet>
      <dgm:spPr/>
      <dgm:t>
        <a:bodyPr/>
        <a:lstStyle/>
        <a:p>
          <a:endParaRPr lang="en-US"/>
        </a:p>
      </dgm:t>
    </dgm:pt>
    <dgm:pt modelId="{DB6E0E09-22AC-8D4B-A674-98121977922A}" type="pres">
      <dgm:prSet presAssocID="{462624A4-1A44-E24A-9EE5-C1858BBF767A}" presName="sibTrans" presStyleLbl="sibTrans2D1" presStyleIdx="1" presStyleCnt="3"/>
      <dgm:spPr/>
      <dgm:t>
        <a:bodyPr/>
        <a:lstStyle/>
        <a:p>
          <a:endParaRPr lang="en-US"/>
        </a:p>
      </dgm:t>
    </dgm:pt>
    <dgm:pt modelId="{C51CE414-BA1F-A245-A38D-2DECF9960EA1}" type="pres">
      <dgm:prSet presAssocID="{462624A4-1A44-E24A-9EE5-C1858BBF767A}" presName="connectorText" presStyleLbl="sibTrans2D1" presStyleIdx="1" presStyleCnt="3"/>
      <dgm:spPr/>
      <dgm:t>
        <a:bodyPr/>
        <a:lstStyle/>
        <a:p>
          <a:endParaRPr lang="en-US"/>
        </a:p>
      </dgm:t>
    </dgm:pt>
    <dgm:pt modelId="{889F6742-EE69-764E-852C-805A1A813EFC}" type="pres">
      <dgm:prSet presAssocID="{E2655138-EE49-8B43-81D1-37CC47400D14}" presName="node" presStyleLbl="node1" presStyleIdx="2" presStyleCnt="3">
        <dgm:presLayoutVars>
          <dgm:bulletEnabled val="1"/>
        </dgm:presLayoutVars>
      </dgm:prSet>
      <dgm:spPr/>
      <dgm:t>
        <a:bodyPr/>
        <a:lstStyle/>
        <a:p>
          <a:endParaRPr lang="en-US"/>
        </a:p>
      </dgm:t>
    </dgm:pt>
    <dgm:pt modelId="{BA3C5BFC-6675-CE4C-803C-7B840D58D151}" type="pres">
      <dgm:prSet presAssocID="{8EA08FF5-99EB-1041-981F-19F337962A27}" presName="sibTrans" presStyleLbl="sibTrans2D1" presStyleIdx="2" presStyleCnt="3"/>
      <dgm:spPr/>
      <dgm:t>
        <a:bodyPr/>
        <a:lstStyle/>
        <a:p>
          <a:endParaRPr lang="en-US"/>
        </a:p>
      </dgm:t>
    </dgm:pt>
    <dgm:pt modelId="{CBFFB8ED-681B-E548-8D07-424E7E8771E1}" type="pres">
      <dgm:prSet presAssocID="{8EA08FF5-99EB-1041-981F-19F337962A27}" presName="connectorText" presStyleLbl="sibTrans2D1" presStyleIdx="2" presStyleCnt="3"/>
      <dgm:spPr/>
      <dgm:t>
        <a:bodyPr/>
        <a:lstStyle/>
        <a:p>
          <a:endParaRPr lang="en-US"/>
        </a:p>
      </dgm:t>
    </dgm:pt>
  </dgm:ptLst>
  <dgm:cxnLst>
    <dgm:cxn modelId="{595EDEAA-6B66-0D41-9A6C-134B10B529D3}" srcId="{97150019-F8A6-BA41-9834-E1290C11F111}" destId="{E6BC89EE-1906-E844-8E86-51E66F9AC3A6}" srcOrd="1" destOrd="0" parTransId="{D597E745-F94D-7443-8821-AF09FC80E96B}" sibTransId="{462624A4-1A44-E24A-9EE5-C1858BBF767A}"/>
    <dgm:cxn modelId="{4F1B98F7-8FBD-1F40-887C-4F05A8489C9C}" type="presOf" srcId="{97150019-F8A6-BA41-9834-E1290C11F111}" destId="{D94B5EAC-EAFB-C441-B1B9-E340E6A3C10E}" srcOrd="0" destOrd="0" presId="urn:microsoft.com/office/officeart/2005/8/layout/cycle2"/>
    <dgm:cxn modelId="{77F67D11-30C5-5B44-8EF6-5D6C98B3B4B4}" type="presOf" srcId="{6962310A-F232-224A-BC8F-1B47B62FB940}" destId="{41FF6FA4-BF81-6D4B-825C-6B54D4992B6A}" srcOrd="0" destOrd="0" presId="urn:microsoft.com/office/officeart/2005/8/layout/cycle2"/>
    <dgm:cxn modelId="{C7FCF0B0-552C-B745-9C0D-45B65EB36990}" type="presOf" srcId="{E2655138-EE49-8B43-81D1-37CC47400D14}" destId="{889F6742-EE69-764E-852C-805A1A813EFC}" srcOrd="0" destOrd="0" presId="urn:microsoft.com/office/officeart/2005/8/layout/cycle2"/>
    <dgm:cxn modelId="{E9B03620-B21D-3445-8432-9CC27BF5021D}" type="presOf" srcId="{D7E14695-A04F-4F47-B884-3265CBB20323}" destId="{6C5794E6-18C9-EA4D-A777-2EC195DA1BB5}" srcOrd="1" destOrd="0" presId="urn:microsoft.com/office/officeart/2005/8/layout/cycle2"/>
    <dgm:cxn modelId="{CDAF8B1B-0E51-6C48-9CDF-BE426ADC2794}" type="presOf" srcId="{D7E14695-A04F-4F47-B884-3265CBB20323}" destId="{F789E2F9-4883-F847-871D-17320E9A0E1D}" srcOrd="0" destOrd="0" presId="urn:microsoft.com/office/officeart/2005/8/layout/cycle2"/>
    <dgm:cxn modelId="{25730D23-FD94-5A4A-BD32-2C45A917BD32}" type="presOf" srcId="{462624A4-1A44-E24A-9EE5-C1858BBF767A}" destId="{DB6E0E09-22AC-8D4B-A674-98121977922A}" srcOrd="0" destOrd="0" presId="urn:microsoft.com/office/officeart/2005/8/layout/cycle2"/>
    <dgm:cxn modelId="{EF8ACB8D-07AC-5842-B482-BE2B0B720C53}" type="presOf" srcId="{8EA08FF5-99EB-1041-981F-19F337962A27}" destId="{CBFFB8ED-681B-E548-8D07-424E7E8771E1}" srcOrd="1" destOrd="0" presId="urn:microsoft.com/office/officeart/2005/8/layout/cycle2"/>
    <dgm:cxn modelId="{99B4803B-34C3-F84C-85E2-FBC794100C87}" type="presOf" srcId="{462624A4-1A44-E24A-9EE5-C1858BBF767A}" destId="{C51CE414-BA1F-A245-A38D-2DECF9960EA1}" srcOrd="1" destOrd="0" presId="urn:microsoft.com/office/officeart/2005/8/layout/cycle2"/>
    <dgm:cxn modelId="{5D7DBEDC-A1D5-C043-A5FF-333184BC4E72}" srcId="{97150019-F8A6-BA41-9834-E1290C11F111}" destId="{6962310A-F232-224A-BC8F-1B47B62FB940}" srcOrd="0" destOrd="0" parTransId="{68077FBE-D2A9-A545-9D19-8F1ECBFBD05A}" sibTransId="{D7E14695-A04F-4F47-B884-3265CBB20323}"/>
    <dgm:cxn modelId="{D4AE7208-2047-FF4F-B458-62FE0058E593}" srcId="{97150019-F8A6-BA41-9834-E1290C11F111}" destId="{E2655138-EE49-8B43-81D1-37CC47400D14}" srcOrd="2" destOrd="0" parTransId="{A652D770-62B2-8841-AB2B-EA6141314C0F}" sibTransId="{8EA08FF5-99EB-1041-981F-19F337962A27}"/>
    <dgm:cxn modelId="{B12D6271-A844-FE44-ABCE-61AE8F8F379D}" type="presOf" srcId="{8EA08FF5-99EB-1041-981F-19F337962A27}" destId="{BA3C5BFC-6675-CE4C-803C-7B840D58D151}" srcOrd="0" destOrd="0" presId="urn:microsoft.com/office/officeart/2005/8/layout/cycle2"/>
    <dgm:cxn modelId="{9F46D71D-A1A9-A749-9E06-E4C843B98C22}" type="presOf" srcId="{E6BC89EE-1906-E844-8E86-51E66F9AC3A6}" destId="{CC936D83-8C40-1D47-9542-95A0D293623D}" srcOrd="0" destOrd="0" presId="urn:microsoft.com/office/officeart/2005/8/layout/cycle2"/>
    <dgm:cxn modelId="{D071B811-CD93-244B-955D-501838E7B782}" type="presParOf" srcId="{D94B5EAC-EAFB-C441-B1B9-E340E6A3C10E}" destId="{41FF6FA4-BF81-6D4B-825C-6B54D4992B6A}" srcOrd="0" destOrd="0" presId="urn:microsoft.com/office/officeart/2005/8/layout/cycle2"/>
    <dgm:cxn modelId="{396DEB5E-ABEF-A14A-ADA0-E5010D8EADB2}" type="presParOf" srcId="{D94B5EAC-EAFB-C441-B1B9-E340E6A3C10E}" destId="{F789E2F9-4883-F847-871D-17320E9A0E1D}" srcOrd="1" destOrd="0" presId="urn:microsoft.com/office/officeart/2005/8/layout/cycle2"/>
    <dgm:cxn modelId="{0F6F0AC4-56E1-BD48-89EE-9DF4F79EACD5}" type="presParOf" srcId="{F789E2F9-4883-F847-871D-17320E9A0E1D}" destId="{6C5794E6-18C9-EA4D-A777-2EC195DA1BB5}" srcOrd="0" destOrd="0" presId="urn:microsoft.com/office/officeart/2005/8/layout/cycle2"/>
    <dgm:cxn modelId="{108FC3F4-DFE7-9A4C-AA69-6E01802E1C7D}" type="presParOf" srcId="{D94B5EAC-EAFB-C441-B1B9-E340E6A3C10E}" destId="{CC936D83-8C40-1D47-9542-95A0D293623D}" srcOrd="2" destOrd="0" presId="urn:microsoft.com/office/officeart/2005/8/layout/cycle2"/>
    <dgm:cxn modelId="{8FA810BF-CEB6-0F49-92C0-4771CB55B194}" type="presParOf" srcId="{D94B5EAC-EAFB-C441-B1B9-E340E6A3C10E}" destId="{DB6E0E09-22AC-8D4B-A674-98121977922A}" srcOrd="3" destOrd="0" presId="urn:microsoft.com/office/officeart/2005/8/layout/cycle2"/>
    <dgm:cxn modelId="{402A3BC6-F2F9-FC41-85F5-44657B0C28F8}" type="presParOf" srcId="{DB6E0E09-22AC-8D4B-A674-98121977922A}" destId="{C51CE414-BA1F-A245-A38D-2DECF9960EA1}" srcOrd="0" destOrd="0" presId="urn:microsoft.com/office/officeart/2005/8/layout/cycle2"/>
    <dgm:cxn modelId="{83EABA92-2D6F-954A-A3A1-77D79E3448CB}" type="presParOf" srcId="{D94B5EAC-EAFB-C441-B1B9-E340E6A3C10E}" destId="{889F6742-EE69-764E-852C-805A1A813EFC}" srcOrd="4" destOrd="0" presId="urn:microsoft.com/office/officeart/2005/8/layout/cycle2"/>
    <dgm:cxn modelId="{20416883-5B72-5C49-A1AF-B270864CEB96}" type="presParOf" srcId="{D94B5EAC-EAFB-C441-B1B9-E340E6A3C10E}" destId="{BA3C5BFC-6675-CE4C-803C-7B840D58D151}" srcOrd="5" destOrd="0" presId="urn:microsoft.com/office/officeart/2005/8/layout/cycle2"/>
    <dgm:cxn modelId="{78D615E4-012F-CF4C-931C-6C67CC1970DB}" type="presParOf" srcId="{BA3C5BFC-6675-CE4C-803C-7B840D58D151}" destId="{CBFFB8ED-681B-E548-8D07-424E7E8771E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F6FA4-BF81-6D4B-825C-6B54D4992B6A}">
      <dsp:nvSpPr>
        <dsp:cNvPr id="0" name=""/>
        <dsp:cNvSpPr/>
      </dsp:nvSpPr>
      <dsp:spPr>
        <a:xfrm>
          <a:off x="1973014" y="250"/>
          <a:ext cx="1540371" cy="1540371"/>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Reducing Costs</a:t>
          </a:r>
          <a:endParaRPr lang="en-US" sz="1700" kern="1200" dirty="0"/>
        </a:p>
      </dsp:txBody>
      <dsp:txXfrm>
        <a:off x="2198596" y="225832"/>
        <a:ext cx="1089207" cy="1089207"/>
      </dsp:txXfrm>
    </dsp:sp>
    <dsp:sp modelId="{F789E2F9-4883-F847-871D-17320E9A0E1D}">
      <dsp:nvSpPr>
        <dsp:cNvPr id="0" name=""/>
        <dsp:cNvSpPr/>
      </dsp:nvSpPr>
      <dsp:spPr>
        <a:xfrm rot="3600000">
          <a:off x="3110926" y="1501685"/>
          <a:ext cx="409071" cy="519875"/>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141606" y="1552520"/>
        <a:ext cx="286350" cy="311925"/>
      </dsp:txXfrm>
    </dsp:sp>
    <dsp:sp modelId="{CC936D83-8C40-1D47-9542-95A0D293623D}">
      <dsp:nvSpPr>
        <dsp:cNvPr id="0" name=""/>
        <dsp:cNvSpPr/>
      </dsp:nvSpPr>
      <dsp:spPr>
        <a:xfrm>
          <a:off x="3129116" y="2002678"/>
          <a:ext cx="1540371" cy="1540371"/>
        </a:xfrm>
        <a:prstGeom prst="ellipse">
          <a:avLst/>
        </a:prstGeom>
        <a:gradFill rotWithShape="0">
          <a:gsLst>
            <a:gs pos="0">
              <a:schemeClr val="accent2">
                <a:hueOff val="5822536"/>
                <a:satOff val="-33958"/>
                <a:lumOff val="-4607"/>
                <a:alphaOff val="0"/>
                <a:tint val="100000"/>
                <a:shade val="100000"/>
                <a:satMod val="130000"/>
              </a:schemeClr>
            </a:gs>
            <a:gs pos="100000">
              <a:schemeClr val="accent2">
                <a:hueOff val="5822536"/>
                <a:satOff val="-33958"/>
                <a:lumOff val="-46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Sharing Expertise</a:t>
          </a:r>
          <a:endParaRPr lang="en-US" sz="1700" kern="1200" dirty="0"/>
        </a:p>
      </dsp:txBody>
      <dsp:txXfrm>
        <a:off x="3354698" y="2228260"/>
        <a:ext cx="1089207" cy="1089207"/>
      </dsp:txXfrm>
    </dsp:sp>
    <dsp:sp modelId="{DB6E0E09-22AC-8D4B-A674-98121977922A}">
      <dsp:nvSpPr>
        <dsp:cNvPr id="0" name=""/>
        <dsp:cNvSpPr/>
      </dsp:nvSpPr>
      <dsp:spPr>
        <a:xfrm rot="10800000">
          <a:off x="2550241" y="2512926"/>
          <a:ext cx="409071" cy="519875"/>
        </a:xfrm>
        <a:prstGeom prst="rightArrow">
          <a:avLst>
            <a:gd name="adj1" fmla="val 60000"/>
            <a:gd name="adj2" fmla="val 50000"/>
          </a:avLst>
        </a:prstGeom>
        <a:gradFill rotWithShape="0">
          <a:gsLst>
            <a:gs pos="0">
              <a:schemeClr val="accent2">
                <a:hueOff val="5822536"/>
                <a:satOff val="-33958"/>
                <a:lumOff val="-4607"/>
                <a:alphaOff val="0"/>
                <a:tint val="100000"/>
                <a:shade val="100000"/>
                <a:satMod val="130000"/>
              </a:schemeClr>
            </a:gs>
            <a:gs pos="100000">
              <a:schemeClr val="accent2">
                <a:hueOff val="5822536"/>
                <a:satOff val="-33958"/>
                <a:lumOff val="-46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2672962" y="2616901"/>
        <a:ext cx="286350" cy="311925"/>
      </dsp:txXfrm>
    </dsp:sp>
    <dsp:sp modelId="{889F6742-EE69-764E-852C-805A1A813EFC}">
      <dsp:nvSpPr>
        <dsp:cNvPr id="0" name=""/>
        <dsp:cNvSpPr/>
      </dsp:nvSpPr>
      <dsp:spPr>
        <a:xfrm>
          <a:off x="816912" y="2002678"/>
          <a:ext cx="1540371" cy="1540371"/>
        </a:xfrm>
        <a:prstGeom prst="ellipse">
          <a:avLst/>
        </a:prstGeom>
        <a:gradFill rotWithShape="0">
          <a:gsLst>
            <a:gs pos="0">
              <a:schemeClr val="accent2">
                <a:hueOff val="11645073"/>
                <a:satOff val="-67916"/>
                <a:lumOff val="-9215"/>
                <a:alphaOff val="0"/>
                <a:tint val="100000"/>
                <a:shade val="100000"/>
                <a:satMod val="130000"/>
              </a:schemeClr>
            </a:gs>
            <a:gs pos="100000">
              <a:schemeClr val="accent2">
                <a:hueOff val="11645073"/>
                <a:satOff val="-67916"/>
                <a:lumOff val="-92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Enhancing Services</a:t>
          </a:r>
          <a:endParaRPr lang="en-US" sz="1700" kern="1200" dirty="0"/>
        </a:p>
      </dsp:txBody>
      <dsp:txXfrm>
        <a:off x="1042494" y="2228260"/>
        <a:ext cx="1089207" cy="1089207"/>
      </dsp:txXfrm>
    </dsp:sp>
    <dsp:sp modelId="{BA3C5BFC-6675-CE4C-803C-7B840D58D151}">
      <dsp:nvSpPr>
        <dsp:cNvPr id="0" name=""/>
        <dsp:cNvSpPr/>
      </dsp:nvSpPr>
      <dsp:spPr>
        <a:xfrm rot="18000000">
          <a:off x="1954824" y="1521738"/>
          <a:ext cx="409071" cy="519875"/>
        </a:xfrm>
        <a:prstGeom prst="rightArrow">
          <a:avLst>
            <a:gd name="adj1" fmla="val 60000"/>
            <a:gd name="adj2" fmla="val 50000"/>
          </a:avLst>
        </a:prstGeom>
        <a:gradFill rotWithShape="0">
          <a:gsLst>
            <a:gs pos="0">
              <a:schemeClr val="accent2">
                <a:hueOff val="11645073"/>
                <a:satOff val="-67916"/>
                <a:lumOff val="-9215"/>
                <a:alphaOff val="0"/>
                <a:tint val="100000"/>
                <a:shade val="100000"/>
                <a:satMod val="130000"/>
              </a:schemeClr>
            </a:gs>
            <a:gs pos="100000">
              <a:schemeClr val="accent2">
                <a:hueOff val="11645073"/>
                <a:satOff val="-67916"/>
                <a:lumOff val="-92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985504" y="1678853"/>
        <a:ext cx="286350" cy="31192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0838"/>
          </a:xfrm>
          <a:prstGeom prst="rect">
            <a:avLst/>
          </a:prstGeom>
        </p:spPr>
        <p:txBody>
          <a:bodyPr vert="horz" lIns="91440" tIns="45720" rIns="91440" bIns="45720" rtlCol="0"/>
          <a:lstStyle>
            <a:lvl1pPr algn="r">
              <a:defRPr sz="1200"/>
            </a:lvl1pPr>
          </a:lstStyle>
          <a:p>
            <a:fld id="{6C55991D-24F0-5C42-8D10-3197EF279A71}" type="datetimeFigureOut">
              <a:rPr lang="en-US" smtClean="0"/>
              <a:t>3/25/2016</a:t>
            </a:fld>
            <a:endParaRPr lang="en-US"/>
          </a:p>
        </p:txBody>
      </p:sp>
      <p:sp>
        <p:nvSpPr>
          <p:cNvPr id="4" name="Slide Image Placeholder 3"/>
          <p:cNvSpPr>
            <a:spLocks noGrp="1" noRot="1" noChangeAspect="1"/>
          </p:cNvSpPr>
          <p:nvPr>
            <p:ph type="sldImg" idx="2"/>
          </p:nvPr>
        </p:nvSpPr>
        <p:spPr>
          <a:xfrm>
            <a:off x="2312988" y="527050"/>
            <a:ext cx="4686300" cy="2635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36925"/>
            <a:ext cx="7448550" cy="31623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3850"/>
            <a:ext cx="403542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0838"/>
          </a:xfrm>
          <a:prstGeom prst="rect">
            <a:avLst/>
          </a:prstGeom>
        </p:spPr>
        <p:txBody>
          <a:bodyPr vert="horz" lIns="91440" tIns="45720" rIns="91440" bIns="45720" rtlCol="0" anchor="b"/>
          <a:lstStyle>
            <a:lvl1pPr algn="r">
              <a:defRPr sz="1200"/>
            </a:lvl1pPr>
          </a:lstStyle>
          <a:p>
            <a:fld id="{73853320-0AFB-1747-A4CE-D5A66BFCBCC8}" type="slidenum">
              <a:rPr lang="en-US" smtClean="0"/>
              <a:t>‹#›</a:t>
            </a:fld>
            <a:endParaRPr lang="en-US"/>
          </a:p>
        </p:txBody>
      </p:sp>
    </p:spTree>
    <p:extLst>
      <p:ext uri="{BB962C8B-B14F-4D97-AF65-F5344CB8AC3E}">
        <p14:creationId xmlns:p14="http://schemas.microsoft.com/office/powerpoint/2010/main" val="5735408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lj.com/2015/03/research/sljs-average-book-prices-2015/#_"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one calculate cost-effective</a:t>
            </a:r>
            <a:r>
              <a:rPr lang="en-US" baseline="0" dirty="0" smtClean="0"/>
              <a:t> resource sharing?</a:t>
            </a:r>
          </a:p>
          <a:p>
            <a:endParaRPr lang="en-US" baseline="0" dirty="0" smtClean="0"/>
          </a:p>
          <a:p>
            <a:r>
              <a:rPr lang="en-US" baseline="0" dirty="0" smtClean="0"/>
              <a:t>What we really want to do is measure the value of resource sharing, just looking at $ costs doesn’t provide the entire picture.</a:t>
            </a:r>
          </a:p>
          <a:p>
            <a:endParaRPr lang="en-US" baseline="0" dirty="0" smtClean="0"/>
          </a:p>
          <a:p>
            <a:r>
              <a:rPr lang="en-US" baseline="0" dirty="0" smtClean="0"/>
              <a:t>Here’s a formula we might use to calculate that value,</a:t>
            </a:r>
          </a:p>
          <a:p>
            <a:endParaRPr lang="en-US" baseline="0" dirty="0" smtClean="0"/>
          </a:p>
          <a:p>
            <a:r>
              <a:rPr lang="en-US" baseline="0" dirty="0" smtClean="0"/>
              <a:t>Value = </a:t>
            </a:r>
          </a:p>
          <a:p>
            <a:r>
              <a:rPr lang="en-US" baseline="0" dirty="0" smtClean="0"/>
              <a:t>Dollar value of filled requests (not all requests, but filled requests; the higher the fill rate, the better the value of </a:t>
            </a:r>
            <a:r>
              <a:rPr lang="en-US" baseline="0" dirty="0" err="1" smtClean="0"/>
              <a:t>fullfillment</a:t>
            </a:r>
            <a:r>
              <a:rPr lang="en-US" baseline="0" dirty="0" smtClean="0"/>
              <a:t>)</a:t>
            </a:r>
          </a:p>
          <a:p>
            <a:r>
              <a:rPr lang="en-US" baseline="0" dirty="0" smtClean="0"/>
              <a:t>Minus our real dollar costs (composed of software costs, courier costs, and staff time)</a:t>
            </a:r>
          </a:p>
          <a:p>
            <a:r>
              <a:rPr lang="en-US" baseline="0" dirty="0" smtClean="0"/>
              <a:t>MULTIPLIED by the benefit of being part of a sharing community</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3</a:t>
            </a:fld>
            <a:endParaRPr lang="en-US"/>
          </a:p>
        </p:txBody>
      </p:sp>
    </p:spTree>
    <p:extLst>
      <p:ext uri="{BB962C8B-B14F-4D97-AF65-F5344CB8AC3E}">
        <p14:creationId xmlns:p14="http://schemas.microsoft.com/office/powerpoint/2010/main" val="391113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started expanding our membership out of state-we added connections to other states.  This not only allowed</a:t>
            </a:r>
            <a:r>
              <a:rPr lang="en-US" baseline="0" dirty="0" smtClean="0"/>
              <a:t> us courier service to those libraries connecting to our INN-Reach system but also those using traditional OCLC ILL.  In  stead of paying for postage, they could place an item in a courier bag and send it along.  Costs are lower.  And we increased our </a:t>
            </a:r>
            <a:r>
              <a:rPr lang="en-US" baseline="0" dirty="0" smtClean="0"/>
              <a:t>connections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13</a:t>
            </a:fld>
            <a:endParaRPr lang="en-US"/>
          </a:p>
        </p:txBody>
      </p:sp>
    </p:spTree>
    <p:extLst>
      <p:ext uri="{BB962C8B-B14F-4D97-AF65-F5344CB8AC3E}">
        <p14:creationId xmlns:p14="http://schemas.microsoft.com/office/powerpoint/2010/main" val="388823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MOBIUS is based in Missouri but by adding INN-Reach libraries in Texas, Kansas,</a:t>
            </a:r>
            <a:r>
              <a:rPr lang="en-US" baseline="0" dirty="0" smtClean="0"/>
              <a:t> and Oklahoma we increased access.  300 libraries via Trans-Amigos Express.  </a:t>
            </a:r>
          </a:p>
          <a:p>
            <a:endParaRPr lang="en-US" baseline="0" dirty="0" smtClean="0"/>
          </a:p>
          <a:p>
            <a:r>
              <a:rPr lang="en-US" baseline="0" dirty="0" smtClean="0"/>
              <a:t>We connect our </a:t>
            </a:r>
            <a:r>
              <a:rPr lang="en-US" baseline="0" dirty="0" err="1" smtClean="0"/>
              <a:t>InnReach</a:t>
            </a:r>
            <a:r>
              <a:rPr lang="en-US" baseline="0" dirty="0" smtClean="0"/>
              <a:t> system using the peer to peer software from III to Prospector’s </a:t>
            </a:r>
            <a:r>
              <a:rPr lang="en-US" baseline="0" dirty="0" err="1" smtClean="0"/>
              <a:t>INNReach</a:t>
            </a:r>
            <a:r>
              <a:rPr lang="en-US" baseline="0" dirty="0" smtClean="0"/>
              <a:t> system so we can have patron initiated borrowing across systems giving our patrons access to an additional 32 million items.  But we had to reach across Kansas to do so.  Still cheaper than ILL and it is patron initiated.  Connect with </a:t>
            </a:r>
            <a:r>
              <a:rPr lang="en-US" baseline="0" dirty="0" err="1" smtClean="0"/>
              <a:t>CliC</a:t>
            </a:r>
            <a:r>
              <a:rPr lang="en-US" baseline="0" dirty="0" smtClean="0"/>
              <a:t> which runs their </a:t>
            </a:r>
            <a:r>
              <a:rPr lang="en-US" baseline="0" dirty="0" err="1" smtClean="0"/>
              <a:t>couier</a:t>
            </a:r>
            <a:r>
              <a:rPr lang="en-US" baseline="0" dirty="0" smtClean="0"/>
              <a:t> and now an additional 300 libraries.  </a:t>
            </a:r>
          </a:p>
          <a:p>
            <a:endParaRPr lang="en-US" baseline="0" dirty="0" smtClean="0"/>
          </a:p>
          <a:p>
            <a:r>
              <a:rPr lang="en-US" baseline="0" dirty="0" smtClean="0"/>
              <a:t>Soon connecting to Illinois and in negotiations with Iowa.</a:t>
            </a:r>
          </a:p>
          <a:p>
            <a:endParaRPr lang="en-US" baseline="0" dirty="0" smtClean="0"/>
          </a:p>
        </p:txBody>
      </p:sp>
      <p:sp>
        <p:nvSpPr>
          <p:cNvPr id="4" name="Slide Number Placeholder 3"/>
          <p:cNvSpPr>
            <a:spLocks noGrp="1"/>
          </p:cNvSpPr>
          <p:nvPr>
            <p:ph type="sldNum" sz="quarter" idx="10"/>
          </p:nvPr>
        </p:nvSpPr>
        <p:spPr/>
        <p:txBody>
          <a:bodyPr/>
          <a:lstStyle/>
          <a:p>
            <a:fld id="{73853320-0AFB-1747-A4CE-D5A66BFCBCC8}" type="slidenum">
              <a:rPr lang="en-US" smtClean="0"/>
              <a:t>14</a:t>
            </a:fld>
            <a:endParaRPr lang="en-US"/>
          </a:p>
        </p:txBody>
      </p:sp>
    </p:spTree>
    <p:extLst>
      <p:ext uri="{BB962C8B-B14F-4D97-AF65-F5344CB8AC3E}">
        <p14:creationId xmlns:p14="http://schemas.microsoft.com/office/powerpoint/2010/main" val="2477693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courier drivers scan each bag they pick up and each bag they deliver.  This allows each library to track their materials and to gather statistics to help us determine not only where items are at any given time but also how much it is costing us per item.</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15</a:t>
            </a:fld>
            <a:endParaRPr lang="en-US"/>
          </a:p>
        </p:txBody>
      </p:sp>
    </p:spTree>
    <p:extLst>
      <p:ext uri="{BB962C8B-B14F-4D97-AF65-F5344CB8AC3E}">
        <p14:creationId xmlns:p14="http://schemas.microsoft.com/office/powerpoint/2010/main" val="3397625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Building the Sharing community.  Libraries are all about community, no</a:t>
            </a:r>
            <a:r>
              <a:rPr lang="en-US" baseline="0" dirty="0" smtClean="0"/>
              <a:t> matter the type of library.  Consortia inherently create a very collaborative library community.  Once you join and you realize not only the financial benefits, but the sharing and networking as well, you won’t want to leave.  Once you provide resource sharing to your community, they won’t want you to leave either.  I have often told new member libraries…one you join, your users won’t let you leave.  Our libraries agree.</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16</a:t>
            </a:fld>
            <a:endParaRPr lang="en-US"/>
          </a:p>
        </p:txBody>
      </p:sp>
    </p:spTree>
    <p:extLst>
      <p:ext uri="{BB962C8B-B14F-4D97-AF65-F5344CB8AC3E}">
        <p14:creationId xmlns:p14="http://schemas.microsoft.com/office/powerpoint/2010/main" val="1148283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have a picture of the MOBIUS car (or as we call it the </a:t>
            </a:r>
            <a:r>
              <a:rPr lang="en-US" baseline="0" dirty="0" err="1" smtClean="0"/>
              <a:t>MOBImobile</a:t>
            </a:r>
            <a:r>
              <a:rPr lang="en-US" baseline="0" dirty="0" smtClean="0"/>
              <a:t>) with Nathan and </a:t>
            </a:r>
            <a:r>
              <a:rPr lang="en-US" baseline="0" dirty="0" err="1" smtClean="0"/>
              <a:t>Maruta</a:t>
            </a:r>
            <a:r>
              <a:rPr lang="en-US" baseline="0" dirty="0" smtClean="0"/>
              <a:t>.  We were visiting Iowa libraries to talk about Inn-Reach and we just had to have a picture.  </a:t>
            </a:r>
          </a:p>
          <a:p>
            <a:endParaRPr lang="en-US" baseline="0" dirty="0" smtClean="0"/>
          </a:p>
          <a:p>
            <a:r>
              <a:rPr lang="en-US" baseline="0" dirty="0" smtClean="0"/>
              <a:t>We were traveling so much that had to buy a car so of course we put our logo on the sides and on our license plate.  Driving this car, and in particular around Missouri, where we have been based for almost 20 years, reinforced for me how much of an impact MOBIUS has had on our community of users.  We have an annual conference for our libraries and I often have a new story to tell about something that happened to me while driving the MOBIUS car.</a:t>
            </a:r>
          </a:p>
          <a:p>
            <a:endParaRPr lang="en-US" baseline="0" dirty="0" smtClean="0"/>
          </a:p>
          <a:p>
            <a:r>
              <a:rPr lang="en-US" baseline="0" dirty="0" smtClean="0"/>
              <a:t>One time I was at Starbucks in the </a:t>
            </a:r>
            <a:r>
              <a:rPr lang="en-US" baseline="0" dirty="0" err="1" smtClean="0"/>
              <a:t>drivethru</a:t>
            </a:r>
            <a:r>
              <a:rPr lang="en-US" baseline="0" dirty="0" smtClean="0"/>
              <a:t>—lady with baby carriage</a:t>
            </a:r>
          </a:p>
          <a:p>
            <a:endParaRPr lang="en-US" baseline="0" dirty="0" smtClean="0"/>
          </a:p>
          <a:p>
            <a:r>
              <a:rPr lang="en-US" baseline="0" dirty="0" smtClean="0"/>
              <a:t>Another time I stopped at a Starbucks—as I was getting out of the car, a guy walks out and yells, MOBIUS rocks!</a:t>
            </a:r>
          </a:p>
          <a:p>
            <a:endParaRPr lang="en-US" baseline="0" dirty="0" smtClean="0"/>
          </a:p>
          <a:p>
            <a:r>
              <a:rPr lang="en-US" baseline="0" dirty="0" smtClean="0"/>
              <a:t>Another time, I was walking to the MOBIUS car that was parked and saw a man and a woman walk up to the car—wow they have a MOBIUS car.  What a great service—you can anything you want in a few days.  I couldn’t have made it through school without it.</a:t>
            </a:r>
          </a:p>
          <a:p>
            <a:endParaRPr lang="en-US" baseline="0" dirty="0" smtClean="0"/>
          </a:p>
          <a:p>
            <a:r>
              <a:rPr lang="en-US" baseline="0" dirty="0" smtClean="0"/>
              <a:t>And finally, you know you are really successful, when your consortia name becomes a verb—I heard someone say they were going to “Mobius” a book.  </a:t>
            </a:r>
          </a:p>
        </p:txBody>
      </p:sp>
      <p:sp>
        <p:nvSpPr>
          <p:cNvPr id="4" name="Slide Number Placeholder 3"/>
          <p:cNvSpPr>
            <a:spLocks noGrp="1"/>
          </p:cNvSpPr>
          <p:nvPr>
            <p:ph type="sldNum" sz="quarter" idx="10"/>
          </p:nvPr>
        </p:nvSpPr>
        <p:spPr/>
        <p:txBody>
          <a:bodyPr/>
          <a:lstStyle/>
          <a:p>
            <a:fld id="{EC7F8C61-C6B8-4C6A-89AC-7DC83C5F84FA}" type="slidenum">
              <a:rPr lang="en-US" smtClean="0"/>
              <a:t>17</a:t>
            </a:fld>
            <a:endParaRPr lang="en-US"/>
          </a:p>
        </p:txBody>
      </p:sp>
    </p:spTree>
    <p:extLst>
      <p:ext uri="{BB962C8B-B14F-4D97-AF65-F5344CB8AC3E}">
        <p14:creationId xmlns:p14="http://schemas.microsoft.com/office/powerpoint/2010/main" val="2586022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who is MOBIUS?  Why were we formed?  How did we become so successful?  </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18</a:t>
            </a:fld>
            <a:endParaRPr lang="en-US"/>
          </a:p>
        </p:txBody>
      </p:sp>
    </p:spTree>
    <p:extLst>
      <p:ext uri="{BB962C8B-B14F-4D97-AF65-F5344CB8AC3E}">
        <p14:creationId xmlns:p14="http://schemas.microsoft.com/office/powerpoint/2010/main" val="104695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vision is all about resource sharing and collaboration.</a:t>
            </a:r>
            <a:r>
              <a:rPr lang="en-US" baseline="0" dirty="0" smtClean="0"/>
              <a:t>  We help our libraries reduce costs by sharing expertise and enhancing services.  </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21</a:t>
            </a:fld>
            <a:endParaRPr lang="en-US"/>
          </a:p>
        </p:txBody>
      </p:sp>
    </p:spTree>
    <p:extLst>
      <p:ext uri="{BB962C8B-B14F-4D97-AF65-F5344CB8AC3E}">
        <p14:creationId xmlns:p14="http://schemas.microsoft.com/office/powerpoint/2010/main" val="1211126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work</a:t>
            </a:r>
            <a:r>
              <a:rPr lang="en-US" baseline="0" dirty="0" smtClean="0"/>
              <a:t> because our libraries are committed to our vision and to our organization.  They believe in what we do.  They see the results every single day.  It’s cost effective.  It offers a rich catalog with resources from ARL libraries to public libraries, special libraries, small and large.  We have to keep growing in order to stay relevant.  Continuous growth, no matter how you define that, is important for any organization, including a library consortium.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22</a:t>
            </a:fld>
            <a:endParaRPr lang="en-US"/>
          </a:p>
        </p:txBody>
      </p:sp>
    </p:spTree>
    <p:extLst>
      <p:ext uri="{BB962C8B-B14F-4D97-AF65-F5344CB8AC3E}">
        <p14:creationId xmlns:p14="http://schemas.microsoft.com/office/powerpoint/2010/main" val="711463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23</a:t>
            </a:fld>
            <a:endParaRPr lang="en-US"/>
          </a:p>
        </p:txBody>
      </p:sp>
    </p:spTree>
    <p:extLst>
      <p:ext uri="{BB962C8B-B14F-4D97-AF65-F5344CB8AC3E}">
        <p14:creationId xmlns:p14="http://schemas.microsoft.com/office/powerpoint/2010/main" val="1984026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All works in the same way as if the patron started their search in their local library catalog. If the patron is unable to find available copies or is unable to locate the resource in their primary network, they have the option of passing the search to the secondary network. </a:t>
            </a:r>
          </a:p>
        </p:txBody>
      </p:sp>
      <p:sp>
        <p:nvSpPr>
          <p:cNvPr id="4" name="Slide Number Placeholder 3"/>
          <p:cNvSpPr>
            <a:spLocks noGrp="1"/>
          </p:cNvSpPr>
          <p:nvPr>
            <p:ph type="sldNum" sz="quarter" idx="10"/>
          </p:nvPr>
        </p:nvSpPr>
        <p:spPr/>
        <p:txBody>
          <a:bodyPr/>
          <a:lstStyle/>
          <a:p>
            <a:fld id="{CD8BE51D-3BDF-41A7-B604-05AB39860004}" type="slidenum">
              <a:rPr lang="en-US" smtClean="0"/>
              <a:pPr/>
              <a:t>25</a:t>
            </a:fld>
            <a:endParaRPr lang="en-US"/>
          </a:p>
        </p:txBody>
      </p:sp>
    </p:spTree>
    <p:extLst>
      <p:ext uri="{BB962C8B-B14F-4D97-AF65-F5344CB8AC3E}">
        <p14:creationId xmlns:p14="http://schemas.microsoft.com/office/powerpoint/2010/main" val="13418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our formula</a:t>
            </a:r>
            <a:r>
              <a:rPr lang="en-US" baseline="0" dirty="0" smtClean="0"/>
              <a:t> in mind, we want to discuss three major components of cost-effective resource sharing</a:t>
            </a:r>
          </a:p>
          <a:p>
            <a:endParaRPr lang="en-US" baseline="0" dirty="0" smtClean="0"/>
          </a:p>
          <a:p>
            <a:r>
              <a:rPr lang="en-US" baseline="0" dirty="0" smtClean="0"/>
              <a:t>Thoughts on how to quantify and compare </a:t>
            </a:r>
            <a:r>
              <a:rPr lang="en-US" b="1" baseline="0" dirty="0" smtClean="0"/>
              <a:t>Costs</a:t>
            </a:r>
          </a:p>
          <a:p>
            <a:r>
              <a:rPr lang="en-US" b="1" baseline="0" dirty="0" smtClean="0"/>
              <a:t>Courier</a:t>
            </a:r>
            <a:r>
              <a:rPr lang="en-US" baseline="0" dirty="0" smtClean="0"/>
              <a:t>, which is a component of costs but is so important if resource sharing is to work well that it deserves separate consideration</a:t>
            </a:r>
          </a:p>
          <a:p>
            <a:r>
              <a:rPr lang="en-US" baseline="0" dirty="0" smtClean="0"/>
              <a:t>And perhaps the most important part of the formula, building a resource sharing </a:t>
            </a:r>
            <a:r>
              <a:rPr lang="en-US" b="1" baseline="0" dirty="0" smtClean="0"/>
              <a:t>Community </a:t>
            </a:r>
            <a:r>
              <a:rPr lang="en-US" b="0" baseline="0" dirty="0" smtClean="0"/>
              <a:t>with all the benefits that implies, many of which cannot be expressed in terms of dollars</a:t>
            </a:r>
            <a:endParaRPr lang="en-US" b="0" dirty="0"/>
          </a:p>
        </p:txBody>
      </p:sp>
      <p:sp>
        <p:nvSpPr>
          <p:cNvPr id="4" name="Slide Number Placeholder 3"/>
          <p:cNvSpPr>
            <a:spLocks noGrp="1"/>
          </p:cNvSpPr>
          <p:nvPr>
            <p:ph type="sldNum" sz="quarter" idx="10"/>
          </p:nvPr>
        </p:nvSpPr>
        <p:spPr/>
        <p:txBody>
          <a:bodyPr/>
          <a:lstStyle/>
          <a:p>
            <a:fld id="{73853320-0AFB-1747-A4CE-D5A66BFCBCC8}" type="slidenum">
              <a:rPr lang="en-US" smtClean="0"/>
              <a:t>4</a:t>
            </a:fld>
            <a:endParaRPr lang="en-US"/>
          </a:p>
        </p:txBody>
      </p:sp>
    </p:spTree>
    <p:extLst>
      <p:ext uri="{BB962C8B-B14F-4D97-AF65-F5344CB8AC3E}">
        <p14:creationId xmlns:p14="http://schemas.microsoft.com/office/powerpoint/2010/main" val="343685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public libraries</a:t>
            </a:r>
            <a:r>
              <a:rPr lang="en-US" baseline="0" dirty="0" smtClean="0"/>
              <a:t> for MOBIUS.</a:t>
            </a:r>
          </a:p>
          <a:p>
            <a:r>
              <a:rPr lang="en-US" baseline="0" dirty="0" smtClean="0"/>
              <a:t>More seminaries for Prospector.</a:t>
            </a:r>
          </a:p>
          <a:p>
            <a:endParaRPr lang="en-US" baseline="0" dirty="0" smtClean="0"/>
          </a:p>
          <a:p>
            <a:r>
              <a:rPr lang="en-US" baseline="0" dirty="0" smtClean="0"/>
              <a:t>Challenges—Keep it simple.  Rubber bands—courier the most challenging part.  Peer to Peer works perfectly.  </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27</a:t>
            </a:fld>
            <a:endParaRPr lang="en-US"/>
          </a:p>
        </p:txBody>
      </p:sp>
    </p:spTree>
    <p:extLst>
      <p:ext uri="{BB962C8B-B14F-4D97-AF65-F5344CB8AC3E}">
        <p14:creationId xmlns:p14="http://schemas.microsoft.com/office/powerpoint/2010/main" val="1219404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A1C8622-FE8D-4D68-8A4B-5680D27B8904}" type="slidenum">
              <a:rPr lang="en-US" smtClean="0"/>
              <a:pPr/>
              <a:t>29</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2151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6</a:t>
            </a:fld>
            <a:endParaRPr lang="en-US"/>
          </a:p>
        </p:txBody>
      </p:sp>
    </p:spTree>
    <p:extLst>
      <p:ext uri="{BB962C8B-B14F-4D97-AF65-F5344CB8AC3E}">
        <p14:creationId xmlns:p14="http://schemas.microsoft.com/office/powerpoint/2010/main" val="326563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Costs </a:t>
            </a:r>
            <a:r>
              <a:rPr lang="en-US" dirty="0" err="1" smtClean="0"/>
              <a:t>vs</a:t>
            </a:r>
            <a:r>
              <a:rPr lang="en-US" dirty="0" smtClean="0"/>
              <a:t> Value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possible to quantify some elements of the resource sharing formula as specific dollar values: software costs, courier costs, staff time.</a:t>
            </a:r>
            <a:endParaRPr lang="en-US" dirty="0" smtClean="0"/>
          </a:p>
          <a:p>
            <a:endParaRPr lang="en-US" dirty="0" smtClean="0"/>
          </a:p>
          <a:p>
            <a:r>
              <a:rPr lang="en-US" dirty="0" smtClean="0"/>
              <a:t>The</a:t>
            </a:r>
            <a:r>
              <a:rPr lang="en-US" baseline="0" dirty="0" smtClean="0"/>
              <a:t> cost shouldn’t outweigh the value, but we too often focus just on costs rather than the value that resource sharing brings to our customers</a:t>
            </a:r>
          </a:p>
          <a:p>
            <a:endParaRPr lang="en-US" baseline="0" dirty="0" smtClean="0"/>
          </a:p>
          <a:p>
            <a:r>
              <a:rPr lang="en-US" baseline="0" dirty="0" smtClean="0"/>
              <a:t>So how to put a dollar figure to the value of resource sharing? One method would be to use the costs to acquire all borrowed materials.</a:t>
            </a:r>
          </a:p>
          <a:p>
            <a:endParaRPr lang="en-US" baseline="0" dirty="0" smtClean="0"/>
          </a:p>
          <a:p>
            <a:r>
              <a:rPr lang="en-US" baseline="0" dirty="0" smtClean="0"/>
              <a:t>I would also argue that fulfillment rate should be considered in the equation; a resource sharing with a low fulfillment rate isn’t going to satisfy customers as well as one with a high fulfillment rate.</a:t>
            </a:r>
          </a:p>
          <a:p>
            <a:endParaRPr lang="en-US" baseline="0" dirty="0" smtClean="0"/>
          </a:p>
          <a:p>
            <a:r>
              <a:rPr lang="en-US" baseline="0" dirty="0" smtClean="0"/>
              <a:t>Let’s focus on calculating value for the next few slides</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3853320-0AFB-1747-A4CE-D5A66BFCBCC8}" type="slidenum">
              <a:rPr lang="en-US" smtClean="0"/>
              <a:t>7</a:t>
            </a:fld>
            <a:endParaRPr lang="en-US"/>
          </a:p>
        </p:txBody>
      </p:sp>
    </p:spTree>
    <p:extLst>
      <p:ext uri="{BB962C8B-B14F-4D97-AF65-F5344CB8AC3E}">
        <p14:creationId xmlns:p14="http://schemas.microsoft.com/office/powerpoint/2010/main" val="3168418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calculate the value of borrowed materials we need to get an average cost to acquire a copy of a title. School Library Journal has a handy average book price guide that we can use as a simplified example. We’ll take public library trade hardcover as our guide and use $27 per copy as a close-enough figure for our purposes.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Naturally the real costs to acquire materials also includes staff time, shipping, and processing costs, so the real cost to acquire will be higher than the price of the material itself.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http://www.slj.com/2015/03/research/sljs-average-book-prices-2015/#_</a:t>
            </a:r>
            <a:r>
              <a:rPr lang="en-US" dirty="0" smtClean="0"/>
              <a:t> (Data from</a:t>
            </a:r>
            <a:r>
              <a:rPr lang="en-US" baseline="0" dirty="0" smtClean="0"/>
              <a:t> Baker &amp; Taylor. Method: </a:t>
            </a:r>
            <a:r>
              <a:rPr lang="en-US" dirty="0" smtClean="0"/>
              <a:t>Averages are calculated by total number of all book sales divided by the number of books sold.)</a:t>
            </a:r>
          </a:p>
        </p:txBody>
      </p:sp>
      <p:sp>
        <p:nvSpPr>
          <p:cNvPr id="4" name="Slide Number Placeholder 3"/>
          <p:cNvSpPr>
            <a:spLocks noGrp="1"/>
          </p:cNvSpPr>
          <p:nvPr>
            <p:ph type="sldNum" sz="quarter" idx="10"/>
          </p:nvPr>
        </p:nvSpPr>
        <p:spPr/>
        <p:txBody>
          <a:bodyPr/>
          <a:lstStyle/>
          <a:p>
            <a:fld id="{73853320-0AFB-1747-A4CE-D5A66BFCBCC8}" type="slidenum">
              <a:rPr lang="en-US" smtClean="0"/>
              <a:t>8</a:t>
            </a:fld>
            <a:endParaRPr lang="en-US"/>
          </a:p>
        </p:txBody>
      </p:sp>
    </p:spTree>
    <p:extLst>
      <p:ext uri="{BB962C8B-B14F-4D97-AF65-F5344CB8AC3E}">
        <p14:creationId xmlns:p14="http://schemas.microsoft.com/office/powerpoint/2010/main" val="930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Using</a:t>
            </a:r>
            <a:r>
              <a:rPr lang="en-US" baseline="0" dirty="0" smtClean="0"/>
              <a:t> the top borrower in MOBIUS for 2015, Springfield Greene County. This library provides their patrons nearly three-quarters of a million dollars worth of materials through resource sharing, year after year. That’s an incredible deal!</a:t>
            </a:r>
          </a:p>
          <a:p>
            <a:endParaRPr lang="en-US" baseline="0" dirty="0" smtClean="0"/>
          </a:p>
          <a:p>
            <a:r>
              <a:rPr lang="en-US" baseline="0" dirty="0" smtClean="0"/>
              <a:t>And remember, the cost per copy here is low since it doesn’t include staff, shipping, processing, tax, and other extra costs; it’s just the average cost of a public library hardback book.</a:t>
            </a:r>
            <a:endParaRPr lang="en-US" dirty="0" smtClean="0"/>
          </a:p>
        </p:txBody>
      </p:sp>
      <p:sp>
        <p:nvSpPr>
          <p:cNvPr id="52228" name="Slide Number Placeholder 3"/>
          <p:cNvSpPr>
            <a:spLocks noGrp="1"/>
          </p:cNvSpPr>
          <p:nvPr>
            <p:ph type="sldNum" sz="quarter" idx="5"/>
          </p:nvPr>
        </p:nvSpPr>
        <p:spPr>
          <a:noFill/>
        </p:spPr>
        <p:txBody>
          <a:bodyPr/>
          <a:lstStyle/>
          <a:p>
            <a:fld id="{4D9E5578-1082-4964-B282-2B55361B0F2C}" type="slidenum">
              <a:rPr lang="en-US" smtClean="0"/>
              <a:pPr/>
              <a:t>9</a:t>
            </a:fld>
            <a:endParaRPr lang="en-US" smtClean="0"/>
          </a:p>
        </p:txBody>
      </p:sp>
    </p:spTree>
    <p:extLst>
      <p:ext uri="{BB962C8B-B14F-4D97-AF65-F5344CB8AC3E}">
        <p14:creationId xmlns:p14="http://schemas.microsoft.com/office/powerpoint/2010/main" val="39423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Using</a:t>
            </a:r>
            <a:r>
              <a:rPr lang="en-US" baseline="0" dirty="0" smtClean="0"/>
              <a:t> the total </a:t>
            </a:r>
            <a:r>
              <a:rPr lang="en-US" baseline="0" dirty="0" err="1" smtClean="0"/>
              <a:t>fullfillments</a:t>
            </a:r>
            <a:r>
              <a:rPr lang="en-US" baseline="0" dirty="0" smtClean="0"/>
              <a:t> for MOBIUS for 2015, divided by number of libraries, we still get a huge number. Imagine adding 63,000 dollars to your materials budget every year. </a:t>
            </a:r>
          </a:p>
          <a:p>
            <a:endParaRPr lang="en-US" baseline="0" dirty="0" smtClean="0"/>
          </a:p>
          <a:p>
            <a:r>
              <a:rPr lang="en-US" baseline="0" dirty="0" smtClean="0"/>
              <a:t>And if you work out the value of the shared materials for MOBIUS as a whole, it’s a whopper of a figure!</a:t>
            </a:r>
            <a:endParaRPr lang="en-US" dirty="0" smtClean="0"/>
          </a:p>
        </p:txBody>
      </p:sp>
      <p:sp>
        <p:nvSpPr>
          <p:cNvPr id="52228" name="Slide Number Placeholder 3"/>
          <p:cNvSpPr>
            <a:spLocks noGrp="1"/>
          </p:cNvSpPr>
          <p:nvPr>
            <p:ph type="sldNum" sz="quarter" idx="5"/>
          </p:nvPr>
        </p:nvSpPr>
        <p:spPr>
          <a:noFill/>
        </p:spPr>
        <p:txBody>
          <a:bodyPr/>
          <a:lstStyle/>
          <a:p>
            <a:fld id="{4D9E5578-1082-4964-B282-2B55361B0F2C}" type="slidenum">
              <a:rPr lang="en-US" smtClean="0"/>
              <a:pPr/>
              <a:t>10</a:t>
            </a:fld>
            <a:endParaRPr lang="en-US" smtClean="0"/>
          </a:p>
        </p:txBody>
      </p:sp>
    </p:spTree>
    <p:extLst>
      <p:ext uri="{BB962C8B-B14F-4D97-AF65-F5344CB8AC3E}">
        <p14:creationId xmlns:p14="http://schemas.microsoft.com/office/powerpoint/2010/main" val="394234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en-US" dirty="0" smtClean="0"/>
              <a:t>Let’s use some numbers from</a:t>
            </a:r>
            <a:r>
              <a:rPr lang="en-US" baseline="0" dirty="0" smtClean="0"/>
              <a:t> OCLC to show how fill rate impacts the costs. Staff still have to do some work and thus the library incurs some costs even from unfilled requests. Getting a very high fill rate reduces the cost of processing for unfilled requests so fill rate is an important factor.</a:t>
            </a:r>
          </a:p>
          <a:p>
            <a:endParaRPr lang="en-US" baseline="0" dirty="0" smtClean="0"/>
          </a:p>
          <a:p>
            <a:r>
              <a:rPr lang="en-US" baseline="0" dirty="0" smtClean="0"/>
              <a:t>I’ve yet to find fulfillment numbers for OCLC, but using some numbers from their annual report we can guess at number of requests per library using OCLC ILL. Admittedly the numbers here are wishy-washy but we’ll use them as an example.</a:t>
            </a:r>
          </a:p>
          <a:p>
            <a:endParaRPr lang="en-US" baseline="0" dirty="0" smtClean="0"/>
          </a:p>
          <a:p>
            <a:r>
              <a:rPr lang="en-US" baseline="0" dirty="0" smtClean="0"/>
              <a:t>OCLC didn’t provide fulfillment statistics on their ILL statistics page (although they might be available after logging in) but they do provide data on number of requests placed. Using their numbers if we had a 100% fill rate (which we know isn’t true) we’d have a value of $24,246 per library. Assuming a couple of different fill rates you can see that the value of </a:t>
            </a:r>
            <a:r>
              <a:rPr lang="en-US" baseline="0" dirty="0" err="1" smtClean="0"/>
              <a:t>fullfillments</a:t>
            </a:r>
            <a:r>
              <a:rPr lang="en-US" baseline="0" dirty="0" smtClean="0"/>
              <a:t> could be much lower. INN-Reach typically has a 90% or higher fill rate, so it delivers a great request to fulfillment ratio.</a:t>
            </a:r>
          </a:p>
          <a:p>
            <a:endParaRPr lang="en-US" baseline="0" dirty="0" smtClean="0"/>
          </a:p>
          <a:p>
            <a:r>
              <a:rPr lang="en-US" dirty="0" smtClean="0"/>
              <a:t>Source:</a:t>
            </a:r>
            <a:r>
              <a:rPr lang="en-US" baseline="0" dirty="0" smtClean="0"/>
              <a:t> https://</a:t>
            </a:r>
            <a:r>
              <a:rPr lang="en-US" baseline="0" dirty="0" err="1" smtClean="0"/>
              <a:t>www.oclc.org</a:t>
            </a:r>
            <a:r>
              <a:rPr lang="en-US" baseline="0" dirty="0" smtClean="0"/>
              <a:t>/</a:t>
            </a:r>
            <a:r>
              <a:rPr lang="en-US" baseline="0" dirty="0" err="1" smtClean="0"/>
              <a:t>worldshare</a:t>
            </a:r>
            <a:r>
              <a:rPr lang="en-US" baseline="0" dirty="0" smtClean="0"/>
              <a:t>-ill/</a:t>
            </a:r>
            <a:r>
              <a:rPr lang="en-US" baseline="0" dirty="0" err="1" smtClean="0"/>
              <a:t>statistics.en.html</a:t>
            </a:r>
            <a:r>
              <a:rPr lang="en-US" baseline="0" dirty="0" smtClean="0"/>
              <a:t> (“OCLC Resource Sharing Facts and Statistics” - Time-frame uncertain.)</a:t>
            </a:r>
            <a:endParaRPr lang="en-US" dirty="0" smtClean="0"/>
          </a:p>
        </p:txBody>
      </p:sp>
      <p:sp>
        <p:nvSpPr>
          <p:cNvPr id="52228" name="Slide Number Placeholder 3"/>
          <p:cNvSpPr>
            <a:spLocks noGrp="1"/>
          </p:cNvSpPr>
          <p:nvPr>
            <p:ph type="sldNum" sz="quarter" idx="5"/>
          </p:nvPr>
        </p:nvSpPr>
        <p:spPr>
          <a:noFill/>
        </p:spPr>
        <p:txBody>
          <a:bodyPr/>
          <a:lstStyle/>
          <a:p>
            <a:fld id="{4D9E5578-1082-4964-B282-2B55361B0F2C}" type="slidenum">
              <a:rPr lang="en-US" smtClean="0"/>
              <a:pPr/>
              <a:t>11</a:t>
            </a:fld>
            <a:endParaRPr lang="en-US" smtClean="0"/>
          </a:p>
        </p:txBody>
      </p:sp>
    </p:spTree>
    <p:extLst>
      <p:ext uri="{BB962C8B-B14F-4D97-AF65-F5344CB8AC3E}">
        <p14:creationId xmlns:p14="http://schemas.microsoft.com/office/powerpoint/2010/main" val="39423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don’t know how many of you manage courier systems—but they can be complicated and challenging. </a:t>
            </a:r>
          </a:p>
          <a:p>
            <a:endParaRPr lang="en-US" baseline="0" dirty="0" smtClean="0"/>
          </a:p>
          <a:p>
            <a:r>
              <a:rPr lang="en-US" baseline="0" dirty="0" smtClean="0"/>
              <a:t>Used to tease Kim </a:t>
            </a:r>
            <a:r>
              <a:rPr lang="en-US" baseline="0" dirty="0" err="1" smtClean="0"/>
              <a:t>Masana</a:t>
            </a:r>
            <a:r>
              <a:rPr lang="en-US" baseline="0" dirty="0" smtClean="0"/>
              <a:t> that I just wanted him to buy us some planes!</a:t>
            </a:r>
          </a:p>
          <a:p>
            <a:endParaRPr lang="en-US" baseline="0" dirty="0" smtClean="0"/>
          </a:p>
          <a:p>
            <a:r>
              <a:rPr lang="en-US" baseline="0" dirty="0" smtClean="0"/>
              <a:t>All this resource sharing, setting up </a:t>
            </a:r>
            <a:r>
              <a:rPr lang="en-US" baseline="0" dirty="0" err="1" smtClean="0"/>
              <a:t>InnReach</a:t>
            </a:r>
            <a:r>
              <a:rPr lang="en-US" baseline="0" dirty="0" smtClean="0"/>
              <a:t> can actually be the easy part.  But you need courier-someone has to move the materials from library to library, something you never learned in library school.  We learned the hard way---get your courier system going first!  It will save you money.  Cheaper than using USPS or </a:t>
            </a:r>
            <a:r>
              <a:rPr lang="en-US" baseline="0" dirty="0" err="1" smtClean="0"/>
              <a:t>Fedex</a:t>
            </a:r>
            <a:r>
              <a:rPr lang="en-US" baseline="0" dirty="0" smtClean="0"/>
              <a:t> or UPS.  Our libraries pay about $3800 annually for 5 day per week delivery.  No limit on the number of materials.  </a:t>
            </a:r>
            <a:endParaRPr lang="en-US" dirty="0"/>
          </a:p>
        </p:txBody>
      </p:sp>
      <p:sp>
        <p:nvSpPr>
          <p:cNvPr id="4" name="Slide Number Placeholder 3"/>
          <p:cNvSpPr>
            <a:spLocks noGrp="1"/>
          </p:cNvSpPr>
          <p:nvPr>
            <p:ph type="sldNum" sz="quarter" idx="10"/>
          </p:nvPr>
        </p:nvSpPr>
        <p:spPr/>
        <p:txBody>
          <a:bodyPr/>
          <a:lstStyle/>
          <a:p>
            <a:fld id="{73853320-0AFB-1747-A4CE-D5A66BFCBCC8}" type="slidenum">
              <a:rPr lang="en-US" smtClean="0"/>
              <a:t>12</a:t>
            </a:fld>
            <a:endParaRPr lang="en-US"/>
          </a:p>
        </p:txBody>
      </p:sp>
    </p:spTree>
    <p:extLst>
      <p:ext uri="{BB962C8B-B14F-4D97-AF65-F5344CB8AC3E}">
        <p14:creationId xmlns:p14="http://schemas.microsoft.com/office/powerpoint/2010/main" val="36351059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16" name="Title 1"/>
          <p:cNvSpPr>
            <a:spLocks noGrp="1"/>
          </p:cNvSpPr>
          <p:nvPr>
            <p:ph type="ctrTitle"/>
          </p:nvPr>
        </p:nvSpPr>
        <p:spPr>
          <a:xfrm>
            <a:off x="420281" y="451889"/>
            <a:ext cx="4735007" cy="468458"/>
          </a:xfrm>
        </p:spPr>
        <p:txBody>
          <a:bodyPr lIns="0" tIns="0" rIns="0" bIns="0" anchor="t" anchorCtr="0">
            <a:noAutofit/>
          </a:bodyPr>
          <a:lstStyle>
            <a:lvl1pPr algn="ctr">
              <a:defRPr sz="2400" b="1" i="0">
                <a:solidFill>
                  <a:srgbClr val="F7941E"/>
                </a:solidFill>
                <a:latin typeface="Helvetica"/>
                <a:cs typeface="Helvetica"/>
              </a:defRPr>
            </a:lvl1pPr>
          </a:lstStyle>
          <a:p>
            <a:r>
              <a:rPr lang="en-US" smtClean="0"/>
              <a:t>Click to edit Master title style</a:t>
            </a:r>
            <a:endParaRPr lang="en-US" dirty="0"/>
          </a:p>
        </p:txBody>
      </p:sp>
      <p:sp>
        <p:nvSpPr>
          <p:cNvPr id="17" name="Subtitle 2"/>
          <p:cNvSpPr>
            <a:spLocks noGrp="1"/>
          </p:cNvSpPr>
          <p:nvPr>
            <p:ph type="subTitle" idx="1"/>
          </p:nvPr>
        </p:nvSpPr>
        <p:spPr>
          <a:xfrm>
            <a:off x="420281" y="931136"/>
            <a:ext cx="4735007" cy="428728"/>
          </a:xfrm>
        </p:spPr>
        <p:txBody>
          <a:bodyPr lIns="0" tIns="0" rIns="0" bIns="0">
            <a:noAutofit/>
          </a:bodyPr>
          <a:lstStyle>
            <a:lvl1pPr marL="0" indent="0" algn="ct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34404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9696" y="471418"/>
            <a:ext cx="7468222" cy="377852"/>
          </a:xfrm>
          <a:prstGeom prst="rect">
            <a:avLst/>
          </a:prstGeom>
        </p:spPr>
        <p:txBody>
          <a:bodyPr vert="horz" lIns="0" tIns="0" rIns="0" bIns="0" rtlCol="0" anchor="t">
            <a:normAutofit/>
          </a:bodyPr>
          <a:lstStyle>
            <a:lvl1pPr>
              <a:defRPr b="1" i="0">
                <a:solidFill>
                  <a:srgbClr val="F7781E"/>
                </a:solidFill>
                <a:latin typeface="Helvetica"/>
                <a:cs typeface="Helvetica"/>
              </a:defRPr>
            </a:lvl1pPr>
          </a:lstStyle>
          <a:p>
            <a:r>
              <a:rPr lang="en-US" smtClean="0"/>
              <a:t>Click to edit Master title style</a:t>
            </a:r>
            <a:endParaRPr lang="en-US" dirty="0"/>
          </a:p>
        </p:txBody>
      </p:sp>
      <p:sp>
        <p:nvSpPr>
          <p:cNvPr id="15" name="Text Placeholder 2"/>
          <p:cNvSpPr>
            <a:spLocks noGrp="1"/>
          </p:cNvSpPr>
          <p:nvPr>
            <p:ph idx="1"/>
          </p:nvPr>
        </p:nvSpPr>
        <p:spPr>
          <a:xfrm>
            <a:off x="519696" y="1000560"/>
            <a:ext cx="7468222" cy="3251818"/>
          </a:xfrm>
          <a:prstGeom prst="rect">
            <a:avLst/>
          </a:prstGeom>
        </p:spPr>
        <p:txBody>
          <a:bodyPr vert="horz" lIns="0" tIns="0" rIns="0" bIns="0" rtlCol="0">
            <a:normAutofit/>
          </a:bodyPr>
          <a:lstStyle>
            <a:lvl1pPr>
              <a:defRPr>
                <a:solidFill>
                  <a:srgbClr val="414042"/>
                </a:solidFill>
              </a:defRPr>
            </a:lvl1pPr>
            <a:lvl2pPr>
              <a:defRPr>
                <a:solidFill>
                  <a:srgbClr val="414042"/>
                </a:solidFill>
              </a:defRPr>
            </a:lvl2pPr>
            <a:lvl3pPr>
              <a:defRPr>
                <a:solidFill>
                  <a:srgbClr val="414042"/>
                </a:solidFill>
              </a:defRPr>
            </a:lvl3pPr>
            <a:lvl4pPr>
              <a:defRPr>
                <a:solidFill>
                  <a:srgbClr val="414042"/>
                </a:solidFill>
              </a:defRPr>
            </a:lvl4pPr>
            <a:lvl5pP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8978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514752" y="469870"/>
            <a:ext cx="8021734" cy="657225"/>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5653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1200" y="1318045"/>
            <a:ext cx="5189283" cy="2963195"/>
          </a:xfrm>
        </p:spPr>
        <p:txBody>
          <a:bodyPr>
            <a:normAutofit/>
          </a:bodyPr>
          <a:lstStyle>
            <a:lvl1pPr marL="0" indent="0">
              <a:buNone/>
              <a:defRPr sz="2700">
                <a:solidFill>
                  <a:srgbClr val="414042"/>
                </a:solidFill>
              </a:defRPr>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lang="en-US" dirty="0"/>
          </a:p>
        </p:txBody>
      </p:sp>
      <p:sp>
        <p:nvSpPr>
          <p:cNvPr id="21" name="Title Placeholder 1"/>
          <p:cNvSpPr>
            <a:spLocks noGrp="1"/>
          </p:cNvSpPr>
          <p:nvPr>
            <p:ph type="title"/>
          </p:nvPr>
        </p:nvSpPr>
        <p:spPr>
          <a:xfrm>
            <a:off x="510073" y="477423"/>
            <a:ext cx="7641453" cy="644923"/>
          </a:xfrm>
          <a:prstGeom prst="rect">
            <a:avLst/>
          </a:prstGeom>
        </p:spPr>
        <p:txBody>
          <a:bodyPr vert="horz" lIns="0" tIns="0" rIns="0" bIns="0" rtlCol="0" anchor="t">
            <a:normAutofit/>
          </a:bodyPr>
          <a:lstStyle>
            <a:lvl1pPr>
              <a:defRPr>
                <a:solidFill>
                  <a:srgbClr val="F7781E"/>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827740" y="1317582"/>
            <a:ext cx="2323786" cy="2963600"/>
          </a:xfrm>
        </p:spPr>
        <p:txBody>
          <a:bodyPr/>
          <a:lstStyle>
            <a:lvl1pPr>
              <a:buClr>
                <a:srgbClr val="000000"/>
              </a:buClr>
              <a:defRPr>
                <a:solidFill>
                  <a:srgbClr val="414042"/>
                </a:solidFill>
              </a:defRPr>
            </a:lvl1pPr>
            <a:lvl2pPr>
              <a:buClr>
                <a:srgbClr val="000000"/>
              </a:buClr>
              <a:defRPr>
                <a:solidFill>
                  <a:srgbClr val="414042"/>
                </a:solidFill>
              </a:defRPr>
            </a:lvl2pPr>
            <a:lvl3pPr>
              <a:buClr>
                <a:srgbClr val="000000"/>
              </a:buClr>
              <a:defRPr>
                <a:solidFill>
                  <a:srgbClr val="414042"/>
                </a:solidFill>
              </a:defRPr>
            </a:lvl3pPr>
            <a:lvl4pPr>
              <a:buClr>
                <a:srgbClr val="000000"/>
              </a:buClr>
              <a:defRPr>
                <a:solidFill>
                  <a:srgbClr val="414042"/>
                </a:solidFill>
              </a:defRPr>
            </a:lvl4pPr>
            <a:lvl5pPr>
              <a:buClr>
                <a:srgbClr val="000000"/>
              </a:buClr>
              <a:defRPr>
                <a:solidFill>
                  <a:srgbClr val="41404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89861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Title_bluegra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6" name="Title 1"/>
          <p:cNvSpPr>
            <a:spLocks noGrp="1"/>
          </p:cNvSpPr>
          <p:nvPr>
            <p:ph type="ctrTitle"/>
          </p:nvPr>
        </p:nvSpPr>
        <p:spPr>
          <a:xfrm>
            <a:off x="577319" y="510381"/>
            <a:ext cx="4400404" cy="468458"/>
          </a:xfrm>
        </p:spPr>
        <p:txBody>
          <a:bodyPr lIns="0" tIns="0" rIns="0" bIns="0" anchor="t" anchorCtr="0">
            <a:noAutofit/>
          </a:bodyPr>
          <a:lstStyle>
            <a:lvl1pPr algn="r">
              <a:defRPr sz="2400" b="1" i="0">
                <a:solidFill>
                  <a:srgbClr val="F7941E"/>
                </a:solidFill>
                <a:latin typeface="Helvetica"/>
                <a:cs typeface="Helvetica"/>
              </a:defRPr>
            </a:lvl1pPr>
          </a:lstStyle>
          <a:p>
            <a:r>
              <a:rPr lang="en-US" smtClean="0"/>
              <a:t>Click to edit Master title style</a:t>
            </a:r>
            <a:endParaRPr lang="en-US" dirty="0"/>
          </a:p>
        </p:txBody>
      </p:sp>
      <p:sp>
        <p:nvSpPr>
          <p:cNvPr id="7" name="Subtitle 2"/>
          <p:cNvSpPr>
            <a:spLocks noGrp="1"/>
          </p:cNvSpPr>
          <p:nvPr>
            <p:ph type="subTitle" idx="1"/>
          </p:nvPr>
        </p:nvSpPr>
        <p:spPr>
          <a:xfrm>
            <a:off x="577319" y="1008870"/>
            <a:ext cx="4400404" cy="428728"/>
          </a:xfrm>
        </p:spPr>
        <p:txBody>
          <a:bodyPr lIns="0" tIns="0" rIns="0" bIns="0">
            <a:noAutofit/>
          </a:bodyPr>
          <a:lstStyle>
            <a:lvl1pPr marL="0" indent="0" algn="r">
              <a:buNone/>
              <a:defRPr sz="1800" b="0" i="0">
                <a:solidFill>
                  <a:srgbClr val="FFFFFF"/>
                </a:solidFill>
                <a:latin typeface="Helvetica"/>
                <a:cs typeface="Helvetica"/>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59308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407571" y="4810560"/>
            <a:ext cx="2133600" cy="273844"/>
          </a:xfrm>
          <a:prstGeom prst="rect">
            <a:avLst/>
          </a:prstGeom>
        </p:spPr>
        <p:txBody>
          <a:bodyPr/>
          <a:lstStyle/>
          <a:p>
            <a:fld id="{0B94E7B6-6D84-B84C-A865-AF1CD80CA45A}" type="datetimeFigureOut">
              <a:rPr lang="en-US" smtClean="0"/>
              <a:pPr/>
              <a:t>3/25/2016</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701646" y="4810560"/>
            <a:ext cx="2133600" cy="273844"/>
          </a:xfrm>
          <a:prstGeom prst="rect">
            <a:avLst/>
          </a:prstGeom>
        </p:spPr>
        <p:txBody>
          <a:bodyPr/>
          <a:lstStyle/>
          <a:p>
            <a:fld id="{00D1A078-F192-234F-BF4E-26999567883C}" type="slidenum">
              <a:rPr lang="en-US" smtClean="0"/>
              <a:pPr/>
              <a:t>‹#›</a:t>
            </a:fld>
            <a:endParaRPr lang="en-US"/>
          </a:p>
        </p:txBody>
      </p:sp>
    </p:spTree>
    <p:extLst>
      <p:ext uri="{BB962C8B-B14F-4D97-AF65-F5344CB8AC3E}">
        <p14:creationId xmlns:p14="http://schemas.microsoft.com/office/powerpoint/2010/main" val="196052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lIns="68580" tIns="34290" rIns="68580" bIns="34290"/>
          <a:lstStyle/>
          <a:p>
            <a:fld id="{3EDD4A3C-49D6-4542-AF77-0DF4BA2A1BCF}" type="datetimeFigureOut">
              <a:rPr lang="en-US" smtClean="0"/>
              <a:t>3/25/2016</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lIns="68580" tIns="34290" rIns="68580" bIns="34290"/>
          <a:lstStyle/>
          <a:p>
            <a:fld id="{797CA812-EC77-4E5E-A3BE-9CBD23F34760}" type="slidenum">
              <a:rPr lang="en-US" smtClean="0"/>
              <a:t>‹#›</a:t>
            </a:fld>
            <a:endParaRPr lang="en-US"/>
          </a:p>
        </p:txBody>
      </p:sp>
    </p:spTree>
    <p:extLst>
      <p:ext uri="{BB962C8B-B14F-4D97-AF65-F5344CB8AC3E}">
        <p14:creationId xmlns:p14="http://schemas.microsoft.com/office/powerpoint/2010/main" val="404519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4767263"/>
            <a:ext cx="2057400" cy="273844"/>
          </a:xfrm>
          <a:prstGeom prst="rect">
            <a:avLst/>
          </a:prstGeom>
        </p:spPr>
        <p:txBody>
          <a:bodyPr lIns="68580" tIns="34290" rIns="68580" bIns="34290"/>
          <a:lstStyle/>
          <a:p>
            <a:fld id="{3EDD4A3C-49D6-4542-AF77-0DF4BA2A1BCF}" type="datetimeFigureOut">
              <a:rPr lang="en-US" smtClean="0"/>
              <a:t>3/25/2016</a:t>
            </a:fld>
            <a:endParaRPr lang="en-US"/>
          </a:p>
        </p:txBody>
      </p:sp>
      <p:sp>
        <p:nvSpPr>
          <p:cNvPr id="8" name="Footer Placeholder 7"/>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lIns="68580" tIns="34290" rIns="68580" bIns="34290"/>
          <a:lstStyle/>
          <a:p>
            <a:fld id="{797CA812-EC77-4E5E-A3BE-9CBD23F34760}" type="slidenum">
              <a:rPr lang="en-US" smtClean="0"/>
              <a:t>‹#›</a:t>
            </a:fld>
            <a:endParaRPr lang="en-US"/>
          </a:p>
        </p:txBody>
      </p:sp>
    </p:spTree>
    <p:extLst>
      <p:ext uri="{BB962C8B-B14F-4D97-AF65-F5344CB8AC3E}">
        <p14:creationId xmlns:p14="http://schemas.microsoft.com/office/powerpoint/2010/main" val="227831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lIns="68580" tIns="34290" rIns="68580" bIns="34290"/>
          <a:lstStyle/>
          <a:p>
            <a:fld id="{3EDD4A3C-49D6-4542-AF77-0DF4BA2A1BCF}" type="datetimeFigureOut">
              <a:rPr lang="en-US" smtClean="0"/>
              <a:t>3/25/2016</a:t>
            </a:fld>
            <a:endParaRPr lang="en-US"/>
          </a:p>
        </p:txBody>
      </p:sp>
      <p:sp>
        <p:nvSpPr>
          <p:cNvPr id="3" name="Footer Placeholder 2"/>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lIns="68580" tIns="34290" rIns="68580" bIns="34290"/>
          <a:lstStyle/>
          <a:p>
            <a:fld id="{797CA812-EC77-4E5E-A3BE-9CBD23F34760}" type="slidenum">
              <a:rPr lang="en-US" smtClean="0"/>
              <a:t>‹#›</a:t>
            </a:fld>
            <a:endParaRPr lang="en-US"/>
          </a:p>
        </p:txBody>
      </p:sp>
    </p:spTree>
    <p:extLst>
      <p:ext uri="{BB962C8B-B14F-4D97-AF65-F5344CB8AC3E}">
        <p14:creationId xmlns:p14="http://schemas.microsoft.com/office/powerpoint/2010/main" val="204775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 slide3_bluegray.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908" y="0"/>
            <a:ext cx="9181446" cy="5169154"/>
          </a:xfrm>
          <a:prstGeom prst="rect">
            <a:avLst/>
          </a:prstGeom>
        </p:spPr>
      </p:pic>
      <p:sp>
        <p:nvSpPr>
          <p:cNvPr id="2" name="Title Placeholder 1"/>
          <p:cNvSpPr>
            <a:spLocks noGrp="1"/>
          </p:cNvSpPr>
          <p:nvPr>
            <p:ph type="title"/>
          </p:nvPr>
        </p:nvSpPr>
        <p:spPr>
          <a:xfrm>
            <a:off x="442704" y="394787"/>
            <a:ext cx="7679950" cy="463349"/>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42704" y="1010202"/>
            <a:ext cx="7679950" cy="319407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9402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8" r:id="rId8"/>
    <p:sldLayoutId id="2147483659" r:id="rId9"/>
  </p:sldLayoutIdLst>
  <p:timing>
    <p:tnLst>
      <p:par>
        <p:cTn id="1" dur="indefinite" restart="never" nodeType="tmRoot"/>
      </p:par>
    </p:tnLst>
  </p:timing>
  <p:txStyles>
    <p:titleStyle>
      <a:lvl1pPr algn="l" defTabSz="457181" rtl="0" eaLnBrk="1" latinLnBrk="0" hangingPunct="1">
        <a:lnSpc>
          <a:spcPct val="85000"/>
        </a:lnSpc>
        <a:spcBef>
          <a:spcPct val="0"/>
        </a:spcBef>
        <a:buNone/>
        <a:defRPr sz="2400" b="1" i="0" kern="1200">
          <a:solidFill>
            <a:srgbClr val="F7781E"/>
          </a:solidFill>
          <a:latin typeface="Helvetica"/>
          <a:ea typeface="+mj-ea"/>
          <a:cs typeface="Helvetica"/>
        </a:defRPr>
      </a:lvl1pPr>
    </p:titleStyle>
    <p:bodyStyle>
      <a:lvl1pPr marL="127414" indent="-127414" algn="l" defTabSz="457181" rtl="0" eaLnBrk="1" latinLnBrk="0" hangingPunct="1">
        <a:lnSpc>
          <a:spcPct val="85000"/>
        </a:lnSpc>
        <a:spcBef>
          <a:spcPct val="20000"/>
        </a:spcBef>
        <a:buClr>
          <a:srgbClr val="000000"/>
        </a:buClr>
        <a:buFont typeface="Arial"/>
        <a:buChar char="•"/>
        <a:defRPr sz="1800" b="0" i="0" kern="1200">
          <a:solidFill>
            <a:srgbClr val="414042"/>
          </a:solidFill>
          <a:latin typeface="Helvetica"/>
          <a:ea typeface="+mn-ea"/>
          <a:cs typeface="Helvetica"/>
        </a:defRPr>
      </a:lvl1pPr>
      <a:lvl2pPr marL="515610" indent="-173854" algn="l" defTabSz="457181" rtl="0" eaLnBrk="1" latinLnBrk="0" hangingPunct="1">
        <a:lnSpc>
          <a:spcPct val="85000"/>
        </a:lnSpc>
        <a:spcBef>
          <a:spcPct val="20000"/>
        </a:spcBef>
        <a:buClr>
          <a:srgbClr val="000000"/>
        </a:buClr>
        <a:buFont typeface="Arial"/>
        <a:buChar char="–"/>
        <a:defRPr sz="1500" b="0" i="0" kern="1200">
          <a:solidFill>
            <a:srgbClr val="414042"/>
          </a:solidFill>
          <a:latin typeface="Helvetica"/>
          <a:ea typeface="+mn-ea"/>
          <a:cs typeface="Helvetica"/>
        </a:defRPr>
      </a:lvl2pPr>
      <a:lvl3pPr marL="729951" indent="-126223"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3pPr>
      <a:lvl4pPr marL="984779" indent="-127414"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4pPr>
      <a:lvl5pPr marL="1158633" indent="-86928" algn="l" defTabSz="457181" rtl="0" eaLnBrk="1" latinLnBrk="0" hangingPunct="1">
        <a:lnSpc>
          <a:spcPct val="85000"/>
        </a:lnSpc>
        <a:spcBef>
          <a:spcPct val="20000"/>
        </a:spcBef>
        <a:buClr>
          <a:srgbClr val="000000"/>
        </a:buClr>
        <a:buFont typeface="Arial"/>
        <a:buChar char="»"/>
        <a:defRPr sz="1400" b="0" i="0" kern="1200">
          <a:solidFill>
            <a:srgbClr val="414042"/>
          </a:solidFill>
          <a:latin typeface="Helvetica"/>
          <a:ea typeface="+mn-ea"/>
          <a:cs typeface="Helvetica"/>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earchmobiu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u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08" y="1"/>
            <a:ext cx="9181446" cy="5169154"/>
          </a:xfrm>
          <a:prstGeom prst="rect">
            <a:avLst/>
          </a:prstGeom>
        </p:spPr>
      </p:pic>
    </p:spTree>
    <p:extLst>
      <p:ext uri="{BB962C8B-B14F-4D97-AF65-F5344CB8AC3E}">
        <p14:creationId xmlns:p14="http://schemas.microsoft.com/office/powerpoint/2010/main" val="3363591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Value calculation for all MOBIUS libraries</a:t>
            </a:r>
          </a:p>
        </p:txBody>
      </p:sp>
      <p:graphicFrame>
        <p:nvGraphicFramePr>
          <p:cNvPr id="8" name="Content Placeholder 3"/>
          <p:cNvGraphicFramePr>
            <a:graphicFrameLocks noGrp="1"/>
          </p:cNvGraphicFramePr>
          <p:nvPr>
            <p:ph sz="half" idx="1"/>
            <p:extLst>
              <p:ext uri="{D42A27DB-BD31-4B8C-83A1-F6EECF244321}">
                <p14:modId xmlns:p14="http://schemas.microsoft.com/office/powerpoint/2010/main" val="2276710267"/>
              </p:ext>
            </p:extLst>
          </p:nvPr>
        </p:nvGraphicFramePr>
        <p:xfrm>
          <a:off x="948939" y="1208943"/>
          <a:ext cx="6265786" cy="2812804"/>
        </p:xfrm>
        <a:graphic>
          <a:graphicData uri="http://schemas.openxmlformats.org/drawingml/2006/table">
            <a:tbl>
              <a:tblPr firstRow="1" bandRow="1">
                <a:tableStyleId>{21E4AEA4-8DFA-4A89-87EB-49C32662AFE0}</a:tableStyleId>
              </a:tblPr>
              <a:tblGrid>
                <a:gridCol w="3530609"/>
                <a:gridCol w="2735177"/>
              </a:tblGrid>
              <a:tr h="342900">
                <a:tc>
                  <a:txBody>
                    <a:bodyPr/>
                    <a:lstStyle/>
                    <a:p>
                      <a:r>
                        <a:rPr lang="en-US" sz="1800" dirty="0" smtClean="0"/>
                        <a:t>MOBIUS</a:t>
                      </a:r>
                      <a:endParaRPr lang="en-US" sz="1800" dirty="0"/>
                    </a:p>
                  </a:txBody>
                  <a:tcPr marL="56027" marR="56027" marT="34290" marB="34290" anchor="ctr"/>
                </a:tc>
                <a:tc>
                  <a:txBody>
                    <a:bodyPr/>
                    <a:lstStyle/>
                    <a:p>
                      <a:pPr algn="ctr"/>
                      <a:r>
                        <a:rPr lang="en-US" sz="1800" dirty="0" smtClean="0"/>
                        <a:t>2015</a:t>
                      </a:r>
                      <a:endParaRPr lang="en-US" sz="1800" dirty="0"/>
                    </a:p>
                  </a:txBody>
                  <a:tcPr marL="56027" marR="56027" marT="34290" marB="34290" anchor="ctr"/>
                </a:tc>
              </a:tr>
              <a:tr h="486016">
                <a:tc>
                  <a:txBody>
                    <a:bodyPr/>
                    <a:lstStyle/>
                    <a:p>
                      <a:r>
                        <a:rPr lang="en-US" sz="1800" dirty="0" smtClean="0"/>
                        <a:t>Total fulfillments</a:t>
                      </a:r>
                      <a:endParaRPr lang="en-US" sz="1800" dirty="0"/>
                    </a:p>
                  </a:txBody>
                  <a:tcPr marL="56027" marR="56027" marT="34290" marB="34290" anchor="ctr"/>
                </a:tc>
                <a:tc>
                  <a:txBody>
                    <a:bodyPr/>
                    <a:lstStyle/>
                    <a:p>
                      <a:pPr algn="ctr"/>
                      <a:r>
                        <a:rPr lang="is-IS" sz="1800" b="0" i="0" u="none" strike="noStrike" kern="1200" baseline="0" dirty="0" smtClean="0">
                          <a:solidFill>
                            <a:schemeClr val="dk1"/>
                          </a:solidFill>
                          <a:latin typeface="+mn-lt"/>
                          <a:ea typeface="+mn-ea"/>
                          <a:cs typeface="+mn-cs"/>
                        </a:rPr>
                        <a:t>177,581</a:t>
                      </a:r>
                    </a:p>
                  </a:txBody>
                  <a:tcPr marL="56027" marR="56027" marT="34290" marB="34290" anchor="ctr"/>
                </a:tc>
              </a:tr>
              <a:tr h="432696">
                <a:tc>
                  <a:txBody>
                    <a:bodyPr/>
                    <a:lstStyle/>
                    <a:p>
                      <a:r>
                        <a:rPr lang="en-US" sz="1800" baseline="0" dirty="0" smtClean="0"/>
                        <a:t># of libraries</a:t>
                      </a:r>
                      <a:endParaRPr lang="en-US" sz="1800" dirty="0"/>
                    </a:p>
                  </a:txBody>
                  <a:tcPr marL="56027" marR="56027" marT="34290" marB="34290" anchor="ctr"/>
                </a:tc>
                <a:tc>
                  <a:txBody>
                    <a:bodyPr/>
                    <a:lstStyle/>
                    <a:p>
                      <a:pPr algn="ctr"/>
                      <a:r>
                        <a:rPr lang="en-US" sz="1800" dirty="0" smtClean="0"/>
                        <a:t>76</a:t>
                      </a:r>
                      <a:endParaRPr lang="en-US" sz="1800" dirty="0"/>
                    </a:p>
                  </a:txBody>
                  <a:tcPr marL="56027" marR="56027" marT="34290" marB="34290" anchor="ctr"/>
                </a:tc>
              </a:tr>
              <a:tr h="432696">
                <a:tc>
                  <a:txBody>
                    <a:bodyPr/>
                    <a:lstStyle/>
                    <a:p>
                      <a:r>
                        <a:rPr lang="en-US" sz="1800" dirty="0" smtClean="0"/>
                        <a:t>Fulfillments</a:t>
                      </a:r>
                      <a:r>
                        <a:rPr lang="en-US" sz="1800" baseline="0" dirty="0" smtClean="0"/>
                        <a:t> per library</a:t>
                      </a:r>
                      <a:endParaRPr lang="en-US" sz="1800" dirty="0"/>
                    </a:p>
                  </a:txBody>
                  <a:tcPr marL="56027" marR="56027" marT="34290" marB="34290" anchor="ctr"/>
                </a:tc>
                <a:tc>
                  <a:txBody>
                    <a:bodyPr/>
                    <a:lstStyle/>
                    <a:p>
                      <a:pPr algn="ctr"/>
                      <a:r>
                        <a:rPr lang="en-US" sz="1800" dirty="0" smtClean="0"/>
                        <a:t>2,337</a:t>
                      </a:r>
                      <a:endParaRPr lang="en-US" sz="1800" dirty="0"/>
                    </a:p>
                  </a:txBody>
                  <a:tcPr marL="56027" marR="56027" marT="34290" marB="34290" anchor="ctr"/>
                </a:tc>
              </a:tr>
              <a:tr h="432696">
                <a:tc>
                  <a:txBody>
                    <a:bodyPr/>
                    <a:lstStyle/>
                    <a:p>
                      <a:r>
                        <a:rPr lang="en-US" sz="1800" dirty="0" smtClean="0"/>
                        <a:t>Cost</a:t>
                      </a:r>
                      <a:r>
                        <a:rPr lang="en-US" sz="1800" baseline="0" dirty="0" smtClean="0"/>
                        <a:t> per copy</a:t>
                      </a:r>
                      <a:endParaRPr lang="en-US" sz="1800" dirty="0"/>
                    </a:p>
                  </a:txBody>
                  <a:tcPr marL="56027" marR="56027" marT="34290" marB="34290" anchor="ctr"/>
                </a:tc>
                <a:tc>
                  <a:txBody>
                    <a:bodyPr/>
                    <a:lstStyle/>
                    <a:p>
                      <a:pPr algn="ctr"/>
                      <a:r>
                        <a:rPr lang="en-US" sz="1800" dirty="0" smtClean="0"/>
                        <a:t>$27</a:t>
                      </a:r>
                      <a:endParaRPr lang="en-US" sz="1800" dirty="0"/>
                    </a:p>
                  </a:txBody>
                  <a:tcPr marL="56027" marR="56027" marT="34290" marB="34290" anchor="ctr"/>
                </a:tc>
              </a:tr>
              <a:tr h="342900">
                <a:tc>
                  <a:txBody>
                    <a:bodyPr/>
                    <a:lstStyle/>
                    <a:p>
                      <a:r>
                        <a:rPr lang="en-US" sz="1800" dirty="0" smtClean="0"/>
                        <a:t>Value of fulfillments per library</a:t>
                      </a:r>
                      <a:endParaRPr lang="en-US" sz="1800" dirty="0"/>
                    </a:p>
                  </a:txBody>
                  <a:tcPr marL="56027" marR="56027" marT="34290" marB="34290" anchor="ctr"/>
                </a:tc>
                <a:tc>
                  <a:txBody>
                    <a:bodyPr/>
                    <a:lstStyle/>
                    <a:p>
                      <a:pPr algn="ctr"/>
                      <a:r>
                        <a:rPr kumimoji="0" lang="en-US" sz="1800" b="0" i="0" u="none" strike="noStrike" cap="none" normalizeH="0" baseline="0" dirty="0" smtClean="0">
                          <a:ln>
                            <a:noFill/>
                          </a:ln>
                          <a:solidFill>
                            <a:srgbClr val="000000"/>
                          </a:solidFill>
                          <a:effectLst/>
                          <a:latin typeface="Arial" charset="0"/>
                          <a:ea typeface="MS PGothic" pitchFamily="34" charset="-128"/>
                        </a:rPr>
                        <a:t>$63,099</a:t>
                      </a:r>
                      <a:endParaRPr lang="en-US" sz="1800" dirty="0"/>
                    </a:p>
                  </a:txBody>
                  <a:tcPr marL="56027" marR="56027" marT="34290" marB="34290" anchor="ctr"/>
                </a:tc>
              </a:tr>
              <a:tr h="342900">
                <a:tc>
                  <a:txBody>
                    <a:bodyPr/>
                    <a:lstStyle/>
                    <a:p>
                      <a:r>
                        <a:rPr lang="en-US" sz="1800" dirty="0" smtClean="0"/>
                        <a:t>Value</a:t>
                      </a:r>
                      <a:r>
                        <a:rPr lang="en-US" sz="1800" baseline="0" dirty="0" smtClean="0"/>
                        <a:t> of all fulfillments</a:t>
                      </a:r>
                      <a:endParaRPr lang="en-US" sz="1800" dirty="0"/>
                    </a:p>
                  </a:txBody>
                  <a:tcPr marL="56027" marR="56027" marT="34290" marB="34290" anchor="ctr"/>
                </a:tc>
                <a:tc>
                  <a:txBody>
                    <a:bodyPr/>
                    <a:lstStyle/>
                    <a:p>
                      <a:pPr algn="ctr"/>
                      <a:r>
                        <a:rPr lang="en-US" sz="1800" dirty="0" smtClean="0">
                          <a:solidFill>
                            <a:srgbClr val="000000"/>
                          </a:solidFill>
                        </a:rPr>
                        <a:t>$4,794,687</a:t>
                      </a:r>
                      <a:endParaRPr lang="en-US" sz="1800" dirty="0">
                        <a:solidFill>
                          <a:srgbClr val="000000"/>
                        </a:solidFill>
                      </a:endParaRPr>
                    </a:p>
                  </a:txBody>
                  <a:tcPr marL="56027" marR="56027" marT="34290" marB="34290" anchor="ctr"/>
                </a:tc>
              </a:tr>
            </a:tbl>
          </a:graphicData>
        </a:graphic>
      </p:graphicFrame>
    </p:spTree>
    <p:extLst>
      <p:ext uri="{BB962C8B-B14F-4D97-AF65-F5344CB8AC3E}">
        <p14:creationId xmlns:p14="http://schemas.microsoft.com/office/powerpoint/2010/main" val="308269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Fill rate affects value</a:t>
            </a:r>
          </a:p>
        </p:txBody>
      </p:sp>
      <p:graphicFrame>
        <p:nvGraphicFramePr>
          <p:cNvPr id="7" name="Content Placeholder 3"/>
          <p:cNvGraphicFramePr>
            <a:graphicFrameLocks/>
          </p:cNvGraphicFramePr>
          <p:nvPr>
            <p:extLst>
              <p:ext uri="{D42A27DB-BD31-4B8C-83A1-F6EECF244321}">
                <p14:modId xmlns:p14="http://schemas.microsoft.com/office/powerpoint/2010/main" val="4084723047"/>
              </p:ext>
            </p:extLst>
          </p:nvPr>
        </p:nvGraphicFramePr>
        <p:xfrm>
          <a:off x="1800192" y="1027489"/>
          <a:ext cx="5302892" cy="3155704"/>
        </p:xfrm>
        <a:graphic>
          <a:graphicData uri="http://schemas.openxmlformats.org/drawingml/2006/table">
            <a:tbl>
              <a:tblPr firstRow="1" bandRow="1">
                <a:tableStyleId>{21E4AEA4-8DFA-4A89-87EB-49C32662AFE0}</a:tableStyleId>
              </a:tblPr>
              <a:tblGrid>
                <a:gridCol w="2595626"/>
                <a:gridCol w="2707266"/>
              </a:tblGrid>
              <a:tr h="342900">
                <a:tc>
                  <a:txBody>
                    <a:bodyPr/>
                    <a:lstStyle/>
                    <a:p>
                      <a:r>
                        <a:rPr lang="en-US" sz="1800" dirty="0" smtClean="0"/>
                        <a:t>OCLC</a:t>
                      </a:r>
                      <a:endParaRPr lang="en-US" sz="1800" dirty="0"/>
                    </a:p>
                  </a:txBody>
                  <a:tcPr marL="56027" marR="56027" marT="34290" marB="34290" anchor="ctr"/>
                </a:tc>
                <a:tc>
                  <a:txBody>
                    <a:bodyPr/>
                    <a:lstStyle/>
                    <a:p>
                      <a:pPr algn="ctr"/>
                      <a:endParaRPr lang="en-US" sz="1800" dirty="0"/>
                    </a:p>
                  </a:txBody>
                  <a:tcPr marL="56027" marR="56027" marT="34290" marB="34290" anchor="ctr"/>
                </a:tc>
              </a:tr>
              <a:tr h="486016">
                <a:tc>
                  <a:txBody>
                    <a:bodyPr/>
                    <a:lstStyle/>
                    <a:p>
                      <a:r>
                        <a:rPr lang="en-US" sz="1800" dirty="0" smtClean="0"/>
                        <a:t>Total</a:t>
                      </a:r>
                      <a:r>
                        <a:rPr lang="en-US" sz="1800" baseline="0" dirty="0" smtClean="0"/>
                        <a:t> REQUESTS</a:t>
                      </a:r>
                      <a:endParaRPr lang="en-US" sz="1800" dirty="0"/>
                    </a:p>
                  </a:txBody>
                  <a:tcPr marL="56027" marR="56027" marT="34290" marB="34290" anchor="ctr"/>
                </a:tc>
                <a:tc>
                  <a:txBody>
                    <a:bodyPr/>
                    <a:lstStyle/>
                    <a:p>
                      <a:pPr algn="ctr"/>
                      <a:r>
                        <a:rPr lang="uk-UA" dirty="0" smtClean="0"/>
                        <a:t>8,858,368</a:t>
                      </a:r>
                      <a:endParaRPr lang="is-IS" sz="1800" b="0" i="0" u="none" strike="noStrike" kern="1200" baseline="0" dirty="0" smtClean="0">
                        <a:solidFill>
                          <a:schemeClr val="dk1"/>
                        </a:solidFill>
                        <a:latin typeface="+mn-lt"/>
                        <a:ea typeface="+mn-ea"/>
                        <a:cs typeface="+mn-cs"/>
                      </a:endParaRPr>
                    </a:p>
                  </a:txBody>
                  <a:tcPr marL="56027" marR="56027" marT="34290" marB="34290" anchor="ctr"/>
                </a:tc>
              </a:tr>
              <a:tr h="432696">
                <a:tc>
                  <a:txBody>
                    <a:bodyPr/>
                    <a:lstStyle/>
                    <a:p>
                      <a:r>
                        <a:rPr lang="en-US" sz="1800" baseline="0" dirty="0" smtClean="0"/>
                        <a:t>OCLC ILL Users</a:t>
                      </a:r>
                      <a:endParaRPr lang="en-US" sz="1800" dirty="0"/>
                    </a:p>
                  </a:txBody>
                  <a:tcPr marL="56027" marR="56027" marT="34290" marB="34290" anchor="ctr"/>
                </a:tc>
                <a:tc>
                  <a:txBody>
                    <a:bodyPr/>
                    <a:lstStyle/>
                    <a:p>
                      <a:pPr algn="ctr"/>
                      <a:r>
                        <a:rPr lang="cs-CZ" dirty="0" smtClean="0"/>
                        <a:t>9,867</a:t>
                      </a:r>
                      <a:endParaRPr lang="en-US" sz="1800" dirty="0"/>
                    </a:p>
                  </a:txBody>
                  <a:tcPr marL="56027" marR="56027" marT="34290" marB="34290" anchor="ctr"/>
                </a:tc>
              </a:tr>
              <a:tr h="432696">
                <a:tc>
                  <a:txBody>
                    <a:bodyPr/>
                    <a:lstStyle/>
                    <a:p>
                      <a:r>
                        <a:rPr lang="en-US" sz="1800" dirty="0" smtClean="0"/>
                        <a:t>REQUESTS </a:t>
                      </a:r>
                      <a:r>
                        <a:rPr lang="en-US" sz="1800" baseline="0" dirty="0" smtClean="0"/>
                        <a:t>per library</a:t>
                      </a:r>
                      <a:endParaRPr lang="en-US" sz="1800" dirty="0"/>
                    </a:p>
                  </a:txBody>
                  <a:tcPr marL="56027" marR="56027" marT="34290" marB="34290" anchor="ctr"/>
                </a:tc>
                <a:tc>
                  <a:txBody>
                    <a:bodyPr/>
                    <a:lstStyle/>
                    <a:p>
                      <a:pPr algn="ctr"/>
                      <a:r>
                        <a:rPr lang="en-US" sz="1800" dirty="0" smtClean="0"/>
                        <a:t>898</a:t>
                      </a:r>
                      <a:endParaRPr lang="en-US" sz="1800" dirty="0"/>
                    </a:p>
                  </a:txBody>
                  <a:tcPr marL="56027" marR="56027" marT="34290" marB="34290" anchor="ctr"/>
                </a:tc>
              </a:tr>
              <a:tr h="432696">
                <a:tc>
                  <a:txBody>
                    <a:bodyPr/>
                    <a:lstStyle/>
                    <a:p>
                      <a:r>
                        <a:rPr lang="en-US" sz="1800" dirty="0" smtClean="0"/>
                        <a:t>Cost</a:t>
                      </a:r>
                      <a:r>
                        <a:rPr lang="en-US" sz="1800" baseline="0" dirty="0" smtClean="0"/>
                        <a:t> per copy</a:t>
                      </a:r>
                      <a:endParaRPr lang="en-US" sz="1800" dirty="0"/>
                    </a:p>
                  </a:txBody>
                  <a:tcPr marL="56027" marR="56027" marT="34290" marB="34290" anchor="ctr"/>
                </a:tc>
                <a:tc>
                  <a:txBody>
                    <a:bodyPr/>
                    <a:lstStyle/>
                    <a:p>
                      <a:pPr algn="ctr"/>
                      <a:r>
                        <a:rPr lang="en-US" sz="1800" dirty="0" smtClean="0"/>
                        <a:t>$27</a:t>
                      </a:r>
                      <a:endParaRPr lang="en-US" sz="1800" dirty="0"/>
                    </a:p>
                  </a:txBody>
                  <a:tcPr marL="56027" marR="56027" marT="34290" marB="34290" anchor="ctr"/>
                </a:tc>
              </a:tr>
              <a:tr h="342900">
                <a:tc>
                  <a:txBody>
                    <a:bodyPr/>
                    <a:lstStyle/>
                    <a:p>
                      <a:r>
                        <a:rPr lang="en-US" sz="1800" dirty="0" smtClean="0"/>
                        <a:t>Value of REQUESTS</a:t>
                      </a:r>
                      <a:endParaRPr lang="en-US" sz="1800" dirty="0"/>
                    </a:p>
                  </a:txBody>
                  <a:tcPr marL="56027" marR="56027" marT="34290" marB="34290" anchor="ctr"/>
                </a:tc>
                <a:tc>
                  <a:txBody>
                    <a:bodyPr/>
                    <a:lstStyle/>
                    <a:p>
                      <a:pPr algn="ctr"/>
                      <a:r>
                        <a:rPr kumimoji="0" lang="en-US" sz="1800" b="0" i="0" u="none" strike="noStrike" cap="none" normalizeH="0" baseline="0" dirty="0" smtClean="0">
                          <a:ln>
                            <a:noFill/>
                          </a:ln>
                          <a:solidFill>
                            <a:srgbClr val="000000"/>
                          </a:solidFill>
                          <a:effectLst/>
                          <a:latin typeface="Arial" charset="0"/>
                          <a:ea typeface="MS PGothic" pitchFamily="34" charset="-128"/>
                        </a:rPr>
                        <a:t>$24,246</a:t>
                      </a:r>
                      <a:endParaRPr lang="en-US" sz="1800" dirty="0"/>
                    </a:p>
                  </a:txBody>
                  <a:tcPr marL="56027" marR="56027" marT="34290" marB="34290" anchor="ctr"/>
                </a:tc>
              </a:tr>
              <a:tr h="342900">
                <a:tc>
                  <a:txBody>
                    <a:bodyPr/>
                    <a:lstStyle/>
                    <a:p>
                      <a:r>
                        <a:rPr lang="en-US" sz="1800" dirty="0" smtClean="0"/>
                        <a:t>Value with 75% fill</a:t>
                      </a:r>
                      <a:r>
                        <a:rPr lang="en-US" sz="1800" baseline="0" dirty="0" smtClean="0"/>
                        <a:t> rate</a:t>
                      </a:r>
                      <a:endParaRPr lang="en-US" sz="1800" dirty="0"/>
                    </a:p>
                  </a:txBody>
                  <a:tcPr marL="56027" marR="56027" marT="34290" marB="34290" anchor="ctr"/>
                </a:tc>
                <a:tc>
                  <a:txBody>
                    <a:bodyPr/>
                    <a:lstStyle/>
                    <a:p>
                      <a:pPr algn="ctr"/>
                      <a:r>
                        <a:rPr lang="en-US" sz="1800" dirty="0" smtClean="0"/>
                        <a:t>$18,185</a:t>
                      </a:r>
                      <a:endParaRPr lang="en-US" sz="1800" dirty="0"/>
                    </a:p>
                  </a:txBody>
                  <a:tcPr marL="56027" marR="56027" marT="34290" marB="34290" anchor="ctr"/>
                </a:tc>
              </a:tr>
              <a:tr h="342900">
                <a:tc>
                  <a:txBody>
                    <a:bodyPr/>
                    <a:lstStyle/>
                    <a:p>
                      <a:r>
                        <a:rPr lang="en-US" sz="1800" dirty="0" smtClean="0"/>
                        <a:t>Value with 90% fill rate</a:t>
                      </a:r>
                      <a:endParaRPr lang="en-US" sz="1800" dirty="0"/>
                    </a:p>
                  </a:txBody>
                  <a:tcPr marL="56027" marR="56027" marT="34290" marB="34290" anchor="ctr"/>
                </a:tc>
                <a:tc>
                  <a:txBody>
                    <a:bodyPr/>
                    <a:lstStyle/>
                    <a:p>
                      <a:pPr algn="ctr"/>
                      <a:r>
                        <a:rPr lang="en-US" sz="1800" dirty="0" smtClean="0"/>
                        <a:t>$21,821</a:t>
                      </a:r>
                      <a:endParaRPr lang="en-US" sz="1800" dirty="0"/>
                    </a:p>
                  </a:txBody>
                  <a:tcPr marL="56027" marR="56027" marT="34290" marB="34290" anchor="ctr"/>
                </a:tc>
              </a:tr>
            </a:tbl>
          </a:graphicData>
        </a:graphic>
      </p:graphicFrame>
    </p:spTree>
    <p:extLst>
      <p:ext uri="{BB962C8B-B14F-4D97-AF65-F5344CB8AC3E}">
        <p14:creationId xmlns:p14="http://schemas.microsoft.com/office/powerpoint/2010/main" val="3082696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Courier</a:t>
            </a:r>
            <a:endParaRPr lang="en-US" dirty="0"/>
          </a:p>
        </p:txBody>
      </p:sp>
      <p:sp>
        <p:nvSpPr>
          <p:cNvPr id="5" name="Subtitle 4"/>
          <p:cNvSpPr>
            <a:spLocks noGrp="1"/>
          </p:cNvSpPr>
          <p:nvPr>
            <p:ph type="subTitle" idx="1"/>
          </p:nvPr>
        </p:nvSpPr>
        <p:spPr/>
        <p:txBody>
          <a:bodyPr/>
          <a:lstStyle/>
          <a:p>
            <a:r>
              <a:rPr lang="en-US" dirty="0" smtClean="0"/>
              <a:t>Can someone buy us some planes?</a:t>
            </a:r>
            <a:endParaRPr lang="en-US" dirty="0"/>
          </a:p>
        </p:txBody>
      </p:sp>
    </p:spTree>
    <p:extLst>
      <p:ext uri="{BB962C8B-B14F-4D97-AF65-F5344CB8AC3E}">
        <p14:creationId xmlns:p14="http://schemas.microsoft.com/office/powerpoint/2010/main" val="369681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Courier Savings		</a:t>
            </a:r>
            <a:endParaRPr lang="en-US" dirty="0"/>
          </a:p>
        </p:txBody>
      </p:sp>
      <p:sp>
        <p:nvSpPr>
          <p:cNvPr id="3" name="Content Placeholder 2"/>
          <p:cNvSpPr>
            <a:spLocks noGrp="1"/>
          </p:cNvSpPr>
          <p:nvPr>
            <p:ph idx="1"/>
          </p:nvPr>
        </p:nvSpPr>
        <p:spPr/>
        <p:txBody>
          <a:bodyPr/>
          <a:lstStyle/>
          <a:p>
            <a:r>
              <a:rPr lang="en-US" dirty="0" smtClean="0"/>
              <a:t>Resource Sharing brought unexpected savings by expanding courier service to other states.</a:t>
            </a:r>
          </a:p>
          <a:p>
            <a:pPr lvl="1"/>
            <a:endParaRPr lang="en-US" dirty="0" smtClean="0"/>
          </a:p>
          <a:p>
            <a:pPr lvl="1"/>
            <a:endParaRPr lang="en-US" dirty="0"/>
          </a:p>
          <a:p>
            <a:pPr lvl="1"/>
            <a:r>
              <a:rPr lang="en-US" b="1" i="1" dirty="0" smtClean="0"/>
              <a:t>Courier costs about $1.30 per book vs $2.45 via USPS</a:t>
            </a:r>
            <a:endParaRPr lang="en-US" b="1" i="1" dirty="0"/>
          </a:p>
        </p:txBody>
      </p:sp>
    </p:spTree>
    <p:extLst>
      <p:ext uri="{BB962C8B-B14F-4D97-AF65-F5344CB8AC3E}">
        <p14:creationId xmlns:p14="http://schemas.microsoft.com/office/powerpoint/2010/main" val="258049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955" y="226664"/>
            <a:ext cx="6137210" cy="4117045"/>
          </a:xfrm>
          <a:prstGeom prst="rect">
            <a:avLst/>
          </a:prstGeom>
        </p:spPr>
      </p:pic>
    </p:spTree>
    <p:extLst>
      <p:ext uri="{BB962C8B-B14F-4D97-AF65-F5344CB8AC3E}">
        <p14:creationId xmlns:p14="http://schemas.microsoft.com/office/powerpoint/2010/main" val="51217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3921" y="139579"/>
            <a:ext cx="6945471" cy="4340919"/>
          </a:xfrm>
          <a:prstGeom prst="rect">
            <a:avLst/>
          </a:prstGeom>
        </p:spPr>
      </p:pic>
    </p:spTree>
    <p:extLst>
      <p:ext uri="{BB962C8B-B14F-4D97-AF65-F5344CB8AC3E}">
        <p14:creationId xmlns:p14="http://schemas.microsoft.com/office/powerpoint/2010/main" val="3810040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Community</a:t>
            </a:r>
            <a:endParaRPr lang="en-US" dirty="0"/>
          </a:p>
        </p:txBody>
      </p:sp>
      <p:sp>
        <p:nvSpPr>
          <p:cNvPr id="6" name="Subtitle 5"/>
          <p:cNvSpPr>
            <a:spLocks noGrp="1"/>
          </p:cNvSpPr>
          <p:nvPr>
            <p:ph type="subTitle" idx="1"/>
          </p:nvPr>
        </p:nvSpPr>
        <p:spPr/>
        <p:txBody>
          <a:bodyPr/>
          <a:lstStyle/>
          <a:p>
            <a:r>
              <a:rPr lang="en-US" dirty="0" smtClean="0"/>
              <a:t>Building the sharing community</a:t>
            </a:r>
            <a:endParaRPr lang="en-US" dirty="0"/>
          </a:p>
        </p:txBody>
      </p:sp>
    </p:spTree>
    <p:extLst>
      <p:ext uri="{BB962C8B-B14F-4D97-AF65-F5344CB8AC3E}">
        <p14:creationId xmlns:p14="http://schemas.microsoft.com/office/powerpoint/2010/main" val="55488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092" y="147597"/>
            <a:ext cx="7384326" cy="4157102"/>
          </a:xfrm>
          <a:prstGeom prst="rect">
            <a:avLst/>
          </a:prstGeom>
        </p:spPr>
      </p:pic>
    </p:spTree>
    <p:extLst>
      <p:ext uri="{BB962C8B-B14F-4D97-AF65-F5344CB8AC3E}">
        <p14:creationId xmlns:p14="http://schemas.microsoft.com/office/powerpoint/2010/main" val="2644976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MOBIUS -- We are ALL about Resource Sharing</a:t>
            </a:r>
            <a:endParaRPr lang="en-US" dirty="0"/>
          </a:p>
        </p:txBody>
      </p:sp>
      <p:sp>
        <p:nvSpPr>
          <p:cNvPr id="3" name="Content Placeholder 2"/>
          <p:cNvSpPr>
            <a:spLocks noGrp="1"/>
          </p:cNvSpPr>
          <p:nvPr>
            <p:ph idx="1"/>
          </p:nvPr>
        </p:nvSpPr>
        <p:spPr/>
        <p:txBody>
          <a:bodyPr/>
          <a:lstStyle/>
          <a:p>
            <a:r>
              <a:rPr lang="en-US" dirty="0" smtClean="0">
                <a:latin typeface="+mj-lt"/>
              </a:rPr>
              <a:t>We are a nonprofit 501(c)(3) organization based in Columbia, MO.</a:t>
            </a:r>
          </a:p>
          <a:p>
            <a:r>
              <a:rPr lang="en-US" dirty="0" smtClean="0">
                <a:latin typeface="+mj-lt"/>
              </a:rPr>
              <a:t>We were formed for the purpose of resource sharing and to create a shared ILS in 1998.</a:t>
            </a:r>
          </a:p>
          <a:p>
            <a:r>
              <a:rPr lang="en-US" dirty="0" smtClean="0">
                <a:latin typeface="+mj-lt"/>
              </a:rPr>
              <a:t>We manage 11 Sierra systems for 68 libraries in Missouri</a:t>
            </a:r>
            <a:r>
              <a:rPr lang="en-US" dirty="0">
                <a:latin typeface="+mj-lt"/>
              </a:rPr>
              <a:t> </a:t>
            </a:r>
            <a:r>
              <a:rPr lang="en-US" dirty="0" smtClean="0">
                <a:latin typeface="+mj-lt"/>
              </a:rPr>
              <a:t>(primarily academic) and an Inn-Reach system.</a:t>
            </a:r>
          </a:p>
          <a:p>
            <a:r>
              <a:rPr lang="en-US" dirty="0" smtClean="0">
                <a:latin typeface="+mj-lt"/>
              </a:rPr>
              <a:t>We partner with 8 additional Sierra libraries for resource sharing for a total of 76 member libraries with over 190 physical branches.</a:t>
            </a:r>
          </a:p>
          <a:p>
            <a:r>
              <a:rPr lang="en-US" dirty="0" smtClean="0">
                <a:latin typeface="+mj-lt"/>
              </a:rPr>
              <a:t>Our union catalog has more than 27 million items with over 10 million unique items.</a:t>
            </a:r>
          </a:p>
          <a:p>
            <a:r>
              <a:rPr lang="en-US" dirty="0" smtClean="0">
                <a:latin typeface="+mj-lt"/>
                <a:hlinkClick r:id="rId3"/>
              </a:rPr>
              <a:t>http://searchmobius.org</a:t>
            </a:r>
            <a:r>
              <a:rPr lang="en-US" dirty="0" smtClean="0">
                <a:latin typeface="+mj-lt"/>
              </a:rPr>
              <a:t>	</a:t>
            </a:r>
            <a:endParaRPr lang="en-US" dirty="0">
              <a:latin typeface="+mj-lt"/>
            </a:endParaRPr>
          </a:p>
        </p:txBody>
      </p:sp>
    </p:spTree>
    <p:extLst>
      <p:ext uri="{BB962C8B-B14F-4D97-AF65-F5344CB8AC3E}">
        <p14:creationId xmlns:p14="http://schemas.microsoft.com/office/powerpoint/2010/main" val="2341786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MOBIUS Libraries</a:t>
            </a:r>
            <a:endParaRPr lang="en-US" dirty="0"/>
          </a:p>
        </p:txBody>
      </p:sp>
      <p:sp>
        <p:nvSpPr>
          <p:cNvPr id="3" name="Content Placeholder 2"/>
          <p:cNvSpPr>
            <a:spLocks noGrp="1"/>
          </p:cNvSpPr>
          <p:nvPr>
            <p:ph idx="1"/>
          </p:nvPr>
        </p:nvSpPr>
        <p:spPr/>
        <p:txBody>
          <a:bodyPr>
            <a:normAutofit/>
          </a:bodyPr>
          <a:lstStyle/>
          <a:p>
            <a:pPr marL="457200" indent="-457200"/>
            <a:endParaRPr lang="en-US" dirty="0" smtClean="0"/>
          </a:p>
          <a:p>
            <a:pPr marL="457200" indent="-457200"/>
            <a:r>
              <a:rPr lang="en-US" dirty="0" smtClean="0"/>
              <a:t>27 </a:t>
            </a:r>
            <a:r>
              <a:rPr lang="en-US" dirty="0"/>
              <a:t>Four Year Private</a:t>
            </a:r>
          </a:p>
          <a:p>
            <a:pPr marL="457200" indent="-457200"/>
            <a:r>
              <a:rPr lang="en-US" dirty="0"/>
              <a:t>14 Four Year Public</a:t>
            </a:r>
          </a:p>
          <a:p>
            <a:pPr marL="457200" indent="-457200"/>
            <a:r>
              <a:rPr lang="en-US" dirty="0"/>
              <a:t>6 Two Year Public</a:t>
            </a:r>
          </a:p>
          <a:p>
            <a:pPr marL="457200" indent="-457200"/>
            <a:r>
              <a:rPr lang="en-US" dirty="0"/>
              <a:t>6 Community Colleges</a:t>
            </a:r>
          </a:p>
          <a:p>
            <a:pPr marL="457200" indent="-457200"/>
            <a:r>
              <a:rPr lang="en-US" dirty="0"/>
              <a:t>10 Seminaries</a:t>
            </a:r>
          </a:p>
          <a:p>
            <a:pPr marL="457200" indent="-457200"/>
            <a:r>
              <a:rPr lang="en-US" dirty="0" smtClean="0"/>
              <a:t>4 </a:t>
            </a:r>
            <a:r>
              <a:rPr lang="en-US" dirty="0"/>
              <a:t>Medical Libraries</a:t>
            </a:r>
          </a:p>
          <a:p>
            <a:pPr marL="457200" indent="-457200"/>
            <a:r>
              <a:rPr lang="en-US" dirty="0"/>
              <a:t>4 Law Libraries</a:t>
            </a:r>
          </a:p>
          <a:p>
            <a:pPr marL="457200" indent="-457200"/>
            <a:r>
              <a:rPr lang="en-US" dirty="0"/>
              <a:t>5 Public Libraries</a:t>
            </a:r>
          </a:p>
          <a:p>
            <a:pPr marL="457200" indent="-457200"/>
            <a:r>
              <a:rPr lang="en-US" dirty="0"/>
              <a:t>4 Special Libraries</a:t>
            </a:r>
          </a:p>
          <a:p>
            <a:pPr marL="0" indent="0">
              <a:buNone/>
            </a:pPr>
            <a:endParaRPr lang="en-US" dirty="0"/>
          </a:p>
        </p:txBody>
      </p:sp>
    </p:spTree>
    <p:extLst>
      <p:ext uri="{BB962C8B-B14F-4D97-AF65-F5344CB8AC3E}">
        <p14:creationId xmlns:p14="http://schemas.microsoft.com/office/powerpoint/2010/main" val="87950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69333" y="451889"/>
            <a:ext cx="4735007" cy="468458"/>
          </a:xfrm>
        </p:spPr>
        <p:txBody>
          <a:bodyPr/>
          <a:lstStyle/>
          <a:p>
            <a:r>
              <a:rPr lang="en-US" dirty="0" smtClean="0"/>
              <a:t>Cost Effective Resource Sharing</a:t>
            </a:r>
            <a:endParaRPr lang="en-US" dirty="0"/>
          </a:p>
        </p:txBody>
      </p:sp>
      <p:sp>
        <p:nvSpPr>
          <p:cNvPr id="9" name="Subtitle 8"/>
          <p:cNvSpPr>
            <a:spLocks noGrp="1"/>
          </p:cNvSpPr>
          <p:nvPr>
            <p:ph type="subTitle" idx="1"/>
          </p:nvPr>
        </p:nvSpPr>
        <p:spPr>
          <a:xfrm>
            <a:off x="169333" y="931136"/>
            <a:ext cx="5232400" cy="428728"/>
          </a:xfrm>
        </p:spPr>
        <p:txBody>
          <a:bodyPr/>
          <a:lstStyle/>
          <a:p>
            <a:pPr algn="l"/>
            <a:r>
              <a:rPr lang="en-US" dirty="0" smtClean="0"/>
              <a:t>Donna Bacon, Executive Director MOBIUS</a:t>
            </a:r>
          </a:p>
          <a:p>
            <a:pPr algn="l"/>
            <a:r>
              <a:rPr lang="en-US" dirty="0" smtClean="0"/>
              <a:t>Nathan James, Senior Library Relations Manager</a:t>
            </a:r>
            <a:endParaRPr lang="en-US" dirty="0"/>
          </a:p>
        </p:txBody>
      </p:sp>
    </p:spTree>
    <p:extLst>
      <p:ext uri="{BB962C8B-B14F-4D97-AF65-F5344CB8AC3E}">
        <p14:creationId xmlns:p14="http://schemas.microsoft.com/office/powerpoint/2010/main" val="2201218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INN-Reach Allows Us to Expand	</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New Members Out-of-state: Texas, Iowa, Kansas, Oklahoma</a:t>
            </a:r>
          </a:p>
          <a:p>
            <a:r>
              <a:rPr lang="en-US" dirty="0" smtClean="0"/>
              <a:t>Polaris Libraries—Altoona Public Library in Iowa will be our first in the coming months.</a:t>
            </a:r>
          </a:p>
          <a:p>
            <a:r>
              <a:rPr lang="en-US" dirty="0"/>
              <a:t>We partner with the Colorado Alliance of Research Libraries (Prospector) so our users have direct access to their 32 million items</a:t>
            </a:r>
          </a:p>
          <a:p>
            <a:endParaRPr lang="en-US" dirty="0" smtClean="0"/>
          </a:p>
        </p:txBody>
      </p:sp>
    </p:spTree>
    <p:extLst>
      <p:ext uri="{BB962C8B-B14F-4D97-AF65-F5344CB8AC3E}">
        <p14:creationId xmlns:p14="http://schemas.microsoft.com/office/powerpoint/2010/main" val="35188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Vision for Collaboration</a:t>
            </a:r>
            <a:endParaRPr lang="en-US" b="1" dirty="0"/>
          </a:p>
        </p:txBody>
      </p:sp>
      <p:graphicFrame>
        <p:nvGraphicFramePr>
          <p:cNvPr id="4" name="Diagram 3"/>
          <p:cNvGraphicFramePr/>
          <p:nvPr>
            <p:extLst>
              <p:ext uri="{D42A27DB-BD31-4B8C-83A1-F6EECF244321}">
                <p14:modId xmlns:p14="http://schemas.microsoft.com/office/powerpoint/2010/main" val="3302614913"/>
              </p:ext>
            </p:extLst>
          </p:nvPr>
        </p:nvGraphicFramePr>
        <p:xfrm>
          <a:off x="1865013" y="961530"/>
          <a:ext cx="5486400" cy="354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6693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3112" y="1905000"/>
            <a:ext cx="4357688" cy="1428750"/>
          </a:xfrm>
          <a:prstGeom prst="rect">
            <a:avLst/>
          </a:prstGeom>
        </p:spPr>
      </p:pic>
      <p:sp>
        <p:nvSpPr>
          <p:cNvPr id="4" name="TextBox 3"/>
          <p:cNvSpPr txBox="1"/>
          <p:nvPr/>
        </p:nvSpPr>
        <p:spPr>
          <a:xfrm>
            <a:off x="1295400" y="1123950"/>
            <a:ext cx="1768997" cy="346249"/>
          </a:xfrm>
          <a:prstGeom prst="rect">
            <a:avLst/>
          </a:prstGeom>
          <a:noFill/>
        </p:spPr>
        <p:txBody>
          <a:bodyPr wrap="square" lIns="68580" tIns="34290" rIns="68580" bIns="34290" rtlCol="0">
            <a:spAutoFit/>
          </a:bodyPr>
          <a:lstStyle/>
          <a:p>
            <a:r>
              <a:rPr lang="en-US" dirty="0"/>
              <a:t>Resource Sharing </a:t>
            </a:r>
          </a:p>
        </p:txBody>
      </p:sp>
      <p:sp>
        <p:nvSpPr>
          <p:cNvPr id="7" name="TextBox 6"/>
          <p:cNvSpPr txBox="1"/>
          <p:nvPr/>
        </p:nvSpPr>
        <p:spPr>
          <a:xfrm>
            <a:off x="1311041" y="3568648"/>
            <a:ext cx="1885950" cy="623248"/>
          </a:xfrm>
          <a:prstGeom prst="rect">
            <a:avLst/>
          </a:prstGeom>
          <a:noFill/>
        </p:spPr>
        <p:txBody>
          <a:bodyPr wrap="square" lIns="68580" tIns="34290" rIns="68580" bIns="34290" rtlCol="0">
            <a:spAutoFit/>
          </a:bodyPr>
          <a:lstStyle/>
          <a:p>
            <a:r>
              <a:rPr lang="en-US" dirty="0"/>
              <a:t>Continuous Growth</a:t>
            </a:r>
          </a:p>
        </p:txBody>
      </p:sp>
      <p:sp>
        <p:nvSpPr>
          <p:cNvPr id="9" name="TextBox 8"/>
          <p:cNvSpPr txBox="1"/>
          <p:nvPr/>
        </p:nvSpPr>
        <p:spPr>
          <a:xfrm>
            <a:off x="3494121" y="1123950"/>
            <a:ext cx="1535079" cy="346249"/>
          </a:xfrm>
          <a:prstGeom prst="rect">
            <a:avLst/>
          </a:prstGeom>
          <a:noFill/>
        </p:spPr>
        <p:txBody>
          <a:bodyPr wrap="square" lIns="68580" tIns="34290" rIns="68580" bIns="34290" rtlCol="0">
            <a:spAutoFit/>
          </a:bodyPr>
          <a:lstStyle/>
          <a:p>
            <a:r>
              <a:rPr lang="en-US" dirty="0"/>
              <a:t>Cost Effective</a:t>
            </a:r>
          </a:p>
        </p:txBody>
      </p:sp>
      <p:sp>
        <p:nvSpPr>
          <p:cNvPr id="10" name="TextBox 9"/>
          <p:cNvSpPr txBox="1"/>
          <p:nvPr/>
        </p:nvSpPr>
        <p:spPr>
          <a:xfrm>
            <a:off x="3219450" y="3567500"/>
            <a:ext cx="2800350" cy="623248"/>
          </a:xfrm>
          <a:prstGeom prst="rect">
            <a:avLst/>
          </a:prstGeom>
          <a:noFill/>
        </p:spPr>
        <p:txBody>
          <a:bodyPr wrap="square" lIns="68580" tIns="34290" rIns="68580" bIns="34290" rtlCol="0">
            <a:spAutoFit/>
          </a:bodyPr>
          <a:lstStyle/>
          <a:p>
            <a:r>
              <a:rPr lang="en-US" dirty="0"/>
              <a:t>Integration with </a:t>
            </a:r>
            <a:r>
              <a:rPr lang="en-US" dirty="0" smtClean="0"/>
              <a:t/>
            </a:r>
            <a:br>
              <a:rPr lang="en-US" dirty="0" smtClean="0"/>
            </a:br>
            <a:r>
              <a:rPr lang="en-US" dirty="0" smtClean="0"/>
              <a:t>Discovery </a:t>
            </a:r>
            <a:r>
              <a:rPr lang="en-US" dirty="0"/>
              <a:t>Interfaces</a:t>
            </a:r>
          </a:p>
        </p:txBody>
      </p:sp>
      <p:sp>
        <p:nvSpPr>
          <p:cNvPr id="11" name="TextBox 10"/>
          <p:cNvSpPr txBox="1"/>
          <p:nvPr/>
        </p:nvSpPr>
        <p:spPr>
          <a:xfrm>
            <a:off x="5626568" y="3568648"/>
            <a:ext cx="1917232" cy="623248"/>
          </a:xfrm>
          <a:prstGeom prst="rect">
            <a:avLst/>
          </a:prstGeom>
          <a:noFill/>
        </p:spPr>
        <p:txBody>
          <a:bodyPr wrap="square" lIns="68580" tIns="34290" rIns="68580" bIns="34290" rtlCol="0">
            <a:spAutoFit/>
          </a:bodyPr>
          <a:lstStyle/>
          <a:p>
            <a:r>
              <a:rPr lang="en-US" dirty="0"/>
              <a:t>Open access resources</a:t>
            </a:r>
          </a:p>
        </p:txBody>
      </p:sp>
      <p:sp>
        <p:nvSpPr>
          <p:cNvPr id="12" name="TextBox 11"/>
          <p:cNvSpPr txBox="1"/>
          <p:nvPr/>
        </p:nvSpPr>
        <p:spPr>
          <a:xfrm>
            <a:off x="5541769" y="1123950"/>
            <a:ext cx="3068831" cy="623248"/>
          </a:xfrm>
          <a:prstGeom prst="rect">
            <a:avLst/>
          </a:prstGeom>
          <a:noFill/>
        </p:spPr>
        <p:txBody>
          <a:bodyPr wrap="square" lIns="68580" tIns="34290" rIns="68580" bIns="34290" rtlCol="0">
            <a:spAutoFit/>
          </a:bodyPr>
          <a:lstStyle/>
          <a:p>
            <a:r>
              <a:rPr lang="en-US" dirty="0"/>
              <a:t>Rich catalog </a:t>
            </a:r>
            <a:r>
              <a:rPr lang="en-US" dirty="0" smtClean="0"/>
              <a:t>with </a:t>
            </a:r>
          </a:p>
          <a:p>
            <a:r>
              <a:rPr lang="en-US" dirty="0" smtClean="0"/>
              <a:t>unique </a:t>
            </a:r>
            <a:r>
              <a:rPr lang="en-US" dirty="0"/>
              <a:t>resources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2019" y="1906651"/>
            <a:ext cx="1678781" cy="207899"/>
          </a:xfrm>
          <a:prstGeom prst="rect">
            <a:avLst/>
          </a:prstGeom>
        </p:spPr>
      </p:pic>
      <p:sp>
        <p:nvSpPr>
          <p:cNvPr id="16" name="Title 1"/>
          <p:cNvSpPr txBox="1">
            <a:spLocks/>
          </p:cNvSpPr>
          <p:nvPr/>
        </p:nvSpPr>
        <p:spPr>
          <a:xfrm>
            <a:off x="152400" y="133350"/>
            <a:ext cx="8839200" cy="536971"/>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400" b="1" kern="1200">
                <a:solidFill>
                  <a:srgbClr val="FF6600"/>
                </a:solidFill>
                <a:latin typeface="Helvetica"/>
                <a:ea typeface="+mj-ea"/>
                <a:cs typeface="Helvetica"/>
              </a:defRPr>
            </a:lvl1pPr>
          </a:lstStyle>
          <a:p>
            <a:endParaRPr lang="en-US" dirty="0"/>
          </a:p>
        </p:txBody>
      </p:sp>
      <p:sp>
        <p:nvSpPr>
          <p:cNvPr id="17" name="Title 1"/>
          <p:cNvSpPr>
            <a:spLocks noGrp="1"/>
          </p:cNvSpPr>
          <p:nvPr>
            <p:ph type="title"/>
          </p:nvPr>
        </p:nvSpPr>
        <p:spPr>
          <a:xfrm>
            <a:off x="152400" y="129779"/>
            <a:ext cx="8839200" cy="536971"/>
          </a:xfrm>
        </p:spPr>
        <p:txBody>
          <a:bodyPr>
            <a:noAutofit/>
          </a:bodyPr>
          <a:lstStyle/>
          <a:p>
            <a:r>
              <a:rPr lang="en-US" sz="3200" dirty="0" smtClean="0"/>
              <a:t>MOBIUS</a:t>
            </a:r>
            <a:r>
              <a:rPr lang="en-US" sz="3200" b="1" dirty="0" smtClean="0"/>
              <a:t> Union Catalog</a:t>
            </a:r>
            <a:endParaRPr lang="en-US" sz="3200" b="1" dirty="0"/>
          </a:p>
        </p:txBody>
      </p:sp>
    </p:spTree>
    <p:extLst>
      <p:ext uri="{BB962C8B-B14F-4D97-AF65-F5344CB8AC3E}">
        <p14:creationId xmlns:p14="http://schemas.microsoft.com/office/powerpoint/2010/main" val="3377286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Proposition for the Consortium</a:t>
            </a:r>
          </a:p>
        </p:txBody>
      </p:sp>
      <p:sp>
        <p:nvSpPr>
          <p:cNvPr id="3" name="Content Placeholder 2"/>
          <p:cNvSpPr>
            <a:spLocks noGrp="1"/>
          </p:cNvSpPr>
          <p:nvPr>
            <p:ph idx="1"/>
          </p:nvPr>
        </p:nvSpPr>
        <p:spPr/>
        <p:txBody>
          <a:bodyPr>
            <a:normAutofit/>
          </a:bodyPr>
          <a:lstStyle/>
          <a:p>
            <a:r>
              <a:rPr lang="en-US" dirty="0"/>
              <a:t>Creates cohesiveness among members</a:t>
            </a:r>
          </a:p>
          <a:p>
            <a:r>
              <a:rPr lang="en-US" dirty="0"/>
              <a:t>Supports collaborative programs</a:t>
            </a:r>
          </a:p>
          <a:p>
            <a:r>
              <a:rPr lang="en-US" dirty="0" smtClean="0"/>
              <a:t>Creates </a:t>
            </a:r>
            <a:r>
              <a:rPr lang="en-US" dirty="0"/>
              <a:t>a strong return on investment (ROI) for </a:t>
            </a:r>
            <a:r>
              <a:rPr lang="en-US" dirty="0" err="1"/>
              <a:t>consortial</a:t>
            </a:r>
            <a:r>
              <a:rPr lang="en-US" dirty="0"/>
              <a:t> membership</a:t>
            </a:r>
          </a:p>
          <a:p>
            <a:pPr lvl="1"/>
            <a:r>
              <a:rPr lang="en-US" dirty="0"/>
              <a:t>The cost for lending </a:t>
            </a:r>
            <a:r>
              <a:rPr lang="en-US" dirty="0" err="1"/>
              <a:t>returnables</a:t>
            </a:r>
            <a:r>
              <a:rPr lang="en-US" dirty="0"/>
              <a:t> is greatly reduced</a:t>
            </a:r>
          </a:p>
          <a:p>
            <a:pPr lvl="1"/>
            <a:r>
              <a:rPr lang="en-US" dirty="0"/>
              <a:t>The single point of discovery assists patrons in finding and getting what they want</a:t>
            </a:r>
          </a:p>
          <a:p>
            <a:r>
              <a:rPr lang="en-US" dirty="0"/>
              <a:t>Creates strong </a:t>
            </a:r>
            <a:r>
              <a:rPr lang="en-US" b="1" dirty="0"/>
              <a:t>branding</a:t>
            </a:r>
            <a:r>
              <a:rPr lang="en-US" dirty="0"/>
              <a:t> for the consortium as most other activities are behind-the-scenes and not seen or understood by the </a:t>
            </a:r>
            <a:r>
              <a:rPr lang="en-US" dirty="0" smtClean="0"/>
              <a:t>end-users</a:t>
            </a:r>
          </a:p>
          <a:p>
            <a:endParaRPr lang="en-US" dirty="0"/>
          </a:p>
          <a:p>
            <a:pPr marL="0" indent="0">
              <a:buNone/>
            </a:pPr>
            <a:r>
              <a:rPr lang="en-US" b="1" i="1" dirty="0" smtClean="0"/>
              <a:t>Cost savings for libraries---costs about $0.47 for an INN-Reach loan as opposed to $20 to $30 for traditional ILL.  </a:t>
            </a:r>
            <a:endParaRPr lang="en-US" b="1" i="1" dirty="0"/>
          </a:p>
          <a:p>
            <a:pPr marL="0" indent="0">
              <a:buNone/>
            </a:pPr>
            <a:endParaRPr lang="en-US" dirty="0"/>
          </a:p>
          <a:p>
            <a:endParaRPr lang="en-US" dirty="0"/>
          </a:p>
        </p:txBody>
      </p:sp>
    </p:spTree>
    <p:extLst>
      <p:ext uri="{BB962C8B-B14F-4D97-AF65-F5344CB8AC3E}">
        <p14:creationId xmlns:p14="http://schemas.microsoft.com/office/powerpoint/2010/main" val="460027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Value Proposition for the Local Library</a:t>
            </a:r>
          </a:p>
        </p:txBody>
      </p:sp>
      <p:sp>
        <p:nvSpPr>
          <p:cNvPr id="3" name="Content Placeholder 2"/>
          <p:cNvSpPr>
            <a:spLocks noGrp="1"/>
          </p:cNvSpPr>
          <p:nvPr>
            <p:ph idx="1"/>
          </p:nvPr>
        </p:nvSpPr>
        <p:spPr/>
        <p:txBody>
          <a:bodyPr>
            <a:normAutofit/>
          </a:bodyPr>
          <a:lstStyle/>
          <a:p>
            <a:r>
              <a:rPr lang="en-US" dirty="0"/>
              <a:t>Much lowered cost for borrowing and lending</a:t>
            </a:r>
          </a:p>
          <a:p>
            <a:pPr lvl="1"/>
            <a:r>
              <a:rPr lang="en-US" dirty="0"/>
              <a:t>Patron initiated</a:t>
            </a:r>
          </a:p>
          <a:p>
            <a:pPr lvl="1"/>
            <a:r>
              <a:rPr lang="en-US" dirty="0"/>
              <a:t>Less expensive staff or students can fulfill most functions</a:t>
            </a:r>
          </a:p>
          <a:p>
            <a:pPr lvl="1"/>
            <a:r>
              <a:rPr lang="en-US" dirty="0"/>
              <a:t>Faster – Better -- Cheaper</a:t>
            </a:r>
          </a:p>
          <a:p>
            <a:r>
              <a:rPr lang="en-US" dirty="0"/>
              <a:t>A unified workflow that is integrated with the ILS</a:t>
            </a:r>
          </a:p>
          <a:p>
            <a:r>
              <a:rPr lang="en-US" dirty="0"/>
              <a:t>Most libraries can have 90%+ of ILL requests met for </a:t>
            </a:r>
            <a:r>
              <a:rPr lang="en-US" dirty="0" err="1"/>
              <a:t>returnables</a:t>
            </a:r>
            <a:r>
              <a:rPr lang="en-US" dirty="0"/>
              <a:t> through INN-Reach</a:t>
            </a:r>
          </a:p>
          <a:p>
            <a:r>
              <a:rPr lang="en-US" dirty="0"/>
              <a:t>Political advantages for cooperation – town-and-gown – cooperation between municipalities</a:t>
            </a:r>
          </a:p>
          <a:p>
            <a:r>
              <a:rPr lang="en-US" dirty="0"/>
              <a:t>Coordinating collection development activities</a:t>
            </a:r>
          </a:p>
          <a:p>
            <a:endParaRPr lang="en-US" dirty="0"/>
          </a:p>
        </p:txBody>
      </p:sp>
    </p:spTree>
    <p:extLst>
      <p:ext uri="{BB962C8B-B14F-4D97-AF65-F5344CB8AC3E}">
        <p14:creationId xmlns:p14="http://schemas.microsoft.com/office/powerpoint/2010/main" val="1832417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to Peer Environment</a:t>
            </a:r>
            <a:endParaRPr lang="en-US" dirty="0"/>
          </a:p>
        </p:txBody>
      </p:sp>
      <p:pic>
        <p:nvPicPr>
          <p:cNvPr id="4" name="Content Placeholder 3" descr="6 point chart.jpg"/>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0" b="100000" l="0" r="96639">
                        <a14:foregroundMark x1="92437" y1="80047" x2="92437" y2="80047"/>
                        <a14:foregroundMark x1="93277" y1="92488" x2="93277" y2="92488"/>
                        <a14:foregroundMark x1="8403" y1="46714" x2="8403" y2="46714"/>
                        <a14:foregroundMark x1="31092" y1="86150" x2="31092" y2="86150"/>
                        <a14:foregroundMark x1="68277" y1="84507" x2="68277" y2="84507"/>
                        <a14:foregroundMark x1="31513" y1="10094" x2="31513" y2="10094"/>
                        <a14:foregroundMark x1="70798" y1="5869" x2="70798" y2="5869"/>
                        <a14:foregroundMark x1="96639" y1="50469" x2="96639" y2="50469"/>
                        <a14:backgroundMark x1="60294" y1="50469" x2="60294" y2="50469"/>
                      </a14:backgroundRemoval>
                    </a14:imgEffect>
                  </a14:imgLayer>
                </a14:imgProps>
              </a:ext>
            </a:extLst>
          </a:blip>
          <a:stretch>
            <a:fillRect/>
          </a:stretch>
        </p:blipFill>
        <p:spPr>
          <a:xfrm rot="19775062">
            <a:off x="571043" y="984335"/>
            <a:ext cx="3620320" cy="3240036"/>
          </a:xfrm>
          <a:prstGeom prst="rect">
            <a:avLst/>
          </a:prstGeom>
        </p:spPr>
      </p:pic>
      <p:pic>
        <p:nvPicPr>
          <p:cNvPr id="9" name="Content Placeholder 3" descr="6 point chart.jpg"/>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6639">
                        <a14:foregroundMark x1="92437" y1="80047" x2="92437" y2="80047"/>
                        <a14:foregroundMark x1="93277" y1="92488" x2="93277" y2="92488"/>
                        <a14:foregroundMark x1="8403" y1="46714" x2="8403" y2="46714"/>
                        <a14:foregroundMark x1="31092" y1="86150" x2="31092" y2="86150"/>
                        <a14:foregroundMark x1="68277" y1="84507" x2="68277" y2="84507"/>
                        <a14:foregroundMark x1="31513" y1="10094" x2="31513" y2="10094"/>
                        <a14:foregroundMark x1="70798" y1="5869" x2="70798" y2="5869"/>
                        <a14:foregroundMark x1="96639" y1="50469" x2="96639" y2="50469"/>
                        <a14:backgroundMark x1="60294" y1="50469" x2="60294" y2="50469"/>
                      </a14:backgroundRemoval>
                    </a14:imgEffect>
                  </a14:imgLayer>
                </a14:imgProps>
              </a:ext>
            </a:extLst>
          </a:blip>
          <a:stretch>
            <a:fillRect/>
          </a:stretch>
        </p:blipFill>
        <p:spPr>
          <a:xfrm rot="19775062">
            <a:off x="4495437" y="984334"/>
            <a:ext cx="3620320" cy="3240036"/>
          </a:xfrm>
          <a:prstGeom prst="rect">
            <a:avLst/>
          </a:prstGeom>
        </p:spPr>
      </p:pic>
      <p:sp>
        <p:nvSpPr>
          <p:cNvPr id="14" name="TextBox 13"/>
          <p:cNvSpPr txBox="1"/>
          <p:nvPr/>
        </p:nvSpPr>
        <p:spPr>
          <a:xfrm>
            <a:off x="2317312" y="2509091"/>
            <a:ext cx="729343" cy="346249"/>
          </a:xfrm>
          <a:prstGeom prst="rect">
            <a:avLst/>
          </a:prstGeom>
          <a:noFill/>
        </p:spPr>
        <p:txBody>
          <a:bodyPr wrap="square" lIns="68580" tIns="34290" rIns="68580" bIns="34290" rtlCol="0">
            <a:spAutoFit/>
          </a:bodyPr>
          <a:lstStyle/>
          <a:p>
            <a:endParaRPr lang="en-US" dirty="0"/>
          </a:p>
        </p:txBody>
      </p:sp>
      <p:sp>
        <p:nvSpPr>
          <p:cNvPr id="12" name="Left-Right Arrow 11"/>
          <p:cNvSpPr/>
          <p:nvPr/>
        </p:nvSpPr>
        <p:spPr>
          <a:xfrm>
            <a:off x="3199078" y="2422616"/>
            <a:ext cx="2281994" cy="3634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2473720"/>
            <a:ext cx="2031326" cy="251558"/>
          </a:xfrm>
          <a:prstGeom prst="rect">
            <a:avLst/>
          </a:prstGeom>
        </p:spPr>
      </p:pic>
      <p:pic>
        <p:nvPicPr>
          <p:cNvPr id="3" name="Picture 2"/>
          <p:cNvPicPr>
            <a:picLocks noChangeAspect="1"/>
          </p:cNvPicPr>
          <p:nvPr/>
        </p:nvPicPr>
        <p:blipFill>
          <a:blip r:embed="rId6"/>
          <a:stretch>
            <a:fillRect/>
          </a:stretch>
        </p:blipFill>
        <p:spPr>
          <a:xfrm>
            <a:off x="1676400" y="2369432"/>
            <a:ext cx="1397921" cy="401454"/>
          </a:xfrm>
          <a:prstGeom prst="rect">
            <a:avLst/>
          </a:prstGeom>
        </p:spPr>
      </p:pic>
    </p:spTree>
    <p:extLst>
      <p:ext uri="{BB962C8B-B14F-4D97-AF65-F5344CB8AC3E}">
        <p14:creationId xmlns:p14="http://schemas.microsoft.com/office/powerpoint/2010/main" val="313936178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642938"/>
            <a:ext cx="11430000" cy="6429375"/>
          </a:xfrm>
          <a:prstGeom prst="rect">
            <a:avLst/>
          </a:prstGeom>
        </p:spPr>
      </p:pic>
      <p:sp>
        <p:nvSpPr>
          <p:cNvPr id="5" name="Left Arrow 4"/>
          <p:cNvSpPr/>
          <p:nvPr/>
        </p:nvSpPr>
        <p:spPr>
          <a:xfrm>
            <a:off x="7786339" y="3211552"/>
            <a:ext cx="794525" cy="4516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Tree>
    <p:extLst>
      <p:ext uri="{BB962C8B-B14F-4D97-AF65-F5344CB8AC3E}">
        <p14:creationId xmlns:p14="http://schemas.microsoft.com/office/powerpoint/2010/main" val="3010755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742950"/>
            <a:ext cx="3868340" cy="617934"/>
          </a:xfrm>
        </p:spPr>
        <p:txBody>
          <a:bodyPr>
            <a:normAutofit/>
          </a:bodyPr>
          <a:lstStyle/>
          <a:p>
            <a:r>
              <a:rPr lang="en-US" sz="2400" dirty="0"/>
              <a:t>Value to Members</a:t>
            </a:r>
          </a:p>
        </p:txBody>
      </p:sp>
      <p:sp>
        <p:nvSpPr>
          <p:cNvPr id="4" name="Content Placeholder 2"/>
          <p:cNvSpPr>
            <a:spLocks noGrp="1"/>
          </p:cNvSpPr>
          <p:nvPr>
            <p:ph sz="half" idx="2"/>
          </p:nvPr>
        </p:nvSpPr>
        <p:spPr>
          <a:xfrm>
            <a:off x="228600" y="1392258"/>
            <a:ext cx="3868340" cy="3294406"/>
          </a:xfrm>
        </p:spPr>
        <p:txBody>
          <a:bodyPr>
            <a:normAutofit fontScale="92500" lnSpcReduction="10000"/>
          </a:bodyPr>
          <a:lstStyle/>
          <a:p>
            <a:r>
              <a:rPr lang="en-US" dirty="0" smtClean="0"/>
              <a:t>Both systems maintain their own union catalog (branding is important)</a:t>
            </a:r>
          </a:p>
          <a:p>
            <a:r>
              <a:rPr lang="en-US" dirty="0" smtClean="0"/>
              <a:t>All patrons can request equally from either union catalog</a:t>
            </a:r>
          </a:p>
          <a:p>
            <a:r>
              <a:rPr lang="en-US" dirty="0" smtClean="0"/>
              <a:t>Staff receive and process requests from both systems in the same way</a:t>
            </a:r>
          </a:p>
          <a:p>
            <a:r>
              <a:rPr lang="en-US" dirty="0" smtClean="0"/>
              <a:t>Over 60 million items from Prospector and MOBIUS combined!</a:t>
            </a:r>
          </a:p>
          <a:p>
            <a:r>
              <a:rPr lang="en-US" dirty="0" smtClean="0"/>
              <a:t>Why?</a:t>
            </a:r>
          </a:p>
          <a:p>
            <a:pPr lvl="1"/>
            <a:r>
              <a:rPr lang="en-US" dirty="0" smtClean="0"/>
              <a:t>More stuff</a:t>
            </a:r>
          </a:p>
          <a:p>
            <a:pPr lvl="1"/>
            <a:r>
              <a:rPr lang="en-US" dirty="0" smtClean="0"/>
              <a:t>All checked out regionally</a:t>
            </a:r>
          </a:p>
          <a:p>
            <a:pPr lvl="1"/>
            <a:r>
              <a:rPr lang="en-US" dirty="0" smtClean="0"/>
              <a:t>Regional specialties</a:t>
            </a:r>
          </a:p>
          <a:p>
            <a:pPr lvl="1"/>
            <a:r>
              <a:rPr lang="en-US" dirty="0" smtClean="0"/>
              <a:t>Rare &amp; unusual items</a:t>
            </a:r>
          </a:p>
          <a:p>
            <a:pPr lvl="1"/>
            <a:r>
              <a:rPr lang="en-US" dirty="0" smtClean="0"/>
              <a:t>Better than traditional ILL</a:t>
            </a:r>
            <a:endParaRPr lang="en-US" dirty="0"/>
          </a:p>
        </p:txBody>
      </p:sp>
      <p:sp>
        <p:nvSpPr>
          <p:cNvPr id="8" name="Text Placeholder 7"/>
          <p:cNvSpPr>
            <a:spLocks noGrp="1"/>
          </p:cNvSpPr>
          <p:nvPr>
            <p:ph type="body" sz="quarter" idx="3"/>
          </p:nvPr>
        </p:nvSpPr>
        <p:spPr>
          <a:xfrm>
            <a:off x="4171949" y="774324"/>
            <a:ext cx="3887391" cy="617934"/>
          </a:xfrm>
        </p:spPr>
        <p:txBody>
          <a:bodyPr>
            <a:normAutofit/>
          </a:bodyPr>
          <a:lstStyle/>
          <a:p>
            <a:r>
              <a:rPr lang="en-US" sz="2400" dirty="0"/>
              <a:t>Challenges</a:t>
            </a:r>
          </a:p>
        </p:txBody>
      </p:sp>
      <p:sp>
        <p:nvSpPr>
          <p:cNvPr id="9" name="Content Placeholder 8"/>
          <p:cNvSpPr>
            <a:spLocks noGrp="1"/>
          </p:cNvSpPr>
          <p:nvPr>
            <p:ph sz="quarter" idx="4"/>
          </p:nvPr>
        </p:nvSpPr>
        <p:spPr>
          <a:xfrm>
            <a:off x="4227908" y="1392259"/>
            <a:ext cx="3887391" cy="3011996"/>
          </a:xfrm>
        </p:spPr>
        <p:txBody>
          <a:bodyPr>
            <a:normAutofit/>
          </a:bodyPr>
          <a:lstStyle/>
          <a:p>
            <a:r>
              <a:rPr lang="en-US" dirty="0" smtClean="0"/>
              <a:t>Delivery of materials</a:t>
            </a:r>
          </a:p>
          <a:p>
            <a:pPr lvl="1"/>
            <a:r>
              <a:rPr lang="en-US" dirty="0" smtClean="0"/>
              <a:t>Getting the courier to perform</a:t>
            </a:r>
          </a:p>
          <a:p>
            <a:pPr lvl="1"/>
            <a:r>
              <a:rPr lang="en-US" dirty="0" smtClean="0"/>
              <a:t>We have Kansas in between!</a:t>
            </a:r>
          </a:p>
          <a:p>
            <a:r>
              <a:rPr lang="en-US" dirty="0" smtClean="0"/>
              <a:t>Reconciling policies between the systems</a:t>
            </a:r>
          </a:p>
          <a:p>
            <a:pPr lvl="1"/>
            <a:r>
              <a:rPr lang="en-US" dirty="0" smtClean="0"/>
              <a:t>Loan periods, fines, lost item fees</a:t>
            </a:r>
          </a:p>
          <a:p>
            <a:r>
              <a:rPr lang="en-US" dirty="0" smtClean="0"/>
              <a:t>Adjustments to workflow with doubling of participating libraries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4400550"/>
            <a:ext cx="1096787" cy="376962"/>
          </a:xfrm>
          <a:prstGeom prst="rect">
            <a:avLst/>
          </a:prstGeom>
        </p:spPr>
      </p:pic>
      <p:sp>
        <p:nvSpPr>
          <p:cNvPr id="10" name="Title 1"/>
          <p:cNvSpPr>
            <a:spLocks noGrp="1"/>
          </p:cNvSpPr>
          <p:nvPr>
            <p:ph type="title"/>
          </p:nvPr>
        </p:nvSpPr>
        <p:spPr>
          <a:xfrm>
            <a:off x="152400" y="133350"/>
            <a:ext cx="8839200" cy="536971"/>
          </a:xfrm>
        </p:spPr>
        <p:txBody>
          <a:bodyPr>
            <a:normAutofit/>
          </a:bodyPr>
          <a:lstStyle/>
          <a:p>
            <a:r>
              <a:rPr lang="en-US" dirty="0" smtClean="0"/>
              <a:t>Peer to Peer Requesting</a:t>
            </a:r>
            <a:endParaRPr lang="en-US" dirty="0"/>
          </a:p>
        </p:txBody>
      </p:sp>
    </p:spTree>
    <p:extLst>
      <p:ext uri="{BB962C8B-B14F-4D97-AF65-F5344CB8AC3E}">
        <p14:creationId xmlns:p14="http://schemas.microsoft.com/office/powerpoint/2010/main" val="20433171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872918908"/>
              </p:ext>
            </p:extLst>
          </p:nvPr>
        </p:nvGraphicFramePr>
        <p:xfrm>
          <a:off x="1600200" y="1123950"/>
          <a:ext cx="58293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304800" y="285750"/>
            <a:ext cx="8839200" cy="536971"/>
          </a:xfrm>
          <a:prstGeom prst="rect">
            <a:avLst/>
          </a:prstGeom>
        </p:spPr>
        <p:txBody>
          <a:bodyPr vert="horz" lIns="91440" tIns="45720" rIns="91440" bIns="45720" rtlCol="0" anchor="ctr">
            <a:normAutofit fontScale="90000" lnSpcReduction="10000"/>
          </a:bodyPr>
          <a:lstStyle>
            <a:lvl1pPr algn="l" defTabSz="457200" rtl="0" eaLnBrk="1" latinLnBrk="0" hangingPunct="1">
              <a:spcBef>
                <a:spcPct val="0"/>
              </a:spcBef>
              <a:buNone/>
              <a:defRPr sz="3600" b="1" kern="1200">
                <a:solidFill>
                  <a:srgbClr val="FF6600"/>
                </a:solidFill>
                <a:latin typeface="Helvetica"/>
                <a:ea typeface="+mj-ea"/>
                <a:cs typeface="Helvetica"/>
              </a:defRPr>
            </a:lvl1pPr>
          </a:lstStyle>
          <a:p>
            <a:r>
              <a:rPr lang="en-US" dirty="0" smtClean="0"/>
              <a:t>Prospector – 3% of all MOBIUS Fulfillments</a:t>
            </a:r>
            <a:endParaRPr lang="en-US" dirty="0"/>
          </a:p>
        </p:txBody>
      </p:sp>
    </p:spTree>
    <p:extLst>
      <p:ext uri="{BB962C8B-B14F-4D97-AF65-F5344CB8AC3E}">
        <p14:creationId xmlns:p14="http://schemas.microsoft.com/office/powerpoint/2010/main" val="33847125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914400" y="285750"/>
            <a:ext cx="4857750" cy="857250"/>
          </a:xfrm>
        </p:spPr>
        <p:txBody>
          <a:bodyPr>
            <a:normAutofit/>
          </a:bodyPr>
          <a:lstStyle/>
          <a:p>
            <a:pPr algn="l"/>
            <a:r>
              <a:rPr lang="en-US" sz="2700" dirty="0"/>
              <a:t>Successful Journey Since </a:t>
            </a:r>
            <a:r>
              <a:rPr lang="en-US" sz="2700" dirty="0" smtClean="0"/>
              <a:t>1998…</a:t>
            </a:r>
            <a:endParaRPr lang="en-US" sz="2700" dirty="0"/>
          </a:p>
        </p:txBody>
      </p:sp>
      <p:sp>
        <p:nvSpPr>
          <p:cNvPr id="32771" name="Rectangle 1027"/>
          <p:cNvSpPr>
            <a:spLocks noGrp="1" noChangeArrowheads="1"/>
          </p:cNvSpPr>
          <p:nvPr>
            <p:ph type="body" idx="1"/>
          </p:nvPr>
        </p:nvSpPr>
        <p:spPr>
          <a:xfrm>
            <a:off x="914400" y="1200150"/>
            <a:ext cx="3771900" cy="3314700"/>
          </a:xfrm>
        </p:spPr>
        <p:txBody>
          <a:bodyPr>
            <a:normAutofit/>
          </a:bodyPr>
          <a:lstStyle/>
          <a:p>
            <a:r>
              <a:rPr lang="en-US" dirty="0" smtClean="0"/>
              <a:t>MOBIUS</a:t>
            </a:r>
            <a:r>
              <a:rPr lang="en-US" sz="1800" dirty="0" smtClean="0"/>
              <a:t> </a:t>
            </a:r>
            <a:r>
              <a:rPr lang="en-US" sz="1800" dirty="0"/>
              <a:t>has been a huge success with patrons and library staff!</a:t>
            </a:r>
          </a:p>
          <a:p>
            <a:r>
              <a:rPr lang="en-US" sz="1800" dirty="0"/>
              <a:t>It is playing an important role in delivering materials in a time of declining budgets</a:t>
            </a:r>
          </a:p>
          <a:p>
            <a:r>
              <a:rPr lang="en-US" sz="1800" dirty="0"/>
              <a:t>It leverages and promotes inter-institutional cooperation</a:t>
            </a:r>
          </a:p>
          <a:p>
            <a:r>
              <a:rPr lang="en-US" sz="1800" dirty="0"/>
              <a:t>It is being used as a tool for shared collection development and other related </a:t>
            </a:r>
            <a:r>
              <a:rPr lang="en-US" sz="1800" dirty="0" smtClean="0"/>
              <a:t>projects</a:t>
            </a:r>
          </a:p>
          <a:p>
            <a:r>
              <a:rPr lang="en-US" dirty="0" smtClean="0"/>
              <a:t>I knew we were successful the moment we became a verb!</a:t>
            </a:r>
            <a:endParaRPr lang="en-US" sz="1800" dirty="0" smtClean="0"/>
          </a:p>
          <a:p>
            <a:pPr marL="0" indent="0">
              <a:buNone/>
            </a:pPr>
            <a:endParaRPr lang="en-US" sz="1800" dirty="0"/>
          </a:p>
        </p:txBody>
      </p:sp>
      <p:pic>
        <p:nvPicPr>
          <p:cNvPr id="5" name="Picture 4" descr="C:\Documents and Settings\rose\Local Settings\Temporary Internet Files\Content.IE5\JC2HKK90\MP900438355[1].jpg"/>
          <p:cNvPicPr>
            <a:picLocks noChangeAspect="1" noChangeArrowheads="1"/>
          </p:cNvPicPr>
          <p:nvPr/>
        </p:nvPicPr>
        <p:blipFill>
          <a:blip r:embed="rId3" cstate="print"/>
          <a:srcRect/>
          <a:stretch>
            <a:fillRect/>
          </a:stretch>
        </p:blipFill>
        <p:spPr bwMode="auto">
          <a:xfrm>
            <a:off x="5029200" y="1408594"/>
            <a:ext cx="1600200" cy="2396876"/>
          </a:xfrm>
          <a:prstGeom prst="rect">
            <a:avLst/>
          </a:prstGeom>
          <a:noFill/>
        </p:spPr>
      </p:pic>
    </p:spTree>
    <p:extLst>
      <p:ext uri="{BB962C8B-B14F-4D97-AF65-F5344CB8AC3E}">
        <p14:creationId xmlns:p14="http://schemas.microsoft.com/office/powerpoint/2010/main" val="3082274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cost-effective resource sharing</a:t>
            </a:r>
            <a:endParaRPr lang="en-US" dirty="0"/>
          </a:p>
        </p:txBody>
      </p:sp>
      <p:sp>
        <p:nvSpPr>
          <p:cNvPr id="4" name="TextBox 3"/>
          <p:cNvSpPr txBox="1"/>
          <p:nvPr/>
        </p:nvSpPr>
        <p:spPr>
          <a:xfrm>
            <a:off x="514752" y="2332029"/>
            <a:ext cx="8269937" cy="523220"/>
          </a:xfrm>
          <a:prstGeom prst="rect">
            <a:avLst/>
          </a:prstGeom>
          <a:noFill/>
        </p:spPr>
        <p:txBody>
          <a:bodyPr wrap="none" rtlCol="0">
            <a:spAutoFit/>
          </a:bodyPr>
          <a:lstStyle/>
          <a:p>
            <a:r>
              <a:rPr lang="en-US" sz="2800" dirty="0" smtClean="0"/>
              <a:t>Value = (Fulfillments – Costs) x Community Benefit</a:t>
            </a:r>
            <a:endParaRPr lang="en-US" sz="2800" dirty="0"/>
          </a:p>
        </p:txBody>
      </p:sp>
    </p:spTree>
    <p:extLst>
      <p:ext uri="{BB962C8B-B14F-4D97-AF65-F5344CB8AC3E}">
        <p14:creationId xmlns:p14="http://schemas.microsoft.com/office/powerpoint/2010/main" val="1100262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Questions?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79944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three Cs of resource sharing</a:t>
            </a:r>
            <a:endParaRPr lang="en-US" dirty="0"/>
          </a:p>
        </p:txBody>
      </p:sp>
      <p:sp>
        <p:nvSpPr>
          <p:cNvPr id="5" name="Content Placeholder 4"/>
          <p:cNvSpPr>
            <a:spLocks noGrp="1"/>
          </p:cNvSpPr>
          <p:nvPr>
            <p:ph idx="1"/>
          </p:nvPr>
        </p:nvSpPr>
        <p:spPr/>
        <p:txBody>
          <a:bodyPr/>
          <a:lstStyle/>
          <a:p>
            <a:r>
              <a:rPr lang="en-US" dirty="0" smtClean="0"/>
              <a:t>Costs</a:t>
            </a:r>
          </a:p>
          <a:p>
            <a:r>
              <a:rPr lang="en-US" dirty="0" smtClean="0"/>
              <a:t>Courier</a:t>
            </a:r>
          </a:p>
          <a:p>
            <a:r>
              <a:rPr lang="en-US" dirty="0" smtClean="0"/>
              <a:t>Community</a:t>
            </a:r>
            <a:endParaRPr lang="en-US" dirty="0"/>
          </a:p>
        </p:txBody>
      </p:sp>
    </p:spTree>
    <p:extLst>
      <p:ext uri="{BB962C8B-B14F-4D97-AF65-F5344CB8AC3E}">
        <p14:creationId xmlns:p14="http://schemas.microsoft.com/office/powerpoint/2010/main" val="688328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Cost</a:t>
            </a:r>
            <a:endParaRPr lang="en-US" dirty="0"/>
          </a:p>
        </p:txBody>
      </p:sp>
      <p:sp>
        <p:nvSpPr>
          <p:cNvPr id="5" name="Subtitle 4"/>
          <p:cNvSpPr>
            <a:spLocks noGrp="1"/>
          </p:cNvSpPr>
          <p:nvPr>
            <p:ph type="subTitle" idx="1"/>
          </p:nvPr>
        </p:nvSpPr>
        <p:spPr/>
        <p:txBody>
          <a:bodyPr/>
          <a:lstStyle/>
          <a:p>
            <a:r>
              <a:rPr lang="en-US" dirty="0" smtClean="0"/>
              <a:t>Quantifying Resource Sharing</a:t>
            </a:r>
            <a:endParaRPr lang="en-US" dirty="0"/>
          </a:p>
        </p:txBody>
      </p:sp>
    </p:spTree>
    <p:extLst>
      <p:ext uri="{BB962C8B-B14F-4D97-AF65-F5344CB8AC3E}">
        <p14:creationId xmlns:p14="http://schemas.microsoft.com/office/powerpoint/2010/main" val="4063792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Collections Savings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In 2015, our libraries saved $9,676,334.14 by borrowing books through MOBIUS instead of purchasing them for their libraries.  </a:t>
            </a:r>
          </a:p>
          <a:p>
            <a:endParaRPr lang="en-US" dirty="0" smtClean="0"/>
          </a:p>
          <a:p>
            <a:pPr lvl="1"/>
            <a:r>
              <a:rPr lang="en-US" dirty="0" smtClean="0"/>
              <a:t>Based on the average price of $72.77 for an academic book and $15.32 for a public library book. </a:t>
            </a:r>
            <a:endParaRPr lang="en-US" dirty="0"/>
          </a:p>
        </p:txBody>
      </p:sp>
    </p:spTree>
    <p:extLst>
      <p:ext uri="{BB962C8B-B14F-4D97-AF65-F5344CB8AC3E}">
        <p14:creationId xmlns:p14="http://schemas.microsoft.com/office/powerpoint/2010/main" val="4271046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dollar value of resource sharing?</a:t>
            </a:r>
            <a:endParaRPr lang="en-US" dirty="0"/>
          </a:p>
        </p:txBody>
      </p:sp>
      <p:sp>
        <p:nvSpPr>
          <p:cNvPr id="3" name="Content Placeholder 2"/>
          <p:cNvSpPr>
            <a:spLocks noGrp="1"/>
          </p:cNvSpPr>
          <p:nvPr>
            <p:ph idx="1"/>
          </p:nvPr>
        </p:nvSpPr>
        <p:spPr/>
        <p:txBody>
          <a:bodyPr/>
          <a:lstStyle/>
          <a:p>
            <a:r>
              <a:rPr lang="en-US" dirty="0" smtClean="0"/>
              <a:t>Costs</a:t>
            </a:r>
          </a:p>
          <a:p>
            <a:pPr lvl="1"/>
            <a:r>
              <a:rPr lang="en-US" dirty="0" smtClean="0"/>
              <a:t>Costs of resource sharing software</a:t>
            </a:r>
          </a:p>
          <a:p>
            <a:pPr lvl="1"/>
            <a:r>
              <a:rPr lang="en-US" dirty="0" smtClean="0"/>
              <a:t>Costs of courier</a:t>
            </a:r>
          </a:p>
          <a:p>
            <a:pPr lvl="1"/>
            <a:r>
              <a:rPr lang="en-US" dirty="0" smtClean="0"/>
              <a:t>Costs of staff time</a:t>
            </a:r>
          </a:p>
          <a:p>
            <a:r>
              <a:rPr lang="en-US" dirty="0" err="1" smtClean="0"/>
              <a:t>Fullfillments</a:t>
            </a:r>
            <a:r>
              <a:rPr lang="en-US" dirty="0" smtClean="0"/>
              <a:t> Value</a:t>
            </a:r>
          </a:p>
          <a:p>
            <a:pPr lvl="1"/>
            <a:r>
              <a:rPr lang="en-US" dirty="0" smtClean="0"/>
              <a:t>Dollar value of borrowed materials: fulfillments</a:t>
            </a:r>
          </a:p>
          <a:p>
            <a:pPr lvl="1"/>
            <a:r>
              <a:rPr lang="en-US" dirty="0" smtClean="0"/>
              <a:t>Fulfillment rate</a:t>
            </a:r>
          </a:p>
          <a:p>
            <a:r>
              <a:rPr lang="en-US" dirty="0" err="1" smtClean="0"/>
              <a:t>Fullfillments</a:t>
            </a:r>
            <a:r>
              <a:rPr lang="en-US" dirty="0" smtClean="0"/>
              <a:t> – Costs = Effective $ value of resource sharing materials</a:t>
            </a:r>
          </a:p>
          <a:p>
            <a:r>
              <a:rPr lang="en-US" dirty="0" smtClean="0"/>
              <a:t>To get the best effective value</a:t>
            </a:r>
          </a:p>
          <a:p>
            <a:pPr lvl="1"/>
            <a:r>
              <a:rPr lang="en-US" dirty="0" smtClean="0"/>
              <a:t>Higher numbers are better for fulfillments</a:t>
            </a:r>
          </a:p>
          <a:p>
            <a:pPr lvl="1"/>
            <a:r>
              <a:rPr lang="en-US" dirty="0" smtClean="0"/>
              <a:t>Lower numbers are better for costs</a:t>
            </a:r>
          </a:p>
          <a:p>
            <a:pPr lvl="1"/>
            <a:endParaRPr lang="en-US" dirty="0"/>
          </a:p>
        </p:txBody>
      </p:sp>
    </p:spTree>
    <p:extLst>
      <p:ext uri="{BB962C8B-B14F-4D97-AF65-F5344CB8AC3E}">
        <p14:creationId xmlns:p14="http://schemas.microsoft.com/office/powerpoint/2010/main" val="272445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70670" y="0"/>
            <a:ext cx="5881224" cy="4685376"/>
          </a:xfrm>
          <a:prstGeom prst="rect">
            <a:avLst/>
          </a:prstGeom>
        </p:spPr>
      </p:pic>
      <p:sp>
        <p:nvSpPr>
          <p:cNvPr id="5" name="Rounded Rectangle 4"/>
          <p:cNvSpPr/>
          <p:nvPr/>
        </p:nvSpPr>
        <p:spPr>
          <a:xfrm>
            <a:off x="2428166" y="2763672"/>
            <a:ext cx="1549002" cy="558317"/>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8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Value calculation for the top borrower in MOBIUS</a:t>
            </a:r>
          </a:p>
        </p:txBody>
      </p:sp>
      <p:graphicFrame>
        <p:nvGraphicFramePr>
          <p:cNvPr id="8" name="Content Placeholder 3"/>
          <p:cNvGraphicFramePr>
            <a:graphicFrameLocks noGrp="1"/>
          </p:cNvGraphicFramePr>
          <p:nvPr>
            <p:ph sz="half" idx="1"/>
            <p:extLst>
              <p:ext uri="{D42A27DB-BD31-4B8C-83A1-F6EECF244321}">
                <p14:modId xmlns:p14="http://schemas.microsoft.com/office/powerpoint/2010/main" val="254114149"/>
              </p:ext>
            </p:extLst>
          </p:nvPr>
        </p:nvGraphicFramePr>
        <p:xfrm>
          <a:off x="2316527" y="1376438"/>
          <a:ext cx="4271542" cy="1604512"/>
        </p:xfrm>
        <a:graphic>
          <a:graphicData uri="http://schemas.openxmlformats.org/drawingml/2006/table">
            <a:tbl>
              <a:tblPr firstRow="1" bandRow="1">
                <a:tableStyleId>{21E4AEA4-8DFA-4A89-87EB-49C32662AFE0}</a:tableStyleId>
              </a:tblPr>
              <a:tblGrid>
                <a:gridCol w="2135771"/>
                <a:gridCol w="2135771"/>
              </a:tblGrid>
              <a:tr h="342900">
                <a:tc>
                  <a:txBody>
                    <a:bodyPr/>
                    <a:lstStyle/>
                    <a:p>
                      <a:r>
                        <a:rPr lang="en-US" sz="1800" dirty="0" smtClean="0"/>
                        <a:t>MOBIUS</a:t>
                      </a:r>
                      <a:endParaRPr lang="en-US" sz="1800" dirty="0"/>
                    </a:p>
                  </a:txBody>
                  <a:tcPr marL="56027" marR="56027" marT="34290" marB="34290" anchor="ctr"/>
                </a:tc>
                <a:tc>
                  <a:txBody>
                    <a:bodyPr/>
                    <a:lstStyle/>
                    <a:p>
                      <a:pPr algn="ctr"/>
                      <a:r>
                        <a:rPr lang="en-US" sz="1800" dirty="0" smtClean="0"/>
                        <a:t>2015</a:t>
                      </a:r>
                      <a:endParaRPr lang="en-US" sz="1800" dirty="0"/>
                    </a:p>
                  </a:txBody>
                  <a:tcPr marL="56027" marR="56027" marT="34290" marB="34290" anchor="ctr"/>
                </a:tc>
              </a:tr>
              <a:tr h="486016">
                <a:tc>
                  <a:txBody>
                    <a:bodyPr/>
                    <a:lstStyle/>
                    <a:p>
                      <a:r>
                        <a:rPr lang="en-US" sz="1800" dirty="0" smtClean="0"/>
                        <a:t>Fulfillments</a:t>
                      </a:r>
                      <a:endParaRPr lang="en-US" sz="1800" dirty="0"/>
                    </a:p>
                  </a:txBody>
                  <a:tcPr marL="56027" marR="56027" marT="34290" marB="34290" anchor="ctr"/>
                </a:tc>
                <a:tc>
                  <a:txBody>
                    <a:bodyPr/>
                    <a:lstStyle/>
                    <a:p>
                      <a:pPr algn="ctr"/>
                      <a:r>
                        <a:rPr lang="is-IS" sz="1800" b="0" i="0" u="none" strike="noStrike" kern="1200" baseline="0" dirty="0" smtClean="0">
                          <a:solidFill>
                            <a:schemeClr val="dk1"/>
                          </a:solidFill>
                          <a:latin typeface="+mn-lt"/>
                          <a:ea typeface="+mn-ea"/>
                          <a:cs typeface="+mn-cs"/>
                        </a:rPr>
                        <a:t>26,735 </a:t>
                      </a:r>
                    </a:p>
                  </a:txBody>
                  <a:tcPr marL="56027" marR="56027" marT="34290" marB="34290" anchor="ctr"/>
                </a:tc>
              </a:tr>
              <a:tr h="432696">
                <a:tc>
                  <a:txBody>
                    <a:bodyPr/>
                    <a:lstStyle/>
                    <a:p>
                      <a:r>
                        <a:rPr lang="en-US" sz="1800" dirty="0" smtClean="0"/>
                        <a:t>Cost</a:t>
                      </a:r>
                      <a:r>
                        <a:rPr lang="en-US" sz="1800" baseline="0" dirty="0" smtClean="0"/>
                        <a:t> per copy</a:t>
                      </a:r>
                      <a:endParaRPr lang="en-US" sz="1800" dirty="0"/>
                    </a:p>
                  </a:txBody>
                  <a:tcPr marL="56027" marR="56027" marT="34290" marB="34290" anchor="ctr"/>
                </a:tc>
                <a:tc>
                  <a:txBody>
                    <a:bodyPr/>
                    <a:lstStyle/>
                    <a:p>
                      <a:pPr algn="ctr"/>
                      <a:r>
                        <a:rPr lang="en-US" sz="1800" dirty="0" smtClean="0"/>
                        <a:t>$27</a:t>
                      </a:r>
                      <a:endParaRPr lang="en-US" sz="1800" dirty="0"/>
                    </a:p>
                  </a:txBody>
                  <a:tcPr marL="56027" marR="56027" marT="34290" marB="34290" anchor="ctr"/>
                </a:tc>
              </a:tr>
              <a:tr h="342900">
                <a:tc>
                  <a:txBody>
                    <a:bodyPr/>
                    <a:lstStyle/>
                    <a:p>
                      <a:r>
                        <a:rPr lang="en-US" sz="1800" dirty="0" smtClean="0"/>
                        <a:t>Value of fulfillments</a:t>
                      </a:r>
                      <a:endParaRPr lang="en-US" sz="1800" dirty="0"/>
                    </a:p>
                  </a:txBody>
                  <a:tcPr marL="56027" marR="56027" marT="34290" marB="34290" anchor="ctr"/>
                </a:tc>
                <a:tc>
                  <a:txBody>
                    <a:bodyPr/>
                    <a:lstStyle/>
                    <a:p>
                      <a:pPr algn="ctr"/>
                      <a:r>
                        <a:rPr kumimoji="0" lang="en-US" sz="1800" b="0" i="0" u="none" strike="noStrike" cap="none" normalizeH="0" baseline="0" dirty="0" smtClean="0">
                          <a:ln>
                            <a:noFill/>
                          </a:ln>
                          <a:solidFill>
                            <a:srgbClr val="000000"/>
                          </a:solidFill>
                          <a:effectLst/>
                          <a:latin typeface="Arial" charset="0"/>
                          <a:ea typeface="MS PGothic" pitchFamily="34" charset="-128"/>
                        </a:rPr>
                        <a:t>$721,845</a:t>
                      </a:r>
                      <a:endParaRPr lang="en-US" sz="1800" dirty="0"/>
                    </a:p>
                  </a:txBody>
                  <a:tcPr marL="56027" marR="56027" marT="34290" marB="34290" anchor="ctr"/>
                </a:tc>
              </a:tr>
            </a:tbl>
          </a:graphicData>
        </a:graphic>
      </p:graphicFrame>
    </p:spTree>
    <p:extLst>
      <p:ext uri="{BB962C8B-B14F-4D97-AF65-F5344CB8AC3E}">
        <p14:creationId xmlns:p14="http://schemas.microsoft.com/office/powerpoint/2010/main" val="99469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IUG2016_template">
  <a:themeElements>
    <a:clrScheme name="Custom 130">
      <a:dk1>
        <a:srgbClr val="F76E1E"/>
      </a:dk1>
      <a:lt1>
        <a:srgbClr val="FFFFFF"/>
      </a:lt1>
      <a:dk2>
        <a:srgbClr val="5087A4"/>
      </a:dk2>
      <a:lt2>
        <a:srgbClr val="EEECE1"/>
      </a:lt2>
      <a:accent1>
        <a:srgbClr val="2080A2"/>
      </a:accent1>
      <a:accent2>
        <a:srgbClr val="F76E1E"/>
      </a:accent2>
      <a:accent3>
        <a:srgbClr val="566D90"/>
      </a:accent3>
      <a:accent4>
        <a:srgbClr val="8064A2"/>
      </a:accent4>
      <a:accent5>
        <a:srgbClr val="6C9DD3"/>
      </a:accent5>
      <a:accent6>
        <a:srgbClr val="6C9DD3"/>
      </a:accent6>
      <a:hlink>
        <a:srgbClr val="0000FF"/>
      </a:hlink>
      <a:folHlink>
        <a:srgbClr val="800080"/>
      </a:folHlink>
    </a:clrScheme>
    <a:fontScheme name="Office 2">
      <a:majorFont>
        <a:latin typeface="Open Sans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 Sans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542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2016 Powerpoint.potx [Read-Only]" id="{C901AA83-229A-4D3E-B3E6-5C014EF955C9}" vid="{FE2BBBF3-4AD4-4AE9-9071-9881498CED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IUG2016_template.potx</Template>
  <TotalTime>19683</TotalTime>
  <Words>2569</Words>
  <Application>Microsoft Office PowerPoint</Application>
  <PresentationFormat>On-screen Show (16:9)</PresentationFormat>
  <Paragraphs>259</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MS PGothic</vt:lpstr>
      <vt:lpstr>Arial</vt:lpstr>
      <vt:lpstr>Calibri</vt:lpstr>
      <vt:lpstr>Helvetica</vt:lpstr>
      <vt:lpstr>Open Sans Light</vt:lpstr>
      <vt:lpstr>IUG2016_template</vt:lpstr>
      <vt:lpstr>PowerPoint Presentation</vt:lpstr>
      <vt:lpstr>Cost Effective Resource Sharing</vt:lpstr>
      <vt:lpstr>Calculating cost-effective resource sharing</vt:lpstr>
      <vt:lpstr>The three Cs of resource sharing</vt:lpstr>
      <vt:lpstr>Cost</vt:lpstr>
      <vt:lpstr> Collections Savings </vt:lpstr>
      <vt:lpstr>What’s the dollar value of resource sharing?</vt:lpstr>
      <vt:lpstr>PowerPoint Presentation</vt:lpstr>
      <vt:lpstr>Value calculation for the top borrower in MOBIUS</vt:lpstr>
      <vt:lpstr>Value calculation for all MOBIUS libraries</vt:lpstr>
      <vt:lpstr>Fill rate affects value</vt:lpstr>
      <vt:lpstr>Courier</vt:lpstr>
      <vt:lpstr>Courier Savings  </vt:lpstr>
      <vt:lpstr>PowerPoint Presentation</vt:lpstr>
      <vt:lpstr>PowerPoint Presentation</vt:lpstr>
      <vt:lpstr>Community</vt:lpstr>
      <vt:lpstr>PowerPoint Presentation</vt:lpstr>
      <vt:lpstr>MOBIUS -- We are ALL about Resource Sharing</vt:lpstr>
      <vt:lpstr>MOBIUS Libraries</vt:lpstr>
      <vt:lpstr>INN-Reach Allows Us to Expand </vt:lpstr>
      <vt:lpstr>Vision for Collaboration</vt:lpstr>
      <vt:lpstr>MOBIUS Union Catalog</vt:lpstr>
      <vt:lpstr>Value Proposition for the Consortium</vt:lpstr>
      <vt:lpstr>Value Proposition for the Local Library</vt:lpstr>
      <vt:lpstr>Peer to Peer Environment</vt:lpstr>
      <vt:lpstr>PowerPoint Presentation</vt:lpstr>
      <vt:lpstr>Peer to Peer Requesting</vt:lpstr>
      <vt:lpstr>PowerPoint Presentation</vt:lpstr>
      <vt:lpstr>Successful Journey Since 1998…</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Dario Celevante</dc:creator>
  <cp:lastModifiedBy>Donna Bacon</cp:lastModifiedBy>
  <cp:revision>446</cp:revision>
  <cp:lastPrinted>2014-05-01T22:44:27Z</cp:lastPrinted>
  <dcterms:created xsi:type="dcterms:W3CDTF">2015-08-15T21:25:20Z</dcterms:created>
  <dcterms:modified xsi:type="dcterms:W3CDTF">2016-03-25T13:20:16Z</dcterms:modified>
</cp:coreProperties>
</file>