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57" r:id="rId4"/>
    <p:sldId id="264" r:id="rId5"/>
    <p:sldId id="265" r:id="rId6"/>
    <p:sldId id="274" r:id="rId7"/>
    <p:sldId id="275" r:id="rId8"/>
    <p:sldId id="266" r:id="rId9"/>
    <p:sldId id="259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7B7B7B"/>
    <a:srgbClr val="FFC05B"/>
    <a:srgbClr val="800000"/>
    <a:srgbClr val="F3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4"/>
    <p:restoredTop sz="94591"/>
  </p:normalViewPr>
  <p:slideViewPr>
    <p:cSldViewPr snapToGrid="0" snapToObjects="1">
      <p:cViewPr varScale="1">
        <p:scale>
          <a:sx n="110" d="100"/>
          <a:sy n="110" d="100"/>
        </p:scale>
        <p:origin x="1094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C31CA-B675-4054-86C4-A35DF229C87A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68FA9-B8FD-41F6-BA84-FF58CA43E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42D1674-EF7F-8945-9575-E6C0EC5B7D70}"/>
              </a:ext>
            </a:extLst>
          </p:cNvPr>
          <p:cNvSpPr/>
          <p:nvPr userDrawn="1"/>
        </p:nvSpPr>
        <p:spPr>
          <a:xfrm>
            <a:off x="4" y="1"/>
            <a:ext cx="9143999" cy="51434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5612"/>
            <a:ext cx="7772400" cy="70208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37693"/>
            <a:ext cx="7772400" cy="391224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4AD85-84C7-0E45-A832-180DC15915AD}"/>
              </a:ext>
            </a:extLst>
          </p:cNvPr>
          <p:cNvSpPr/>
          <p:nvPr userDrawn="1"/>
        </p:nvSpPr>
        <p:spPr>
          <a:xfrm>
            <a:off x="1" y="3862918"/>
            <a:ext cx="9144000" cy="128058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3B000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0F5875B-E220-D04B-8699-149FEFB950F1}"/>
              </a:ext>
            </a:extLst>
          </p:cNvPr>
          <p:cNvSpPr txBox="1">
            <a:spLocks/>
          </p:cNvSpPr>
          <p:nvPr userDrawn="1"/>
        </p:nvSpPr>
        <p:spPr>
          <a:xfrm>
            <a:off x="1371600" y="4143696"/>
            <a:ext cx="6400800" cy="757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Sunday, May 5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Pre-Conference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Monday, May 6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r-IN" sz="2000" dirty="0">
                <a:solidFill>
                  <a:schemeClr val="bg1"/>
                </a:solidFill>
                <a:latin typeface="Arial" panose="020B0604020202020204" pitchFamily="34" charset="0"/>
              </a:rPr>
              <a:t>–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Wednesday, May 8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Main Conference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F8B310-CF8F-F244-B388-5533A041F5EE}"/>
              </a:ext>
            </a:extLst>
          </p:cNvPr>
          <p:cNvSpPr/>
          <p:nvPr userDrawn="1"/>
        </p:nvSpPr>
        <p:spPr>
          <a:xfrm>
            <a:off x="3" y="835612"/>
            <a:ext cx="197555" cy="688389"/>
          </a:xfrm>
          <a:prstGeom prst="rect">
            <a:avLst/>
          </a:prstGeom>
          <a:solidFill>
            <a:srgbClr val="FFC0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3B000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3DDCEC-51AE-E549-8943-C90AADDFC090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85800" y="2251580"/>
            <a:ext cx="8001000" cy="357612"/>
          </a:xfrm>
        </p:spPr>
        <p:txBody>
          <a:bodyPr>
            <a:normAutofit/>
          </a:bodyPr>
          <a:lstStyle>
            <a:lvl1pPr marL="0" indent="0" algn="l">
              <a:buNone/>
              <a:defRPr sz="24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2pPr>
            <a:lvl3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3pPr>
            <a:lvl4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4pPr>
            <a:lvl5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Presenter name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49EFE88-BA95-D949-B938-CC0EBC41FE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1115" y="3072343"/>
            <a:ext cx="1508760" cy="620643"/>
          </a:xfrm>
          <a:prstGeom prst="rect">
            <a:avLst/>
          </a:prstGeom>
        </p:spPr>
      </p:pic>
      <p:pic>
        <p:nvPicPr>
          <p:cNvPr id="21" name="Picture 20" descr="iconmonstr-twitter-1-240.png">
            <a:extLst>
              <a:ext uri="{FF2B5EF4-FFF2-40B4-BE49-F238E27FC236}">
                <a16:creationId xmlns:a16="http://schemas.microsoft.com/office/drawing/2014/main" id="{5EEB40E9-3BD4-C840-9F10-F6CD6149B5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182" y="3494418"/>
            <a:ext cx="261323" cy="26132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F8B9ADC-3AF1-3840-8966-09EB8579C61F}"/>
              </a:ext>
            </a:extLst>
          </p:cNvPr>
          <p:cNvSpPr/>
          <p:nvPr userDrawn="1"/>
        </p:nvSpPr>
        <p:spPr>
          <a:xfrm>
            <a:off x="459753" y="3409016"/>
            <a:ext cx="1119217" cy="379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1600" b="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600" b="0" dirty="0" err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IUG2019</a:t>
            </a:r>
            <a:endParaRPr lang="en-US" sz="1600" b="0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5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8A6CE1-FA96-A940-83F4-B965CFA5F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828029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5870-A21F-6141-BA21-FD33BD78E2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5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26267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F7EB88-E0AE-9C41-8C15-E836EF3A7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828029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5870-A21F-6141-BA21-FD33BD78E2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7D6EA6E-2B7C-5C47-A28A-43329F52940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404556" y="3833064"/>
            <a:ext cx="3282244" cy="1138903"/>
          </a:xfrm>
        </p:spPr>
        <p:txBody>
          <a:bodyPr>
            <a:normAutofit/>
          </a:bodyPr>
          <a:lstStyle>
            <a:lvl1pPr marL="0" indent="0" algn="r">
              <a:buNone/>
              <a:defRPr sz="1800" i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2pPr>
            <a:lvl3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3pPr>
            <a:lvl4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4pPr>
            <a:lvl5pPr algn="r">
              <a:defRPr sz="1400" i="1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</p:spTree>
    <p:extLst>
      <p:ext uri="{BB962C8B-B14F-4D97-AF65-F5344CB8AC3E}">
        <p14:creationId xmlns:p14="http://schemas.microsoft.com/office/powerpoint/2010/main" val="230461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tyImages-878868662.jpg">
            <a:extLst>
              <a:ext uri="{FF2B5EF4-FFF2-40B4-BE49-F238E27FC236}">
                <a16:creationId xmlns:a16="http://schemas.microsoft.com/office/drawing/2014/main" id="{30A1B616-E379-524C-BF00-4372BDB24A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385"/>
          <a:stretch/>
        </p:blipFill>
        <p:spPr>
          <a:xfrm>
            <a:off x="0" y="0"/>
            <a:ext cx="9144000" cy="421670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D740F9A-38AC-CD4C-9A6F-4BB45EF7FAE3}"/>
              </a:ext>
            </a:extLst>
          </p:cNvPr>
          <p:cNvSpPr/>
          <p:nvPr userDrawn="1"/>
        </p:nvSpPr>
        <p:spPr>
          <a:xfrm>
            <a:off x="-1" y="0"/>
            <a:ext cx="9144001" cy="4216705"/>
          </a:xfrm>
          <a:prstGeom prst="rect">
            <a:avLst/>
          </a:prstGeom>
          <a:gradFill>
            <a:gsLst>
              <a:gs pos="0">
                <a:srgbClr val="FFC05B">
                  <a:alpha val="86000"/>
                </a:srgbClr>
              </a:gs>
              <a:gs pos="100000">
                <a:schemeClr val="accent3">
                  <a:lumMod val="75000"/>
                  <a:alpha val="87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F50758-C181-464C-B49B-29F01C6C10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2045" y="1430963"/>
            <a:ext cx="5419907" cy="719137"/>
          </a:xfrm>
        </p:spPr>
        <p:txBody>
          <a:bodyPr>
            <a:noAutofit/>
          </a:bodyPr>
          <a:lstStyle>
            <a:lvl1pPr marL="0" indent="0" algn="ctr">
              <a:buNone/>
              <a:defRPr lang="en-US" sz="4800" b="1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0688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D1E366-D7F6-9C40-8F32-3AEBD617EA6B}"/>
              </a:ext>
            </a:extLst>
          </p:cNvPr>
          <p:cNvSpPr/>
          <p:nvPr userDrawn="1"/>
        </p:nvSpPr>
        <p:spPr>
          <a:xfrm>
            <a:off x="4" y="1"/>
            <a:ext cx="9143999" cy="11458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6A687-32E0-FC42-B220-CA766F113F1A}"/>
              </a:ext>
            </a:extLst>
          </p:cNvPr>
          <p:cNvSpPr/>
          <p:nvPr userDrawn="1"/>
        </p:nvSpPr>
        <p:spPr>
          <a:xfrm>
            <a:off x="1" y="1"/>
            <a:ext cx="9144000" cy="444500"/>
          </a:xfrm>
          <a:prstGeom prst="rect">
            <a:avLst/>
          </a:prstGeom>
          <a:solidFill>
            <a:srgbClr val="800000">
              <a:alpha val="8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C13D64-9AEE-5F49-AE69-5DFB7D36F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828029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5870-A21F-6141-BA21-FD33BD78E22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1B76BD-E9F8-8946-9189-D6A91058DAF0}"/>
              </a:ext>
            </a:extLst>
          </p:cNvPr>
          <p:cNvCxnSpPr/>
          <p:nvPr userDrawn="1"/>
        </p:nvCxnSpPr>
        <p:spPr>
          <a:xfrm>
            <a:off x="4236423" y="2494692"/>
            <a:ext cx="578556" cy="0"/>
          </a:xfrm>
          <a:prstGeom prst="line">
            <a:avLst/>
          </a:prstGeom>
          <a:ln w="53975">
            <a:solidFill>
              <a:srgbClr val="FFC0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F38F287-93F6-0D44-A024-C8D67C3450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3948" y="1732014"/>
            <a:ext cx="4118417" cy="1023061"/>
          </a:xfrm>
        </p:spPr>
        <p:txBody>
          <a:bodyPr>
            <a:normAutofit/>
          </a:bodyPr>
          <a:lstStyle>
            <a:lvl1pPr marL="0" indent="0" algn="ctr">
              <a:buNone/>
              <a:defRPr lang="en-US" sz="4800" b="1" kern="1200" dirty="0">
                <a:solidFill>
                  <a:schemeClr val="tx1"/>
                </a:solidFill>
                <a:latin typeface="Arial Bold"/>
                <a:ea typeface="+mn-ea"/>
                <a:cs typeface="Arial Bold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30EE33D-EF35-1A4A-9D5E-D20F7DD2CF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6718" y="2962154"/>
            <a:ext cx="2356874" cy="736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z="3200" dirty="0">
                <a:latin typeface="Arial Bold"/>
                <a:cs typeface="Arial Bold"/>
              </a:rPr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6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ACFCD1E-2763-884C-95DF-F8D664D79210}"/>
              </a:ext>
            </a:extLst>
          </p:cNvPr>
          <p:cNvSpPr/>
          <p:nvPr userDrawn="1"/>
        </p:nvSpPr>
        <p:spPr>
          <a:xfrm>
            <a:off x="-1" y="412943"/>
            <a:ext cx="6180667" cy="650681"/>
          </a:xfrm>
          <a:prstGeom prst="rect">
            <a:avLst/>
          </a:prstGeom>
          <a:solidFill>
            <a:srgbClr val="800000">
              <a:alpha val="8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4626"/>
            <a:ext cx="8229600" cy="656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28029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5870-A21F-6141-BA21-FD33BD78E2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75C3D1D-9E83-6446-8D75-04EB2FD9252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46815" y="4344442"/>
            <a:ext cx="1508760" cy="620643"/>
          </a:xfrm>
          <a:prstGeom prst="rect">
            <a:avLst/>
          </a:prstGeom>
        </p:spPr>
      </p:pic>
      <p:pic>
        <p:nvPicPr>
          <p:cNvPr id="16" name="Picture 15" descr="iconmonstr-twitter-1-240.png">
            <a:extLst>
              <a:ext uri="{FF2B5EF4-FFF2-40B4-BE49-F238E27FC236}">
                <a16:creationId xmlns:a16="http://schemas.microsoft.com/office/drawing/2014/main" id="{6C10ABB7-FE9C-6A46-A166-8863337080C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182" y="4720374"/>
            <a:ext cx="261323" cy="26132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99A5E06-C1F6-0843-98AD-1C70770C9A54}"/>
              </a:ext>
            </a:extLst>
          </p:cNvPr>
          <p:cNvSpPr/>
          <p:nvPr userDrawn="1"/>
        </p:nvSpPr>
        <p:spPr>
          <a:xfrm>
            <a:off x="459753" y="4642406"/>
            <a:ext cx="1119217" cy="379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16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600" dirty="0" err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IUG2019</a:t>
            </a:r>
            <a:endParaRPr lang="en-US" sz="1600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3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5" r:id="rId5"/>
  </p:sldLayoutIdLst>
  <p:txStyles>
    <p:titleStyle>
      <a:lvl1pPr algn="l" defTabSz="457189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3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egionals@innovativeusers.or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" y="256899"/>
            <a:ext cx="197555" cy="917852"/>
          </a:xfrm>
          <a:prstGeom prst="rect">
            <a:avLst/>
          </a:prstGeom>
          <a:solidFill>
            <a:srgbClr val="FFC0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3B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B48CA2-0F0B-AA43-85FA-2810C32ABB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IUG Forum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73B5605-359E-134E-940D-078A1E58FA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6D490-C013-A746-9990-10A7534B275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Trevor Diamond</a:t>
            </a:r>
          </a:p>
        </p:txBody>
      </p:sp>
    </p:spTree>
    <p:extLst>
      <p:ext uri="{BB962C8B-B14F-4D97-AF65-F5344CB8AC3E}">
        <p14:creationId xmlns:p14="http://schemas.microsoft.com/office/powerpoint/2010/main" val="161011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6B9-D7A6-2C48-ABC1-89AC052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 Users 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9AA9-FA21-1140-AE5F-61C9FA1E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IUG</a:t>
            </a:r>
          </a:p>
          <a:p>
            <a:r>
              <a:rPr lang="en-US" dirty="0"/>
              <a:t>Serve as a forum to influence the development and improvement of III products for the benefit of members</a:t>
            </a:r>
          </a:p>
          <a:p>
            <a:r>
              <a:rPr lang="en-US" dirty="0"/>
              <a:t>Foster and improve relationships and communication both among member and between members and III</a:t>
            </a:r>
          </a:p>
          <a:p>
            <a:r>
              <a:rPr lang="en-US" dirty="0"/>
              <a:t>Gather and disseminate information on the use of III products among the users of the systems</a:t>
            </a:r>
          </a:p>
          <a:p>
            <a:pPr marL="0" indent="0">
              <a:buNone/>
            </a:pPr>
            <a:r>
              <a:rPr lang="en-US" b="1" dirty="0"/>
              <a:t>Regional UG</a:t>
            </a:r>
          </a:p>
          <a:p>
            <a:r>
              <a:rPr lang="en-US" dirty="0"/>
              <a:t>Include those who could not attend the national conference</a:t>
            </a:r>
          </a:p>
          <a:p>
            <a:r>
              <a:rPr lang="en-US" dirty="0"/>
              <a:t>Share information/projects that are specific to regional interests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7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6B9-D7A6-2C48-ABC1-89AC052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start?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9AA9-FA21-1140-AE5F-61C9FA1E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there already one for your area?</a:t>
            </a:r>
          </a:p>
          <a:p>
            <a:r>
              <a:rPr lang="en-US" dirty="0"/>
              <a:t>IUG keeps a list of regional groups</a:t>
            </a:r>
          </a:p>
          <a:p>
            <a:r>
              <a:rPr lang="en-US" dirty="0"/>
              <a:t>http://innovativeusers.org/resources/regional-special-interest-groups.html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Find a few like-minded colleagues to share the load</a:t>
            </a:r>
          </a:p>
          <a:p>
            <a:r>
              <a:rPr lang="en-US" dirty="0"/>
              <a:t>IUG Forums</a:t>
            </a:r>
          </a:p>
          <a:p>
            <a:r>
              <a:rPr lang="en-US" dirty="0"/>
              <a:t>III listserv</a:t>
            </a:r>
          </a:p>
          <a:p>
            <a:r>
              <a:rPr lang="en-US" dirty="0"/>
              <a:t>Ask your account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8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6B9-D7A6-2C48-ABC1-89AC052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IUG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9AA9-FA21-1140-AE5F-61C9FA1E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Web Page</a:t>
            </a:r>
          </a:p>
          <a:p>
            <a:r>
              <a:rPr lang="en-US" dirty="0"/>
              <a:t>Regional &amp; Special Interest Groups Web Page</a:t>
            </a:r>
          </a:p>
          <a:p>
            <a:r>
              <a:rPr lang="en-US" dirty="0"/>
              <a:t>Dedicated IUG Forum areas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Business Services</a:t>
            </a:r>
          </a:p>
          <a:p>
            <a:r>
              <a:rPr lang="en-US" dirty="0"/>
              <a:t>Cash management*</a:t>
            </a:r>
          </a:p>
          <a:p>
            <a:r>
              <a:rPr lang="en-US" dirty="0"/>
              <a:t>Registration Management*</a:t>
            </a:r>
          </a:p>
          <a:p>
            <a:r>
              <a:rPr lang="en-US" dirty="0"/>
              <a:t>Pens (III)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*Contact Kathy O’Gorman, IUG Business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6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6B9-D7A6-2C48-ABC1-89AC052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Innovative Support for Regional </a:t>
            </a:r>
            <a:r>
              <a:rPr lang="en-US" dirty="0" smtClean="0"/>
              <a:t>IUGs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9AA9-FA21-1140-AE5F-61C9FA1E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0663"/>
            <a:ext cx="8229600" cy="37922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Tier 1: </a:t>
            </a:r>
          </a:p>
          <a:p>
            <a:r>
              <a:rPr lang="en-US" dirty="0"/>
              <a:t>Event scope:</a:t>
            </a:r>
          </a:p>
          <a:p>
            <a:pPr lvl="1"/>
            <a:r>
              <a:rPr lang="en-US" dirty="0"/>
              <a:t>50+ attendees</a:t>
            </a:r>
          </a:p>
          <a:p>
            <a:pPr lvl="1"/>
            <a:r>
              <a:rPr lang="en-US" dirty="0"/>
              <a:t>Organized agenda</a:t>
            </a:r>
          </a:p>
          <a:p>
            <a:endParaRPr lang="en-US" dirty="0"/>
          </a:p>
          <a:p>
            <a:r>
              <a:rPr lang="en-US" dirty="0"/>
              <a:t>Innovative Support Offered: </a:t>
            </a:r>
          </a:p>
          <a:p>
            <a:pPr lvl="1"/>
            <a:r>
              <a:rPr lang="en-US" dirty="0"/>
              <a:t>Innovative representation onsite (2-4 onsite or via Skype) </a:t>
            </a:r>
          </a:p>
          <a:p>
            <a:pPr lvl="1"/>
            <a:r>
              <a:rPr lang="en-US" dirty="0"/>
              <a:t>Swag items shipped </a:t>
            </a:r>
          </a:p>
          <a:p>
            <a:pPr lvl="1"/>
            <a:r>
              <a:rPr lang="en-US" dirty="0"/>
              <a:t>Monetary contribution up to $500 </a:t>
            </a:r>
          </a:p>
          <a:p>
            <a:endParaRPr lang="en-US" dirty="0"/>
          </a:p>
          <a:p>
            <a:r>
              <a:rPr lang="en-US" dirty="0"/>
              <a:t>Requisites</a:t>
            </a:r>
          </a:p>
          <a:p>
            <a:pPr lvl="1"/>
            <a:r>
              <a:rPr lang="en-US" dirty="0"/>
              <a:t>Request form received 3 months prior to events@iii.com</a:t>
            </a:r>
          </a:p>
          <a:p>
            <a:pPr lvl="1"/>
            <a:r>
              <a:rPr lang="en-US" dirty="0"/>
              <a:t>Innovative led presentation session</a:t>
            </a:r>
          </a:p>
          <a:p>
            <a:pPr lvl="1"/>
            <a:r>
              <a:rPr lang="en-US" dirty="0"/>
              <a:t>Innovative receives the attendee list (before or after)</a:t>
            </a:r>
          </a:p>
          <a:p>
            <a:endParaRPr lang="en-US" dirty="0"/>
          </a:p>
          <a:p>
            <a:r>
              <a:rPr lang="en-US" dirty="0"/>
              <a:t>Email your account manager or events@iii.com to get the request </a:t>
            </a:r>
            <a:r>
              <a:rPr lang="en-US" dirty="0" smtClean="0"/>
              <a:t>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7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6B9-D7A6-2C48-ABC1-89AC052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Innovative Support for Regional </a:t>
            </a:r>
            <a:r>
              <a:rPr lang="en-US" dirty="0" smtClean="0"/>
              <a:t>IUGs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9AA9-FA21-1140-AE5F-61C9FA1E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0663"/>
            <a:ext cx="8229600" cy="37922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Tier 2: </a:t>
            </a:r>
          </a:p>
          <a:p>
            <a:r>
              <a:rPr lang="en-US" dirty="0" smtClean="0"/>
              <a:t>Event </a:t>
            </a:r>
            <a:r>
              <a:rPr lang="en-US" dirty="0"/>
              <a:t>scope:</a:t>
            </a:r>
          </a:p>
          <a:p>
            <a:pPr lvl="1"/>
            <a:r>
              <a:rPr lang="en-US" dirty="0"/>
              <a:t>30-50 attendees</a:t>
            </a:r>
          </a:p>
          <a:p>
            <a:pPr lvl="1"/>
            <a:r>
              <a:rPr lang="en-US" dirty="0"/>
              <a:t>Organized agenda</a:t>
            </a:r>
          </a:p>
          <a:p>
            <a:endParaRPr lang="en-US" dirty="0"/>
          </a:p>
          <a:p>
            <a:r>
              <a:rPr lang="en-US" dirty="0"/>
              <a:t>Innovative Support Offered: </a:t>
            </a:r>
          </a:p>
          <a:p>
            <a:pPr lvl="1"/>
            <a:r>
              <a:rPr lang="en-US" dirty="0"/>
              <a:t>Innovative representation onsite (1-2 onsite or via Skype)</a:t>
            </a:r>
          </a:p>
          <a:p>
            <a:pPr lvl="1"/>
            <a:r>
              <a:rPr lang="en-US" dirty="0"/>
              <a:t>Swag items shipped</a:t>
            </a:r>
          </a:p>
          <a:p>
            <a:pPr lvl="1"/>
            <a:r>
              <a:rPr lang="en-US" dirty="0"/>
              <a:t>Monetary contribution up to $250</a:t>
            </a:r>
          </a:p>
          <a:p>
            <a:endParaRPr lang="en-US" dirty="0"/>
          </a:p>
          <a:p>
            <a:r>
              <a:rPr lang="en-US" dirty="0"/>
              <a:t>Requisites</a:t>
            </a:r>
          </a:p>
          <a:p>
            <a:pPr lvl="1"/>
            <a:r>
              <a:rPr lang="en-US" dirty="0"/>
              <a:t>Request form received 2 months prior to events@iii.com</a:t>
            </a:r>
          </a:p>
          <a:p>
            <a:pPr lvl="1"/>
            <a:r>
              <a:rPr lang="en-US" dirty="0"/>
              <a:t>Innovative led presentation session</a:t>
            </a:r>
          </a:p>
          <a:p>
            <a:pPr lvl="1"/>
            <a:r>
              <a:rPr lang="en-US" dirty="0"/>
              <a:t>Innovative receives the attendee list (before or after)</a:t>
            </a:r>
          </a:p>
          <a:p>
            <a:endParaRPr lang="en-US" dirty="0"/>
          </a:p>
          <a:p>
            <a:r>
              <a:rPr lang="en-US" dirty="0"/>
              <a:t>Email your account manager or events@iii.com to get the request form</a:t>
            </a:r>
          </a:p>
        </p:txBody>
      </p:sp>
    </p:spTree>
    <p:extLst>
      <p:ext uri="{BB962C8B-B14F-4D97-AF65-F5344CB8AC3E}">
        <p14:creationId xmlns:p14="http://schemas.microsoft.com/office/powerpoint/2010/main" val="25422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6B9-D7A6-2C48-ABC1-89AC052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Innovative Support for Regional </a:t>
            </a:r>
            <a:r>
              <a:rPr lang="en-US" dirty="0" smtClean="0"/>
              <a:t>IUGs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9AA9-FA21-1140-AE5F-61C9FA1E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0663"/>
            <a:ext cx="8229600" cy="37922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Tier </a:t>
            </a:r>
            <a:r>
              <a:rPr lang="en-US" dirty="0" smtClean="0"/>
              <a:t>3: </a:t>
            </a:r>
            <a:endParaRPr lang="en-US" dirty="0"/>
          </a:p>
          <a:p>
            <a:r>
              <a:rPr lang="en-US" dirty="0"/>
              <a:t>Event scope:</a:t>
            </a:r>
          </a:p>
          <a:p>
            <a:pPr lvl="1"/>
            <a:r>
              <a:rPr lang="en-US" dirty="0" smtClean="0"/>
              <a:t>Up to 30 attendees</a:t>
            </a:r>
          </a:p>
          <a:p>
            <a:pPr lvl="1"/>
            <a:endParaRPr lang="en-US" dirty="0"/>
          </a:p>
          <a:p>
            <a:r>
              <a:rPr lang="en-US" dirty="0"/>
              <a:t>Innovative Support Offered: </a:t>
            </a:r>
          </a:p>
          <a:p>
            <a:pPr lvl="1"/>
            <a:r>
              <a:rPr lang="en-US" dirty="0"/>
              <a:t>1 Innovative representative onsite</a:t>
            </a:r>
          </a:p>
          <a:p>
            <a:pPr lvl="1"/>
            <a:r>
              <a:rPr lang="en-US" dirty="0"/>
              <a:t>Additional Innovative representation available via Skype</a:t>
            </a:r>
          </a:p>
          <a:p>
            <a:pPr lvl="1"/>
            <a:r>
              <a:rPr lang="en-US" dirty="0"/>
              <a:t>Swag items shipped </a:t>
            </a:r>
          </a:p>
          <a:p>
            <a:endParaRPr lang="en-US" dirty="0"/>
          </a:p>
          <a:p>
            <a:r>
              <a:rPr lang="en-US" dirty="0"/>
              <a:t>Requisites</a:t>
            </a:r>
          </a:p>
          <a:p>
            <a:pPr lvl="1"/>
            <a:r>
              <a:rPr lang="en-US" dirty="0"/>
              <a:t>Request form received </a:t>
            </a:r>
            <a:r>
              <a:rPr lang="en-US" dirty="0" smtClean="0"/>
              <a:t>2 </a:t>
            </a:r>
            <a:r>
              <a:rPr lang="en-US" dirty="0"/>
              <a:t>months prior to events@iii.com</a:t>
            </a:r>
          </a:p>
          <a:p>
            <a:pPr lvl="1"/>
            <a:r>
              <a:rPr lang="en-US" dirty="0" smtClean="0"/>
              <a:t>Innovative </a:t>
            </a:r>
            <a:r>
              <a:rPr lang="en-US" dirty="0"/>
              <a:t>receives the attendee list (before or after)</a:t>
            </a:r>
          </a:p>
          <a:p>
            <a:endParaRPr lang="en-US" dirty="0"/>
          </a:p>
          <a:p>
            <a:r>
              <a:rPr lang="en-US" dirty="0"/>
              <a:t>Email your account manager or events@iii.com to get the request </a:t>
            </a:r>
            <a:r>
              <a:rPr lang="en-US" dirty="0" smtClean="0"/>
              <a:t>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6B9-D7A6-2C48-ABC1-89AC0524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9AA9-FA21-1140-AE5F-61C9FA1E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your account manager early! (or events@iii.com)</a:t>
            </a:r>
          </a:p>
          <a:p>
            <a:r>
              <a:rPr lang="en-US" dirty="0"/>
              <a:t>Assemble a dedicated planning committee</a:t>
            </a:r>
          </a:p>
          <a:p>
            <a:r>
              <a:rPr lang="en-US" dirty="0"/>
              <a:t>Choose a location that is convenient for most</a:t>
            </a:r>
          </a:p>
          <a:p>
            <a:r>
              <a:rPr lang="en-US" dirty="0"/>
              <a:t>Establish a theme and program tract(s)</a:t>
            </a:r>
          </a:p>
          <a:p>
            <a:r>
              <a:rPr lang="en-US" dirty="0"/>
              <a:t>Provide snacks!</a:t>
            </a:r>
          </a:p>
          <a:p>
            <a:r>
              <a:rPr lang="en-US" dirty="0"/>
              <a:t>Invite neighboring institutions</a:t>
            </a:r>
          </a:p>
          <a:p>
            <a:r>
              <a:rPr lang="en-US" dirty="0"/>
              <a:t>Contact your account manager often! (or events@iii.com)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1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757581-6ECB-344B-8C43-F57BD0BA22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F44B1-B909-4548-8B5F-4A2149AAC6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2962154"/>
            <a:ext cx="9144000" cy="73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>
                <a:hlinkClick r:id="rId2"/>
              </a:rPr>
              <a:t>regionals@innovativeusers.org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4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UG 2019 Conference">
      <a:dk1>
        <a:sysClr val="windowText" lastClr="000000"/>
      </a:dk1>
      <a:lt1>
        <a:sysClr val="window" lastClr="FFFFFF"/>
      </a:lt1>
      <a:dk2>
        <a:srgbClr val="434343"/>
      </a:dk2>
      <a:lt2>
        <a:srgbClr val="EEECE1"/>
      </a:lt2>
      <a:accent1>
        <a:srgbClr val="6E2526"/>
      </a:accent1>
      <a:accent2>
        <a:srgbClr val="FCB41D"/>
      </a:accent2>
      <a:accent3>
        <a:srgbClr val="DA8587"/>
      </a:accent3>
      <a:accent4>
        <a:srgbClr val="B2707D"/>
      </a:accent4>
      <a:accent5>
        <a:srgbClr val="808080"/>
      </a:accent5>
      <a:accent6>
        <a:srgbClr val="D4D4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UG-Conference-Presentation-Final_16.potx" id="{F2337E40-326B-4943-A10E-DF7D822218F5}" vid="{280415BE-AD84-0240-A840-990302BCE1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pptDC3E.tmp</Template>
  <TotalTime>2198</TotalTime>
  <Words>410</Words>
  <Application>Microsoft Office PowerPoint</Application>
  <PresentationFormat>On-screen Show (16:9)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Bold</vt:lpstr>
      <vt:lpstr>Calibri</vt:lpstr>
      <vt:lpstr>Mangal</vt:lpstr>
      <vt:lpstr>Office Theme</vt:lpstr>
      <vt:lpstr>Regional IUG Forum</vt:lpstr>
      <vt:lpstr>Purpose of a Users Group</vt:lpstr>
      <vt:lpstr>Where to start?</vt:lpstr>
      <vt:lpstr>IUG Resources</vt:lpstr>
      <vt:lpstr>Innovative Support for Regional IUGs</vt:lpstr>
      <vt:lpstr>Innovative Support for Regional IUGs</vt:lpstr>
      <vt:lpstr>Innovative Support for Regional IUGs</vt:lpstr>
      <vt:lpstr>Quick Tips</vt:lpstr>
      <vt:lpstr>PowerPoint Presentation</vt:lpstr>
    </vt:vector>
  </TitlesOfParts>
  <Company>29 Design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Ballatori</dc:creator>
  <cp:lastModifiedBy>Trevor Diamond</cp:lastModifiedBy>
  <cp:revision>55</cp:revision>
  <dcterms:created xsi:type="dcterms:W3CDTF">2018-09-12T19:19:28Z</dcterms:created>
  <dcterms:modified xsi:type="dcterms:W3CDTF">2019-04-02T19:06:56Z</dcterms:modified>
</cp:coreProperties>
</file>