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71" r:id="rId4"/>
    <p:sldId id="272" r:id="rId5"/>
    <p:sldId id="273" r:id="rId6"/>
    <p:sldId id="274" r:id="rId7"/>
    <p:sldId id="275" r:id="rId8"/>
    <p:sldId id="277" r:id="rId9"/>
    <p:sldId id="279" r:id="rId10"/>
    <p:sldId id="276" r:id="rId11"/>
    <p:sldId id="278" r:id="rId12"/>
    <p:sldId id="280" r:id="rId13"/>
    <p:sldId id="281" r:id="rId14"/>
    <p:sldId id="282" r:id="rId15"/>
    <p:sldId id="283" r:id="rId16"/>
    <p:sldId id="269" r:id="rId17"/>
    <p:sldId id="28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  <a:srgbClr val="53575A"/>
    <a:srgbClr val="3D174B"/>
    <a:srgbClr val="27AAE1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44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464800" y="5474447"/>
            <a:ext cx="1679388" cy="138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27AAE1">
                  <a:alpha val="87843"/>
                </a:srgbClr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062488"/>
            <a:ext cx="6548486" cy="6805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0" baseline="0" dirty="0">
                <a:solidFill>
                  <a:srgbClr val="3D174B"/>
                </a:solidFill>
              </a:rPr>
              <a:t>Pre-Conference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</a:t>
            </a:r>
            <a:r>
              <a:rPr lang="en-US" sz="1700" b="0" dirty="0">
                <a:solidFill>
                  <a:srgbClr val="3D174B"/>
                </a:solidFill>
              </a:rPr>
              <a:t>Wednesday, April 15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endParaRPr lang="en-US" sz="1700" b="0" baseline="0" dirty="0">
              <a:solidFill>
                <a:srgbClr val="3D174B"/>
              </a:solidFill>
            </a:endParaRPr>
          </a:p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3D174B"/>
                </a:solidFill>
              </a:rPr>
              <a:t>Main 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Thursday, April 16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r>
              <a:rPr lang="en-US" sz="1700" b="0" baseline="0" dirty="0">
                <a:solidFill>
                  <a:srgbClr val="3D174B"/>
                </a:solidFill>
              </a:rPr>
              <a:t> – Saturday, April 18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07D16-9AC9-E443-9F31-6AD299C7F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19" y="418653"/>
            <a:ext cx="1306712" cy="1306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#IUG2020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3D174B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74E98-96A1-9042-8ABD-91855B9B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1F3C94-881B-284D-BB19-329DB9CF7B7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1CCE-AE3F-DD4F-8606-FD4D62A1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85E3D-88E0-E64D-ADB5-70543527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2998E-DAAA-964C-87B1-D562C6928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100000">
                <a:srgbClr val="3D174B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rgbClr val="3D174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DB47A-AD73-5243-9485-8161ED93ED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rgbClr val="3D174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F509C46-84D1-004B-B5DF-4385F199F1C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495A3-0E75-1D40-B39C-ACAE5B9E5C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94797" y="5513832"/>
            <a:ext cx="1207643" cy="12076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#IUG2020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D17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direct.iii.com/documentation/designfunds.php" TargetMode="External"/><Relationship Id="rId2" Type="http://schemas.openxmlformats.org/officeDocument/2006/relationships/hyperlink" Target="https://csdirect.iii.com/documentation/fiscalclose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sdirect.iii.com/documentation/yearlyevents.ph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 Code Reduction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81F5-2592-6846-9428-7F9AD8FC1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we reduced our fund codes and lived to tell the tale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Swetta Abeyta, Systems and Digital Initiatives Librarian</a:t>
            </a:r>
          </a:p>
          <a:p>
            <a:r>
              <a:rPr lang="en-US" dirty="0" smtClean="0"/>
              <a:t>Saint Mary’s College of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Fiscal Close…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close: </a:t>
            </a:r>
          </a:p>
          <a:p>
            <a:pPr lvl="1"/>
            <a:r>
              <a:rPr lang="en-US" sz="2000" dirty="0" smtClean="0"/>
              <a:t>would take days to complete</a:t>
            </a:r>
          </a:p>
          <a:p>
            <a:pPr lvl="1"/>
            <a:r>
              <a:rPr lang="en-US" sz="2000" dirty="0" smtClean="0"/>
              <a:t>Sierra would freeze every year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unds not updated. A lot of work to fix</a:t>
            </a:r>
          </a:p>
          <a:p>
            <a:pPr lvl="1"/>
            <a:r>
              <a:rPr lang="en-US" sz="2000" dirty="0" smtClean="0"/>
              <a:t>too many fund codes being changed in order records. </a:t>
            </a:r>
            <a:endParaRPr lang="en-US" sz="2000" dirty="0"/>
          </a:p>
          <a:p>
            <a:r>
              <a:rPr lang="en-US" dirty="0" smtClean="0"/>
              <a:t>A lot of prep work beforehand</a:t>
            </a:r>
          </a:p>
          <a:p>
            <a:pPr lvl="1"/>
            <a:r>
              <a:rPr lang="en-US" sz="2000" dirty="0" smtClean="0"/>
              <a:t>review files that seem </a:t>
            </a:r>
            <a:r>
              <a:rPr lang="en-US" sz="2000" dirty="0" err="1" smtClean="0"/>
              <a:t>unnceccesary</a:t>
            </a:r>
            <a:endParaRPr lang="en-US" sz="2000" dirty="0" smtClean="0"/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anual method of Fiscal close to finish process</a:t>
            </a:r>
            <a:endParaRPr lang="en-US" sz="2000" dirty="0"/>
          </a:p>
          <a:p>
            <a:r>
              <a:rPr lang="en-US" dirty="0" smtClean="0"/>
              <a:t>Not many rewards: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tatistics collected for the previous fiscal year were cumbersome to work with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ormula for creating new budget (based off of funds information) needed revision.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34" y="2299063"/>
            <a:ext cx="4577803" cy="25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Wow, what did you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Goals: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We wanted to reduce the number of funds in the system.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We needed to do this carefully to account for the statistical data from funds</a:t>
            </a:r>
          </a:p>
          <a:p>
            <a:pPr lvl="2"/>
            <a:r>
              <a:rPr lang="en-US" sz="1800" dirty="0" smtClean="0"/>
              <a:t>Find other ways to gather statistical data that normally came from funds. </a:t>
            </a:r>
          </a:p>
          <a:p>
            <a:pPr lvl="2"/>
            <a:endParaRPr lang="en-US" sz="1800" dirty="0"/>
          </a:p>
          <a:p>
            <a:pPr marL="914400" lvl="2" indent="0">
              <a:buNone/>
            </a:pPr>
            <a:r>
              <a:rPr lang="en-US" sz="4800" dirty="0" smtClean="0"/>
              <a:t>           #      7       b      p     m</a:t>
            </a:r>
          </a:p>
          <a:p>
            <a:pPr marL="2743200" lvl="6" indent="0">
              <a:buNone/>
            </a:pPr>
            <a:r>
              <a:rPr lang="en-US" sz="2000" dirty="0" smtClean="0"/>
              <a:t>          </a:t>
            </a:r>
            <a:endParaRPr lang="en-US" sz="2000" dirty="0"/>
          </a:p>
          <a:p>
            <a:pPr lvl="1"/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48596" y="4206240"/>
            <a:ext cx="13063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835143" y="4195354"/>
            <a:ext cx="13063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65383" y="4208632"/>
            <a:ext cx="13063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634343" y="4728754"/>
            <a:ext cx="1410789" cy="927463"/>
          </a:xfrm>
          <a:prstGeom prst="roundRect">
            <a:avLst/>
          </a:prstGeom>
          <a:solidFill>
            <a:srgbClr val="A9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Keep the year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755995" y="4221695"/>
            <a:ext cx="13063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171407" y="4757272"/>
            <a:ext cx="1410789" cy="927463"/>
          </a:xfrm>
          <a:prstGeom prst="roundRect">
            <a:avLst/>
          </a:prstGeom>
          <a:solidFill>
            <a:srgbClr val="A9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Keep the subjects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9988" y="4770335"/>
            <a:ext cx="1410789" cy="927463"/>
          </a:xfrm>
          <a:prstGeom prst="roundRect">
            <a:avLst/>
          </a:prstGeom>
          <a:solidFill>
            <a:srgbClr val="A9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Keep payment info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9155" y="4783398"/>
            <a:ext cx="1410789" cy="927463"/>
          </a:xfrm>
          <a:prstGeom prst="roundRect">
            <a:avLst/>
          </a:prstGeom>
          <a:solidFill>
            <a:srgbClr val="A9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to Format </a:t>
            </a:r>
            <a:r>
              <a:rPr lang="en-US" dirty="0" err="1" smtClean="0">
                <a:solidFill>
                  <a:schemeClr val="tx1"/>
                </a:solidFill>
              </a:rPr>
              <a:t>fixfield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30054" y="4789928"/>
            <a:ext cx="1410789" cy="927463"/>
          </a:xfrm>
          <a:prstGeom prst="roundRect">
            <a:avLst/>
          </a:prstGeom>
          <a:solidFill>
            <a:srgbClr val="A9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to Ord Note </a:t>
            </a:r>
            <a:r>
              <a:rPr lang="en-US" dirty="0" err="1" smtClean="0">
                <a:solidFill>
                  <a:schemeClr val="tx1"/>
                </a:solidFill>
              </a:rPr>
              <a:t>fixflield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33544" y="4219303"/>
            <a:ext cx="13063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were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years of funds were not needed. We would gather order and expenditure data in other ways.</a:t>
            </a:r>
          </a:p>
          <a:p>
            <a:r>
              <a:rPr lang="en-US" dirty="0" smtClean="0"/>
              <a:t>No need to keep even two years of funds: </a:t>
            </a:r>
          </a:p>
          <a:p>
            <a:pPr lvl="1"/>
            <a:r>
              <a:rPr lang="en-US" dirty="0" smtClean="0"/>
              <a:t>Most orders are completed before end of the fiscal year. </a:t>
            </a:r>
          </a:p>
          <a:p>
            <a:pPr lvl="1"/>
            <a:r>
              <a:rPr lang="en-US" dirty="0" smtClean="0"/>
              <a:t>Any order not fulfilled could be canceled</a:t>
            </a:r>
            <a:r>
              <a:rPr lang="en-US" dirty="0"/>
              <a:t> </a:t>
            </a:r>
            <a:r>
              <a:rPr lang="en-US" dirty="0" smtClean="0"/>
              <a:t>and reopened in the new year. </a:t>
            </a:r>
          </a:p>
          <a:p>
            <a:pPr lvl="1"/>
            <a:r>
              <a:rPr lang="en-US" dirty="0" smtClean="0"/>
              <a:t>Yay, we can get rid of the pesky special characters! </a:t>
            </a:r>
            <a:endParaRPr lang="en-US" dirty="0"/>
          </a:p>
          <a:p>
            <a:r>
              <a:rPr lang="en-US" dirty="0" smtClean="0"/>
              <a:t>Subject breakdown was still needed. </a:t>
            </a:r>
          </a:p>
          <a:p>
            <a:pPr lvl="1"/>
            <a:r>
              <a:rPr lang="en-US" dirty="0" smtClean="0"/>
              <a:t>Science, Business, Education, Performing Arts breakdown makes sense.</a:t>
            </a:r>
          </a:p>
          <a:p>
            <a:r>
              <a:rPr lang="en-US" dirty="0" smtClean="0"/>
              <a:t>Format information in funds can be added to a different field </a:t>
            </a:r>
          </a:p>
          <a:p>
            <a:pPr lvl="1"/>
            <a:r>
              <a:rPr lang="en-US" dirty="0" smtClean="0"/>
              <a:t>Format field in order record – </a:t>
            </a:r>
          </a:p>
          <a:p>
            <a:pPr lvl="2"/>
            <a:r>
              <a:rPr lang="en-US" sz="1800" dirty="0" smtClean="0"/>
              <a:t>in addition to book, DVD, we added </a:t>
            </a:r>
            <a:r>
              <a:rPr lang="en-US" sz="1800" dirty="0" err="1" smtClean="0"/>
              <a:t>ebook</a:t>
            </a:r>
            <a:r>
              <a:rPr lang="en-US" sz="1800" dirty="0" smtClean="0"/>
              <a:t>, </a:t>
            </a:r>
            <a:r>
              <a:rPr lang="en-US" sz="1800" dirty="0" err="1" smtClean="0"/>
              <a:t>ejournal</a:t>
            </a:r>
            <a:r>
              <a:rPr lang="en-US" sz="1800" dirty="0" smtClean="0"/>
              <a:t>, database</a:t>
            </a:r>
          </a:p>
          <a:p>
            <a:r>
              <a:rPr lang="en-US" dirty="0" smtClean="0"/>
              <a:t>Fund type information added to </a:t>
            </a:r>
            <a:r>
              <a:rPr lang="en-US" dirty="0" err="1" smtClean="0"/>
              <a:t>ord</a:t>
            </a:r>
            <a:r>
              <a:rPr lang="en-US" dirty="0" smtClean="0"/>
              <a:t> type fixed field. – </a:t>
            </a:r>
          </a:p>
          <a:p>
            <a:pPr lvl="1"/>
            <a:r>
              <a:rPr lang="en-US" dirty="0" smtClean="0"/>
              <a:t>Firm order, standing order, etc. 	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1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Fiscal Close prep: </a:t>
            </a:r>
          </a:p>
          <a:p>
            <a:pPr lvl="1"/>
            <a:r>
              <a:rPr lang="en-US" dirty="0" smtClean="0"/>
              <a:t>Cleaned up any orders that were not paid. </a:t>
            </a:r>
          </a:p>
          <a:p>
            <a:pPr lvl="2"/>
            <a:r>
              <a:rPr lang="en-US" sz="1800" dirty="0" smtClean="0"/>
              <a:t>Cancelled some, changed fund codes in others. </a:t>
            </a:r>
          </a:p>
          <a:p>
            <a:pPr lvl="2"/>
            <a:r>
              <a:rPr lang="en-US" sz="1800" dirty="0"/>
              <a:t>C</a:t>
            </a:r>
            <a:r>
              <a:rPr lang="en-US" sz="1800" dirty="0" smtClean="0"/>
              <a:t>reate lists of records that actually need the funds changed (this way, during Method 2, instead of changing all funds, we only do the relevant orders). </a:t>
            </a:r>
            <a:endParaRPr lang="en-US" sz="1800" dirty="0"/>
          </a:p>
          <a:p>
            <a:r>
              <a:rPr lang="en-US" dirty="0" smtClean="0"/>
              <a:t>During Fiscal Close</a:t>
            </a:r>
          </a:p>
          <a:p>
            <a:pPr lvl="1"/>
            <a:r>
              <a:rPr lang="en-US" dirty="0" smtClean="0"/>
              <a:t>Only made changes to the few orders that need to be changed. </a:t>
            </a:r>
          </a:p>
          <a:p>
            <a:pPr lvl="1"/>
            <a:r>
              <a:rPr lang="en-US" dirty="0" smtClean="0"/>
              <a:t>Only reset encumbrances, expenditures and allocations for those funds that were ordered against during the year </a:t>
            </a:r>
          </a:p>
          <a:p>
            <a:pPr lvl="2"/>
            <a:r>
              <a:rPr lang="en-US" sz="1800" dirty="0" smtClean="0"/>
              <a:t>A little time-consuming, but this prevented freezing issues in Sierra. </a:t>
            </a:r>
          </a:p>
          <a:p>
            <a:r>
              <a:rPr lang="en-US" dirty="0" smtClean="0"/>
              <a:t>After Fiscal close: </a:t>
            </a:r>
          </a:p>
          <a:p>
            <a:pPr lvl="1"/>
            <a:r>
              <a:rPr lang="en-US" dirty="0" smtClean="0"/>
              <a:t>Deleted all the fund codes for the previous years. </a:t>
            </a:r>
          </a:p>
          <a:p>
            <a:pPr lvl="2"/>
            <a:r>
              <a:rPr lang="en-US" sz="1800" dirty="0" smtClean="0"/>
              <a:t>Deleted all fund codes beginning with $ and ? Characters.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 to 755 fund codes! </a:t>
            </a:r>
          </a:p>
          <a:p>
            <a:pPr lvl="1"/>
            <a:r>
              <a:rPr lang="en-US" dirty="0" smtClean="0"/>
              <a:t>Yes, that’s still a lot of funds. </a:t>
            </a:r>
          </a:p>
          <a:p>
            <a:r>
              <a:rPr lang="en-US" dirty="0" smtClean="0"/>
              <a:t>Format field and </a:t>
            </a:r>
            <a:r>
              <a:rPr lang="en-US" dirty="0" err="1" smtClean="0"/>
              <a:t>ord</a:t>
            </a:r>
            <a:r>
              <a:rPr lang="en-US" dirty="0" smtClean="0"/>
              <a:t> type fixed fields being utilized for statistical purposes. </a:t>
            </a:r>
          </a:p>
          <a:p>
            <a:r>
              <a:rPr lang="en-US" dirty="0" smtClean="0"/>
              <a:t>Because we only changed certain orders, Fiscal Close took 30 minutes (instead of 48 hours).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67" y="3503721"/>
            <a:ext cx="4074795" cy="23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steps: </a:t>
            </a:r>
          </a:p>
          <a:p>
            <a:pPr lvl="1"/>
            <a:r>
              <a:rPr lang="en-US" sz="2000" dirty="0" smtClean="0"/>
              <a:t>Reduce the fund codes further</a:t>
            </a:r>
          </a:p>
          <a:p>
            <a:pPr lvl="2"/>
            <a:r>
              <a:rPr lang="en-US" sz="2000" dirty="0" smtClean="0"/>
              <a:t>Come up with better mapping of funds so that all the funds are used. </a:t>
            </a:r>
          </a:p>
          <a:p>
            <a:pPr lvl="2"/>
            <a:r>
              <a:rPr lang="en-US" sz="2000" dirty="0" smtClean="0"/>
              <a:t>Consider other fields to gather statistics. </a:t>
            </a:r>
          </a:p>
          <a:p>
            <a:r>
              <a:rPr lang="en-US" dirty="0" smtClean="0"/>
              <a:t>Timeline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83315"/>
              </p:ext>
            </p:extLst>
          </p:nvPr>
        </p:nvGraphicFramePr>
        <p:xfrm>
          <a:off x="2312895" y="3718266"/>
          <a:ext cx="6716805" cy="1353606"/>
        </p:xfrm>
        <a:graphic>
          <a:graphicData uri="http://schemas.openxmlformats.org/drawingml/2006/table">
            <a:tbl>
              <a:tblPr/>
              <a:tblGrid>
                <a:gridCol w="2238935">
                  <a:extLst>
                    <a:ext uri="{9D8B030D-6E8A-4147-A177-3AD203B41FA5}">
                      <a16:colId xmlns:a16="http://schemas.microsoft.com/office/drawing/2014/main" val="3628888652"/>
                    </a:ext>
                  </a:extLst>
                </a:gridCol>
                <a:gridCol w="2238935">
                  <a:extLst>
                    <a:ext uri="{9D8B030D-6E8A-4147-A177-3AD203B41FA5}">
                      <a16:colId xmlns:a16="http://schemas.microsoft.com/office/drawing/2014/main" val="1706562436"/>
                    </a:ext>
                  </a:extLst>
                </a:gridCol>
                <a:gridCol w="2238935">
                  <a:extLst>
                    <a:ext uri="{9D8B030D-6E8A-4147-A177-3AD203B41FA5}">
                      <a16:colId xmlns:a16="http://schemas.microsoft.com/office/drawing/2014/main" val="3213494765"/>
                    </a:ext>
                  </a:extLst>
                </a:gridCol>
              </a:tblGrid>
              <a:tr h="7389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2018/2019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Delete previous years worth of funds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Create new ord type and format fields</a:t>
                      </a:r>
                      <a:endParaRPr lang="en-US" sz="1600"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87731"/>
                  </a:ext>
                </a:extLst>
              </a:tr>
              <a:tr h="47096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2019/2020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Remap and rename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fund codes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Delete more fund codes. 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089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86100" y="3482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58DB0-6429-8341-8660-2EEC755AD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You miss 100% of the shots you don’t take</a:t>
            </a:r>
          </a:p>
          <a:p>
            <a:r>
              <a:rPr lang="en-US" dirty="0" smtClean="0"/>
              <a:t>-Wayne </a:t>
            </a:r>
            <a:r>
              <a:rPr lang="en-US" dirty="0" err="1" smtClean="0"/>
              <a:t>Gretsky</a:t>
            </a:r>
            <a:endParaRPr lang="en-US" dirty="0" smtClean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2661-9409-1C4D-9C76-9643ECAEEF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-Michael Scott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2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Fiscal Closing FAQ</a:t>
            </a:r>
            <a:r>
              <a:rPr lang="en-US" b="1" dirty="0"/>
              <a:t> (</a:t>
            </a:r>
            <a:r>
              <a:rPr lang="en-US" b="1" dirty="0" err="1"/>
              <a:t>CSDirect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b="1" dirty="0" smtClean="0">
              <a:hlinkClick r:id="rId3"/>
            </a:endParaRPr>
          </a:p>
          <a:p>
            <a:r>
              <a:rPr lang="en-US" b="1" dirty="0" smtClean="0">
                <a:hlinkClick r:id="rId3"/>
              </a:rPr>
              <a:t>Maximize </a:t>
            </a:r>
            <a:r>
              <a:rPr lang="en-US" b="1" dirty="0">
                <a:hlinkClick r:id="rId3"/>
              </a:rPr>
              <a:t>Functionality through Fund Code </a:t>
            </a:r>
            <a:r>
              <a:rPr lang="en-US" b="1" dirty="0" smtClean="0">
                <a:hlinkClick r:id="rId3"/>
              </a:rPr>
              <a:t>Design</a:t>
            </a:r>
            <a:r>
              <a:rPr lang="en-US" b="1" dirty="0" smtClean="0"/>
              <a:t> (</a:t>
            </a:r>
            <a:r>
              <a:rPr lang="en-US" b="1" dirty="0" err="1" smtClean="0"/>
              <a:t>CSDirect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>
                <a:hlinkClick r:id="rId4"/>
              </a:rPr>
              <a:t>Yearly Events Involving </a:t>
            </a:r>
            <a:r>
              <a:rPr lang="en-US" b="1" dirty="0" smtClean="0">
                <a:hlinkClick r:id="rId4"/>
              </a:rPr>
              <a:t>Statistics </a:t>
            </a:r>
            <a:r>
              <a:rPr lang="en-US" b="1" dirty="0" smtClean="0"/>
              <a:t>(</a:t>
            </a:r>
            <a:r>
              <a:rPr lang="en-US" b="1" dirty="0" err="1" smtClean="0"/>
              <a:t>CSDirect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3598047"/>
            <a:ext cx="5343048" cy="9556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Questions? </a:t>
            </a:r>
          </a:p>
          <a:p>
            <a:r>
              <a:rPr lang="en-US" dirty="0" smtClean="0"/>
              <a:t>Email me at sba2@stmarys-ca.edu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</a:t>
            </a:r>
            <a:endParaRPr lang="en-US" dirty="0"/>
          </a:p>
        </p:txBody>
      </p:sp>
      <p:sp>
        <p:nvSpPr>
          <p:cNvPr id="6" name="AutoShape 4" descr="Image result for saint mary's college of california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sz="2400" dirty="0" smtClean="0"/>
              <a:t>Saint Mary’s </a:t>
            </a:r>
            <a:r>
              <a:rPr lang="en-US" sz="2400" dirty="0" err="1" smtClean="0"/>
              <a:t>Colege</a:t>
            </a:r>
            <a:r>
              <a:rPr lang="en-US" sz="2400" dirty="0" smtClean="0"/>
              <a:t> of California</a:t>
            </a:r>
          </a:p>
          <a:p>
            <a:pPr lvl="1"/>
            <a:r>
              <a:rPr lang="en-US" sz="2400" dirty="0" smtClean="0"/>
              <a:t>mid-sized, private, liberal arts college located in Moraga, CA. </a:t>
            </a:r>
          </a:p>
          <a:p>
            <a:pPr lvl="1"/>
            <a:r>
              <a:rPr lang="en-US" sz="2400" dirty="0" smtClean="0"/>
              <a:t>~ 3000 FTE </a:t>
            </a:r>
          </a:p>
          <a:p>
            <a:pPr lvl="1"/>
            <a:r>
              <a:rPr lang="en-US" sz="2400" dirty="0" smtClean="0"/>
              <a:t>Library has around 20 staff members, some of them working part time.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My role: </a:t>
            </a:r>
          </a:p>
          <a:p>
            <a:pPr lvl="1"/>
            <a:r>
              <a:rPr lang="en-US" sz="2400" dirty="0" smtClean="0"/>
              <a:t>Systems Librarian at SMC. </a:t>
            </a:r>
          </a:p>
          <a:p>
            <a:pPr lvl="1"/>
            <a:r>
              <a:rPr lang="en-US" sz="2400" dirty="0" smtClean="0"/>
              <a:t>I LOVE funds. </a:t>
            </a:r>
          </a:p>
          <a:p>
            <a:pPr lvl="2"/>
            <a:r>
              <a:rPr lang="en-US" sz="2400" dirty="0" smtClean="0"/>
              <a:t>Dealt with fiscal close issues</a:t>
            </a:r>
          </a:p>
          <a:p>
            <a:pPr lvl="2"/>
            <a:r>
              <a:rPr lang="en-US" sz="2400" dirty="0" smtClean="0"/>
              <a:t>Worked 10 years at Innovative. </a:t>
            </a:r>
          </a:p>
          <a:p>
            <a:pPr lvl="2"/>
            <a:r>
              <a:rPr lang="en-US" sz="2400" dirty="0" smtClean="0"/>
              <a:t>Fixed many urgent acquisitions issues, </a:t>
            </a:r>
          </a:p>
          <a:p>
            <a:pPr lvl="2"/>
            <a:r>
              <a:rPr lang="en-US" sz="2400" dirty="0" smtClean="0"/>
              <a:t>Stockholm syndrome-type relationship with funds. </a:t>
            </a:r>
            <a:endParaRPr lang="en-US" sz="2400" dirty="0"/>
          </a:p>
          <a:p>
            <a:pPr lvl="3"/>
            <a:r>
              <a:rPr lang="en-US" sz="2200" dirty="0" smtClean="0"/>
              <a:t>Just realizing this now.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7" y="2926082"/>
            <a:ext cx="3412084" cy="22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6350" h="82550"/>
            </a:sp3d>
          </a:bodyPr>
          <a:lstStyle/>
          <a:p>
            <a:r>
              <a:rPr lang="en-US" sz="2400" dirty="0" smtClean="0"/>
              <a:t>How many fund codes does YOUR library have? </a:t>
            </a:r>
          </a:p>
          <a:p>
            <a:r>
              <a:rPr lang="en-US" sz="2400" dirty="0" smtClean="0"/>
              <a:t>We had 2155 fund codes! </a:t>
            </a:r>
          </a:p>
          <a:p>
            <a:r>
              <a:rPr lang="en-US" sz="2400" dirty="0" smtClean="0"/>
              <a:t>Just a reminder, we’re a mid-sized. Private. Catholic</a:t>
            </a:r>
            <a:r>
              <a:rPr lang="en-US" sz="2400" dirty="0"/>
              <a:t>.</a:t>
            </a:r>
            <a:r>
              <a:rPr lang="en-US" sz="2400" dirty="0" smtClean="0"/>
              <a:t> Liberal </a:t>
            </a:r>
            <a:r>
              <a:rPr lang="en-US" sz="2400" dirty="0"/>
              <a:t>A</a:t>
            </a:r>
            <a:r>
              <a:rPr lang="en-US" sz="2400" dirty="0" smtClean="0"/>
              <a:t>rts. College.</a:t>
            </a:r>
          </a:p>
          <a:p>
            <a:pPr marL="0" indent="0">
              <a:buNone/>
            </a:pPr>
            <a:endParaRPr lang="en-US" sz="8800" dirty="0" smtClean="0"/>
          </a:p>
          <a:p>
            <a:pPr marL="0" indent="0">
              <a:buNone/>
            </a:pPr>
            <a:r>
              <a:rPr lang="en-US" sz="8800" dirty="0"/>
              <a:t>	</a:t>
            </a:r>
            <a:r>
              <a:rPr lang="en-US" sz="8800" dirty="0" smtClean="0"/>
              <a:t>			</a:t>
            </a:r>
            <a:r>
              <a:rPr lang="en-US" sz="8800" b="1" spc="100" dirty="0" smtClean="0"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2155! </a:t>
            </a:r>
            <a:endParaRPr lang="en-US" sz="8800" b="1" spc="100" dirty="0"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 to </a:t>
            </a:r>
            <a:r>
              <a:rPr lang="en-US" dirty="0" smtClean="0"/>
              <a:t>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do fund codes do? </a:t>
            </a:r>
          </a:p>
          <a:p>
            <a:pPr lvl="1"/>
            <a:r>
              <a:rPr lang="en-US" sz="2400" dirty="0" smtClean="0"/>
              <a:t>Budget tracking tool, for tracking finances</a:t>
            </a:r>
          </a:p>
          <a:p>
            <a:pPr lvl="2"/>
            <a:r>
              <a:rPr lang="en-US" sz="2400" dirty="0" smtClean="0"/>
              <a:t>Appropriations (allocations), expenditures (spending), and encumbrances (commitments). </a:t>
            </a:r>
          </a:p>
          <a:p>
            <a:pPr lvl="1"/>
            <a:r>
              <a:rPr lang="en-US" sz="2400" dirty="0" smtClean="0"/>
              <a:t>Fund codes are attached to order records.  </a:t>
            </a:r>
          </a:p>
          <a:p>
            <a:pPr lvl="1"/>
            <a:r>
              <a:rPr lang="en-US" sz="2400" dirty="0" smtClean="0"/>
              <a:t>They can be simple or complex. Or in our case, EXTRA crazy. </a:t>
            </a:r>
          </a:p>
          <a:p>
            <a:pPr lvl="2"/>
            <a:r>
              <a:rPr lang="en-US" sz="2400" dirty="0" smtClean="0"/>
              <a:t>Normal funds		</a:t>
            </a:r>
            <a:r>
              <a:rPr lang="en-US" sz="2400" dirty="0"/>
              <a:t> </a:t>
            </a:r>
            <a:r>
              <a:rPr lang="en-US" sz="2400" dirty="0" smtClean="0"/>
              <a:t>              SMC Funds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4493621"/>
            <a:ext cx="2819247" cy="187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4430542"/>
            <a:ext cx="1974485" cy="20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that’s a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65" y="1619794"/>
            <a:ext cx="11083555" cy="482019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Too granular, and strangely not granular enough</a:t>
            </a:r>
          </a:p>
          <a:p>
            <a:r>
              <a:rPr lang="en-US" sz="2200" dirty="0" smtClean="0"/>
              <a:t>Example: </a:t>
            </a:r>
          </a:p>
          <a:p>
            <a:pPr lvl="1"/>
            <a:r>
              <a:rPr lang="en-US" sz="2200" dirty="0" smtClean="0"/>
              <a:t>Fund code: </a:t>
            </a:r>
            <a:r>
              <a:rPr lang="en-US" sz="2200" b="1" dirty="0" smtClean="0"/>
              <a:t>#7bpm</a:t>
            </a:r>
          </a:p>
          <a:p>
            <a:pPr lvl="2"/>
            <a:r>
              <a:rPr lang="en-US" sz="2200" dirty="0" smtClean="0"/>
              <a:t>Yes, we decided to use special characters in our funds. Sierra isn’t kind to special characters. </a:t>
            </a:r>
          </a:p>
          <a:p>
            <a:pPr lvl="1"/>
            <a:r>
              <a:rPr lang="en-US" sz="2200" dirty="0" smtClean="0"/>
              <a:t>This translates to: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r>
              <a:rPr lang="en-US" sz="2400" dirty="0" smtClean="0"/>
              <a:t>Doesn’t account for granularity and complexity of electronic journals and databases. Still heavily weighted towards print and periodicals.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98196"/>
              </p:ext>
            </p:extLst>
          </p:nvPr>
        </p:nvGraphicFramePr>
        <p:xfrm>
          <a:off x="3631475" y="2904236"/>
          <a:ext cx="7615644" cy="2566980"/>
        </p:xfrm>
        <a:graphic>
          <a:graphicData uri="http://schemas.openxmlformats.org/drawingml/2006/table">
            <a:tbl>
              <a:tblPr/>
              <a:tblGrid>
                <a:gridCol w="2538548">
                  <a:extLst>
                    <a:ext uri="{9D8B030D-6E8A-4147-A177-3AD203B41FA5}">
                      <a16:colId xmlns:a16="http://schemas.microsoft.com/office/drawing/2014/main" val="3605253318"/>
                    </a:ext>
                  </a:extLst>
                </a:gridCol>
                <a:gridCol w="2538548">
                  <a:extLst>
                    <a:ext uri="{9D8B030D-6E8A-4147-A177-3AD203B41FA5}">
                      <a16:colId xmlns:a16="http://schemas.microsoft.com/office/drawing/2014/main" val="901436042"/>
                    </a:ext>
                  </a:extLst>
                </a:gridCol>
                <a:gridCol w="2538548">
                  <a:extLst>
                    <a:ext uri="{9D8B030D-6E8A-4147-A177-3AD203B41FA5}">
                      <a16:colId xmlns:a16="http://schemas.microsoft.com/office/drawing/2014/main" val="4007335843"/>
                    </a:ext>
                  </a:extLst>
                </a:gridCol>
              </a:tblGrid>
              <a:tr h="36136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</a:rPr>
                        <a:t>Fund </a:t>
                      </a:r>
                      <a:r>
                        <a:rPr lang="en-US" b="1" dirty="0" smtClean="0">
                          <a:effectLst/>
                        </a:rPr>
                        <a:t>element</a:t>
                      </a:r>
                      <a:endParaRPr lang="en-US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</a:rPr>
                        <a:t>Example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 smtClean="0">
                          <a:effectLst/>
                        </a:rPr>
                        <a:t>Meaning</a:t>
                      </a:r>
                      <a:endParaRPr lang="en-US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436629"/>
                  </a:ext>
                </a:extLst>
              </a:tr>
              <a:tr h="56182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Fund year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#, $, or ?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smtClean="0">
                          <a:effectLst/>
                        </a:rPr>
                        <a:t>Each character represents different</a:t>
                      </a:r>
                      <a:r>
                        <a:rPr lang="en-US" baseline="0" dirty="0" smtClean="0">
                          <a:effectLst/>
                        </a:rPr>
                        <a:t> year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155731"/>
                  </a:ext>
                </a:extLst>
              </a:tr>
              <a:tr h="267283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Fund subject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Performing arts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smtClean="0">
                          <a:effectLst/>
                        </a:rPr>
                        <a:t>Different</a:t>
                      </a:r>
                      <a:r>
                        <a:rPr lang="en-US" baseline="0" dirty="0" smtClean="0">
                          <a:effectLst/>
                        </a:rPr>
                        <a:t> subjects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993390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Fund budget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b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smtClean="0">
                          <a:effectLst/>
                        </a:rPr>
                        <a:t>Dept.</a:t>
                      </a:r>
                      <a:r>
                        <a:rPr lang="en-US" baseline="0" dirty="0" smtClean="0">
                          <a:effectLst/>
                        </a:rPr>
                        <a:t> purchasing item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626729"/>
                  </a:ext>
                </a:extLst>
              </a:tr>
              <a:tr h="267283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Fund format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smtClean="0">
                          <a:effectLst/>
                        </a:rPr>
                        <a:t>Print, electronic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45287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Fund type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m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smtClean="0">
                          <a:effectLst/>
                        </a:rPr>
                        <a:t>Standing order, monographs</a:t>
                      </a:r>
                      <a:endParaRPr lang="en-US" sz="16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5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5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#, &amp; and ? Represent the three years of funds that are kept in the system. So, we had a fund for 2016, 2017 and 2018.</a:t>
            </a:r>
          </a:p>
          <a:p>
            <a:pPr lvl="1"/>
            <a:r>
              <a:rPr lang="en-US" sz="2400" dirty="0" smtClean="0"/>
              <a:t>#7bpm</a:t>
            </a:r>
          </a:p>
          <a:p>
            <a:pPr lvl="1"/>
            <a:r>
              <a:rPr lang="en-US" sz="2400" dirty="0" smtClean="0"/>
              <a:t>$7bpm     </a:t>
            </a:r>
          </a:p>
          <a:p>
            <a:pPr lvl="1"/>
            <a:r>
              <a:rPr lang="en-US" sz="2400" dirty="0" smtClean="0"/>
              <a:t>?7bpm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b="1" dirty="0"/>
              <a:t>Symbol</a:t>
            </a:r>
            <a:r>
              <a:rPr lang="en-US" dirty="0"/>
              <a:t>: 2017= $; 2018 = ?; 2019 = # then repeated, starting with $...?...#...repeat.</a:t>
            </a:r>
            <a:endParaRPr lang="en-US" dirty="0"/>
          </a:p>
          <a:p>
            <a:r>
              <a:rPr lang="en-US" b="1" dirty="0" smtClean="0"/>
              <a:t>Subject: </a:t>
            </a:r>
            <a:r>
              <a:rPr lang="en-US" dirty="0" smtClean="0"/>
              <a:t>Business, Education, Biology, Anthropology, etc. </a:t>
            </a:r>
            <a:r>
              <a:rPr lang="en-US" dirty="0"/>
              <a:t> </a:t>
            </a:r>
            <a:endParaRPr lang="en-US" dirty="0"/>
          </a:p>
          <a:p>
            <a:r>
              <a:rPr lang="en-US" b="1" dirty="0"/>
              <a:t>Budget: </a:t>
            </a:r>
            <a:r>
              <a:rPr lang="en-US" dirty="0"/>
              <a:t>books, standing orders, electronic resources, periodicals, media</a:t>
            </a:r>
            <a:endParaRPr lang="en-US" dirty="0"/>
          </a:p>
          <a:p>
            <a:r>
              <a:rPr lang="en-US" b="1" dirty="0"/>
              <a:t>Format: </a:t>
            </a:r>
            <a:r>
              <a:rPr lang="en-US" dirty="0"/>
              <a:t>print, electronic, media, sound</a:t>
            </a:r>
            <a:endParaRPr lang="en-US" dirty="0"/>
          </a:p>
          <a:p>
            <a:r>
              <a:rPr lang="en-US" b="1" dirty="0"/>
              <a:t>Type</a:t>
            </a:r>
            <a:r>
              <a:rPr lang="en-US" dirty="0" smtClean="0"/>
              <a:t>: journal</a:t>
            </a:r>
            <a:r>
              <a:rPr lang="en-US" dirty="0"/>
              <a:t>, many other types here</a:t>
            </a:r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56163" y="2431472"/>
            <a:ext cx="3678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3575A"/>
                </a:solidFill>
                <a:latin typeface="+mj-lt"/>
              </a:rPr>
              <a:t>All representing 3 years of </a:t>
            </a:r>
            <a:r>
              <a:rPr lang="en-US" sz="2000" b="1" dirty="0" smtClean="0">
                <a:solidFill>
                  <a:srgbClr val="53575A"/>
                </a:solidFill>
                <a:latin typeface="+mj-lt"/>
              </a:rPr>
              <a:t>print</a:t>
            </a:r>
            <a:r>
              <a:rPr lang="en-US" sz="2000" dirty="0" smtClean="0">
                <a:solidFill>
                  <a:srgbClr val="53575A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53575A"/>
                </a:solidFill>
                <a:latin typeface="+mj-lt"/>
              </a:rPr>
              <a:t>monographs</a:t>
            </a:r>
            <a:r>
              <a:rPr lang="en-US" sz="2000" dirty="0" smtClean="0">
                <a:solidFill>
                  <a:srgbClr val="53575A"/>
                </a:solidFill>
                <a:latin typeface="+mj-lt"/>
              </a:rPr>
              <a:t> paid from the </a:t>
            </a:r>
            <a:r>
              <a:rPr lang="en-US" sz="2000" b="1" dirty="0" smtClean="0">
                <a:solidFill>
                  <a:srgbClr val="53575A"/>
                </a:solidFill>
                <a:latin typeface="+mj-lt"/>
              </a:rPr>
              <a:t>book</a:t>
            </a:r>
            <a:r>
              <a:rPr lang="en-US" sz="2000" dirty="0" smtClean="0">
                <a:solidFill>
                  <a:srgbClr val="53575A"/>
                </a:solidFill>
                <a:latin typeface="+mj-lt"/>
              </a:rPr>
              <a:t> budget for the </a:t>
            </a:r>
            <a:r>
              <a:rPr lang="en-US" sz="2000" b="1" dirty="0" smtClean="0">
                <a:solidFill>
                  <a:srgbClr val="53575A"/>
                </a:solidFill>
                <a:latin typeface="+mj-lt"/>
              </a:rPr>
              <a:t>Performing </a:t>
            </a:r>
            <a:r>
              <a:rPr lang="en-US" sz="2000" b="1" dirty="0">
                <a:solidFill>
                  <a:srgbClr val="53575A"/>
                </a:solidFill>
                <a:latin typeface="+mj-lt"/>
              </a:rPr>
              <a:t>A</a:t>
            </a:r>
            <a:r>
              <a:rPr lang="en-US" sz="2000" b="1" dirty="0" smtClean="0">
                <a:solidFill>
                  <a:srgbClr val="53575A"/>
                </a:solidFill>
                <a:latin typeface="+mj-lt"/>
              </a:rPr>
              <a:t>rts </a:t>
            </a:r>
            <a:r>
              <a:rPr lang="en-US" sz="2000" dirty="0" smtClean="0">
                <a:solidFill>
                  <a:srgbClr val="53575A"/>
                </a:solidFill>
                <a:latin typeface="+mj-lt"/>
              </a:rPr>
              <a:t>department</a:t>
            </a:r>
            <a:endParaRPr lang="en-US" sz="2000" dirty="0">
              <a:solidFill>
                <a:srgbClr val="53575A"/>
              </a:solidFill>
              <a:latin typeface="+mj-lt"/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2327565" y="2452253"/>
            <a:ext cx="124690" cy="1302657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I lost you yet?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5" y="1825264"/>
            <a:ext cx="6733309" cy="4301837"/>
          </a:xfrm>
        </p:spPr>
      </p:pic>
    </p:spTree>
    <p:extLst>
      <p:ext uri="{BB962C8B-B14F-4D97-AF65-F5344CB8AC3E}">
        <p14:creationId xmlns:p14="http://schemas.microsoft.com/office/powerpoint/2010/main" val="33041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Head of Collection Management team left the library</a:t>
            </a:r>
          </a:p>
          <a:p>
            <a:pPr lvl="1"/>
            <a:r>
              <a:rPr lang="en-US" sz="2400" dirty="0" smtClean="0"/>
              <a:t>so did the institutional memory for setup of funds. 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Gathering statistics from these funds were static and complicated 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eeded a lot of expertise to understand.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Another MAJOR problem: </a:t>
            </a:r>
          </a:p>
          <a:p>
            <a:pPr lvl="1"/>
            <a:r>
              <a:rPr lang="en-US" sz="2200" dirty="0" smtClean="0"/>
              <a:t>SMC uses fiscal close Method 2 – Manual (keep two years of funds)</a:t>
            </a:r>
          </a:p>
          <a:p>
            <a:pPr lvl="1"/>
            <a:r>
              <a:rPr lang="en-US" sz="2200" dirty="0" smtClean="0"/>
              <a:t>But we keep three years worth of funds? </a:t>
            </a:r>
          </a:p>
          <a:p>
            <a:pPr lvl="2"/>
            <a:r>
              <a:rPr lang="en-US" sz="2200" dirty="0"/>
              <a:t>d</a:t>
            </a:r>
            <a:r>
              <a:rPr lang="en-US" sz="2200" dirty="0" smtClean="0"/>
              <a:t>oesn’t make sense. </a:t>
            </a:r>
          </a:p>
          <a:p>
            <a:pPr lvl="1"/>
            <a:r>
              <a:rPr lang="en-US" sz="2400" dirty="0" smtClean="0"/>
              <a:t>Caveat (it’s not all bad!)</a:t>
            </a:r>
          </a:p>
          <a:p>
            <a:pPr lvl="2"/>
            <a:r>
              <a:rPr lang="en-US" sz="2400" dirty="0"/>
              <a:t>u</a:t>
            </a:r>
            <a:r>
              <a:rPr lang="en-US" sz="2400" dirty="0" smtClean="0"/>
              <a:t>seful to have three years of funds for some reasons: </a:t>
            </a:r>
          </a:p>
          <a:p>
            <a:pPr lvl="2"/>
            <a:r>
              <a:rPr lang="en-US" sz="2400" dirty="0"/>
              <a:t>a</a:t>
            </a:r>
            <a:r>
              <a:rPr lang="en-US" sz="2400" dirty="0" smtClean="0"/>
              <a:t>llows us to keep funds open when new fiscal year begins. 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ood </a:t>
            </a:r>
            <a:r>
              <a:rPr lang="en-US" sz="2400" dirty="0"/>
              <a:t>for auditing purposes.</a:t>
            </a:r>
          </a:p>
          <a:p>
            <a:pPr lvl="2"/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 with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Only a portion of the funds are used. </a:t>
            </a:r>
            <a:endParaRPr lang="en-US" dirty="0" smtClean="0"/>
          </a:p>
          <a:p>
            <a:pPr lvl="1" fontAlgn="base"/>
            <a:r>
              <a:rPr lang="en-US" sz="2000" dirty="0"/>
              <a:t>o</a:t>
            </a:r>
            <a:r>
              <a:rPr lang="en-US" sz="2000" dirty="0" smtClean="0"/>
              <a:t>f </a:t>
            </a:r>
            <a:r>
              <a:rPr lang="en-US" sz="2000" dirty="0"/>
              <a:t>the 2155 funds, </a:t>
            </a:r>
            <a:r>
              <a:rPr lang="en-US" sz="2000" dirty="0" smtClean="0"/>
              <a:t>a lot </a:t>
            </a:r>
            <a:r>
              <a:rPr lang="en-US" sz="2000" dirty="0"/>
              <a:t>of the funds </a:t>
            </a:r>
            <a:r>
              <a:rPr lang="en-US" sz="2000" dirty="0" smtClean="0"/>
              <a:t>were </a:t>
            </a:r>
            <a:r>
              <a:rPr lang="en-US" sz="2000" dirty="0"/>
              <a:t>not used </a:t>
            </a:r>
            <a:r>
              <a:rPr lang="en-US" sz="2000" dirty="0" smtClean="0"/>
              <a:t>in orders. </a:t>
            </a:r>
            <a:r>
              <a:rPr lang="en-US" sz="2000" dirty="0"/>
              <a:t> </a:t>
            </a:r>
          </a:p>
          <a:p>
            <a:pPr fontAlgn="base"/>
            <a:r>
              <a:rPr lang="en-US" dirty="0"/>
              <a:t>The fiscal close process </a:t>
            </a:r>
            <a:r>
              <a:rPr lang="en-US" dirty="0" smtClean="0"/>
              <a:t>was complicated because of funds structure. </a:t>
            </a:r>
            <a:endParaRPr lang="en-US" dirty="0"/>
          </a:p>
          <a:p>
            <a:pPr fontAlgn="base"/>
            <a:r>
              <a:rPr lang="en-US" dirty="0"/>
              <a:t>The funds used don’t necessarily reflect the format of the record accurately. </a:t>
            </a:r>
            <a:endParaRPr lang="en-US" dirty="0" smtClean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3355793"/>
            <a:ext cx="4708070" cy="26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1104</Words>
  <Application>Microsoft Office PowerPoint</Application>
  <PresentationFormat>Widescreen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Noto Serif</vt:lpstr>
      <vt:lpstr>Roboto</vt:lpstr>
      <vt:lpstr>Roboto Medium</vt:lpstr>
      <vt:lpstr>Wingdings</vt:lpstr>
      <vt:lpstr>Office Theme</vt:lpstr>
      <vt:lpstr>Fund Code Reduction Project</vt:lpstr>
      <vt:lpstr>A little background</vt:lpstr>
      <vt:lpstr>Back to funds</vt:lpstr>
      <vt:lpstr>So what? </vt:lpstr>
      <vt:lpstr>And that’s a problem? </vt:lpstr>
      <vt:lpstr>A closer look </vt:lpstr>
      <vt:lpstr>Have I lost you yet? </vt:lpstr>
      <vt:lpstr>Problems with the setup</vt:lpstr>
      <vt:lpstr>More problems with funds</vt:lpstr>
      <vt:lpstr>Speaking of Fiscal Close…</vt:lpstr>
      <vt:lpstr>Wow, what did you do? </vt:lpstr>
      <vt:lpstr>Decisions were made</vt:lpstr>
      <vt:lpstr>Phase one</vt:lpstr>
      <vt:lpstr>Results</vt:lpstr>
      <vt:lpstr>Phase 2 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creator>Kristine Menkins</dc:creator>
  <cp:lastModifiedBy>Swetta B Abeyta</cp:lastModifiedBy>
  <cp:revision>87</cp:revision>
  <dcterms:created xsi:type="dcterms:W3CDTF">2019-12-02T15:33:25Z</dcterms:created>
  <dcterms:modified xsi:type="dcterms:W3CDTF">2020-03-27T00:41:47Z</dcterms:modified>
</cp:coreProperties>
</file>