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64" r:id="rId5"/>
    <p:sldId id="4032" r:id="rId6"/>
    <p:sldId id="271" r:id="rId7"/>
    <p:sldId id="257" r:id="rId8"/>
    <p:sldId id="265" r:id="rId9"/>
    <p:sldId id="4033" r:id="rId10"/>
    <p:sldId id="4040" r:id="rId11"/>
    <p:sldId id="4038" r:id="rId12"/>
    <p:sldId id="4034" r:id="rId13"/>
    <p:sldId id="4039" r:id="rId14"/>
    <p:sldId id="4035" r:id="rId15"/>
    <p:sldId id="4036" r:id="rId16"/>
    <p:sldId id="4037" r:id="rId17"/>
    <p:sldId id="269" r:id="rId18"/>
    <p:sldId id="26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575358"/>
    <a:srgbClr val="25424C"/>
    <a:srgbClr val="6DA48F"/>
    <a:srgbClr val="25424D"/>
    <a:srgbClr val="F05023"/>
    <a:srgbClr val="FBD504"/>
    <a:srgbClr val="F68E29"/>
    <a:srgbClr val="E7E8E9"/>
    <a:srgbClr val="D1D2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47F0A1-B16E-4A2F-BAA4-41730E7BCB47}" v="1" dt="2025-01-22T22:03:00.4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15" autoAdjust="0"/>
    <p:restoredTop sz="65276" autoAdjust="0"/>
  </p:normalViewPr>
  <p:slideViewPr>
    <p:cSldViewPr snapToGrid="0" snapToObjects="1">
      <p:cViewPr varScale="1">
        <p:scale>
          <a:sx n="172" d="100"/>
          <a:sy n="172" d="100"/>
        </p:scale>
        <p:origin x="2152" y="192"/>
      </p:cViewPr>
      <p:guideLst/>
    </p:cSldViewPr>
  </p:slideViewPr>
  <p:outlineViewPr>
    <p:cViewPr>
      <p:scale>
        <a:sx n="33" d="100"/>
        <a:sy n="33" d="100"/>
      </p:scale>
      <p:origin x="0" y="-1422"/>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17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334264-8B43-9E43-BE6B-7B512C7060CC}" type="datetimeFigureOut">
              <a:rPr lang="en-US" smtClean="0"/>
              <a:t>2/13/25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319937-0B8D-9A49-8EF5-04B6AE50A6B9}" type="slidenum">
              <a:rPr lang="en-US" smtClean="0"/>
              <a:t>‹#›</a:t>
            </a:fld>
            <a:endParaRPr lang="en-US"/>
          </a:p>
        </p:txBody>
      </p:sp>
    </p:spTree>
    <p:extLst>
      <p:ext uri="{BB962C8B-B14F-4D97-AF65-F5344CB8AC3E}">
        <p14:creationId xmlns:p14="http://schemas.microsoft.com/office/powerpoint/2010/main" val="1363131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B71E4-4D05-FD2B-4BA6-8CB8B7D75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E7DA1-CE90-E51F-77E0-474C40961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862F3-EBB3-5E68-BD52-6D46C7294F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3355BF-D14A-CEF5-C416-351DF5C3CADD}"/>
              </a:ext>
            </a:extLst>
          </p:cNvPr>
          <p:cNvSpPr>
            <a:spLocks noGrp="1"/>
          </p:cNvSpPr>
          <p:nvPr>
            <p:ph type="sldNum" sz="quarter" idx="5"/>
          </p:nvPr>
        </p:nvSpPr>
        <p:spPr/>
        <p:txBody>
          <a:bodyPr/>
          <a:lstStyle/>
          <a:p>
            <a:fld id="{A2319937-0B8D-9A49-8EF5-04B6AE50A6B9}" type="slidenum">
              <a:rPr lang="en-US" smtClean="0"/>
              <a:t>2</a:t>
            </a:fld>
            <a:endParaRPr lang="en-US"/>
          </a:p>
        </p:txBody>
      </p:sp>
    </p:spTree>
    <p:extLst>
      <p:ext uri="{BB962C8B-B14F-4D97-AF65-F5344CB8AC3E}">
        <p14:creationId xmlns:p14="http://schemas.microsoft.com/office/powerpoint/2010/main" val="733951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1DF10-973A-C44F-2ABB-F24DDC48B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A5C70-DA95-BFDA-8C54-5692D6F5A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AD1E93-D3A1-BD47-0A32-A68056658465}"/>
              </a:ext>
            </a:extLst>
          </p:cNvPr>
          <p:cNvSpPr>
            <a:spLocks noGrp="1"/>
          </p:cNvSpPr>
          <p:nvPr>
            <p:ph type="body" idx="1"/>
          </p:nvPr>
        </p:nvSpPr>
        <p:spPr/>
        <p:txBody>
          <a:bodyPr/>
          <a:lstStyle/>
          <a:p>
            <a:r>
              <a:rPr lang="en-US" dirty="0"/>
              <a:t>Developers for discovery layer created a mechanism to allow library staff to masquerade as patrons</a:t>
            </a:r>
          </a:p>
          <a:p>
            <a:endParaRPr lang="en-US" dirty="0"/>
          </a:p>
          <a:p>
            <a:r>
              <a:rPr lang="en-US" dirty="0"/>
              <a:t>Developed a easy method for patrons to be prompted to set a password the first time they log in to the catalog</a:t>
            </a:r>
          </a:p>
          <a:p>
            <a:endParaRPr lang="en-US" dirty="0"/>
          </a:p>
        </p:txBody>
      </p:sp>
      <p:sp>
        <p:nvSpPr>
          <p:cNvPr id="4" name="Slide Number Placeholder 3">
            <a:extLst>
              <a:ext uri="{FF2B5EF4-FFF2-40B4-BE49-F238E27FC236}">
                <a16:creationId xmlns:a16="http://schemas.microsoft.com/office/drawing/2014/main" id="{0F947183-3DA8-0F2B-84C7-02C1F018CB78}"/>
              </a:ext>
            </a:extLst>
          </p:cNvPr>
          <p:cNvSpPr>
            <a:spLocks noGrp="1"/>
          </p:cNvSpPr>
          <p:nvPr>
            <p:ph type="sldNum" sz="quarter" idx="5"/>
          </p:nvPr>
        </p:nvSpPr>
        <p:spPr/>
        <p:txBody>
          <a:bodyPr/>
          <a:lstStyle/>
          <a:p>
            <a:fld id="{A2319937-0B8D-9A49-8EF5-04B6AE50A6B9}" type="slidenum">
              <a:rPr lang="en-US" smtClean="0"/>
              <a:t>12</a:t>
            </a:fld>
            <a:endParaRPr lang="en-US"/>
          </a:p>
        </p:txBody>
      </p:sp>
    </p:spTree>
    <p:extLst>
      <p:ext uri="{BB962C8B-B14F-4D97-AF65-F5344CB8AC3E}">
        <p14:creationId xmlns:p14="http://schemas.microsoft.com/office/powerpoint/2010/main" val="3693370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0B242-5421-4F69-5388-EE0423BC2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B61D39-A6F0-4CE2-8F9E-6FE05C624F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E726E2-8CCB-76DE-97E8-3C695A21DF66}"/>
              </a:ext>
            </a:extLst>
          </p:cNvPr>
          <p:cNvSpPr>
            <a:spLocks noGrp="1"/>
          </p:cNvSpPr>
          <p:nvPr>
            <p:ph type="body" idx="1"/>
          </p:nvPr>
        </p:nvSpPr>
        <p:spPr/>
        <p:txBody>
          <a:bodyPr/>
          <a:lstStyle/>
          <a:p>
            <a:r>
              <a:rPr lang="en-US" b="1" dirty="0"/>
              <a:t>Minimum security standards for Third-parties</a:t>
            </a:r>
          </a:p>
          <a:p>
            <a:pPr marL="171450" indent="-171450">
              <a:buFontTx/>
              <a:buChar char="-"/>
            </a:pPr>
            <a:r>
              <a:rPr lang="en-US" b="0" dirty="0"/>
              <a:t>Brute forcing protection?</a:t>
            </a:r>
          </a:p>
          <a:p>
            <a:pPr marL="171450" indent="-171450">
              <a:buFontTx/>
              <a:buChar char="-"/>
            </a:pPr>
            <a:r>
              <a:rPr lang="en-US" b="0" dirty="0"/>
              <a:t>Data stored?</a:t>
            </a:r>
          </a:p>
          <a:p>
            <a:pPr marL="171450" indent="-171450">
              <a:buFontTx/>
              <a:buChar char="-"/>
            </a:pPr>
            <a:r>
              <a:rPr lang="en-US" b="0" dirty="0"/>
              <a:t>Encryption?</a:t>
            </a:r>
          </a:p>
          <a:p>
            <a:pPr marL="171450" indent="-171450">
              <a:buFontTx/>
              <a:buChar char="-"/>
            </a:pPr>
            <a:endParaRPr lang="en-US" b="0" dirty="0"/>
          </a:p>
          <a:p>
            <a:pPr marL="0" indent="0">
              <a:buFontTx/>
              <a:buNone/>
            </a:pPr>
            <a:endParaRPr lang="en-US" b="0" dirty="0"/>
          </a:p>
        </p:txBody>
      </p:sp>
      <p:sp>
        <p:nvSpPr>
          <p:cNvPr id="4" name="Slide Number Placeholder 3">
            <a:extLst>
              <a:ext uri="{FF2B5EF4-FFF2-40B4-BE49-F238E27FC236}">
                <a16:creationId xmlns:a16="http://schemas.microsoft.com/office/drawing/2014/main" id="{DDDD759C-B85A-ED35-9E23-DB2DB1C3B6DC}"/>
              </a:ext>
            </a:extLst>
          </p:cNvPr>
          <p:cNvSpPr>
            <a:spLocks noGrp="1"/>
          </p:cNvSpPr>
          <p:nvPr>
            <p:ph type="sldNum" sz="quarter" idx="5"/>
          </p:nvPr>
        </p:nvSpPr>
        <p:spPr/>
        <p:txBody>
          <a:bodyPr/>
          <a:lstStyle/>
          <a:p>
            <a:fld id="{A2319937-0B8D-9A49-8EF5-04B6AE50A6B9}" type="slidenum">
              <a:rPr lang="en-US" smtClean="0"/>
              <a:t>13</a:t>
            </a:fld>
            <a:endParaRPr lang="en-US"/>
          </a:p>
        </p:txBody>
      </p:sp>
    </p:spTree>
    <p:extLst>
      <p:ext uri="{BB962C8B-B14F-4D97-AF65-F5344CB8AC3E}">
        <p14:creationId xmlns:p14="http://schemas.microsoft.com/office/powerpoint/2010/main" val="3923361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Patron data security is more important than ever</a:t>
            </a:r>
          </a:p>
          <a:p>
            <a:endParaRPr lang="en-US" dirty="0"/>
          </a:p>
          <a:p>
            <a:r>
              <a:rPr lang="en-US" dirty="0"/>
              <a:t>In 2024, as an industry we saw a increased number of successful attacks on batches of library data. These headlines tend to focus on large breaches. Not so much on the individual breaches that occur.</a:t>
            </a:r>
          </a:p>
        </p:txBody>
      </p:sp>
      <p:sp>
        <p:nvSpPr>
          <p:cNvPr id="4" name="Slide Number Placeholder 3"/>
          <p:cNvSpPr>
            <a:spLocks noGrp="1"/>
          </p:cNvSpPr>
          <p:nvPr>
            <p:ph type="sldNum" sz="quarter" idx="5"/>
          </p:nvPr>
        </p:nvSpPr>
        <p:spPr/>
        <p:txBody>
          <a:bodyPr/>
          <a:lstStyle/>
          <a:p>
            <a:fld id="{A2319937-0B8D-9A49-8EF5-04B6AE50A6B9}" type="slidenum">
              <a:rPr lang="en-US" smtClean="0"/>
              <a:t>3</a:t>
            </a:fld>
            <a:endParaRPr lang="en-US"/>
          </a:p>
        </p:txBody>
      </p:sp>
    </p:spTree>
    <p:extLst>
      <p:ext uri="{BB962C8B-B14F-4D97-AF65-F5344CB8AC3E}">
        <p14:creationId xmlns:p14="http://schemas.microsoft.com/office/powerpoint/2010/main" val="2229614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indicates that if your library uses 4 number pins and has some system that allows for brute forcing a attacker could realize access to every patron’s record by just using public interfaces.</a:t>
            </a:r>
          </a:p>
        </p:txBody>
      </p:sp>
      <p:sp>
        <p:nvSpPr>
          <p:cNvPr id="4" name="Slide Number Placeholder 3"/>
          <p:cNvSpPr>
            <a:spLocks noGrp="1"/>
          </p:cNvSpPr>
          <p:nvPr>
            <p:ph type="sldNum" sz="quarter" idx="5"/>
          </p:nvPr>
        </p:nvSpPr>
        <p:spPr/>
        <p:txBody>
          <a:bodyPr/>
          <a:lstStyle/>
          <a:p>
            <a:fld id="{A2319937-0B8D-9A49-8EF5-04B6AE50A6B9}" type="slidenum">
              <a:rPr lang="en-US" smtClean="0"/>
              <a:t>4</a:t>
            </a:fld>
            <a:endParaRPr lang="en-US"/>
          </a:p>
        </p:txBody>
      </p:sp>
    </p:spTree>
    <p:extLst>
      <p:ext uri="{BB962C8B-B14F-4D97-AF65-F5344CB8AC3E}">
        <p14:creationId xmlns:p14="http://schemas.microsoft.com/office/powerpoint/2010/main" val="1520807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Brute Forcing</a:t>
            </a:r>
          </a:p>
          <a:p>
            <a:r>
              <a:rPr lang="en-US" dirty="0"/>
              <a:t>- Marmot staff demonstrated successful brute forcing of our non password auth in less than 5 minutes.</a:t>
            </a:r>
          </a:p>
        </p:txBody>
      </p:sp>
      <p:sp>
        <p:nvSpPr>
          <p:cNvPr id="4" name="Slide Number Placeholder 3"/>
          <p:cNvSpPr>
            <a:spLocks noGrp="1"/>
          </p:cNvSpPr>
          <p:nvPr>
            <p:ph type="sldNum" sz="quarter" idx="5"/>
          </p:nvPr>
        </p:nvSpPr>
        <p:spPr/>
        <p:txBody>
          <a:bodyPr/>
          <a:lstStyle/>
          <a:p>
            <a:fld id="{A2319937-0B8D-9A49-8EF5-04B6AE50A6B9}" type="slidenum">
              <a:rPr lang="en-US" smtClean="0"/>
              <a:t>5</a:t>
            </a:fld>
            <a:endParaRPr lang="en-US"/>
          </a:p>
        </p:txBody>
      </p:sp>
    </p:spTree>
    <p:extLst>
      <p:ext uri="{BB962C8B-B14F-4D97-AF65-F5344CB8AC3E}">
        <p14:creationId xmlns:p14="http://schemas.microsoft.com/office/powerpoint/2010/main" val="2803810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First efforts started in 2021</a:t>
            </a:r>
          </a:p>
          <a:p>
            <a:pPr marL="171450" indent="-171450">
              <a:buFontTx/>
              <a:buChar char="-"/>
            </a:pPr>
            <a:r>
              <a:rPr lang="en-US" sz="1200" b="0" dirty="0"/>
              <a:t>Partially driven by third-party authentication requirements (LinkedIn Learning and others)</a:t>
            </a:r>
          </a:p>
          <a:p>
            <a:pPr marL="171450" indent="-171450">
              <a:buFontTx/>
              <a:buChar char="-"/>
            </a:pPr>
            <a:r>
              <a:rPr lang="en-US" sz="1200" b="0" dirty="0"/>
              <a:t>More people using online logins</a:t>
            </a:r>
          </a:p>
          <a:p>
            <a:pPr marL="171450" indent="-171450">
              <a:buFontTx/>
              <a:buChar char="-"/>
            </a:pPr>
            <a:endParaRPr lang="en-US" sz="1200" b="0" dirty="0"/>
          </a:p>
          <a:p>
            <a:pPr marL="171450" indent="-171450">
              <a:buFontTx/>
              <a:buChar cha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Security committee formed</a:t>
            </a:r>
          </a:p>
          <a:p>
            <a:pPr marL="171450" indent="-171450">
              <a:buFontTx/>
              <a:buChar char="-"/>
            </a:pPr>
            <a:r>
              <a:rPr lang="en-US" sz="1200" b="0" dirty="0"/>
              <a:t>Every member library encouraged to provide a representative</a:t>
            </a:r>
          </a:p>
          <a:p>
            <a:pPr marL="171450" indent="-171450">
              <a:buFontTx/>
              <a:buChar char="-"/>
            </a:pPr>
            <a:r>
              <a:rPr lang="en-US" sz="1200" b="0" dirty="0"/>
              <a:t>Working group (Everyone has a job)</a:t>
            </a:r>
          </a:p>
          <a:p>
            <a:endParaRPr lang="en-US" sz="1200" b="1" dirty="0"/>
          </a:p>
          <a:p>
            <a:r>
              <a:rPr lang="en-US" sz="1200" b="1" dirty="0"/>
              <a:t>Meetings and Open Houses</a:t>
            </a:r>
          </a:p>
          <a:p>
            <a:pPr marL="171450" indent="-171450">
              <a:buFontTx/>
              <a:buChar char="-"/>
            </a:pPr>
            <a:r>
              <a:rPr lang="en-US" sz="1200" b="0" dirty="0"/>
              <a:t>Idea generation.</a:t>
            </a:r>
          </a:p>
          <a:p>
            <a:pPr marL="171450" indent="-171450">
              <a:buFontTx/>
              <a:buChar char="-"/>
            </a:pPr>
            <a:r>
              <a:rPr lang="en-US" sz="1200" b="0" dirty="0"/>
              <a:t>Questions</a:t>
            </a:r>
          </a:p>
          <a:p>
            <a:pPr marL="171450" indent="-171450">
              <a:buFontTx/>
              <a:buChar char="-"/>
            </a:pPr>
            <a:r>
              <a:rPr lang="en-US" sz="1200" b="0" dirty="0"/>
              <a:t>Discussion</a:t>
            </a:r>
          </a:p>
          <a:p>
            <a:pPr marL="171450" indent="-171450">
              <a:buFontTx/>
              <a:buChar char="-"/>
            </a:pPr>
            <a:r>
              <a:rPr lang="en-US" sz="1200" b="0" dirty="0"/>
              <a:t>Committee involvement (This isn’t just a consortia office mandate)</a:t>
            </a:r>
          </a:p>
          <a:p>
            <a:endParaRPr lang="en-US" sz="1200" b="1" dirty="0"/>
          </a:p>
          <a:p>
            <a:r>
              <a:rPr lang="en-US" sz="1200" b="1" dirty="0"/>
              <a:t>Presentations</a:t>
            </a:r>
          </a:p>
          <a:p>
            <a:r>
              <a:rPr lang="en-US" sz="1200" b="0" dirty="0"/>
              <a:t>- User Group presentations</a:t>
            </a:r>
          </a:p>
          <a:p>
            <a:endParaRPr lang="en-US" sz="1200" b="0" dirty="0"/>
          </a:p>
          <a:p>
            <a:r>
              <a:rPr lang="en-US" sz="1200" b="1" dirty="0"/>
              <a:t>Central Marketing Materials</a:t>
            </a:r>
          </a:p>
          <a:p>
            <a:pPr marL="171450" indent="-171450">
              <a:buFont typeface="Arial" panose="020B0604020202020204" pitchFamily="34" charset="0"/>
              <a:buChar char="•"/>
            </a:pPr>
            <a:r>
              <a:rPr lang="en-US" sz="1200" b="0" dirty="0"/>
              <a:t>Created by a committee members library marketing department with input from committee members</a:t>
            </a:r>
          </a:p>
          <a:p>
            <a:pPr marL="171450" indent="-171450">
              <a:buFont typeface="Arial" panose="020B0604020202020204" pitchFamily="34" charset="0"/>
              <a:buChar char="•"/>
            </a:pPr>
            <a:r>
              <a:rPr lang="en-US" sz="1200" b="0" dirty="0"/>
              <a:t>Central communication timeline created</a:t>
            </a:r>
          </a:p>
          <a:p>
            <a:pPr marL="171450" indent="-171450">
              <a:buFont typeface="Arial" panose="020B0604020202020204" pitchFamily="34" charset="0"/>
              <a:buChar char="•"/>
            </a:pPr>
            <a:r>
              <a:rPr lang="en-US" sz="1200" b="0" dirty="0"/>
              <a:t>Campaigns for marketing centered around themes</a:t>
            </a:r>
          </a:p>
          <a:p>
            <a:pPr marL="628650" lvl="1" indent="-171450">
              <a:buFont typeface="Arial" panose="020B0604020202020204" pitchFamily="34" charset="0"/>
              <a:buChar char="•"/>
            </a:pPr>
            <a:r>
              <a:rPr lang="en-US" sz="1200" b="0" strike="sngStrike" dirty="0"/>
              <a:t>Winter</a:t>
            </a:r>
            <a:r>
              <a:rPr lang="en-US" sz="1200" b="0" dirty="0"/>
              <a:t> Passwords are coming</a:t>
            </a:r>
          </a:p>
          <a:p>
            <a:pPr marL="628650" lvl="1" indent="-171450">
              <a:buFont typeface="Arial" panose="020B0604020202020204" pitchFamily="34" charset="0"/>
              <a:buChar char="•"/>
            </a:pPr>
            <a:r>
              <a:rPr lang="en-US" sz="1200" b="0" dirty="0"/>
              <a:t>We love your privacy</a:t>
            </a:r>
          </a:p>
          <a:p>
            <a:pPr marL="628650" lvl="1" indent="-171450">
              <a:buFont typeface="Arial" panose="020B0604020202020204" pitchFamily="34" charset="0"/>
              <a:buChar char="•"/>
            </a:pPr>
            <a:r>
              <a:rPr lang="en-US" sz="1200" b="0" dirty="0"/>
              <a:t>Take action</a:t>
            </a:r>
          </a:p>
          <a:p>
            <a:endParaRPr lang="en-US" sz="1200" b="1" dirty="0"/>
          </a:p>
        </p:txBody>
      </p:sp>
      <p:sp>
        <p:nvSpPr>
          <p:cNvPr id="4" name="Slide Number Placeholder 3"/>
          <p:cNvSpPr>
            <a:spLocks noGrp="1"/>
          </p:cNvSpPr>
          <p:nvPr>
            <p:ph type="sldNum" sz="quarter" idx="5"/>
          </p:nvPr>
        </p:nvSpPr>
        <p:spPr/>
        <p:txBody>
          <a:bodyPr/>
          <a:lstStyle/>
          <a:p>
            <a:fld id="{A2319937-0B8D-9A49-8EF5-04B6AE50A6B9}" type="slidenum">
              <a:rPr lang="en-US" smtClean="0"/>
              <a:t>6</a:t>
            </a:fld>
            <a:endParaRPr lang="en-US"/>
          </a:p>
        </p:txBody>
      </p:sp>
    </p:spTree>
    <p:extLst>
      <p:ext uri="{BB962C8B-B14F-4D97-AF65-F5344CB8AC3E}">
        <p14:creationId xmlns:p14="http://schemas.microsoft.com/office/powerpoint/2010/main" val="2468692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09CBF-C91A-9717-BF97-6C093D1C1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E2506B-A694-C8D9-1DC0-EC06415B26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503A9-4BF6-B496-61FB-72F42E149336}"/>
              </a:ext>
            </a:extLst>
          </p:cNvPr>
          <p:cNvSpPr>
            <a:spLocks noGrp="1"/>
          </p:cNvSpPr>
          <p:nvPr>
            <p:ph type="body" idx="1"/>
          </p:nvPr>
        </p:nvSpPr>
        <p:spPr/>
        <p:txBody>
          <a:bodyPr/>
          <a:lstStyle/>
          <a:p>
            <a:r>
              <a:rPr lang="en-US" sz="1200" b="1" dirty="0"/>
              <a:t>Surveys</a:t>
            </a:r>
          </a:p>
          <a:p>
            <a:pPr marL="171450" indent="-171450">
              <a:buFont typeface="Arial" panose="020B0604020202020204" pitchFamily="34" charset="0"/>
              <a:buChar char="•"/>
            </a:pPr>
            <a:r>
              <a:rPr lang="en-US" sz="1200" b="0" dirty="0"/>
              <a:t>Communication and feedback saturation</a:t>
            </a:r>
          </a:p>
          <a:p>
            <a:endParaRPr lang="en-US" sz="1200" b="1" dirty="0"/>
          </a:p>
          <a:p>
            <a:r>
              <a:rPr lang="en-US" sz="1200" b="1" dirty="0"/>
              <a:t>Question parking lots</a:t>
            </a:r>
          </a:p>
          <a:p>
            <a:pPr marL="171450" indent="-171450">
              <a:buFont typeface="Arial" panose="020B0604020202020204" pitchFamily="34" charset="0"/>
              <a:buChar char="•"/>
            </a:pPr>
            <a:r>
              <a:rPr lang="en-US" sz="1200" b="0" dirty="0"/>
              <a:t>Place to put questions between open house meetings</a:t>
            </a:r>
          </a:p>
          <a:p>
            <a:endParaRPr lang="en-US" sz="1200" b="1" dirty="0"/>
          </a:p>
          <a:p>
            <a:r>
              <a:rPr lang="en-US" sz="1200" b="1" dirty="0"/>
              <a:t>Training</a:t>
            </a:r>
          </a:p>
          <a:p>
            <a:pPr marL="171450" indent="-171450">
              <a:buFont typeface="Arial" panose="020B0604020202020204" pitchFamily="34" charset="0"/>
              <a:buChar char="•"/>
            </a:pPr>
            <a:r>
              <a:rPr lang="en-US" sz="1200" b="0" dirty="0"/>
              <a:t>Provides step by step instructions that gave library staff a blueprint on how things would look. </a:t>
            </a:r>
          </a:p>
          <a:p>
            <a:pPr marL="171450" indent="-171450">
              <a:buFont typeface="Arial" panose="020B0604020202020204" pitchFamily="34" charset="0"/>
              <a:buChar char="•"/>
            </a:pPr>
            <a:r>
              <a:rPr lang="en-US" sz="1200" b="0" dirty="0"/>
              <a:t>Used test systems to demonstrate</a:t>
            </a:r>
          </a:p>
          <a:p>
            <a:endParaRPr lang="en-US" sz="1200" b="1" dirty="0"/>
          </a:p>
          <a:p>
            <a:r>
              <a:rPr lang="en-US" sz="1200" b="1" dirty="0"/>
              <a:t>Research</a:t>
            </a:r>
          </a:p>
          <a:p>
            <a:pPr marL="171450" indent="-171450">
              <a:buFont typeface="Arial" panose="020B0604020202020204" pitchFamily="34" charset="0"/>
              <a:buChar char="•"/>
            </a:pPr>
            <a:r>
              <a:rPr lang="en-US" sz="1200" b="0" dirty="0"/>
              <a:t>Reached out to other Colorado libraries with a set of questions generated by library staff.</a:t>
            </a:r>
          </a:p>
          <a:p>
            <a:pPr marL="171450" indent="-171450">
              <a:buFont typeface="Arial" panose="020B0604020202020204" pitchFamily="34" charset="0"/>
              <a:buChar char="•"/>
            </a:pPr>
            <a:r>
              <a:rPr lang="en-US" sz="1200" b="0" dirty="0"/>
              <a:t>Questions like ”How have Pins impacted your circulation?”</a:t>
            </a:r>
          </a:p>
          <a:p>
            <a:endParaRPr lang="en-US" dirty="0"/>
          </a:p>
        </p:txBody>
      </p:sp>
      <p:sp>
        <p:nvSpPr>
          <p:cNvPr id="4" name="Slide Number Placeholder 3">
            <a:extLst>
              <a:ext uri="{FF2B5EF4-FFF2-40B4-BE49-F238E27FC236}">
                <a16:creationId xmlns:a16="http://schemas.microsoft.com/office/drawing/2014/main" id="{C42F26A8-8477-F00C-7EF7-3C81A764BA05}"/>
              </a:ext>
            </a:extLst>
          </p:cNvPr>
          <p:cNvSpPr>
            <a:spLocks noGrp="1"/>
          </p:cNvSpPr>
          <p:nvPr>
            <p:ph type="sldNum" sz="quarter" idx="5"/>
          </p:nvPr>
        </p:nvSpPr>
        <p:spPr/>
        <p:txBody>
          <a:bodyPr/>
          <a:lstStyle/>
          <a:p>
            <a:fld id="{A2319937-0B8D-9A49-8EF5-04B6AE50A6B9}" type="slidenum">
              <a:rPr lang="en-US" smtClean="0"/>
              <a:t>8</a:t>
            </a:fld>
            <a:endParaRPr lang="en-US"/>
          </a:p>
        </p:txBody>
      </p:sp>
    </p:spTree>
    <p:extLst>
      <p:ext uri="{BB962C8B-B14F-4D97-AF65-F5344CB8AC3E}">
        <p14:creationId xmlns:p14="http://schemas.microsoft.com/office/powerpoint/2010/main" val="2059431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6CBAF-95D2-6536-FFFD-A2490C045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A3FA0-D9D8-58FD-B725-BCF7C9D3D5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19D56-2B7A-9032-F3B5-300E646F33EB}"/>
              </a:ext>
            </a:extLst>
          </p:cNvPr>
          <p:cNvSpPr>
            <a:spLocks noGrp="1"/>
          </p:cNvSpPr>
          <p:nvPr>
            <p:ph type="body" idx="1"/>
          </p:nvPr>
        </p:nvSpPr>
        <p:spPr/>
        <p:txBody>
          <a:bodyPr/>
          <a:lstStyle/>
          <a:p>
            <a:r>
              <a:rPr lang="en-US" sz="2400" b="1" dirty="0"/>
              <a:t>Default password</a:t>
            </a:r>
          </a:p>
          <a:p>
            <a:pPr marL="342900" indent="-342900">
              <a:buFont typeface="Arial" panose="020B0604020202020204" pitchFamily="34" charset="0"/>
              <a:buChar char="•"/>
            </a:pPr>
            <a:r>
              <a:rPr lang="en-US" sz="2400" b="0" dirty="0"/>
              <a:t>In weeks leading up to go live we generated the default password for each library using one of two options. </a:t>
            </a:r>
          </a:p>
          <a:p>
            <a:pPr marL="800100" lvl="1" indent="-342900">
              <a:buFont typeface="Arial" panose="020B0604020202020204" pitchFamily="34" charset="0"/>
              <a:buChar char="•"/>
            </a:pPr>
            <a:r>
              <a:rPr lang="en-US" sz="2400" b="0" dirty="0"/>
              <a:t>First three letters of name and last 4 digits of barcode</a:t>
            </a:r>
          </a:p>
          <a:p>
            <a:pPr marL="800100" lvl="1" indent="-342900">
              <a:buFont typeface="Arial" panose="020B0604020202020204" pitchFamily="34" charset="0"/>
              <a:buChar char="•"/>
            </a:pPr>
            <a:r>
              <a:rPr lang="en-US" sz="2400" b="0" dirty="0"/>
              <a:t>First three letters of name and last 4 digits of phone number</a:t>
            </a:r>
          </a:p>
          <a:p>
            <a:pPr marL="342900" lvl="0" indent="-342900">
              <a:buFont typeface="Arial" panose="020B0604020202020204" pitchFamily="34" charset="0"/>
              <a:buChar char="•"/>
            </a:pPr>
            <a:r>
              <a:rPr lang="en-US" sz="2400" b="0" dirty="0"/>
              <a:t>Identified the problem records for libraries to clean up</a:t>
            </a:r>
          </a:p>
          <a:p>
            <a:pPr marL="800100" lvl="1" indent="-342900">
              <a:buFont typeface="Arial" panose="020B0604020202020204" pitchFamily="34" charset="0"/>
              <a:buChar char="•"/>
            </a:pPr>
            <a:endParaRPr lang="en-US" sz="2400" b="0" dirty="0"/>
          </a:p>
          <a:p>
            <a:endParaRPr lang="en-US" sz="2400" b="1" dirty="0"/>
          </a:p>
          <a:p>
            <a:r>
              <a:rPr lang="en-US" sz="2400" b="1" dirty="0"/>
              <a:t>Tools for implementation</a:t>
            </a:r>
          </a:p>
          <a:p>
            <a:pPr lvl="1"/>
            <a:r>
              <a:rPr lang="en-US" sz="2200" b="1" dirty="0"/>
              <a:t>Python, SQL, </a:t>
            </a:r>
            <a:r>
              <a:rPr lang="en-US" sz="2200" b="1" dirty="0" err="1"/>
              <a:t>CSVed</a:t>
            </a:r>
            <a:r>
              <a:rPr lang="en-US" sz="2200" b="1" dirty="0"/>
              <a:t>, Patron loads</a:t>
            </a:r>
          </a:p>
          <a:p>
            <a:pPr lvl="1"/>
            <a:endParaRPr lang="en-US" sz="2200" b="1" dirty="0"/>
          </a:p>
          <a:p>
            <a:r>
              <a:rPr lang="en-US" sz="2400" b="1" dirty="0"/>
              <a:t>Password Complexity requirements</a:t>
            </a:r>
          </a:p>
          <a:p>
            <a:pPr marL="342900" indent="-342900">
              <a:buFont typeface="Arial" panose="020B0604020202020204" pitchFamily="34" charset="0"/>
              <a:buChar char="•"/>
            </a:pPr>
            <a:r>
              <a:rPr lang="en-US" sz="2400" b="0" dirty="0"/>
              <a:t>At least 8 characters. Alpha </a:t>
            </a:r>
            <a:r>
              <a:rPr lang="en-US" sz="2400" b="0" dirty="0" err="1"/>
              <a:t>numberic</a:t>
            </a:r>
            <a:endParaRPr lang="en-US" sz="2400" b="0" dirty="0"/>
          </a:p>
          <a:p>
            <a:endParaRPr lang="en-US" sz="2400" b="1" dirty="0"/>
          </a:p>
          <a:p>
            <a:r>
              <a:rPr lang="en-US" sz="2400" b="1" dirty="0"/>
              <a:t>Enforced change</a:t>
            </a:r>
          </a:p>
          <a:p>
            <a:pPr marL="342900" indent="-342900">
              <a:buFont typeface="Arial" panose="020B0604020202020204" pitchFamily="34" charset="0"/>
              <a:buChar char="•"/>
            </a:pPr>
            <a:r>
              <a:rPr lang="en-US" sz="2400" b="0" dirty="0"/>
              <a:t>Defaults were just temporary. When logging into the catalog patrons were met with a screen to change their password</a:t>
            </a:r>
          </a:p>
          <a:p>
            <a:endParaRPr lang="en-US" sz="2400" b="1" dirty="0"/>
          </a:p>
          <a:p>
            <a:r>
              <a:rPr lang="en-US" sz="2400" b="1" dirty="0"/>
              <a:t>Randomization of unchanged defaults </a:t>
            </a:r>
          </a:p>
          <a:p>
            <a:pPr marL="342900" indent="-342900">
              <a:buFont typeface="Arial" panose="020B0604020202020204" pitchFamily="34" charset="0"/>
              <a:buChar char="•"/>
            </a:pPr>
            <a:r>
              <a:rPr lang="en-US" sz="2400" b="0" dirty="0"/>
              <a:t>I didn’t want to know the passwords. </a:t>
            </a:r>
          </a:p>
          <a:p>
            <a:pPr marL="342900" indent="-342900">
              <a:buFont typeface="Arial" panose="020B0604020202020204" pitchFamily="34" charset="0"/>
              <a:buChar char="•"/>
            </a:pPr>
            <a:r>
              <a:rPr lang="en-US" sz="2400" b="0" dirty="0"/>
              <a:t>Patrons would still be able to change their password via a forgot my password link</a:t>
            </a:r>
          </a:p>
          <a:p>
            <a:pPr marL="342900" indent="-342900">
              <a:buFont typeface="Arial" panose="020B0604020202020204" pitchFamily="34" charset="0"/>
              <a:buChar char="•"/>
            </a:pPr>
            <a:r>
              <a:rPr lang="en-US" sz="2400" b="0" dirty="0"/>
              <a:t>Contact library to assist with password change (one time)</a:t>
            </a:r>
          </a:p>
          <a:p>
            <a:endParaRPr lang="en-US" sz="2400" b="1" dirty="0"/>
          </a:p>
          <a:p>
            <a:r>
              <a:rPr lang="en-US" sz="2400" b="1" dirty="0"/>
              <a:t>Training/Support</a:t>
            </a:r>
          </a:p>
          <a:p>
            <a:pPr marL="342900" indent="-342900">
              <a:buFont typeface="Arial" panose="020B0604020202020204" pitchFamily="34" charset="0"/>
              <a:buChar char="•"/>
            </a:pPr>
            <a:r>
              <a:rPr lang="en-US" sz="2400" b="0" dirty="0"/>
              <a:t>Day of go live our teams at the consortia office took calls, responded to emails, support tickets, and offered live support via zoom.</a:t>
            </a:r>
          </a:p>
          <a:p>
            <a:endParaRPr lang="en-US" sz="2400" b="1" dirty="0"/>
          </a:p>
          <a:p>
            <a:endParaRPr lang="en-US" dirty="0"/>
          </a:p>
        </p:txBody>
      </p:sp>
      <p:sp>
        <p:nvSpPr>
          <p:cNvPr id="4" name="Slide Number Placeholder 3">
            <a:extLst>
              <a:ext uri="{FF2B5EF4-FFF2-40B4-BE49-F238E27FC236}">
                <a16:creationId xmlns:a16="http://schemas.microsoft.com/office/drawing/2014/main" id="{A5E5E824-99E5-2834-4D2B-1D1E71AAADD7}"/>
              </a:ext>
            </a:extLst>
          </p:cNvPr>
          <p:cNvSpPr>
            <a:spLocks noGrp="1"/>
          </p:cNvSpPr>
          <p:nvPr>
            <p:ph type="sldNum" sz="quarter" idx="5"/>
          </p:nvPr>
        </p:nvSpPr>
        <p:spPr/>
        <p:txBody>
          <a:bodyPr/>
          <a:lstStyle/>
          <a:p>
            <a:fld id="{A2319937-0B8D-9A49-8EF5-04B6AE50A6B9}" type="slidenum">
              <a:rPr lang="en-US" smtClean="0"/>
              <a:t>9</a:t>
            </a:fld>
            <a:endParaRPr lang="en-US"/>
          </a:p>
        </p:txBody>
      </p:sp>
    </p:spTree>
    <p:extLst>
      <p:ext uri="{BB962C8B-B14F-4D97-AF65-F5344CB8AC3E}">
        <p14:creationId xmlns:p14="http://schemas.microsoft.com/office/powerpoint/2010/main" val="389198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1DA5D-2B75-163F-E541-0B1D61684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51F8B-B74A-60BC-B1CF-564C3126C5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C06C4F-CDF3-EF64-B8C6-5680DE064F8C}"/>
              </a:ext>
            </a:extLst>
          </p:cNvPr>
          <p:cNvSpPr>
            <a:spLocks noGrp="1"/>
          </p:cNvSpPr>
          <p:nvPr>
            <p:ph type="body" idx="1"/>
          </p:nvPr>
        </p:nvSpPr>
        <p:spPr/>
        <p:txBody>
          <a:bodyPr/>
          <a:lstStyle/>
          <a:p>
            <a:r>
              <a:rPr lang="en-US" b="1" dirty="0"/>
              <a:t>Late Nights</a:t>
            </a:r>
          </a:p>
          <a:p>
            <a:pPr marL="171450" indent="-171450">
              <a:buFontTx/>
              <a:buChar char="-"/>
            </a:pPr>
            <a:r>
              <a:rPr lang="en-US" b="0" dirty="0"/>
              <a:t>Breaking load files into 100,000 ended up with about 10 files.</a:t>
            </a:r>
          </a:p>
          <a:p>
            <a:pPr marL="628650" lvl="1" indent="-171450">
              <a:buFontTx/>
              <a:buChar char="-"/>
            </a:pPr>
            <a:r>
              <a:rPr lang="en-US" b="0" dirty="0"/>
              <a:t>Two computers loading</a:t>
            </a:r>
          </a:p>
          <a:p>
            <a:pPr marL="171450" indent="-171450">
              <a:buFontTx/>
              <a:buChar char="-"/>
            </a:pPr>
            <a:r>
              <a:rPr lang="en-US" b="0" dirty="0"/>
              <a:t>Each file took about 40 minutes to load</a:t>
            </a:r>
          </a:p>
          <a:p>
            <a:pPr marL="171450" indent="-171450">
              <a:buFontTx/>
              <a:buChar char="-"/>
            </a:pPr>
            <a:r>
              <a:rPr lang="en-US" b="0" dirty="0"/>
              <a:t>Started at about 10 pm and finished around 3 am</a:t>
            </a:r>
          </a:p>
          <a:p>
            <a:pPr marL="171450" indent="-171450">
              <a:buFontTx/>
              <a:buChar char="-"/>
            </a:pPr>
            <a:endParaRPr lang="en-US" b="0" dirty="0"/>
          </a:p>
          <a:p>
            <a:pPr marL="0" indent="0">
              <a:buFontTx/>
              <a:buNone/>
            </a:pPr>
            <a:r>
              <a:rPr lang="en-US" b="1" dirty="0"/>
              <a:t>Agreement</a:t>
            </a:r>
          </a:p>
          <a:p>
            <a:pPr marL="0" indent="0">
              <a:buFontTx/>
              <a:buNone/>
            </a:pPr>
            <a:r>
              <a:rPr lang="en-US" b="0" dirty="0"/>
              <a:t>- Each library had slightly different needs/wants.</a:t>
            </a:r>
          </a:p>
          <a:p>
            <a:pPr marL="171450" indent="-171450">
              <a:buFontTx/>
              <a:buChar char="-"/>
            </a:pPr>
            <a:r>
              <a:rPr lang="en-US" b="0" dirty="0"/>
              <a:t>Finding the balance between customization and feasibility</a:t>
            </a:r>
          </a:p>
          <a:p>
            <a:pPr marL="0" indent="0">
              <a:buFontTx/>
              <a:buNone/>
            </a:pPr>
            <a:endParaRPr lang="en-US" b="0" dirty="0"/>
          </a:p>
          <a:p>
            <a:r>
              <a:rPr lang="en-US" b="1" dirty="0"/>
              <a:t>Convincing</a:t>
            </a:r>
          </a:p>
          <a:p>
            <a:r>
              <a:rPr lang="en-US" dirty="0"/>
              <a:t>The argument: “ATM cards use four numbers; why can’t library cards?”</a:t>
            </a:r>
          </a:p>
          <a:p>
            <a:endParaRPr lang="en-US" dirty="0"/>
          </a:p>
          <a:p>
            <a:r>
              <a:rPr lang="en-US" dirty="0"/>
              <a:t>Does anyone in the audience know the answer to this question?</a:t>
            </a:r>
          </a:p>
          <a:p>
            <a:endParaRPr lang="en-US" dirty="0"/>
          </a:p>
          <a:p>
            <a:r>
              <a:rPr lang="en-US" dirty="0"/>
              <a:t>The answer: “ATM cards use a token approach where the card is the token. This works when the only place you use those is when you plug your card into an ATM. A hacker has a limited number of places to go to hack an ATM card. When there is an online login, the token approach doesn’t work.”</a:t>
            </a:r>
          </a:p>
          <a:p>
            <a:endParaRPr lang="en-US" dirty="0"/>
          </a:p>
          <a:p>
            <a:r>
              <a:rPr lang="en-US" b="1" dirty="0"/>
              <a:t>Providing Shared Resources</a:t>
            </a:r>
          </a:p>
          <a:p>
            <a:pPr marL="171450" indent="-171450">
              <a:buFontTx/>
              <a:buChar char="-"/>
            </a:pPr>
            <a:r>
              <a:rPr lang="en-US" b="0" dirty="0"/>
              <a:t>Took a lot of efforts to design marketing materials that each library could customize. </a:t>
            </a:r>
          </a:p>
          <a:p>
            <a:pPr marL="171450" indent="-171450">
              <a:buFontTx/>
              <a:buChar char="-"/>
            </a:pPr>
            <a:r>
              <a:rPr lang="en-US" b="0" dirty="0"/>
              <a:t>A entire sub committee dedicated to this effort.</a:t>
            </a:r>
          </a:p>
          <a:p>
            <a:pPr marL="171450" indent="-171450">
              <a:buFontTx/>
              <a:buChar char="-"/>
            </a:pPr>
            <a:endParaRPr lang="en-US" b="0" dirty="0"/>
          </a:p>
          <a:p>
            <a:pPr marL="0" indent="0">
              <a:buFontTx/>
              <a:buNone/>
            </a:pPr>
            <a:r>
              <a:rPr lang="en-US" b="1" dirty="0"/>
              <a:t>Which systems would be impacted</a:t>
            </a:r>
          </a:p>
          <a:p>
            <a:pPr marL="171450" indent="-171450">
              <a:buFont typeface="Arial" panose="020B0604020202020204" pitchFamily="34" charset="0"/>
              <a:buChar char="•"/>
            </a:pPr>
            <a:r>
              <a:rPr lang="en-US" b="0" dirty="0"/>
              <a:t>We had a hard time determining all the systems that would be impacted or that had optional configuration on a per library basis.</a:t>
            </a:r>
          </a:p>
          <a:p>
            <a:pPr marL="171450" indent="-171450">
              <a:buFont typeface="Arial" panose="020B0604020202020204" pitchFamily="34" charset="0"/>
              <a:buChar char="•"/>
            </a:pPr>
            <a:r>
              <a:rPr lang="en-US" b="0" dirty="0"/>
              <a:t>SIP2 connections</a:t>
            </a:r>
          </a:p>
          <a:p>
            <a:pPr marL="171450" indent="-171450">
              <a:buFont typeface="Arial" panose="020B0604020202020204" pitchFamily="34" charset="0"/>
              <a:buChar char="•"/>
            </a:pPr>
            <a:r>
              <a:rPr lang="en-US" b="0" dirty="0"/>
              <a:t>Third party vendors</a:t>
            </a:r>
          </a:p>
          <a:p>
            <a:endParaRPr lang="en-US" dirty="0"/>
          </a:p>
          <a:p>
            <a:endParaRPr lang="en-US" dirty="0"/>
          </a:p>
          <a:p>
            <a:endParaRPr lang="en-US" b="0" dirty="0"/>
          </a:p>
          <a:p>
            <a:pPr marL="171450" indent="-171450">
              <a:buFontTx/>
              <a:buChar char="-"/>
            </a:pPr>
            <a:endParaRPr lang="en-US" b="0" dirty="0"/>
          </a:p>
          <a:p>
            <a:endParaRPr lang="en-US" dirty="0"/>
          </a:p>
        </p:txBody>
      </p:sp>
      <p:sp>
        <p:nvSpPr>
          <p:cNvPr id="4" name="Slide Number Placeholder 3">
            <a:extLst>
              <a:ext uri="{FF2B5EF4-FFF2-40B4-BE49-F238E27FC236}">
                <a16:creationId xmlns:a16="http://schemas.microsoft.com/office/drawing/2014/main" id="{EFDD708D-406E-913D-2510-BF903C7B9CA6}"/>
              </a:ext>
            </a:extLst>
          </p:cNvPr>
          <p:cNvSpPr>
            <a:spLocks noGrp="1"/>
          </p:cNvSpPr>
          <p:nvPr>
            <p:ph type="sldNum" sz="quarter" idx="5"/>
          </p:nvPr>
        </p:nvSpPr>
        <p:spPr/>
        <p:txBody>
          <a:bodyPr/>
          <a:lstStyle/>
          <a:p>
            <a:fld id="{A2319937-0B8D-9A49-8EF5-04B6AE50A6B9}" type="slidenum">
              <a:rPr lang="en-US" smtClean="0"/>
              <a:t>10</a:t>
            </a:fld>
            <a:endParaRPr lang="en-US"/>
          </a:p>
        </p:txBody>
      </p:sp>
    </p:spTree>
    <p:extLst>
      <p:ext uri="{BB962C8B-B14F-4D97-AF65-F5344CB8AC3E}">
        <p14:creationId xmlns:p14="http://schemas.microsoft.com/office/powerpoint/2010/main" val="1841241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B2D4F-EF2D-9A46-0320-A9FC18E2F3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6729E-AD66-9320-12E4-423C3B866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72BE03-0D7A-B23D-93A2-3A11A7B8DC85}"/>
              </a:ext>
            </a:extLst>
          </p:cNvPr>
          <p:cNvSpPr>
            <a:spLocks noGrp="1"/>
          </p:cNvSpPr>
          <p:nvPr>
            <p:ph type="body" idx="1"/>
          </p:nvPr>
        </p:nvSpPr>
        <p:spPr/>
        <p:txBody>
          <a:bodyPr/>
          <a:lstStyle/>
          <a:p>
            <a:r>
              <a:rPr lang="en-US" b="1" dirty="0"/>
              <a:t>Python Files:</a:t>
            </a:r>
          </a:p>
          <a:p>
            <a:pPr marL="171450" indent="-171450">
              <a:buFontTx/>
              <a:buChar char="-"/>
            </a:pPr>
            <a:r>
              <a:rPr lang="en-US" b="0" dirty="0"/>
              <a:t>Slow processing of large number of records. </a:t>
            </a:r>
          </a:p>
          <a:p>
            <a:pPr marL="171450" indent="-171450">
              <a:buFontTx/>
              <a:buChar char="-"/>
            </a:pPr>
            <a:r>
              <a:rPr lang="en-US" b="0" dirty="0"/>
              <a:t>Multithreading Python programs</a:t>
            </a:r>
          </a:p>
          <a:p>
            <a:pPr marL="171450" indent="-171450">
              <a:buFontTx/>
              <a:buChar char="-"/>
            </a:pPr>
            <a:endParaRPr lang="en-US" b="0" dirty="0"/>
          </a:p>
          <a:p>
            <a:pPr marL="0" indent="0">
              <a:buFontTx/>
              <a:buNone/>
            </a:pPr>
            <a:r>
              <a:rPr lang="en-US" b="1" dirty="0"/>
              <a:t>Patron load limitations</a:t>
            </a:r>
          </a:p>
          <a:p>
            <a:pPr marL="171450" indent="-171450">
              <a:buFont typeface="Arial" panose="020B0604020202020204" pitchFamily="34" charset="0"/>
              <a:buChar char="•"/>
            </a:pPr>
            <a:r>
              <a:rPr lang="en-US" b="0" dirty="0"/>
              <a:t>Figuring out how to split CSV files</a:t>
            </a:r>
          </a:p>
          <a:p>
            <a:pPr marL="171450" indent="-171450">
              <a:buFontTx/>
              <a:buChar char="-"/>
            </a:pPr>
            <a:endParaRPr lang="en-US" b="0" dirty="0"/>
          </a:p>
          <a:p>
            <a:endParaRPr lang="en-US" dirty="0"/>
          </a:p>
        </p:txBody>
      </p:sp>
      <p:sp>
        <p:nvSpPr>
          <p:cNvPr id="4" name="Slide Number Placeholder 3">
            <a:extLst>
              <a:ext uri="{FF2B5EF4-FFF2-40B4-BE49-F238E27FC236}">
                <a16:creationId xmlns:a16="http://schemas.microsoft.com/office/drawing/2014/main" id="{18F26DEA-C9CD-9D92-4629-4C3AB46BC18E}"/>
              </a:ext>
            </a:extLst>
          </p:cNvPr>
          <p:cNvSpPr>
            <a:spLocks noGrp="1"/>
          </p:cNvSpPr>
          <p:nvPr>
            <p:ph type="sldNum" sz="quarter" idx="5"/>
          </p:nvPr>
        </p:nvSpPr>
        <p:spPr/>
        <p:txBody>
          <a:bodyPr/>
          <a:lstStyle/>
          <a:p>
            <a:fld id="{A2319937-0B8D-9A49-8EF5-04B6AE50A6B9}" type="slidenum">
              <a:rPr lang="en-US" smtClean="0"/>
              <a:t>11</a:t>
            </a:fld>
            <a:endParaRPr lang="en-US"/>
          </a:p>
        </p:txBody>
      </p:sp>
    </p:spTree>
    <p:extLst>
      <p:ext uri="{BB962C8B-B14F-4D97-AF65-F5344CB8AC3E}">
        <p14:creationId xmlns:p14="http://schemas.microsoft.com/office/powerpoint/2010/main" val="7574742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ith Log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BEFCE3-D531-DD4F-9287-FB4F1064481A}"/>
              </a:ext>
            </a:extLst>
          </p:cNvPr>
          <p:cNvSpPr/>
          <p:nvPr userDrawn="1"/>
        </p:nvSpPr>
        <p:spPr>
          <a:xfrm>
            <a:off x="-1" y="3038559"/>
            <a:ext cx="12192002" cy="3395316"/>
          </a:xfrm>
          <a:prstGeom prst="rect">
            <a:avLst/>
          </a:prstGeom>
          <a:gradFill>
            <a:gsLst>
              <a:gs pos="58000">
                <a:srgbClr val="25424C"/>
              </a:gs>
              <a:gs pos="100000">
                <a:srgbClr val="6DA48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86638A-9C89-C44E-B6A0-E4BED890833D}"/>
              </a:ext>
            </a:extLst>
          </p:cNvPr>
          <p:cNvSpPr>
            <a:spLocks noGrp="1"/>
          </p:cNvSpPr>
          <p:nvPr>
            <p:ph type="ctrTitle"/>
          </p:nvPr>
        </p:nvSpPr>
        <p:spPr>
          <a:xfrm>
            <a:off x="2629804" y="3349577"/>
            <a:ext cx="6932393" cy="750087"/>
          </a:xfrm>
        </p:spPr>
        <p:txBody>
          <a:bodyPr anchor="t" anchorCtr="0">
            <a:normAutofit/>
          </a:bodyPr>
          <a:lstStyle>
            <a:lvl1pPr algn="ctr">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79E0024-B0D0-4F40-B166-E830B41F2683}"/>
              </a:ext>
            </a:extLst>
          </p:cNvPr>
          <p:cNvSpPr>
            <a:spLocks noGrp="1"/>
          </p:cNvSpPr>
          <p:nvPr>
            <p:ph type="subTitle" idx="1"/>
          </p:nvPr>
        </p:nvSpPr>
        <p:spPr>
          <a:xfrm>
            <a:off x="2622806" y="4184329"/>
            <a:ext cx="6946388" cy="369332"/>
          </a:xfrm>
        </p:spPr>
        <p:txBody>
          <a:bodyPr/>
          <a:lstStyle>
            <a:lvl1pPr marL="0" indent="0" algn="ctr">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4" name="Text Placeholder 23">
            <a:extLst>
              <a:ext uri="{FF2B5EF4-FFF2-40B4-BE49-F238E27FC236}">
                <a16:creationId xmlns:a16="http://schemas.microsoft.com/office/drawing/2014/main" id="{8C52A94A-1536-1240-BF88-53E91338831F}"/>
              </a:ext>
            </a:extLst>
          </p:cNvPr>
          <p:cNvSpPr>
            <a:spLocks noGrp="1"/>
          </p:cNvSpPr>
          <p:nvPr>
            <p:ph type="body" sz="quarter" idx="10" hasCustomPrompt="1"/>
          </p:nvPr>
        </p:nvSpPr>
        <p:spPr>
          <a:xfrm>
            <a:off x="2624931" y="5311016"/>
            <a:ext cx="6942138" cy="554038"/>
          </a:xfrm>
        </p:spPr>
        <p:txBody>
          <a:bodyPr>
            <a:normAutofit/>
          </a:bodyPr>
          <a:lstStyle>
            <a:lvl1pPr marL="0" indent="0" algn="ctr">
              <a:buNone/>
              <a:defRPr sz="2400">
                <a:solidFill>
                  <a:schemeClr val="bg1"/>
                </a:solidFill>
              </a:defRPr>
            </a:lvl1pPr>
          </a:lstStyle>
          <a:p>
            <a:pPr lvl="0"/>
            <a:r>
              <a:rPr lang="en-US" dirty="0"/>
              <a:t>Click to add presenter name</a:t>
            </a:r>
          </a:p>
        </p:txBody>
      </p:sp>
      <p:pic>
        <p:nvPicPr>
          <p:cNvPr id="8" name="Graphic 7">
            <a:extLst>
              <a:ext uri="{FF2B5EF4-FFF2-40B4-BE49-F238E27FC236}">
                <a16:creationId xmlns:a16="http://schemas.microsoft.com/office/drawing/2014/main" id="{1EA22864-64C0-FAEF-BD4C-343AA023BB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68190" y="39444"/>
            <a:ext cx="3072130" cy="3072130"/>
          </a:xfrm>
          <a:prstGeom prst="rect">
            <a:avLst/>
          </a:prstGeom>
        </p:spPr>
      </p:pic>
    </p:spTree>
    <p:extLst>
      <p:ext uri="{BB962C8B-B14F-4D97-AF65-F5344CB8AC3E}">
        <p14:creationId xmlns:p14="http://schemas.microsoft.com/office/powerpoint/2010/main" val="15455394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EE334B-5E56-854F-B6EE-33A6BE3828FC}"/>
              </a:ext>
            </a:extLst>
          </p:cNvPr>
          <p:cNvSpPr/>
          <p:nvPr userDrawn="1"/>
        </p:nvSpPr>
        <p:spPr>
          <a:xfrm>
            <a:off x="182880" y="6360160"/>
            <a:ext cx="1574800" cy="49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6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gradFill flip="none" rotWithShape="1">
          <a:gsLst>
            <a:gs pos="58000">
              <a:srgbClr val="25424C"/>
            </a:gs>
            <a:gs pos="100000">
              <a:srgbClr val="6DA48F"/>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8C45B-38A1-734C-B548-E0E8C04F0775}"/>
              </a:ext>
            </a:extLst>
          </p:cNvPr>
          <p:cNvSpPr>
            <a:spLocks noGrp="1"/>
          </p:cNvSpPr>
          <p:nvPr>
            <p:ph type="title" hasCustomPrompt="1"/>
          </p:nvPr>
        </p:nvSpPr>
        <p:spPr>
          <a:xfrm>
            <a:off x="831850" y="2508660"/>
            <a:ext cx="10515600" cy="920340"/>
          </a:xfrm>
        </p:spPr>
        <p:txBody>
          <a:bodyPr anchor="t">
            <a:normAutofit/>
          </a:bodyPr>
          <a:lstStyle>
            <a:lvl1pPr algn="ctr">
              <a:defRPr sz="4800">
                <a:solidFill>
                  <a:schemeClr val="bg1"/>
                </a:solidFill>
              </a:defRPr>
            </a:lvl1pPr>
          </a:lstStyle>
          <a:p>
            <a:r>
              <a:rPr lang="en-US" dirty="0"/>
              <a:t>Click to add section title</a:t>
            </a:r>
          </a:p>
        </p:txBody>
      </p:sp>
      <p:pic>
        <p:nvPicPr>
          <p:cNvPr id="4" name="Graphic 3">
            <a:extLst>
              <a:ext uri="{FF2B5EF4-FFF2-40B4-BE49-F238E27FC236}">
                <a16:creationId xmlns:a16="http://schemas.microsoft.com/office/drawing/2014/main" id="{45A5E548-19C9-996D-B918-6F3BF89580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7415" y="5953583"/>
            <a:ext cx="2596568" cy="997970"/>
          </a:xfrm>
          <a:prstGeom prst="rect">
            <a:avLst/>
          </a:prstGeom>
        </p:spPr>
      </p:pic>
      <p:sp>
        <p:nvSpPr>
          <p:cNvPr id="5" name="TextBox 4">
            <a:extLst>
              <a:ext uri="{FF2B5EF4-FFF2-40B4-BE49-F238E27FC236}">
                <a16:creationId xmlns:a16="http://schemas.microsoft.com/office/drawing/2014/main" id="{950E07A2-22B7-D805-A64E-1DED7C521CEC}"/>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chemeClr val="bg1"/>
                </a:solidFill>
                <a:effectLst/>
                <a:latin typeface="+mj-lt"/>
              </a:rPr>
              <a:t>#IUG2025</a:t>
            </a:r>
            <a:endParaRPr lang="en-US" sz="1600" dirty="0">
              <a:solidFill>
                <a:schemeClr val="bg1"/>
              </a:solidFill>
              <a:latin typeface="+mj-lt"/>
            </a:endParaRPr>
          </a:p>
        </p:txBody>
      </p:sp>
    </p:spTree>
    <p:extLst>
      <p:ext uri="{BB962C8B-B14F-4D97-AF65-F5344CB8AC3E}">
        <p14:creationId xmlns:p14="http://schemas.microsoft.com/office/powerpoint/2010/main" val="2816368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DA62DF-AE40-FAD1-DE75-E027AFE895F8}"/>
              </a:ext>
            </a:extLst>
          </p:cNvPr>
          <p:cNvSpPr/>
          <p:nvPr userDrawn="1"/>
        </p:nvSpPr>
        <p:spPr>
          <a:xfrm>
            <a:off x="-2" y="5917015"/>
            <a:ext cx="12192002" cy="940985"/>
          </a:xfrm>
          <a:prstGeom prst="rect">
            <a:avLst/>
          </a:prstGeom>
          <a:gradFill>
            <a:gsLst>
              <a:gs pos="0">
                <a:srgbClr val="6DA48F"/>
              </a:gs>
              <a:gs pos="65000">
                <a:srgbClr val="25424C"/>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9F121E90-B8A9-CD4A-905D-E8667CD1240E}"/>
              </a:ext>
            </a:extLst>
          </p:cNvPr>
          <p:cNvSpPr>
            <a:spLocks noGrp="1"/>
          </p:cNvSpPr>
          <p:nvPr>
            <p:ph type="body" sz="quarter" idx="13" hasCustomPrompt="1"/>
          </p:nvPr>
        </p:nvSpPr>
        <p:spPr>
          <a:xfrm>
            <a:off x="3352800" y="2963809"/>
            <a:ext cx="5486400" cy="798020"/>
          </a:xfrm>
        </p:spPr>
        <p:txBody>
          <a:bodyPr>
            <a:normAutofit/>
          </a:bodyPr>
          <a:lstStyle>
            <a:lvl1pPr marL="0" indent="0" algn="ctr">
              <a:buNone/>
              <a:defRPr sz="6000" b="1">
                <a:solidFill>
                  <a:schemeClr val="accent1"/>
                </a:solidFill>
              </a:defRPr>
            </a:lvl1pPr>
          </a:lstStyle>
          <a:p>
            <a:pPr lvl="0"/>
            <a:r>
              <a:rPr lang="en-US" dirty="0"/>
              <a:t>THANK YOU!</a:t>
            </a:r>
          </a:p>
        </p:txBody>
      </p:sp>
      <p:sp>
        <p:nvSpPr>
          <p:cNvPr id="8" name="Text Placeholder 7">
            <a:extLst>
              <a:ext uri="{FF2B5EF4-FFF2-40B4-BE49-F238E27FC236}">
                <a16:creationId xmlns:a16="http://schemas.microsoft.com/office/drawing/2014/main" id="{B91FFD2C-B97A-D147-A098-DBA1D191D671}"/>
              </a:ext>
            </a:extLst>
          </p:cNvPr>
          <p:cNvSpPr>
            <a:spLocks noGrp="1"/>
          </p:cNvSpPr>
          <p:nvPr>
            <p:ph type="body" sz="quarter" idx="14" hasCustomPrompt="1"/>
          </p:nvPr>
        </p:nvSpPr>
        <p:spPr>
          <a:xfrm>
            <a:off x="3983832" y="4023207"/>
            <a:ext cx="4224337" cy="955675"/>
          </a:xfrm>
        </p:spPr>
        <p:txBody>
          <a:bodyPr>
            <a:normAutofit/>
          </a:bodyPr>
          <a:lstStyle>
            <a:lvl1pPr marL="0" indent="0" algn="ctr">
              <a:buNone/>
              <a:defRPr sz="2800">
                <a:solidFill>
                  <a:srgbClr val="575358"/>
                </a:solidFill>
              </a:defRPr>
            </a:lvl1pPr>
          </a:lstStyle>
          <a:p>
            <a:pPr lvl="0"/>
            <a:r>
              <a:rPr lang="en-US" dirty="0"/>
              <a:t>Questions?</a:t>
            </a:r>
          </a:p>
        </p:txBody>
      </p:sp>
      <p:pic>
        <p:nvPicPr>
          <p:cNvPr id="4" name="Graphic 3">
            <a:extLst>
              <a:ext uri="{FF2B5EF4-FFF2-40B4-BE49-F238E27FC236}">
                <a16:creationId xmlns:a16="http://schemas.microsoft.com/office/drawing/2014/main" id="{69E211EB-D415-941B-9F00-EE5B6930F0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68190" y="0"/>
            <a:ext cx="3072130" cy="3072130"/>
          </a:xfrm>
          <a:prstGeom prst="rect">
            <a:avLst/>
          </a:prstGeom>
        </p:spPr>
      </p:pic>
      <p:sp>
        <p:nvSpPr>
          <p:cNvPr id="2" name="TextBox 1">
            <a:extLst>
              <a:ext uri="{FF2B5EF4-FFF2-40B4-BE49-F238E27FC236}">
                <a16:creationId xmlns:a16="http://schemas.microsoft.com/office/drawing/2014/main" id="{0303125A-5A31-D2B0-C856-1AB0AC62D357}"/>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chemeClr val="bg1"/>
                </a:solidFill>
                <a:effectLst/>
                <a:latin typeface="+mj-lt"/>
              </a:rPr>
              <a:t>#IUG2025</a:t>
            </a:r>
            <a:endParaRPr lang="en-US" sz="1600" dirty="0">
              <a:solidFill>
                <a:schemeClr val="bg1"/>
              </a:solidFill>
              <a:latin typeface="+mj-lt"/>
            </a:endParaRPr>
          </a:p>
        </p:txBody>
      </p:sp>
    </p:spTree>
    <p:extLst>
      <p:ext uri="{BB962C8B-B14F-4D97-AF65-F5344CB8AC3E}">
        <p14:creationId xmlns:p14="http://schemas.microsoft.com/office/powerpoint/2010/main" val="73284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Slide plai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FCDA08-8A9B-BAC4-39A7-2EF17C4F8026}"/>
              </a:ext>
            </a:extLst>
          </p:cNvPr>
          <p:cNvSpPr/>
          <p:nvPr userDrawn="1"/>
        </p:nvSpPr>
        <p:spPr>
          <a:xfrm>
            <a:off x="-2" y="976544"/>
            <a:ext cx="12192002" cy="4243526"/>
          </a:xfrm>
          <a:prstGeom prst="rect">
            <a:avLst/>
          </a:prstGeom>
          <a:gradFill>
            <a:gsLst>
              <a:gs pos="58000">
                <a:srgbClr val="25424C"/>
              </a:gs>
              <a:gs pos="100000">
                <a:srgbClr val="6DA48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86638A-9C89-C44E-B6A0-E4BED890833D}"/>
              </a:ext>
            </a:extLst>
          </p:cNvPr>
          <p:cNvSpPr>
            <a:spLocks noGrp="1"/>
          </p:cNvSpPr>
          <p:nvPr>
            <p:ph type="ctrTitle"/>
          </p:nvPr>
        </p:nvSpPr>
        <p:spPr>
          <a:xfrm>
            <a:off x="2629804" y="1901230"/>
            <a:ext cx="6932393" cy="780560"/>
          </a:xfrm>
        </p:spPr>
        <p:txBody>
          <a:bodyPr anchor="t" anchorCtr="0">
            <a:normAutofit/>
          </a:bodyPr>
          <a:lstStyle>
            <a:lvl1pPr algn="ctr">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79E0024-B0D0-4F40-B166-E830B41F2683}"/>
              </a:ext>
            </a:extLst>
          </p:cNvPr>
          <p:cNvSpPr>
            <a:spLocks noGrp="1"/>
          </p:cNvSpPr>
          <p:nvPr>
            <p:ph type="subTitle" idx="1"/>
          </p:nvPr>
        </p:nvSpPr>
        <p:spPr>
          <a:xfrm>
            <a:off x="2622806" y="2869390"/>
            <a:ext cx="6946388" cy="369332"/>
          </a:xfrm>
        </p:spPr>
        <p:txBody>
          <a:bodyPr/>
          <a:lstStyle>
            <a:lvl1pPr marL="0" indent="0" algn="ctr">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4" name="Text Placeholder 23">
            <a:extLst>
              <a:ext uri="{FF2B5EF4-FFF2-40B4-BE49-F238E27FC236}">
                <a16:creationId xmlns:a16="http://schemas.microsoft.com/office/drawing/2014/main" id="{8C52A94A-1536-1240-BF88-53E91338831F}"/>
              </a:ext>
            </a:extLst>
          </p:cNvPr>
          <p:cNvSpPr>
            <a:spLocks noGrp="1"/>
          </p:cNvSpPr>
          <p:nvPr>
            <p:ph type="body" sz="quarter" idx="10" hasCustomPrompt="1"/>
          </p:nvPr>
        </p:nvSpPr>
        <p:spPr>
          <a:xfrm>
            <a:off x="2624931" y="3864151"/>
            <a:ext cx="6942138" cy="554038"/>
          </a:xfrm>
        </p:spPr>
        <p:txBody>
          <a:bodyPr>
            <a:normAutofit/>
          </a:bodyPr>
          <a:lstStyle>
            <a:lvl1pPr marL="0" indent="0" algn="ctr">
              <a:buNone/>
              <a:defRPr sz="2400">
                <a:solidFill>
                  <a:schemeClr val="bg1"/>
                </a:solidFill>
              </a:defRPr>
            </a:lvl1pPr>
          </a:lstStyle>
          <a:p>
            <a:pPr lvl="0"/>
            <a:r>
              <a:rPr lang="en-US" dirty="0"/>
              <a:t>Click to add presenter name</a:t>
            </a:r>
          </a:p>
        </p:txBody>
      </p:sp>
      <p:sp>
        <p:nvSpPr>
          <p:cNvPr id="15" name="TextBox 14">
            <a:extLst>
              <a:ext uri="{FF2B5EF4-FFF2-40B4-BE49-F238E27FC236}">
                <a16:creationId xmlns:a16="http://schemas.microsoft.com/office/drawing/2014/main" id="{D4CEFAD9-69FF-674E-B45B-21F8EAD0F4DC}"/>
              </a:ext>
            </a:extLst>
          </p:cNvPr>
          <p:cNvSpPr txBox="1"/>
          <p:nvPr userDrawn="1"/>
        </p:nvSpPr>
        <p:spPr>
          <a:xfrm>
            <a:off x="0" y="6402773"/>
            <a:ext cx="2202427" cy="338554"/>
          </a:xfrm>
          <a:prstGeom prst="rect">
            <a:avLst/>
          </a:prstGeom>
          <a:solidFill>
            <a:schemeClr val="bg1"/>
          </a:solidFill>
        </p:spPr>
        <p:txBody>
          <a:bodyPr wrap="square" rtlCol="0">
            <a:spAutoFit/>
          </a:bodyPr>
          <a:lstStyle/>
          <a:p>
            <a:pPr algn="ctr"/>
            <a:r>
              <a:rPr lang="en-US" sz="1600" dirty="0">
                <a:solidFill>
                  <a:schemeClr val="bg1"/>
                </a:solidFill>
              </a:rPr>
              <a:t>#IUG2021</a:t>
            </a:r>
            <a:endParaRPr lang="en-US" sz="1600" baseline="30000" dirty="0">
              <a:solidFill>
                <a:schemeClr val="bg1"/>
              </a:solidFill>
            </a:endParaRPr>
          </a:p>
        </p:txBody>
      </p:sp>
      <p:pic>
        <p:nvPicPr>
          <p:cNvPr id="14" name="Picture 13">
            <a:extLst>
              <a:ext uri="{FF2B5EF4-FFF2-40B4-BE49-F238E27FC236}">
                <a16:creationId xmlns:a16="http://schemas.microsoft.com/office/drawing/2014/main" id="{076AA4BA-F0A0-1D43-AF3A-B7FDFF78A5B0}"/>
              </a:ext>
            </a:extLst>
          </p:cNvPr>
          <p:cNvPicPr>
            <a:picLocks noChangeAspect="1"/>
          </p:cNvPicPr>
          <p:nvPr userDrawn="1"/>
        </p:nvPicPr>
        <p:blipFill>
          <a:blip r:embed="rId2"/>
          <a:stretch>
            <a:fillRect/>
          </a:stretch>
        </p:blipFill>
        <p:spPr>
          <a:xfrm>
            <a:off x="258456" y="6468693"/>
            <a:ext cx="258110" cy="210312"/>
          </a:xfrm>
          <a:prstGeom prst="rect">
            <a:avLst/>
          </a:prstGeom>
        </p:spPr>
      </p:pic>
      <p:pic>
        <p:nvPicPr>
          <p:cNvPr id="9" name="Graphic 8">
            <a:extLst>
              <a:ext uri="{FF2B5EF4-FFF2-40B4-BE49-F238E27FC236}">
                <a16:creationId xmlns:a16="http://schemas.microsoft.com/office/drawing/2014/main" id="{630722AC-43EB-7890-607C-B8197E91DC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97115" y="5947276"/>
            <a:ext cx="2605986" cy="1001589"/>
          </a:xfrm>
          <a:prstGeom prst="rect">
            <a:avLst/>
          </a:prstGeom>
        </p:spPr>
      </p:pic>
    </p:spTree>
    <p:extLst>
      <p:ext uri="{BB962C8B-B14F-4D97-AF65-F5344CB8AC3E}">
        <p14:creationId xmlns:p14="http://schemas.microsoft.com/office/powerpoint/2010/main" val="914892963"/>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74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5A7F-EAA2-8A42-B4DB-6A238F352DE0}"/>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5BC886E-F226-9442-8C1A-DD942B797429}"/>
              </a:ext>
            </a:extLst>
          </p:cNvPr>
          <p:cNvSpPr>
            <a:spLocks noGrp="1"/>
          </p:cNvSpPr>
          <p:nvPr>
            <p:ph idx="1"/>
          </p:nvPr>
        </p:nvSpPr>
        <p:spPr/>
        <p:txBody>
          <a:bodyPr/>
          <a:lstStyle>
            <a:lvl1pPr>
              <a:defRPr>
                <a:solidFill>
                  <a:srgbClr val="575358"/>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7">
            <a:extLst>
              <a:ext uri="{FF2B5EF4-FFF2-40B4-BE49-F238E27FC236}">
                <a16:creationId xmlns:a16="http://schemas.microsoft.com/office/drawing/2014/main" id="{5077DD83-E108-4648-BBE1-C44C6E355DE5}"/>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pic>
        <p:nvPicPr>
          <p:cNvPr id="5" name="Graphic 4">
            <a:extLst>
              <a:ext uri="{FF2B5EF4-FFF2-40B4-BE49-F238E27FC236}">
                <a16:creationId xmlns:a16="http://schemas.microsoft.com/office/drawing/2014/main" id="{585B0FD4-D322-D910-A4BB-9975678540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97115" y="5947276"/>
            <a:ext cx="2605986" cy="1001589"/>
          </a:xfrm>
          <a:prstGeom prst="rect">
            <a:avLst/>
          </a:prstGeom>
        </p:spPr>
      </p:pic>
      <p:sp>
        <p:nvSpPr>
          <p:cNvPr id="9" name="TextBox 8">
            <a:extLst>
              <a:ext uri="{FF2B5EF4-FFF2-40B4-BE49-F238E27FC236}">
                <a16:creationId xmlns:a16="http://schemas.microsoft.com/office/drawing/2014/main" id="{662ADC53-E748-E95F-52F5-BD78428CDD82}"/>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rgbClr val="575358"/>
                </a:solidFill>
                <a:effectLst/>
                <a:latin typeface="+mj-lt"/>
              </a:rPr>
              <a:t>#IUG2025</a:t>
            </a:r>
            <a:endParaRPr lang="en-US" sz="1600" dirty="0">
              <a:solidFill>
                <a:srgbClr val="575358"/>
              </a:solidFill>
              <a:latin typeface="+mj-lt"/>
            </a:endParaRPr>
          </a:p>
        </p:txBody>
      </p:sp>
    </p:spTree>
    <p:extLst>
      <p:ext uri="{BB962C8B-B14F-4D97-AF65-F5344CB8AC3E}">
        <p14:creationId xmlns:p14="http://schemas.microsoft.com/office/powerpoint/2010/main" val="38050072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B59BDA-E291-F8DD-C4E7-8B88EC809BCD}"/>
              </a:ext>
            </a:extLst>
          </p:cNvPr>
          <p:cNvSpPr/>
          <p:nvPr userDrawn="1"/>
        </p:nvSpPr>
        <p:spPr>
          <a:xfrm>
            <a:off x="0" y="541585"/>
            <a:ext cx="12192002" cy="940985"/>
          </a:xfrm>
          <a:prstGeom prst="rect">
            <a:avLst/>
          </a:prstGeom>
          <a:gradFill>
            <a:gsLst>
              <a:gs pos="58000">
                <a:srgbClr val="25424C"/>
              </a:gs>
              <a:gs pos="100000">
                <a:srgbClr val="6DA48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685A7F-EAA2-8A42-B4DB-6A238F352DE0}"/>
              </a:ext>
            </a:extLst>
          </p:cNvPr>
          <p:cNvSpPr>
            <a:spLocks noGrp="1"/>
          </p:cNvSpPr>
          <p:nvPr>
            <p:ph type="title"/>
          </p:nvPr>
        </p:nvSpPr>
        <p:spPr>
          <a:xfrm>
            <a:off x="516565" y="673324"/>
            <a:ext cx="11083555" cy="736060"/>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5BC886E-F226-9442-8C1A-DD942B797429}"/>
              </a:ext>
            </a:extLst>
          </p:cNvPr>
          <p:cNvSpPr>
            <a:spLocks noGrp="1"/>
          </p:cNvSpPr>
          <p:nvPr>
            <p:ph idx="1"/>
          </p:nvPr>
        </p:nvSpPr>
        <p:spPr>
          <a:xfrm>
            <a:off x="516565" y="1762297"/>
            <a:ext cx="11083555" cy="4414665"/>
          </a:xfrm>
        </p:spPr>
        <p:txBody>
          <a:bodyPr/>
          <a:lstStyle>
            <a:lvl1pPr>
              <a:defRPr>
                <a:solidFill>
                  <a:srgbClr val="575358"/>
                </a:solidFill>
              </a:defRPr>
            </a:lvl1pPr>
            <a:lvl2pPr>
              <a:defRPr>
                <a:solidFill>
                  <a:srgbClr val="575358"/>
                </a:solidFill>
              </a:defRPr>
            </a:lvl2pPr>
            <a:lvl3pPr>
              <a:defRPr>
                <a:solidFill>
                  <a:srgbClr val="575358"/>
                </a:solidFill>
              </a:defRPr>
            </a:lvl3pPr>
            <a:lvl4pPr>
              <a:defRPr>
                <a:solidFill>
                  <a:srgbClr val="575358"/>
                </a:solidFill>
              </a:defRPr>
            </a:lvl4pPr>
            <a:lvl5pPr>
              <a:defRPr>
                <a:solidFill>
                  <a:srgbClr val="5753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7">
            <a:extLst>
              <a:ext uri="{FF2B5EF4-FFF2-40B4-BE49-F238E27FC236}">
                <a16:creationId xmlns:a16="http://schemas.microsoft.com/office/drawing/2014/main" id="{79E27893-54C5-A144-89F8-156D755CA9B2}"/>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pic>
        <p:nvPicPr>
          <p:cNvPr id="4" name="Graphic 3">
            <a:extLst>
              <a:ext uri="{FF2B5EF4-FFF2-40B4-BE49-F238E27FC236}">
                <a16:creationId xmlns:a16="http://schemas.microsoft.com/office/drawing/2014/main" id="{0C3CFFC1-0964-A2B7-8127-8230ABE61A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97115" y="5947276"/>
            <a:ext cx="2605986" cy="1001589"/>
          </a:xfrm>
          <a:prstGeom prst="rect">
            <a:avLst/>
          </a:prstGeom>
        </p:spPr>
      </p:pic>
      <p:sp>
        <p:nvSpPr>
          <p:cNvPr id="7" name="TextBox 6">
            <a:extLst>
              <a:ext uri="{FF2B5EF4-FFF2-40B4-BE49-F238E27FC236}">
                <a16:creationId xmlns:a16="http://schemas.microsoft.com/office/drawing/2014/main" id="{8AC8AC0A-FE4B-7A16-9380-15E4E47A918D}"/>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rgbClr val="575358"/>
                </a:solidFill>
                <a:effectLst/>
                <a:latin typeface="+mj-lt"/>
              </a:rPr>
              <a:t>#IUG2025</a:t>
            </a:r>
            <a:endParaRPr lang="en-US" sz="1600" dirty="0">
              <a:solidFill>
                <a:srgbClr val="575358"/>
              </a:solidFill>
              <a:latin typeface="+mj-lt"/>
            </a:endParaRPr>
          </a:p>
        </p:txBody>
      </p:sp>
    </p:spTree>
    <p:extLst>
      <p:ext uri="{BB962C8B-B14F-4D97-AF65-F5344CB8AC3E}">
        <p14:creationId xmlns:p14="http://schemas.microsoft.com/office/powerpoint/2010/main" val="3954030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Subtitle and Two Bullet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a:xfrm>
            <a:off x="519310" y="716623"/>
            <a:ext cx="10515600" cy="589788"/>
          </a:xfrm>
        </p:spPr>
        <p:txBody>
          <a:bodyPr/>
          <a:lstStyle>
            <a:lvl1pPr>
              <a:lnSpc>
                <a:spcPct val="100000"/>
              </a:lnSpc>
              <a:defRPr>
                <a:solidFill>
                  <a:schemeClr val="accent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81429BD6-4F07-234B-9A2A-6B29FB97F38A}"/>
              </a:ext>
            </a:extLst>
          </p:cNvPr>
          <p:cNvSpPr>
            <a:spLocks noGrp="1"/>
          </p:cNvSpPr>
          <p:nvPr>
            <p:ph type="body" sz="quarter" idx="25" hasCustomPrompt="1"/>
          </p:nvPr>
        </p:nvSpPr>
        <p:spPr>
          <a:xfrm>
            <a:off x="519311" y="1588532"/>
            <a:ext cx="10515599" cy="589788"/>
          </a:xfrm>
          <a:prstGeom prst="rect">
            <a:avLst/>
          </a:prstGeom>
        </p:spPr>
        <p:txBody>
          <a:bodyPr rIns="91440">
            <a:normAutofit/>
          </a:bodyPr>
          <a:lstStyle>
            <a:lvl1pPr marL="0" indent="0">
              <a:lnSpc>
                <a:spcPct val="120000"/>
              </a:lnSpc>
              <a:buNone/>
              <a:defRPr sz="1800" b="1"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274320" indent="0">
              <a:buNone/>
              <a:defRPr sz="1800" b="0" i="0">
                <a:latin typeface="Roboto" panose="02000000000000000000" pitchFamily="2" charset="0"/>
                <a:ea typeface="Roboto" panose="02000000000000000000" pitchFamily="2" charset="0"/>
                <a:cs typeface="Roboto" panose="02000000000000000000" pitchFamily="2" charset="0"/>
              </a:defRPr>
            </a:lvl2pPr>
          </a:lstStyle>
          <a:p>
            <a:pPr lvl="0"/>
            <a:r>
              <a:rPr lang="en-US" dirty="0"/>
              <a:t>Optional subtitle</a:t>
            </a:r>
          </a:p>
        </p:txBody>
      </p:sp>
      <p:sp>
        <p:nvSpPr>
          <p:cNvPr id="9" name="Content Placeholder 8">
            <a:extLst>
              <a:ext uri="{FF2B5EF4-FFF2-40B4-BE49-F238E27FC236}">
                <a16:creationId xmlns:a16="http://schemas.microsoft.com/office/drawing/2014/main" id="{EC9F0FC1-73C2-094B-B805-3BAB5368ACFE}"/>
              </a:ext>
            </a:extLst>
          </p:cNvPr>
          <p:cNvSpPr>
            <a:spLocks noGrp="1"/>
          </p:cNvSpPr>
          <p:nvPr>
            <p:ph sz="quarter" idx="26"/>
          </p:nvPr>
        </p:nvSpPr>
        <p:spPr>
          <a:xfrm>
            <a:off x="519312" y="2178320"/>
            <a:ext cx="5135879" cy="3879580"/>
          </a:xfrm>
        </p:spPr>
        <p:txBody>
          <a:bodyPr>
            <a:normAutofit/>
          </a:bodyPr>
          <a:lstStyle>
            <a:lvl1pPr marL="27432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8">
            <a:extLst>
              <a:ext uri="{FF2B5EF4-FFF2-40B4-BE49-F238E27FC236}">
                <a16:creationId xmlns:a16="http://schemas.microsoft.com/office/drawing/2014/main" id="{4F57CA86-0C6A-A44C-99D0-016A2B04F3B3}"/>
              </a:ext>
            </a:extLst>
          </p:cNvPr>
          <p:cNvSpPr>
            <a:spLocks noGrp="1"/>
          </p:cNvSpPr>
          <p:nvPr>
            <p:ph sz="quarter" idx="27"/>
          </p:nvPr>
        </p:nvSpPr>
        <p:spPr>
          <a:xfrm>
            <a:off x="5899031" y="2178320"/>
            <a:ext cx="5135879" cy="3879580"/>
          </a:xfrm>
        </p:spPr>
        <p:txBody>
          <a:bodyPr>
            <a:normAutofit/>
          </a:bodyPr>
          <a:lstStyle>
            <a:lvl1pPr marL="27432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Graphic 2">
            <a:extLst>
              <a:ext uri="{FF2B5EF4-FFF2-40B4-BE49-F238E27FC236}">
                <a16:creationId xmlns:a16="http://schemas.microsoft.com/office/drawing/2014/main" id="{D0358833-EFDF-5218-AA68-7FF09C6086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97115" y="5947276"/>
            <a:ext cx="2605986" cy="1001589"/>
          </a:xfrm>
          <a:prstGeom prst="rect">
            <a:avLst/>
          </a:prstGeom>
        </p:spPr>
      </p:pic>
      <p:sp>
        <p:nvSpPr>
          <p:cNvPr id="2" name="TextBox 1">
            <a:extLst>
              <a:ext uri="{FF2B5EF4-FFF2-40B4-BE49-F238E27FC236}">
                <a16:creationId xmlns:a16="http://schemas.microsoft.com/office/drawing/2014/main" id="{60E9899F-FFB5-2A7F-CBDC-1FC2AF1DBCED}"/>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rgbClr val="575358"/>
                </a:solidFill>
                <a:effectLst/>
                <a:latin typeface="+mj-lt"/>
              </a:rPr>
              <a:t>#IUG2025</a:t>
            </a:r>
            <a:endParaRPr lang="en-US" sz="1600" dirty="0">
              <a:solidFill>
                <a:srgbClr val="575358"/>
              </a:solidFill>
              <a:latin typeface="+mj-lt"/>
            </a:endParaRPr>
          </a:p>
        </p:txBody>
      </p:sp>
    </p:spTree>
    <p:extLst>
      <p:ext uri="{BB962C8B-B14F-4D97-AF65-F5344CB8AC3E}">
        <p14:creationId xmlns:p14="http://schemas.microsoft.com/office/powerpoint/2010/main" val="402897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ubtitle and Two Bullet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a:xfrm>
            <a:off x="519310" y="716623"/>
            <a:ext cx="10515600" cy="589788"/>
          </a:xfrm>
        </p:spPr>
        <p:txBody>
          <a:bodyPr/>
          <a:lstStyle>
            <a:lvl1pPr>
              <a:lnSpc>
                <a:spcPct val="100000"/>
              </a:lnSpc>
              <a:defRPr>
                <a:solidFill>
                  <a:schemeClr val="accent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81429BD6-4F07-234B-9A2A-6B29FB97F38A}"/>
              </a:ext>
            </a:extLst>
          </p:cNvPr>
          <p:cNvSpPr>
            <a:spLocks noGrp="1"/>
          </p:cNvSpPr>
          <p:nvPr>
            <p:ph type="body" sz="quarter" idx="25" hasCustomPrompt="1"/>
          </p:nvPr>
        </p:nvSpPr>
        <p:spPr>
          <a:xfrm>
            <a:off x="519311" y="1588532"/>
            <a:ext cx="10515599" cy="589788"/>
          </a:xfrm>
          <a:prstGeom prst="rect">
            <a:avLst/>
          </a:prstGeom>
        </p:spPr>
        <p:txBody>
          <a:bodyPr rIns="91440">
            <a:normAutofit/>
          </a:bodyPr>
          <a:lstStyle>
            <a:lvl1pPr marL="0" indent="0">
              <a:lnSpc>
                <a:spcPct val="120000"/>
              </a:lnSpc>
              <a:buNone/>
              <a:defRPr sz="1800" b="1"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274320" indent="0">
              <a:buNone/>
              <a:defRPr sz="1800" b="0" i="0">
                <a:latin typeface="Roboto" panose="02000000000000000000" pitchFamily="2" charset="0"/>
                <a:ea typeface="Roboto" panose="02000000000000000000" pitchFamily="2" charset="0"/>
                <a:cs typeface="Roboto" panose="02000000000000000000" pitchFamily="2" charset="0"/>
              </a:defRPr>
            </a:lvl2pPr>
          </a:lstStyle>
          <a:p>
            <a:pPr lvl="0"/>
            <a:r>
              <a:rPr lang="en-US" dirty="0"/>
              <a:t>Optional subtitle</a:t>
            </a:r>
          </a:p>
        </p:txBody>
      </p:sp>
      <p:sp>
        <p:nvSpPr>
          <p:cNvPr id="9" name="Content Placeholder 8">
            <a:extLst>
              <a:ext uri="{FF2B5EF4-FFF2-40B4-BE49-F238E27FC236}">
                <a16:creationId xmlns:a16="http://schemas.microsoft.com/office/drawing/2014/main" id="{EC9F0FC1-73C2-094B-B805-3BAB5368ACFE}"/>
              </a:ext>
            </a:extLst>
          </p:cNvPr>
          <p:cNvSpPr>
            <a:spLocks noGrp="1"/>
          </p:cNvSpPr>
          <p:nvPr>
            <p:ph sz="quarter" idx="26"/>
          </p:nvPr>
        </p:nvSpPr>
        <p:spPr>
          <a:xfrm>
            <a:off x="519312" y="2178320"/>
            <a:ext cx="6795888" cy="3879580"/>
          </a:xfrm>
        </p:spPr>
        <p:txBody>
          <a:bodyPr>
            <a:normAutofit/>
          </a:bodyPr>
          <a:lstStyle>
            <a:lvl1pPr marL="27432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8">
            <a:extLst>
              <a:ext uri="{FF2B5EF4-FFF2-40B4-BE49-F238E27FC236}">
                <a16:creationId xmlns:a16="http://schemas.microsoft.com/office/drawing/2014/main" id="{4F57CA86-0C6A-A44C-99D0-016A2B04F3B3}"/>
              </a:ext>
            </a:extLst>
          </p:cNvPr>
          <p:cNvSpPr>
            <a:spLocks noGrp="1"/>
          </p:cNvSpPr>
          <p:nvPr>
            <p:ph sz="quarter" idx="27"/>
          </p:nvPr>
        </p:nvSpPr>
        <p:spPr>
          <a:xfrm>
            <a:off x="7518400" y="2178320"/>
            <a:ext cx="3516510" cy="3879580"/>
          </a:xfrm>
        </p:spPr>
        <p:txBody>
          <a:bodyPr>
            <a:normAutofit/>
          </a:bodyPr>
          <a:lstStyle>
            <a:lvl1pPr marL="27432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7">
            <a:extLst>
              <a:ext uri="{FF2B5EF4-FFF2-40B4-BE49-F238E27FC236}">
                <a16:creationId xmlns:a16="http://schemas.microsoft.com/office/drawing/2014/main" id="{DE17AD8D-0006-7048-9550-8189CED7C2C9}"/>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pic>
        <p:nvPicPr>
          <p:cNvPr id="3" name="Graphic 2">
            <a:extLst>
              <a:ext uri="{FF2B5EF4-FFF2-40B4-BE49-F238E27FC236}">
                <a16:creationId xmlns:a16="http://schemas.microsoft.com/office/drawing/2014/main" id="{35810D8C-25B9-95E7-1B5C-3B9B669AF1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97115" y="5947276"/>
            <a:ext cx="2605986" cy="1001589"/>
          </a:xfrm>
          <a:prstGeom prst="rect">
            <a:avLst/>
          </a:prstGeom>
        </p:spPr>
      </p:pic>
      <p:sp>
        <p:nvSpPr>
          <p:cNvPr id="2" name="TextBox 1">
            <a:extLst>
              <a:ext uri="{FF2B5EF4-FFF2-40B4-BE49-F238E27FC236}">
                <a16:creationId xmlns:a16="http://schemas.microsoft.com/office/drawing/2014/main" id="{53CC4BB1-EA9E-A59F-D184-6093C8C2A59B}"/>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rgbClr val="575358"/>
                </a:solidFill>
                <a:effectLst/>
                <a:latin typeface="+mj-lt"/>
              </a:rPr>
              <a:t>#IUG2025</a:t>
            </a:r>
            <a:endParaRPr lang="en-US" sz="1600" dirty="0">
              <a:solidFill>
                <a:srgbClr val="575358"/>
              </a:solidFill>
              <a:latin typeface="+mj-lt"/>
            </a:endParaRPr>
          </a:p>
        </p:txBody>
      </p:sp>
    </p:spTree>
    <p:extLst>
      <p:ext uri="{BB962C8B-B14F-4D97-AF65-F5344CB8AC3E}">
        <p14:creationId xmlns:p14="http://schemas.microsoft.com/office/powerpoint/2010/main" val="271644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9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47870-437A-614A-9428-D8D1A96A95CB}"/>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C237430-2A09-1941-9B4F-0F3558D0C8D5}"/>
              </a:ext>
            </a:extLst>
          </p:cNvPr>
          <p:cNvSpPr>
            <a:spLocks noGrp="1"/>
          </p:cNvSpPr>
          <p:nvPr>
            <p:ph sz="half" idx="1"/>
          </p:nvPr>
        </p:nvSpPr>
        <p:spPr>
          <a:xfrm>
            <a:off x="516565" y="1552354"/>
            <a:ext cx="5440680" cy="4352544"/>
          </a:xfrm>
        </p:spPr>
        <p:txBody>
          <a:bodyPr/>
          <a:lstStyle>
            <a:lvl1pPr>
              <a:defRPr>
                <a:solidFill>
                  <a:srgbClr val="575358"/>
                </a:solidFill>
              </a:defRPr>
            </a:lvl1pPr>
            <a:lvl2pPr>
              <a:defRPr>
                <a:solidFill>
                  <a:srgbClr val="575358"/>
                </a:solidFill>
              </a:defRPr>
            </a:lvl2pPr>
            <a:lvl3pPr>
              <a:defRPr>
                <a:solidFill>
                  <a:srgbClr val="575358"/>
                </a:solidFill>
              </a:defRPr>
            </a:lvl3pPr>
            <a:lvl4pPr>
              <a:defRPr>
                <a:solidFill>
                  <a:srgbClr val="575358"/>
                </a:solidFill>
              </a:defRPr>
            </a:lvl4pPr>
            <a:lvl5pPr>
              <a:defRPr>
                <a:solidFill>
                  <a:srgbClr val="5753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5AE6294-92DF-3C46-A35E-CBDF77F1C8BC}"/>
              </a:ext>
            </a:extLst>
          </p:cNvPr>
          <p:cNvSpPr>
            <a:spLocks noGrp="1"/>
          </p:cNvSpPr>
          <p:nvPr>
            <p:ph sz="half" idx="2" hasCustomPrompt="1"/>
          </p:nvPr>
        </p:nvSpPr>
        <p:spPr>
          <a:xfrm>
            <a:off x="6159440" y="1552354"/>
            <a:ext cx="5440680" cy="3076313"/>
          </a:xfrm>
        </p:spPr>
        <p:txBody>
          <a:bodyPr/>
          <a:lstStyle>
            <a:lvl1pPr marL="0" indent="0">
              <a:buNone/>
              <a:defRPr>
                <a:solidFill>
                  <a:srgbClr val="575358"/>
                </a:solidFill>
              </a:defRPr>
            </a:lvl1pPr>
          </a:lstStyle>
          <a:p>
            <a:pPr lvl="0"/>
            <a:r>
              <a:rPr lang="en-US" dirty="0"/>
              <a:t>Click to add object</a:t>
            </a:r>
          </a:p>
        </p:txBody>
      </p:sp>
      <p:sp>
        <p:nvSpPr>
          <p:cNvPr id="9" name="Text Placeholder 8">
            <a:extLst>
              <a:ext uri="{FF2B5EF4-FFF2-40B4-BE49-F238E27FC236}">
                <a16:creationId xmlns:a16="http://schemas.microsoft.com/office/drawing/2014/main" id="{C94CC23C-2729-284A-9DEE-D73C34524DE0}"/>
              </a:ext>
            </a:extLst>
          </p:cNvPr>
          <p:cNvSpPr>
            <a:spLocks noGrp="1"/>
          </p:cNvSpPr>
          <p:nvPr>
            <p:ph type="body" sz="quarter" idx="13" hasCustomPrompt="1"/>
          </p:nvPr>
        </p:nvSpPr>
        <p:spPr>
          <a:xfrm>
            <a:off x="6159440" y="4628667"/>
            <a:ext cx="3362385" cy="989275"/>
          </a:xfrm>
        </p:spPr>
        <p:txBody>
          <a:bodyPr>
            <a:normAutofit/>
          </a:bodyPr>
          <a:lstStyle>
            <a:lvl1pPr marL="0" indent="0">
              <a:buNone/>
              <a:defRPr sz="1800" i="1">
                <a:solidFill>
                  <a:srgbClr val="575358"/>
                </a:solidFill>
              </a:defRPr>
            </a:lvl1pPr>
          </a:lstStyle>
          <a:p>
            <a:pPr lvl="0"/>
            <a:r>
              <a:rPr lang="en-US" dirty="0"/>
              <a:t>Click to add caption</a:t>
            </a:r>
          </a:p>
        </p:txBody>
      </p:sp>
      <p:sp>
        <p:nvSpPr>
          <p:cNvPr id="10" name="Slide Number Placeholder 7">
            <a:extLst>
              <a:ext uri="{FF2B5EF4-FFF2-40B4-BE49-F238E27FC236}">
                <a16:creationId xmlns:a16="http://schemas.microsoft.com/office/drawing/2014/main" id="{BEE62C2A-26E9-E94C-B34B-8EE4A1CCAF01}"/>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pic>
        <p:nvPicPr>
          <p:cNvPr id="6" name="Graphic 5">
            <a:extLst>
              <a:ext uri="{FF2B5EF4-FFF2-40B4-BE49-F238E27FC236}">
                <a16:creationId xmlns:a16="http://schemas.microsoft.com/office/drawing/2014/main" id="{DB1CC124-2627-5888-492C-C9B153FD09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97115" y="5947276"/>
            <a:ext cx="2605986" cy="1001589"/>
          </a:xfrm>
          <a:prstGeom prst="rect">
            <a:avLst/>
          </a:prstGeom>
        </p:spPr>
      </p:pic>
      <p:sp>
        <p:nvSpPr>
          <p:cNvPr id="5" name="TextBox 4">
            <a:extLst>
              <a:ext uri="{FF2B5EF4-FFF2-40B4-BE49-F238E27FC236}">
                <a16:creationId xmlns:a16="http://schemas.microsoft.com/office/drawing/2014/main" id="{FDB1ACD3-C75E-85B6-26FE-24194A995053}"/>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rgbClr val="575358"/>
                </a:solidFill>
                <a:effectLst/>
                <a:latin typeface="+mj-lt"/>
              </a:rPr>
              <a:t>#IUG2025</a:t>
            </a:r>
            <a:endParaRPr lang="en-US" sz="1600" dirty="0">
              <a:solidFill>
                <a:srgbClr val="575358"/>
              </a:solidFill>
              <a:latin typeface="+mj-lt"/>
            </a:endParaRPr>
          </a:p>
        </p:txBody>
      </p:sp>
    </p:spTree>
    <p:extLst>
      <p:ext uri="{BB962C8B-B14F-4D97-AF65-F5344CB8AC3E}">
        <p14:creationId xmlns:p14="http://schemas.microsoft.com/office/powerpoint/2010/main" val="1176146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ation -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F79395-0844-AD0D-53A2-F531521F5E61}"/>
              </a:ext>
            </a:extLst>
          </p:cNvPr>
          <p:cNvSpPr/>
          <p:nvPr userDrawn="1"/>
        </p:nvSpPr>
        <p:spPr>
          <a:xfrm>
            <a:off x="0" y="0"/>
            <a:ext cx="12192002" cy="6858000"/>
          </a:xfrm>
          <a:prstGeom prst="rect">
            <a:avLst/>
          </a:prstGeom>
          <a:gradFill>
            <a:gsLst>
              <a:gs pos="58000">
                <a:srgbClr val="25424C"/>
              </a:gs>
              <a:gs pos="100000">
                <a:srgbClr val="6DA48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hasCustomPrompt="1"/>
          </p:nvPr>
        </p:nvSpPr>
        <p:spPr>
          <a:xfrm>
            <a:off x="1572767" y="1971040"/>
            <a:ext cx="9043416" cy="2627326"/>
          </a:xfrm>
          <a:prstGeom prst="rect">
            <a:avLst/>
          </a:prstGeom>
        </p:spPr>
        <p:txBody>
          <a:bodyPr rIns="0" anchor="ctr"/>
          <a:lstStyle>
            <a:lvl1pPr marL="0" indent="0" algn="ctr">
              <a:lnSpc>
                <a:spcPct val="120000"/>
              </a:lnSpc>
              <a:buFontTx/>
              <a:buNone/>
              <a:defRPr sz="3600" b="0" i="1">
                <a:solidFill>
                  <a:schemeClr val="bg1"/>
                </a:solidFill>
                <a:latin typeface="Georgia" panose="02040502050405020303" pitchFamily="18" charset="0"/>
                <a:ea typeface="Noto Serif" panose="02020600060500020200" pitchFamily="18" charset="0"/>
                <a:cs typeface="Noto Serif" panose="02020600060500020200" pitchFamily="18" charset="0"/>
              </a:defRPr>
            </a:lvl1pPr>
            <a:lvl2pPr marL="0" indent="0" algn="ctr">
              <a:lnSpc>
                <a:spcPct val="90000"/>
              </a:lnSpc>
              <a:spcBef>
                <a:spcPts val="3500"/>
              </a:spcBef>
              <a:spcAft>
                <a:spcPts val="0"/>
              </a:spcAft>
              <a:buFontTx/>
              <a:buNone/>
              <a:defRPr sz="16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dirty="0"/>
              <a:t>Quote goes here. </a:t>
            </a:r>
          </a:p>
        </p:txBody>
      </p:sp>
      <p:sp>
        <p:nvSpPr>
          <p:cNvPr id="6" name="Text Placeholder 7">
            <a:extLst>
              <a:ext uri="{FF2B5EF4-FFF2-40B4-BE49-F238E27FC236}">
                <a16:creationId xmlns:a16="http://schemas.microsoft.com/office/drawing/2014/main" id="{9AC56A47-0786-C64D-9B11-6EA2A722C87B}"/>
              </a:ext>
            </a:extLst>
          </p:cNvPr>
          <p:cNvSpPr>
            <a:spLocks noGrp="1"/>
          </p:cNvSpPr>
          <p:nvPr>
            <p:ph type="body" sz="quarter" idx="16" hasCustomPrompt="1"/>
          </p:nvPr>
        </p:nvSpPr>
        <p:spPr>
          <a:xfrm>
            <a:off x="1572767" y="4598366"/>
            <a:ext cx="9043416" cy="772160"/>
          </a:xfrm>
          <a:prstGeom prst="rect">
            <a:avLst/>
          </a:prstGeom>
        </p:spPr>
        <p:txBody>
          <a:bodyPr rIns="0" anchor="ctr">
            <a:normAutofit/>
          </a:bodyPr>
          <a:lstStyle>
            <a:lvl1pPr marL="0" indent="0" algn="ctr">
              <a:lnSpc>
                <a:spcPct val="120000"/>
              </a:lnSpc>
              <a:buFontTx/>
              <a:buNone/>
              <a:defRPr sz="1400" b="0" i="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0" indent="0" algn="ctr">
              <a:lnSpc>
                <a:spcPct val="90000"/>
              </a:lnSpc>
              <a:spcBef>
                <a:spcPts val="3500"/>
              </a:spcBef>
              <a:spcAft>
                <a:spcPts val="0"/>
              </a:spcAft>
              <a:buFontTx/>
              <a:buNone/>
              <a:defRPr sz="16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dirty="0"/>
              <a:t>Second level</a:t>
            </a:r>
          </a:p>
        </p:txBody>
      </p:sp>
      <p:sp>
        <p:nvSpPr>
          <p:cNvPr id="7" name="Slide Number Placeholder 7">
            <a:extLst>
              <a:ext uri="{FF2B5EF4-FFF2-40B4-BE49-F238E27FC236}">
                <a16:creationId xmlns:a16="http://schemas.microsoft.com/office/drawing/2014/main" id="{8F465DF8-9525-6E4D-8B2E-E5D4CBD2D575}"/>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bg1"/>
                </a:solidFill>
              </a:defRPr>
            </a:lvl1pPr>
          </a:lstStyle>
          <a:p>
            <a:fld id="{4E05448C-0736-1547-BEB1-CB30D0B29A88}" type="slidenum">
              <a:rPr lang="en-US" smtClean="0"/>
              <a:pPr/>
              <a:t>‹#›</a:t>
            </a:fld>
            <a:endParaRPr lang="en-US" dirty="0"/>
          </a:p>
        </p:txBody>
      </p:sp>
      <p:pic>
        <p:nvPicPr>
          <p:cNvPr id="13" name="Graphic 12">
            <a:extLst>
              <a:ext uri="{FF2B5EF4-FFF2-40B4-BE49-F238E27FC236}">
                <a16:creationId xmlns:a16="http://schemas.microsoft.com/office/drawing/2014/main" id="{1779950C-045D-F9C6-48AD-C097904637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7415" y="5953583"/>
            <a:ext cx="2596568" cy="997970"/>
          </a:xfrm>
          <a:prstGeom prst="rect">
            <a:avLst/>
          </a:prstGeom>
        </p:spPr>
      </p:pic>
      <p:sp>
        <p:nvSpPr>
          <p:cNvPr id="3" name="TextBox 2">
            <a:extLst>
              <a:ext uri="{FF2B5EF4-FFF2-40B4-BE49-F238E27FC236}">
                <a16:creationId xmlns:a16="http://schemas.microsoft.com/office/drawing/2014/main" id="{C5FE9B46-23DF-7E3C-D045-B7B5D8AF6254}"/>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chemeClr val="bg1"/>
                </a:solidFill>
                <a:effectLst/>
                <a:latin typeface="+mj-lt"/>
              </a:rPr>
              <a:t>#IUG2025</a:t>
            </a:r>
            <a:endParaRPr lang="en-US" sz="1600" dirty="0">
              <a:solidFill>
                <a:schemeClr val="bg1"/>
              </a:solidFill>
              <a:latin typeface="+mj-lt"/>
            </a:endParaRPr>
          </a:p>
        </p:txBody>
      </p:sp>
    </p:spTree>
    <p:extLst>
      <p:ext uri="{BB962C8B-B14F-4D97-AF65-F5344CB8AC3E}">
        <p14:creationId xmlns:p14="http://schemas.microsoft.com/office/powerpoint/2010/main" val="403963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set Photo Content Left">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5DDFB5-623A-AD4C-8DAC-DE71973F9C52}"/>
              </a:ext>
            </a:extLst>
          </p:cNvPr>
          <p:cNvSpPr>
            <a:spLocks noGrp="1"/>
          </p:cNvSpPr>
          <p:nvPr>
            <p:ph type="pic" sz="quarter" idx="51" hasCustomPrompt="1"/>
          </p:nvPr>
        </p:nvSpPr>
        <p:spPr>
          <a:xfrm>
            <a:off x="1598386" y="754804"/>
            <a:ext cx="9033328" cy="5119792"/>
          </a:xfrm>
          <a:solidFill>
            <a:srgbClr val="B5B8AF">
              <a:alpha val="20000"/>
            </a:srgbClr>
          </a:solidFill>
        </p:spPr>
        <p:txBody>
          <a:bodyPr/>
          <a:lstStyle>
            <a:lvl1pPr marL="0" indent="0">
              <a:buNone/>
              <a:defRPr/>
            </a:lvl1pPr>
          </a:lstStyle>
          <a:p>
            <a:r>
              <a:rPr lang="en-US" dirty="0"/>
              <a:t> </a:t>
            </a:r>
          </a:p>
        </p:txBody>
      </p:sp>
      <p:sp>
        <p:nvSpPr>
          <p:cNvPr id="3" name="Text Placeholder 2">
            <a:extLst>
              <a:ext uri="{FF2B5EF4-FFF2-40B4-BE49-F238E27FC236}">
                <a16:creationId xmlns:a16="http://schemas.microsoft.com/office/drawing/2014/main" id="{70EFACB0-F151-EB49-9844-470727FF9B7E}"/>
              </a:ext>
            </a:extLst>
          </p:cNvPr>
          <p:cNvSpPr>
            <a:spLocks noGrp="1"/>
          </p:cNvSpPr>
          <p:nvPr>
            <p:ph type="body" sz="quarter" idx="55" hasCustomPrompt="1"/>
          </p:nvPr>
        </p:nvSpPr>
        <p:spPr>
          <a:xfrm>
            <a:off x="1598386" y="5962439"/>
            <a:ext cx="7770341" cy="308343"/>
          </a:xfrm>
        </p:spPr>
        <p:txBody>
          <a:bodyPr tIns="91440" bIns="91440" anchor="ctr" anchorCtr="0">
            <a:noAutofit/>
          </a:bodyPr>
          <a:lstStyle>
            <a:lvl1pPr marL="0" indent="0">
              <a:spcAft>
                <a:spcPts val="0"/>
              </a:spcAft>
              <a:buNone/>
              <a:defRPr sz="900" b="0" i="0">
                <a:solidFill>
                  <a:schemeClr val="tx1">
                    <a:lumMod val="50000"/>
                    <a:lumOff val="50000"/>
                  </a:schemeClr>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pPr lvl="0"/>
            <a:r>
              <a:rPr lang="en-US" dirty="0"/>
              <a:t>Source: Insert Source name here</a:t>
            </a:r>
          </a:p>
        </p:txBody>
      </p:sp>
      <p:sp>
        <p:nvSpPr>
          <p:cNvPr id="5" name="Slide Number Placeholder 7">
            <a:extLst>
              <a:ext uri="{FF2B5EF4-FFF2-40B4-BE49-F238E27FC236}">
                <a16:creationId xmlns:a16="http://schemas.microsoft.com/office/drawing/2014/main" id="{CFB397A5-BB4A-8E47-A30B-7B23F3738613}"/>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sp>
        <p:nvSpPr>
          <p:cNvPr id="4" name="TextBox 3">
            <a:extLst>
              <a:ext uri="{FF2B5EF4-FFF2-40B4-BE49-F238E27FC236}">
                <a16:creationId xmlns:a16="http://schemas.microsoft.com/office/drawing/2014/main" id="{BFDFB1E3-9F23-650B-4006-01A5C7011CC8}"/>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rgbClr val="575358"/>
                </a:solidFill>
                <a:effectLst/>
                <a:latin typeface="+mj-lt"/>
              </a:rPr>
              <a:t>#IUG2025</a:t>
            </a:r>
            <a:endParaRPr lang="en-US" sz="1600" dirty="0">
              <a:solidFill>
                <a:srgbClr val="575358"/>
              </a:solidFill>
              <a:latin typeface="+mj-lt"/>
            </a:endParaRPr>
          </a:p>
        </p:txBody>
      </p:sp>
    </p:spTree>
    <p:extLst>
      <p:ext uri="{BB962C8B-B14F-4D97-AF65-F5344CB8AC3E}">
        <p14:creationId xmlns:p14="http://schemas.microsoft.com/office/powerpoint/2010/main" val="255360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3E66CE-43D1-E149-B2DF-BD0DBA623545}"/>
              </a:ext>
            </a:extLst>
          </p:cNvPr>
          <p:cNvSpPr>
            <a:spLocks noGrp="1"/>
          </p:cNvSpPr>
          <p:nvPr>
            <p:ph type="title"/>
          </p:nvPr>
        </p:nvSpPr>
        <p:spPr>
          <a:xfrm>
            <a:off x="516565" y="659877"/>
            <a:ext cx="11083555" cy="7360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1DCBF0A-FE30-E040-A863-B2B20BEC4F16}"/>
              </a:ext>
            </a:extLst>
          </p:cNvPr>
          <p:cNvSpPr>
            <a:spLocks noGrp="1"/>
          </p:cNvSpPr>
          <p:nvPr>
            <p:ph type="body" idx="1"/>
          </p:nvPr>
        </p:nvSpPr>
        <p:spPr>
          <a:xfrm>
            <a:off x="516565" y="1545996"/>
            <a:ext cx="11083555" cy="46309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57A3DA9B-EA3F-0D4D-B060-2B79EC470456}"/>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spTree>
    <p:extLst>
      <p:ext uri="{BB962C8B-B14F-4D97-AF65-F5344CB8AC3E}">
        <p14:creationId xmlns:p14="http://schemas.microsoft.com/office/powerpoint/2010/main" val="1834948040"/>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50" r:id="rId3"/>
    <p:sldLayoutId id="2147483668" r:id="rId4"/>
    <p:sldLayoutId id="2147483664" r:id="rId5"/>
    <p:sldLayoutId id="2147483663" r:id="rId6"/>
    <p:sldLayoutId id="2147483652" r:id="rId7"/>
    <p:sldLayoutId id="2147483665" r:id="rId8"/>
    <p:sldLayoutId id="2147483666" r:id="rId9"/>
    <p:sldLayoutId id="2147483670" r:id="rId10"/>
    <p:sldLayoutId id="2147483662" r:id="rId11"/>
    <p:sldLayoutId id="2147483655" r:id="rId12"/>
  </p:sldLayoutIdLst>
  <p:txStyles>
    <p:titleStyle>
      <a:lvl1pPr algn="l" defTabSz="914400" rtl="0" eaLnBrk="1" latinLnBrk="0" hangingPunct="1">
        <a:lnSpc>
          <a:spcPct val="90000"/>
        </a:lnSpc>
        <a:spcBef>
          <a:spcPct val="0"/>
        </a:spcBef>
        <a:buNone/>
        <a:defRPr sz="2800" b="1"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000" kern="1200">
          <a:solidFill>
            <a:srgbClr val="5753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1800" kern="1200">
          <a:solidFill>
            <a:srgbClr val="5753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600" kern="1200">
          <a:solidFill>
            <a:srgbClr val="5753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400" kern="1200">
          <a:solidFill>
            <a:srgbClr val="5753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400" kern="1200">
          <a:solidFill>
            <a:srgbClr val="5753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s://www.picpedia.org/highway-signs/h/hard-work.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pixabay.com/en/code-data-programming-code-94450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FC_Shakhtar_footballers_celebrate_victory_(35609139936).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creativecommons.org/licenses/by-nc-nd/3.0/" TargetMode="External"/><Relationship Id="rId4" Type="http://schemas.openxmlformats.org/officeDocument/2006/relationships/hyperlink" Target="https://www.cnaemiliaromagna.it/future-of-wor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s://www.thebluediamondgallery.com/wooden-tile/p/planning.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9.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creativecommons.org/licenses/by/3.0/" TargetMode="External"/><Relationship Id="rId4" Type="http://schemas.openxmlformats.org/officeDocument/2006/relationships/hyperlink" Target="https://press.rebus.community/introductiontocommunitypsychology/chapter/communityinterven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DC232-5D0F-5F4C-B30F-2CE56449F57F}"/>
              </a:ext>
            </a:extLst>
          </p:cNvPr>
          <p:cNvSpPr>
            <a:spLocks noGrp="1"/>
          </p:cNvSpPr>
          <p:nvPr>
            <p:ph type="ctrTitle"/>
          </p:nvPr>
        </p:nvSpPr>
        <p:spPr>
          <a:xfrm>
            <a:off x="2616551" y="3329699"/>
            <a:ext cx="6958897" cy="1093214"/>
          </a:xfrm>
        </p:spPr>
        <p:txBody>
          <a:bodyPr>
            <a:normAutofit/>
          </a:bodyPr>
          <a:lstStyle/>
          <a:p>
            <a:r>
              <a:rPr lang="en-US" dirty="0"/>
              <a:t>Implementing Pins for Max Security</a:t>
            </a:r>
          </a:p>
        </p:txBody>
      </p:sp>
      <p:sp>
        <p:nvSpPr>
          <p:cNvPr id="4" name="Text Placeholder 3">
            <a:extLst>
              <a:ext uri="{FF2B5EF4-FFF2-40B4-BE49-F238E27FC236}">
                <a16:creationId xmlns:a16="http://schemas.microsoft.com/office/drawing/2014/main" id="{058DC0BC-28E1-3A44-A8FD-C24C50E63B4D}"/>
              </a:ext>
            </a:extLst>
          </p:cNvPr>
          <p:cNvSpPr>
            <a:spLocks noGrp="1"/>
          </p:cNvSpPr>
          <p:nvPr>
            <p:ph type="body" sz="quarter" idx="10"/>
          </p:nvPr>
        </p:nvSpPr>
        <p:spPr>
          <a:xfrm>
            <a:off x="2510129" y="4840356"/>
            <a:ext cx="7171739" cy="984941"/>
          </a:xfrm>
        </p:spPr>
        <p:txBody>
          <a:bodyPr>
            <a:normAutofit/>
          </a:bodyPr>
          <a:lstStyle/>
          <a:p>
            <a:r>
              <a:rPr lang="en-US" dirty="0"/>
              <a:t>Brandon Cole</a:t>
            </a:r>
          </a:p>
          <a:p>
            <a:r>
              <a:rPr lang="en-US" dirty="0"/>
              <a:t>Marmot Library Network, Colorado</a:t>
            </a:r>
          </a:p>
        </p:txBody>
      </p:sp>
    </p:spTree>
    <p:extLst>
      <p:ext uri="{BB962C8B-B14F-4D97-AF65-F5344CB8AC3E}">
        <p14:creationId xmlns:p14="http://schemas.microsoft.com/office/powerpoint/2010/main" val="383900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27E51-257C-7952-79C6-3AA7D2DDFE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A7D648-5DB9-2312-1823-B35C2A140547}"/>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412F4F79-33B4-80DA-A22C-3ABBB46343F7}"/>
              </a:ext>
            </a:extLst>
          </p:cNvPr>
          <p:cNvSpPr>
            <a:spLocks noGrp="1"/>
          </p:cNvSpPr>
          <p:nvPr>
            <p:ph sz="half" idx="1"/>
          </p:nvPr>
        </p:nvSpPr>
        <p:spPr>
          <a:xfrm>
            <a:off x="6234755" y="1252727"/>
            <a:ext cx="5440680" cy="4810447"/>
          </a:xfrm>
        </p:spPr>
        <p:txBody>
          <a:bodyPr>
            <a:normAutofit fontScale="85000" lnSpcReduction="10000"/>
          </a:bodyPr>
          <a:lstStyle/>
          <a:p>
            <a:pPr>
              <a:lnSpc>
                <a:spcPct val="200000"/>
              </a:lnSpc>
            </a:pPr>
            <a:r>
              <a:rPr lang="en-US" sz="2400" b="1" dirty="0"/>
              <a:t>Late nights (after hours)</a:t>
            </a:r>
          </a:p>
          <a:p>
            <a:pPr>
              <a:lnSpc>
                <a:spcPct val="200000"/>
              </a:lnSpc>
            </a:pPr>
            <a:r>
              <a:rPr lang="en-US" sz="2400" b="1" dirty="0"/>
              <a:t>Getting agreement among members</a:t>
            </a:r>
          </a:p>
          <a:p>
            <a:pPr>
              <a:lnSpc>
                <a:spcPct val="200000"/>
              </a:lnSpc>
            </a:pPr>
            <a:r>
              <a:rPr lang="en-US" sz="2400" b="1" dirty="0"/>
              <a:t>Convincing Libraries 4 numbers was not enough</a:t>
            </a:r>
          </a:p>
          <a:p>
            <a:pPr>
              <a:lnSpc>
                <a:spcPct val="200000"/>
              </a:lnSpc>
            </a:pPr>
            <a:r>
              <a:rPr lang="en-US" sz="2400" b="1" dirty="0"/>
              <a:t>Providing Shared resources</a:t>
            </a:r>
          </a:p>
          <a:p>
            <a:pPr>
              <a:lnSpc>
                <a:spcPct val="200000"/>
              </a:lnSpc>
            </a:pPr>
            <a:r>
              <a:rPr lang="en-US" sz="2400" b="1" dirty="0"/>
              <a:t>Identifying which systems would be impacted</a:t>
            </a:r>
          </a:p>
          <a:p>
            <a:pPr marL="457200" lvl="1" indent="0">
              <a:buNone/>
            </a:pPr>
            <a:endParaRPr lang="en-US" sz="2000" b="1" dirty="0"/>
          </a:p>
          <a:p>
            <a:endParaRPr lang="en-US" b="1" dirty="0"/>
          </a:p>
        </p:txBody>
      </p:sp>
      <p:pic>
        <p:nvPicPr>
          <p:cNvPr id="6" name="Content Placeholder 5">
            <a:extLst>
              <a:ext uri="{FF2B5EF4-FFF2-40B4-BE49-F238E27FC236}">
                <a16:creationId xmlns:a16="http://schemas.microsoft.com/office/drawing/2014/main" id="{2B2E4BC3-8424-C9C2-36FD-14CAF4950298}"/>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491166" y="1609250"/>
            <a:ext cx="5466080" cy="3639499"/>
          </a:xfrm>
        </p:spPr>
      </p:pic>
      <p:sp>
        <p:nvSpPr>
          <p:cNvPr id="7" name="TextBox 6">
            <a:extLst>
              <a:ext uri="{FF2B5EF4-FFF2-40B4-BE49-F238E27FC236}">
                <a16:creationId xmlns:a16="http://schemas.microsoft.com/office/drawing/2014/main" id="{F8C8EE0B-8C6E-25F4-A0D3-07BB33C3A65B}"/>
              </a:ext>
            </a:extLst>
          </p:cNvPr>
          <p:cNvSpPr txBox="1"/>
          <p:nvPr/>
        </p:nvSpPr>
        <p:spPr>
          <a:xfrm>
            <a:off x="516566" y="5206373"/>
            <a:ext cx="5440680" cy="230832"/>
          </a:xfrm>
          <a:prstGeom prst="rect">
            <a:avLst/>
          </a:prstGeom>
          <a:noFill/>
        </p:spPr>
        <p:txBody>
          <a:bodyPr wrap="square" rtlCol="0">
            <a:spAutoFit/>
          </a:bodyPr>
          <a:lstStyle/>
          <a:p>
            <a:r>
              <a:rPr lang="en-US" sz="900">
                <a:hlinkClick r:id="rId4" tooltip="https://www.picpedia.org/highway-signs/h/hard-work.html"/>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359021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2879C-26AE-BF9B-D1CC-9F0C7DEB14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C83C4A-2A83-A414-1EEE-53C7E4E6B89E}"/>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9DC3A9FB-CA41-E89A-AECD-00201421D8CE}"/>
              </a:ext>
            </a:extLst>
          </p:cNvPr>
          <p:cNvSpPr>
            <a:spLocks noGrp="1"/>
          </p:cNvSpPr>
          <p:nvPr>
            <p:ph sz="half" idx="1"/>
          </p:nvPr>
        </p:nvSpPr>
        <p:spPr>
          <a:xfrm>
            <a:off x="6234755" y="1252727"/>
            <a:ext cx="5440680" cy="4810447"/>
          </a:xfrm>
        </p:spPr>
        <p:txBody>
          <a:bodyPr>
            <a:normAutofit/>
          </a:bodyPr>
          <a:lstStyle/>
          <a:p>
            <a:pPr>
              <a:lnSpc>
                <a:spcPct val="200000"/>
              </a:lnSpc>
            </a:pPr>
            <a:r>
              <a:rPr lang="en-US" b="1" dirty="0"/>
              <a:t>Writing and testing python code</a:t>
            </a:r>
          </a:p>
          <a:p>
            <a:pPr lvl="1">
              <a:lnSpc>
                <a:spcPct val="200000"/>
              </a:lnSpc>
            </a:pPr>
            <a:r>
              <a:rPr lang="en-US" sz="2000" b="1" dirty="0"/>
              <a:t>Program to check for updated passwords</a:t>
            </a:r>
          </a:p>
          <a:p>
            <a:pPr lvl="1">
              <a:lnSpc>
                <a:spcPct val="200000"/>
              </a:lnSpc>
            </a:pPr>
            <a:r>
              <a:rPr lang="en-US" sz="2000" b="1" dirty="0"/>
              <a:t>Program to generate default passwords and randomization</a:t>
            </a:r>
          </a:p>
          <a:p>
            <a:pPr>
              <a:lnSpc>
                <a:spcPct val="200000"/>
              </a:lnSpc>
            </a:pPr>
            <a:r>
              <a:rPr lang="en-US" b="1" dirty="0"/>
              <a:t>Patron load limitations</a:t>
            </a:r>
          </a:p>
          <a:p>
            <a:endParaRPr lang="en-US" sz="2400" b="1" dirty="0"/>
          </a:p>
          <a:p>
            <a:pPr marL="457200" lvl="1" indent="0">
              <a:buNone/>
            </a:pPr>
            <a:endParaRPr lang="en-US" sz="2000" b="1" dirty="0"/>
          </a:p>
          <a:p>
            <a:endParaRPr lang="en-US" b="1" dirty="0"/>
          </a:p>
        </p:txBody>
      </p:sp>
      <p:pic>
        <p:nvPicPr>
          <p:cNvPr id="6" name="Content Placeholder 5">
            <a:extLst>
              <a:ext uri="{FF2B5EF4-FFF2-40B4-BE49-F238E27FC236}">
                <a16:creationId xmlns:a16="http://schemas.microsoft.com/office/drawing/2014/main" id="{AF344DB9-7994-83FA-25F1-ECF65C3452A0}"/>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971667" y="1891506"/>
            <a:ext cx="4619700" cy="3074988"/>
          </a:xfrm>
        </p:spPr>
      </p:pic>
    </p:spTree>
    <p:extLst>
      <p:ext uri="{BB962C8B-B14F-4D97-AF65-F5344CB8AC3E}">
        <p14:creationId xmlns:p14="http://schemas.microsoft.com/office/powerpoint/2010/main" val="171452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DDA0-3DBE-0B2D-3E8F-E9EFE9184B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3EC627-C0EC-375D-6E6E-0084DA443579}"/>
              </a:ext>
            </a:extLst>
          </p:cNvPr>
          <p:cNvSpPr>
            <a:spLocks noGrp="1"/>
          </p:cNvSpPr>
          <p:nvPr>
            <p:ph type="title"/>
          </p:nvPr>
        </p:nvSpPr>
        <p:spPr/>
        <p:txBody>
          <a:bodyPr/>
          <a:lstStyle/>
          <a:p>
            <a:r>
              <a:rPr lang="en-US" dirty="0"/>
              <a:t>Security Impact and Results</a:t>
            </a:r>
          </a:p>
        </p:txBody>
      </p:sp>
      <p:sp>
        <p:nvSpPr>
          <p:cNvPr id="3" name="Content Placeholder 2">
            <a:extLst>
              <a:ext uri="{FF2B5EF4-FFF2-40B4-BE49-F238E27FC236}">
                <a16:creationId xmlns:a16="http://schemas.microsoft.com/office/drawing/2014/main" id="{9F9998A5-C4ED-C6EA-0F14-12A459BB5B9F}"/>
              </a:ext>
            </a:extLst>
          </p:cNvPr>
          <p:cNvSpPr>
            <a:spLocks noGrp="1"/>
          </p:cNvSpPr>
          <p:nvPr>
            <p:ph sz="half" idx="1"/>
          </p:nvPr>
        </p:nvSpPr>
        <p:spPr/>
        <p:txBody>
          <a:bodyPr>
            <a:normAutofit/>
          </a:bodyPr>
          <a:lstStyle/>
          <a:p>
            <a:pPr>
              <a:lnSpc>
                <a:spcPct val="150000"/>
              </a:lnSpc>
            </a:pPr>
            <a:r>
              <a:rPr lang="en-US" b="1" dirty="0"/>
              <a:t>Passwords set to at least 8 characters. </a:t>
            </a:r>
          </a:p>
          <a:p>
            <a:pPr>
              <a:lnSpc>
                <a:spcPct val="150000"/>
              </a:lnSpc>
            </a:pPr>
            <a:r>
              <a:rPr lang="en-US" b="1" dirty="0"/>
              <a:t>Library cards less of a risk if shared/lost</a:t>
            </a:r>
          </a:p>
          <a:p>
            <a:pPr>
              <a:lnSpc>
                <a:spcPct val="150000"/>
              </a:lnSpc>
            </a:pPr>
            <a:r>
              <a:rPr lang="en-US" b="1" dirty="0"/>
              <a:t>Patron/Library feedback minimal</a:t>
            </a:r>
          </a:p>
          <a:p>
            <a:pPr lvl="1">
              <a:lnSpc>
                <a:spcPct val="150000"/>
              </a:lnSpc>
            </a:pPr>
            <a:r>
              <a:rPr lang="en-US" sz="2000" b="1" dirty="0"/>
              <a:t>Smooth transition</a:t>
            </a:r>
          </a:p>
          <a:p>
            <a:pPr lvl="1">
              <a:lnSpc>
                <a:spcPct val="150000"/>
              </a:lnSpc>
            </a:pPr>
            <a:r>
              <a:rPr lang="en-US" sz="2000" b="1" dirty="0"/>
              <a:t>Lots of communication</a:t>
            </a:r>
          </a:p>
          <a:p>
            <a:pPr>
              <a:lnSpc>
                <a:spcPct val="150000"/>
              </a:lnSpc>
            </a:pPr>
            <a:r>
              <a:rPr lang="en-US" b="1" dirty="0"/>
              <a:t>Brute forcing is much less successful</a:t>
            </a:r>
          </a:p>
          <a:p>
            <a:pPr>
              <a:lnSpc>
                <a:spcPct val="150000"/>
              </a:lnSpc>
            </a:pPr>
            <a:r>
              <a:rPr lang="en-US" b="1" dirty="0"/>
              <a:t>Overall patron security increased</a:t>
            </a:r>
          </a:p>
          <a:p>
            <a:endParaRPr lang="en-US" sz="2400" b="1" dirty="0"/>
          </a:p>
          <a:p>
            <a:endParaRPr lang="en-US" sz="2400" b="1" dirty="0"/>
          </a:p>
          <a:p>
            <a:pPr marL="457200" lvl="1" indent="0">
              <a:buNone/>
            </a:pPr>
            <a:endParaRPr lang="en-US" sz="2000" b="1" dirty="0"/>
          </a:p>
          <a:p>
            <a:endParaRPr lang="en-US" b="1" dirty="0"/>
          </a:p>
        </p:txBody>
      </p:sp>
      <p:pic>
        <p:nvPicPr>
          <p:cNvPr id="10" name="Content Placeholder 9">
            <a:extLst>
              <a:ext uri="{FF2B5EF4-FFF2-40B4-BE49-F238E27FC236}">
                <a16:creationId xmlns:a16="http://schemas.microsoft.com/office/drawing/2014/main" id="{0ED941AD-DF62-DCCC-630E-74B9FE1FACC2}"/>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234757" y="1395937"/>
            <a:ext cx="5355728" cy="3578601"/>
          </a:xfrm>
        </p:spPr>
      </p:pic>
      <p:sp>
        <p:nvSpPr>
          <p:cNvPr id="11" name="TextBox 10">
            <a:extLst>
              <a:ext uri="{FF2B5EF4-FFF2-40B4-BE49-F238E27FC236}">
                <a16:creationId xmlns:a16="http://schemas.microsoft.com/office/drawing/2014/main" id="{02AC029D-DB20-0790-FD5B-F6F6D9A459AC}"/>
              </a:ext>
            </a:extLst>
          </p:cNvPr>
          <p:cNvSpPr txBox="1"/>
          <p:nvPr/>
        </p:nvSpPr>
        <p:spPr>
          <a:xfrm>
            <a:off x="6697893" y="4936872"/>
            <a:ext cx="4892592" cy="230832"/>
          </a:xfrm>
          <a:prstGeom prst="rect">
            <a:avLst/>
          </a:prstGeom>
          <a:noFill/>
        </p:spPr>
        <p:txBody>
          <a:bodyPr wrap="square" rtlCol="0">
            <a:spAutoFit/>
          </a:bodyPr>
          <a:lstStyle/>
          <a:p>
            <a:r>
              <a:rPr lang="en-US" sz="900">
                <a:hlinkClick r:id="rId4" tooltip="https://commons.wikimedia.org/wiki/File:FC_Shakhtar_footballers_celebrate_victory_(35609139936).jpg"/>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131294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7A9F7-67E6-31E2-84DA-E1A2124FFF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0092C3-7844-D958-7EE3-1FE83F320125}"/>
              </a:ext>
            </a:extLst>
          </p:cNvPr>
          <p:cNvSpPr>
            <a:spLocks noGrp="1"/>
          </p:cNvSpPr>
          <p:nvPr>
            <p:ph type="title"/>
          </p:nvPr>
        </p:nvSpPr>
        <p:spPr/>
        <p:txBody>
          <a:bodyPr/>
          <a:lstStyle/>
          <a:p>
            <a:r>
              <a:rPr lang="en-US" dirty="0"/>
              <a:t>Future Enhancements and Best Practices</a:t>
            </a:r>
          </a:p>
        </p:txBody>
      </p:sp>
      <p:sp>
        <p:nvSpPr>
          <p:cNvPr id="3" name="Content Placeholder 2">
            <a:extLst>
              <a:ext uri="{FF2B5EF4-FFF2-40B4-BE49-F238E27FC236}">
                <a16:creationId xmlns:a16="http://schemas.microsoft.com/office/drawing/2014/main" id="{7DDF6793-A88E-9489-5BF1-D047E6BFCCEB}"/>
              </a:ext>
            </a:extLst>
          </p:cNvPr>
          <p:cNvSpPr>
            <a:spLocks noGrp="1"/>
          </p:cNvSpPr>
          <p:nvPr>
            <p:ph sz="half" idx="1"/>
          </p:nvPr>
        </p:nvSpPr>
        <p:spPr/>
        <p:txBody>
          <a:bodyPr>
            <a:normAutofit lnSpcReduction="10000"/>
          </a:bodyPr>
          <a:lstStyle/>
          <a:p>
            <a:pPr>
              <a:lnSpc>
                <a:spcPct val="150000"/>
              </a:lnSpc>
            </a:pPr>
            <a:r>
              <a:rPr lang="en-US" b="1" dirty="0"/>
              <a:t>Multi-factor authentication</a:t>
            </a:r>
          </a:p>
          <a:p>
            <a:pPr>
              <a:lnSpc>
                <a:spcPct val="150000"/>
              </a:lnSpc>
            </a:pPr>
            <a:r>
              <a:rPr lang="en-US" b="1" dirty="0"/>
              <a:t>SAML/SSO options</a:t>
            </a:r>
          </a:p>
          <a:p>
            <a:pPr>
              <a:lnSpc>
                <a:spcPct val="150000"/>
              </a:lnSpc>
            </a:pPr>
            <a:r>
              <a:rPr lang="en-US" b="1" dirty="0"/>
              <a:t>On going training and education</a:t>
            </a:r>
          </a:p>
          <a:p>
            <a:pPr lvl="1">
              <a:lnSpc>
                <a:spcPct val="150000"/>
              </a:lnSpc>
            </a:pPr>
            <a:r>
              <a:rPr lang="en-US" sz="2000" b="1" dirty="0"/>
              <a:t>KnowBe4</a:t>
            </a:r>
          </a:p>
          <a:p>
            <a:pPr>
              <a:lnSpc>
                <a:spcPct val="150000"/>
              </a:lnSpc>
            </a:pPr>
            <a:r>
              <a:rPr lang="en-US" b="1" dirty="0"/>
              <a:t>Cybersecurity monitoring systems</a:t>
            </a:r>
          </a:p>
          <a:p>
            <a:pPr>
              <a:lnSpc>
                <a:spcPct val="150000"/>
              </a:lnSpc>
            </a:pPr>
            <a:r>
              <a:rPr lang="en-US" b="1" dirty="0"/>
              <a:t>Minimum security standards for third-party integrations</a:t>
            </a:r>
          </a:p>
          <a:p>
            <a:pPr>
              <a:lnSpc>
                <a:spcPct val="150000"/>
              </a:lnSpc>
            </a:pPr>
            <a:r>
              <a:rPr lang="en-US" b="1" dirty="0"/>
              <a:t>Secure SIP connections</a:t>
            </a:r>
          </a:p>
          <a:p>
            <a:pPr marL="457200" lvl="1" indent="0">
              <a:buNone/>
            </a:pPr>
            <a:endParaRPr lang="en-US" sz="2000" b="1" dirty="0"/>
          </a:p>
          <a:p>
            <a:endParaRPr lang="en-US" b="1" dirty="0"/>
          </a:p>
        </p:txBody>
      </p:sp>
      <p:pic>
        <p:nvPicPr>
          <p:cNvPr id="6" name="Content Placeholder 5">
            <a:extLst>
              <a:ext uri="{FF2B5EF4-FFF2-40B4-BE49-F238E27FC236}">
                <a16:creationId xmlns:a16="http://schemas.microsoft.com/office/drawing/2014/main" id="{E440BEB7-C799-E2FD-1232-E62E95942A9C}"/>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096000" y="1552354"/>
            <a:ext cx="5504120" cy="3669414"/>
          </a:xfrm>
        </p:spPr>
      </p:pic>
      <p:sp>
        <p:nvSpPr>
          <p:cNvPr id="7" name="TextBox 6">
            <a:extLst>
              <a:ext uri="{FF2B5EF4-FFF2-40B4-BE49-F238E27FC236}">
                <a16:creationId xmlns:a16="http://schemas.microsoft.com/office/drawing/2014/main" id="{D2D8FE98-B7B2-4834-CA6A-09BB3CA0BA0F}"/>
              </a:ext>
            </a:extLst>
          </p:cNvPr>
          <p:cNvSpPr txBox="1"/>
          <p:nvPr/>
        </p:nvSpPr>
        <p:spPr>
          <a:xfrm>
            <a:off x="6096000" y="5220468"/>
            <a:ext cx="5504120" cy="232131"/>
          </a:xfrm>
          <a:prstGeom prst="rect">
            <a:avLst/>
          </a:prstGeom>
          <a:noFill/>
        </p:spPr>
        <p:txBody>
          <a:bodyPr wrap="square" rtlCol="0">
            <a:spAutoFit/>
          </a:bodyPr>
          <a:lstStyle/>
          <a:p>
            <a:r>
              <a:rPr lang="en-US" sz="900">
                <a:hlinkClick r:id="rId4" tooltip="https://www.cnaemiliaromagna.it/future-of-work/"/>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155760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C58DB0-6429-8341-8660-2EEC755AD037}"/>
              </a:ext>
            </a:extLst>
          </p:cNvPr>
          <p:cNvSpPr>
            <a:spLocks noGrp="1"/>
          </p:cNvSpPr>
          <p:nvPr>
            <p:ph type="body" sz="quarter" idx="13"/>
          </p:nvPr>
        </p:nvSpPr>
        <p:spPr/>
        <p:txBody>
          <a:bodyPr/>
          <a:lstStyle/>
          <a:p>
            <a:r>
              <a:rPr lang="en-US" dirty="0"/>
              <a:t>Questions?</a:t>
            </a:r>
          </a:p>
        </p:txBody>
      </p:sp>
    </p:spTree>
    <p:extLst>
      <p:ext uri="{BB962C8B-B14F-4D97-AF65-F5344CB8AC3E}">
        <p14:creationId xmlns:p14="http://schemas.microsoft.com/office/powerpoint/2010/main" val="263522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4F0737-FD5B-614C-BB8F-D7B4016604A2}"/>
              </a:ext>
            </a:extLst>
          </p:cNvPr>
          <p:cNvSpPr>
            <a:spLocks noGrp="1"/>
          </p:cNvSpPr>
          <p:nvPr>
            <p:ph type="body" sz="quarter" idx="13"/>
          </p:nvPr>
        </p:nvSpPr>
        <p:spPr/>
        <p:txBody>
          <a:bodyPr>
            <a:normAutofit fontScale="92500" lnSpcReduction="10000"/>
          </a:bodyPr>
          <a:lstStyle/>
          <a:p>
            <a:r>
              <a:rPr lang="en-US" dirty="0"/>
              <a:t>THANK YOU</a:t>
            </a:r>
          </a:p>
        </p:txBody>
      </p:sp>
      <p:sp>
        <p:nvSpPr>
          <p:cNvPr id="3" name="Text Placeholder 2">
            <a:extLst>
              <a:ext uri="{FF2B5EF4-FFF2-40B4-BE49-F238E27FC236}">
                <a16:creationId xmlns:a16="http://schemas.microsoft.com/office/drawing/2014/main" id="{653C0485-4C36-B94F-BBEF-E899653BFD8D}"/>
              </a:ext>
            </a:extLst>
          </p:cNvPr>
          <p:cNvSpPr>
            <a:spLocks noGrp="1"/>
          </p:cNvSpPr>
          <p:nvPr>
            <p:ph type="body" sz="quarter" idx="14"/>
          </p:nvPr>
        </p:nvSpPr>
        <p:spPr>
          <a:xfrm>
            <a:off x="3155795" y="3993470"/>
            <a:ext cx="5880409" cy="1210432"/>
          </a:xfrm>
        </p:spPr>
        <p:txBody>
          <a:bodyPr>
            <a:normAutofit fontScale="70000" lnSpcReduction="20000"/>
          </a:bodyPr>
          <a:lstStyle/>
          <a:p>
            <a:r>
              <a:rPr lang="en-US" dirty="0"/>
              <a:t>Want to chat?</a:t>
            </a:r>
          </a:p>
          <a:p>
            <a:r>
              <a:rPr lang="en-US" dirty="0"/>
              <a:t>- </a:t>
            </a:r>
            <a:r>
              <a:rPr lang="en-US" dirty="0" err="1"/>
              <a:t>brandon@marmot.org</a:t>
            </a:r>
            <a:endParaRPr lang="en-US" dirty="0"/>
          </a:p>
          <a:p>
            <a:r>
              <a:rPr lang="en-US" dirty="0"/>
              <a:t>- Brandon Cole – Marmot (CO) on IUG Discord</a:t>
            </a:r>
          </a:p>
        </p:txBody>
      </p:sp>
    </p:spTree>
    <p:extLst>
      <p:ext uri="{BB962C8B-B14F-4D97-AF65-F5344CB8AC3E}">
        <p14:creationId xmlns:p14="http://schemas.microsoft.com/office/powerpoint/2010/main" val="335098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F0D7B-497E-6A82-D1D2-BFD0E15D874D}"/>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39DF16-35E6-D868-B433-3CF10FF2F325}"/>
              </a:ext>
            </a:extLst>
          </p:cNvPr>
          <p:cNvSpPr>
            <a:spLocks noGrp="1"/>
          </p:cNvSpPr>
          <p:nvPr>
            <p:ph idx="1"/>
          </p:nvPr>
        </p:nvSpPr>
        <p:spPr>
          <a:xfrm>
            <a:off x="2424324" y="1113516"/>
            <a:ext cx="7343352" cy="4630967"/>
          </a:xfrm>
        </p:spPr>
        <p:txBody>
          <a:bodyPr/>
          <a:lstStyle/>
          <a:p>
            <a:pPr marL="0" indent="0" algn="ctr" rtl="0">
              <a:spcBef>
                <a:spcPts val="600"/>
              </a:spcBef>
              <a:buNone/>
            </a:pPr>
            <a:r>
              <a:rPr lang="en-US" sz="3600" b="0" i="0" u="none" strike="noStrike" dirty="0">
                <a:solidFill>
                  <a:schemeClr val="accent4"/>
                </a:solidFill>
                <a:effectLst/>
                <a:latin typeface="+mj-lt"/>
              </a:rPr>
              <a:t>“I like libraries. It makes me feel comfortable and secure to have walls of words, beautiful and wise, all around me. I always feel better when I can see that there is something to hold back the shadows.”</a:t>
            </a:r>
            <a:endParaRPr lang="en-US" sz="3600" b="0" dirty="0">
              <a:solidFill>
                <a:schemeClr val="accent4"/>
              </a:solidFill>
              <a:effectLst/>
              <a:latin typeface="+mj-lt"/>
            </a:endParaRPr>
          </a:p>
          <a:p>
            <a:pPr marL="0" indent="0" algn="ctr" rtl="0" fontAlgn="base">
              <a:spcBef>
                <a:spcPts val="600"/>
              </a:spcBef>
              <a:buNone/>
            </a:pPr>
            <a:r>
              <a:rPr lang="en-US" sz="3600" b="0" i="0" u="none" strike="noStrike" dirty="0">
                <a:solidFill>
                  <a:schemeClr val="accent4"/>
                </a:solidFill>
                <a:effectLst/>
                <a:latin typeface="+mj-lt"/>
              </a:rPr>
              <a:t>Roger Zelazny</a:t>
            </a:r>
          </a:p>
          <a:p>
            <a:pPr marL="0" indent="0">
              <a:buNone/>
            </a:pPr>
            <a:endParaRPr lang="en-US" dirty="0"/>
          </a:p>
        </p:txBody>
      </p:sp>
    </p:spTree>
    <p:extLst>
      <p:ext uri="{BB962C8B-B14F-4D97-AF65-F5344CB8AC3E}">
        <p14:creationId xmlns:p14="http://schemas.microsoft.com/office/powerpoint/2010/main" val="14628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lstStyle/>
          <a:p>
            <a:r>
              <a:rPr lang="en-US" dirty="0"/>
              <a:t>Concerning Headlines</a:t>
            </a:r>
          </a:p>
        </p:txBody>
      </p:sp>
      <p:pic>
        <p:nvPicPr>
          <p:cNvPr id="3" name="Picture 2">
            <a:extLst>
              <a:ext uri="{FF2B5EF4-FFF2-40B4-BE49-F238E27FC236}">
                <a16:creationId xmlns:a16="http://schemas.microsoft.com/office/drawing/2014/main" id="{13759E8D-5F73-6A01-CB5E-C666BFD916B6}"/>
              </a:ext>
            </a:extLst>
          </p:cNvPr>
          <p:cNvPicPr>
            <a:picLocks noChangeAspect="1"/>
          </p:cNvPicPr>
          <p:nvPr/>
        </p:nvPicPr>
        <p:blipFill>
          <a:blip r:embed="rId3"/>
          <a:stretch>
            <a:fillRect/>
          </a:stretch>
        </p:blipFill>
        <p:spPr>
          <a:xfrm>
            <a:off x="591880" y="3620210"/>
            <a:ext cx="3955636" cy="571500"/>
          </a:xfrm>
          <a:prstGeom prst="rect">
            <a:avLst/>
          </a:prstGeom>
        </p:spPr>
      </p:pic>
      <p:pic>
        <p:nvPicPr>
          <p:cNvPr id="6" name="Picture 5">
            <a:extLst>
              <a:ext uri="{FF2B5EF4-FFF2-40B4-BE49-F238E27FC236}">
                <a16:creationId xmlns:a16="http://schemas.microsoft.com/office/drawing/2014/main" id="{706C7F95-17B8-B5A6-F345-87A466852CE7}"/>
              </a:ext>
            </a:extLst>
          </p:cNvPr>
          <p:cNvPicPr>
            <a:picLocks noChangeAspect="1"/>
          </p:cNvPicPr>
          <p:nvPr/>
        </p:nvPicPr>
        <p:blipFill>
          <a:blip r:embed="rId4"/>
          <a:stretch>
            <a:fillRect/>
          </a:stretch>
        </p:blipFill>
        <p:spPr>
          <a:xfrm>
            <a:off x="4547516" y="4678375"/>
            <a:ext cx="6261100" cy="622300"/>
          </a:xfrm>
          <a:prstGeom prst="rect">
            <a:avLst/>
          </a:prstGeom>
        </p:spPr>
      </p:pic>
      <p:pic>
        <p:nvPicPr>
          <p:cNvPr id="9" name="Picture 8">
            <a:extLst>
              <a:ext uri="{FF2B5EF4-FFF2-40B4-BE49-F238E27FC236}">
                <a16:creationId xmlns:a16="http://schemas.microsoft.com/office/drawing/2014/main" id="{6622D60B-C614-5C1D-8B1E-4FE3CDA2E320}"/>
              </a:ext>
            </a:extLst>
          </p:cNvPr>
          <p:cNvPicPr>
            <a:picLocks noChangeAspect="1"/>
          </p:cNvPicPr>
          <p:nvPr/>
        </p:nvPicPr>
        <p:blipFill>
          <a:blip r:embed="rId5"/>
          <a:stretch>
            <a:fillRect/>
          </a:stretch>
        </p:blipFill>
        <p:spPr>
          <a:xfrm>
            <a:off x="4059214" y="1931303"/>
            <a:ext cx="7772400" cy="1202243"/>
          </a:xfrm>
          <a:prstGeom prst="rect">
            <a:avLst/>
          </a:prstGeom>
        </p:spPr>
      </p:pic>
    </p:spTree>
    <p:extLst>
      <p:ext uri="{BB962C8B-B14F-4D97-AF65-F5344CB8AC3E}">
        <p14:creationId xmlns:p14="http://schemas.microsoft.com/office/powerpoint/2010/main" val="179265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6D3CC-FE89-674D-8E67-6D80743F6ADA}"/>
              </a:ext>
            </a:extLst>
          </p:cNvPr>
          <p:cNvSpPr>
            <a:spLocks noGrp="1"/>
          </p:cNvSpPr>
          <p:nvPr>
            <p:ph type="title"/>
          </p:nvPr>
        </p:nvSpPr>
        <p:spPr>
          <a:xfrm>
            <a:off x="516565" y="228600"/>
            <a:ext cx="5357461" cy="1659835"/>
          </a:xfrm>
        </p:spPr>
        <p:txBody>
          <a:bodyPr>
            <a:normAutofit/>
          </a:bodyPr>
          <a:lstStyle/>
          <a:p>
            <a:r>
              <a:rPr lang="en-US" dirty="0"/>
              <a:t>Hive Systems Annual Password Table	</a:t>
            </a:r>
          </a:p>
        </p:txBody>
      </p:sp>
      <p:sp>
        <p:nvSpPr>
          <p:cNvPr id="3" name="Content Placeholder 2">
            <a:extLst>
              <a:ext uri="{FF2B5EF4-FFF2-40B4-BE49-F238E27FC236}">
                <a16:creationId xmlns:a16="http://schemas.microsoft.com/office/drawing/2014/main" id="{C916D212-A4DA-3840-884C-2D436F3208A1}"/>
              </a:ext>
            </a:extLst>
          </p:cNvPr>
          <p:cNvSpPr>
            <a:spLocks noGrp="1"/>
          </p:cNvSpPr>
          <p:nvPr>
            <p:ph idx="1"/>
          </p:nvPr>
        </p:nvSpPr>
        <p:spPr>
          <a:xfrm>
            <a:off x="516565" y="1545996"/>
            <a:ext cx="5357461" cy="4630967"/>
          </a:xfrm>
        </p:spPr>
        <p:txBody>
          <a:bodyPr/>
          <a:lstStyle/>
          <a:p>
            <a:endParaRPr lang="en-US" dirty="0"/>
          </a:p>
          <a:p>
            <a:r>
              <a:rPr lang="en-US" dirty="0"/>
              <a:t>https://</a:t>
            </a:r>
            <a:r>
              <a:rPr lang="en-US" dirty="0" err="1"/>
              <a:t>www.hivesystems.com</a:t>
            </a:r>
            <a:r>
              <a:rPr lang="en-US" dirty="0"/>
              <a:t>/blog/are-your-passwords-in-the-green</a:t>
            </a:r>
          </a:p>
        </p:txBody>
      </p:sp>
      <p:pic>
        <p:nvPicPr>
          <p:cNvPr id="5" name="Picture 4">
            <a:extLst>
              <a:ext uri="{FF2B5EF4-FFF2-40B4-BE49-F238E27FC236}">
                <a16:creationId xmlns:a16="http://schemas.microsoft.com/office/drawing/2014/main" id="{329E8837-CBD0-6207-97F3-DCFC7AAF666A}"/>
              </a:ext>
            </a:extLst>
          </p:cNvPr>
          <p:cNvPicPr>
            <a:picLocks noChangeAspect="1"/>
          </p:cNvPicPr>
          <p:nvPr/>
        </p:nvPicPr>
        <p:blipFill>
          <a:blip r:embed="rId3"/>
          <a:stretch>
            <a:fillRect/>
          </a:stretch>
        </p:blipFill>
        <p:spPr>
          <a:xfrm>
            <a:off x="6010131" y="422207"/>
            <a:ext cx="5665304" cy="5665304"/>
          </a:xfrm>
          <a:prstGeom prst="rect">
            <a:avLst/>
          </a:prstGeom>
        </p:spPr>
      </p:pic>
    </p:spTree>
    <p:extLst>
      <p:ext uri="{BB962C8B-B14F-4D97-AF65-F5344CB8AC3E}">
        <p14:creationId xmlns:p14="http://schemas.microsoft.com/office/powerpoint/2010/main" val="394354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8507-23AB-7742-BD3B-1A9D1D84BEAA}"/>
              </a:ext>
            </a:extLst>
          </p:cNvPr>
          <p:cNvSpPr>
            <a:spLocks noGrp="1"/>
          </p:cNvSpPr>
          <p:nvPr>
            <p:ph type="title"/>
          </p:nvPr>
        </p:nvSpPr>
        <p:spPr/>
        <p:txBody>
          <a:bodyPr/>
          <a:lstStyle/>
          <a:p>
            <a:r>
              <a:rPr lang="en-US" dirty="0"/>
              <a:t>Problem Statement and Security Risks</a:t>
            </a:r>
          </a:p>
        </p:txBody>
      </p:sp>
      <p:sp>
        <p:nvSpPr>
          <p:cNvPr id="3" name="Content Placeholder 2">
            <a:extLst>
              <a:ext uri="{FF2B5EF4-FFF2-40B4-BE49-F238E27FC236}">
                <a16:creationId xmlns:a16="http://schemas.microsoft.com/office/drawing/2014/main" id="{4756498D-C998-7E48-8E02-9C8E18DD4EF1}"/>
              </a:ext>
            </a:extLst>
          </p:cNvPr>
          <p:cNvSpPr>
            <a:spLocks noGrp="1"/>
          </p:cNvSpPr>
          <p:nvPr>
            <p:ph sz="half" idx="1"/>
          </p:nvPr>
        </p:nvSpPr>
        <p:spPr/>
        <p:txBody>
          <a:bodyPr/>
          <a:lstStyle/>
          <a:p>
            <a:r>
              <a:rPr lang="en-US" b="1" dirty="0"/>
              <a:t>Our Problem Statement</a:t>
            </a:r>
          </a:p>
          <a:p>
            <a:endParaRPr lang="en-US" b="1" dirty="0"/>
          </a:p>
          <a:p>
            <a:pPr marL="0" indent="0">
              <a:buNone/>
            </a:pPr>
            <a:r>
              <a:rPr lang="en-US" b="1" dirty="0"/>
              <a:t>“</a:t>
            </a:r>
            <a:r>
              <a:rPr lang="en-US" dirty="0"/>
              <a:t>In today’s cybersecurity landscape, all organizations face an increasing threat. Libraries are warehouses of valuable PII information. Patrons entrust that our policies will keep them safe. We must adopt security standards that allow us to exceed this expectation while balancing obstacles to access.”</a:t>
            </a:r>
            <a:endParaRPr lang="en-US" b="1" dirty="0"/>
          </a:p>
        </p:txBody>
      </p:sp>
      <p:sp>
        <p:nvSpPr>
          <p:cNvPr id="4" name="Content Placeholder 3">
            <a:extLst>
              <a:ext uri="{FF2B5EF4-FFF2-40B4-BE49-F238E27FC236}">
                <a16:creationId xmlns:a16="http://schemas.microsoft.com/office/drawing/2014/main" id="{FA1E4382-3C98-1F42-AAB5-89C43BFA01A7}"/>
              </a:ext>
            </a:extLst>
          </p:cNvPr>
          <p:cNvSpPr>
            <a:spLocks noGrp="1"/>
          </p:cNvSpPr>
          <p:nvPr>
            <p:ph sz="half" idx="2"/>
          </p:nvPr>
        </p:nvSpPr>
        <p:spPr>
          <a:xfrm>
            <a:off x="6159440" y="1255776"/>
            <a:ext cx="5440680" cy="4791456"/>
          </a:xfrm>
        </p:spPr>
        <p:txBody>
          <a:bodyPr>
            <a:noAutofit/>
          </a:bodyPr>
          <a:lstStyle/>
          <a:p>
            <a:pPr>
              <a:lnSpc>
                <a:spcPct val="200000"/>
              </a:lnSpc>
            </a:pPr>
            <a:r>
              <a:rPr lang="en-US" sz="2400" b="1" dirty="0"/>
              <a:t>Attack Vectors</a:t>
            </a:r>
          </a:p>
          <a:p>
            <a:pPr marL="342900" indent="-342900">
              <a:lnSpc>
                <a:spcPct val="150000"/>
              </a:lnSpc>
              <a:buFont typeface="Arial" panose="020B0604020202020204" pitchFamily="34" charset="0"/>
              <a:buChar char="•"/>
            </a:pPr>
            <a:r>
              <a:rPr lang="en-US" dirty="0"/>
              <a:t>Phishing</a:t>
            </a:r>
          </a:p>
          <a:p>
            <a:pPr marL="342900" indent="-342900">
              <a:lnSpc>
                <a:spcPct val="150000"/>
              </a:lnSpc>
              <a:buFont typeface="Arial" panose="020B0604020202020204" pitchFamily="34" charset="0"/>
              <a:buChar char="•"/>
            </a:pPr>
            <a:r>
              <a:rPr lang="en-US" dirty="0"/>
              <a:t>Data Mining</a:t>
            </a:r>
          </a:p>
          <a:p>
            <a:pPr marL="342900" indent="-342900">
              <a:lnSpc>
                <a:spcPct val="150000"/>
              </a:lnSpc>
              <a:buFont typeface="Arial" panose="020B0604020202020204" pitchFamily="34" charset="0"/>
              <a:buChar char="•"/>
            </a:pPr>
            <a:r>
              <a:rPr lang="en-US" dirty="0"/>
              <a:t>Lost Cards</a:t>
            </a:r>
          </a:p>
          <a:p>
            <a:pPr marL="342900" indent="-342900">
              <a:lnSpc>
                <a:spcPct val="150000"/>
              </a:lnSpc>
              <a:buFont typeface="Arial" panose="020B0604020202020204" pitchFamily="34" charset="0"/>
              <a:buChar char="•"/>
            </a:pPr>
            <a:r>
              <a:rPr lang="en-US" dirty="0"/>
              <a:t>Brute Force</a:t>
            </a:r>
          </a:p>
          <a:p>
            <a:pPr marL="342900" indent="-342900">
              <a:lnSpc>
                <a:spcPct val="150000"/>
              </a:lnSpc>
              <a:buFont typeface="Arial" panose="020B0604020202020204" pitchFamily="34" charset="0"/>
              <a:buChar char="•"/>
            </a:pPr>
            <a:r>
              <a:rPr lang="en-US" dirty="0"/>
              <a:t>Social Engineering</a:t>
            </a:r>
          </a:p>
          <a:p>
            <a:pPr marL="342900" indent="-342900">
              <a:lnSpc>
                <a:spcPct val="150000"/>
              </a:lnSpc>
              <a:buFont typeface="Arial" panose="020B0604020202020204" pitchFamily="34" charset="0"/>
              <a:buChar char="•"/>
            </a:pPr>
            <a:r>
              <a:rPr lang="en-US" dirty="0"/>
              <a:t>Identity based violence</a:t>
            </a:r>
          </a:p>
          <a:p>
            <a:pPr marL="342900" indent="-342900">
              <a:lnSpc>
                <a:spcPct val="150000"/>
              </a:lnSpc>
              <a:buFont typeface="Arial" panose="020B0604020202020204" pitchFamily="34" charset="0"/>
              <a:buChar char="•"/>
            </a:pPr>
            <a:r>
              <a:rPr lang="en-US" dirty="0"/>
              <a:t>Reading History</a:t>
            </a:r>
          </a:p>
        </p:txBody>
      </p:sp>
    </p:spTree>
    <p:extLst>
      <p:ext uri="{BB962C8B-B14F-4D97-AF65-F5344CB8AC3E}">
        <p14:creationId xmlns:p14="http://schemas.microsoft.com/office/powerpoint/2010/main" val="307283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F2978-35AB-F797-2440-26968D6237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0237EA-D8D3-1692-87D7-0CFEDB3E99B0}"/>
              </a:ext>
            </a:extLst>
          </p:cNvPr>
          <p:cNvSpPr>
            <a:spLocks noGrp="1"/>
          </p:cNvSpPr>
          <p:nvPr>
            <p:ph type="title"/>
          </p:nvPr>
        </p:nvSpPr>
        <p:spPr/>
        <p:txBody>
          <a:bodyPr/>
          <a:lstStyle/>
          <a:p>
            <a:r>
              <a:rPr lang="en-US" dirty="0"/>
              <a:t>Planning Phase</a:t>
            </a:r>
          </a:p>
        </p:txBody>
      </p:sp>
      <p:sp>
        <p:nvSpPr>
          <p:cNvPr id="3" name="Content Placeholder 2">
            <a:extLst>
              <a:ext uri="{FF2B5EF4-FFF2-40B4-BE49-F238E27FC236}">
                <a16:creationId xmlns:a16="http://schemas.microsoft.com/office/drawing/2014/main" id="{0A38E6A2-6C7D-C903-534A-24AA0F7078DB}"/>
              </a:ext>
            </a:extLst>
          </p:cNvPr>
          <p:cNvSpPr>
            <a:spLocks noGrp="1"/>
          </p:cNvSpPr>
          <p:nvPr>
            <p:ph sz="half" idx="1"/>
          </p:nvPr>
        </p:nvSpPr>
        <p:spPr/>
        <p:txBody>
          <a:bodyPr>
            <a:normAutofit/>
          </a:bodyPr>
          <a:lstStyle/>
          <a:p>
            <a:pPr>
              <a:lnSpc>
                <a:spcPct val="200000"/>
              </a:lnSpc>
            </a:pPr>
            <a:r>
              <a:rPr lang="en-US" b="1" dirty="0"/>
              <a:t>First efforts started in 2021</a:t>
            </a:r>
          </a:p>
          <a:p>
            <a:pPr>
              <a:lnSpc>
                <a:spcPct val="200000"/>
              </a:lnSpc>
            </a:pPr>
            <a:r>
              <a:rPr lang="en-US" b="1" dirty="0"/>
              <a:t>Security committee formed</a:t>
            </a:r>
          </a:p>
          <a:p>
            <a:pPr>
              <a:lnSpc>
                <a:spcPct val="200000"/>
              </a:lnSpc>
            </a:pPr>
            <a:r>
              <a:rPr lang="en-US" b="1" dirty="0"/>
              <a:t>Meetings and Open Houses</a:t>
            </a:r>
          </a:p>
          <a:p>
            <a:pPr>
              <a:lnSpc>
                <a:spcPct val="200000"/>
              </a:lnSpc>
            </a:pPr>
            <a:r>
              <a:rPr lang="en-US" b="1" dirty="0"/>
              <a:t>Presentations</a:t>
            </a:r>
          </a:p>
          <a:p>
            <a:pPr>
              <a:lnSpc>
                <a:spcPct val="200000"/>
              </a:lnSpc>
            </a:pPr>
            <a:r>
              <a:rPr lang="en-US" b="1" dirty="0"/>
              <a:t>Central Marketing Materials</a:t>
            </a:r>
          </a:p>
          <a:p>
            <a:endParaRPr lang="en-US" b="1" dirty="0"/>
          </a:p>
        </p:txBody>
      </p:sp>
      <p:pic>
        <p:nvPicPr>
          <p:cNvPr id="6" name="Content Placeholder 5">
            <a:extLst>
              <a:ext uri="{FF2B5EF4-FFF2-40B4-BE49-F238E27FC236}">
                <a16:creationId xmlns:a16="http://schemas.microsoft.com/office/drawing/2014/main" id="{914859CC-D704-87C0-EDDB-29167FAAC787}"/>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512269" y="1552354"/>
            <a:ext cx="4614862" cy="3076575"/>
          </a:xfrm>
        </p:spPr>
      </p:pic>
      <p:sp>
        <p:nvSpPr>
          <p:cNvPr id="7" name="TextBox 6">
            <a:extLst>
              <a:ext uri="{FF2B5EF4-FFF2-40B4-BE49-F238E27FC236}">
                <a16:creationId xmlns:a16="http://schemas.microsoft.com/office/drawing/2014/main" id="{B7D0EA3A-655D-E72B-851A-46345FD24550}"/>
              </a:ext>
            </a:extLst>
          </p:cNvPr>
          <p:cNvSpPr txBox="1"/>
          <p:nvPr/>
        </p:nvSpPr>
        <p:spPr>
          <a:xfrm>
            <a:off x="6512269" y="4669930"/>
            <a:ext cx="4614862" cy="230832"/>
          </a:xfrm>
          <a:prstGeom prst="rect">
            <a:avLst/>
          </a:prstGeom>
          <a:noFill/>
        </p:spPr>
        <p:txBody>
          <a:bodyPr wrap="square" rtlCol="0">
            <a:spAutoFit/>
          </a:bodyPr>
          <a:lstStyle/>
          <a:p>
            <a:r>
              <a:rPr lang="en-US" sz="900" dirty="0">
                <a:hlinkClick r:id="rId4" tooltip="https://www.thebluediamondgallery.com/wooden-tile/p/planning.html"/>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334524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C4E8DD25-6985-9945-A90B-5D5961D5B7A7}"/>
              </a:ext>
            </a:extLst>
          </p:cNvPr>
          <p:cNvPicPr>
            <a:picLocks noGrp="1" noChangeAspect="1"/>
          </p:cNvPicPr>
          <p:nvPr>
            <p:ph type="pic" sz="quarter" idx="51"/>
          </p:nvPr>
        </p:nvPicPr>
        <p:blipFill>
          <a:blip r:embed="rId2"/>
          <a:srcRect l="-94" t="140" r="-2" b="359"/>
          <a:stretch/>
        </p:blipFill>
        <p:spPr>
          <a:xfrm rot="21105816">
            <a:off x="1020275" y="1702549"/>
            <a:ext cx="3474721" cy="3452903"/>
          </a:xfrm>
        </p:spPr>
      </p:pic>
      <p:pic>
        <p:nvPicPr>
          <p:cNvPr id="17" name="Picture 16">
            <a:extLst>
              <a:ext uri="{FF2B5EF4-FFF2-40B4-BE49-F238E27FC236}">
                <a16:creationId xmlns:a16="http://schemas.microsoft.com/office/drawing/2014/main" id="{B9458961-7253-CDF4-A7E6-31A595349E41}"/>
              </a:ext>
            </a:extLst>
          </p:cNvPr>
          <p:cNvPicPr>
            <a:picLocks noChangeAspect="1"/>
          </p:cNvPicPr>
          <p:nvPr/>
        </p:nvPicPr>
        <p:blipFill>
          <a:blip r:embed="rId3"/>
          <a:stretch>
            <a:fillRect/>
          </a:stretch>
        </p:blipFill>
        <p:spPr>
          <a:xfrm rot="564654">
            <a:off x="7551671" y="1638598"/>
            <a:ext cx="3580803" cy="3580803"/>
          </a:xfrm>
          <a:prstGeom prst="rect">
            <a:avLst/>
          </a:prstGeom>
        </p:spPr>
      </p:pic>
      <p:pic>
        <p:nvPicPr>
          <p:cNvPr id="15" name="Picture 14">
            <a:extLst>
              <a:ext uri="{FF2B5EF4-FFF2-40B4-BE49-F238E27FC236}">
                <a16:creationId xmlns:a16="http://schemas.microsoft.com/office/drawing/2014/main" id="{B494879A-1999-765F-4855-99886245A0B3}"/>
              </a:ext>
            </a:extLst>
          </p:cNvPr>
          <p:cNvPicPr>
            <a:picLocks noChangeAspect="1"/>
          </p:cNvPicPr>
          <p:nvPr/>
        </p:nvPicPr>
        <p:blipFill>
          <a:blip r:embed="rId4"/>
          <a:stretch>
            <a:fillRect/>
          </a:stretch>
        </p:blipFill>
        <p:spPr>
          <a:xfrm>
            <a:off x="4419598" y="1905000"/>
            <a:ext cx="3048000" cy="3048000"/>
          </a:xfrm>
          <a:prstGeom prst="rect">
            <a:avLst/>
          </a:prstGeom>
        </p:spPr>
      </p:pic>
    </p:spTree>
    <p:extLst>
      <p:ext uri="{BB962C8B-B14F-4D97-AF65-F5344CB8AC3E}">
        <p14:creationId xmlns:p14="http://schemas.microsoft.com/office/powerpoint/2010/main" val="275313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462CA-55EE-9BBC-1FF6-3C883AE7E8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DC0F31-84D1-962D-334D-20552EBA7EBA}"/>
              </a:ext>
            </a:extLst>
          </p:cNvPr>
          <p:cNvSpPr>
            <a:spLocks noGrp="1"/>
          </p:cNvSpPr>
          <p:nvPr>
            <p:ph type="title"/>
          </p:nvPr>
        </p:nvSpPr>
        <p:spPr/>
        <p:txBody>
          <a:bodyPr/>
          <a:lstStyle/>
          <a:p>
            <a:r>
              <a:rPr lang="en-US" dirty="0"/>
              <a:t>Planning Phase</a:t>
            </a:r>
          </a:p>
        </p:txBody>
      </p:sp>
      <p:sp>
        <p:nvSpPr>
          <p:cNvPr id="3" name="Content Placeholder 2">
            <a:extLst>
              <a:ext uri="{FF2B5EF4-FFF2-40B4-BE49-F238E27FC236}">
                <a16:creationId xmlns:a16="http://schemas.microsoft.com/office/drawing/2014/main" id="{E2B73E72-004A-1FE4-DB11-E34C57C38CFF}"/>
              </a:ext>
            </a:extLst>
          </p:cNvPr>
          <p:cNvSpPr>
            <a:spLocks noGrp="1"/>
          </p:cNvSpPr>
          <p:nvPr>
            <p:ph sz="half" idx="1"/>
          </p:nvPr>
        </p:nvSpPr>
        <p:spPr/>
        <p:txBody>
          <a:bodyPr>
            <a:normAutofit/>
          </a:bodyPr>
          <a:lstStyle/>
          <a:p>
            <a:pPr>
              <a:lnSpc>
                <a:spcPct val="200000"/>
              </a:lnSpc>
            </a:pPr>
            <a:r>
              <a:rPr lang="en-US" b="1" dirty="0"/>
              <a:t>Surveys</a:t>
            </a:r>
          </a:p>
          <a:p>
            <a:pPr>
              <a:lnSpc>
                <a:spcPct val="200000"/>
              </a:lnSpc>
            </a:pPr>
            <a:r>
              <a:rPr lang="en-US" b="1" dirty="0"/>
              <a:t>Question parking lots</a:t>
            </a:r>
          </a:p>
          <a:p>
            <a:pPr>
              <a:lnSpc>
                <a:spcPct val="200000"/>
              </a:lnSpc>
            </a:pPr>
            <a:r>
              <a:rPr lang="en-US" b="1" dirty="0"/>
              <a:t>Training</a:t>
            </a:r>
          </a:p>
          <a:p>
            <a:pPr>
              <a:lnSpc>
                <a:spcPct val="200000"/>
              </a:lnSpc>
            </a:pPr>
            <a:r>
              <a:rPr lang="en-US" b="1" dirty="0"/>
              <a:t>Research</a:t>
            </a:r>
          </a:p>
          <a:p>
            <a:pPr marL="457200" lvl="1" indent="0">
              <a:buNone/>
            </a:pPr>
            <a:endParaRPr lang="en-US" sz="2000" b="1" dirty="0"/>
          </a:p>
          <a:p>
            <a:endParaRPr lang="en-US" b="1" dirty="0"/>
          </a:p>
        </p:txBody>
      </p:sp>
      <p:pic>
        <p:nvPicPr>
          <p:cNvPr id="6" name="Content Placeholder 5" descr="Question mark against red wall">
            <a:extLst>
              <a:ext uri="{FF2B5EF4-FFF2-40B4-BE49-F238E27FC236}">
                <a16:creationId xmlns:a16="http://schemas.microsoft.com/office/drawing/2014/main" id="{6AD4A2D1-21A9-9CAF-10BD-32D21F11B284}"/>
              </a:ext>
            </a:extLst>
          </p:cNvPr>
          <p:cNvPicPr>
            <a:picLocks noGrp="1" noChangeAspect="1"/>
          </p:cNvPicPr>
          <p:nvPr>
            <p:ph sz="half" idx="2"/>
          </p:nvPr>
        </p:nvPicPr>
        <p:blipFill>
          <a:blip r:embed="rId3"/>
          <a:srcRect/>
          <a:stretch/>
        </p:blipFill>
        <p:spPr>
          <a:xfrm>
            <a:off x="5754029" y="1552354"/>
            <a:ext cx="5095590" cy="3397060"/>
          </a:xfrm>
        </p:spPr>
      </p:pic>
    </p:spTree>
    <p:extLst>
      <p:ext uri="{BB962C8B-B14F-4D97-AF65-F5344CB8AC3E}">
        <p14:creationId xmlns:p14="http://schemas.microsoft.com/office/powerpoint/2010/main" val="416700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B8910-FA47-C45E-AB76-079AE936E4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AA7B35-45AC-D57A-B730-BBD63AEB1735}"/>
              </a:ext>
            </a:extLst>
          </p:cNvPr>
          <p:cNvSpPr>
            <a:spLocks noGrp="1"/>
          </p:cNvSpPr>
          <p:nvPr>
            <p:ph type="title"/>
          </p:nvPr>
        </p:nvSpPr>
        <p:spPr/>
        <p:txBody>
          <a:bodyPr/>
          <a:lstStyle/>
          <a:p>
            <a:r>
              <a:rPr lang="en-US" dirty="0"/>
              <a:t>Implementation Steps</a:t>
            </a:r>
          </a:p>
        </p:txBody>
      </p:sp>
      <p:sp>
        <p:nvSpPr>
          <p:cNvPr id="3" name="Content Placeholder 2">
            <a:extLst>
              <a:ext uri="{FF2B5EF4-FFF2-40B4-BE49-F238E27FC236}">
                <a16:creationId xmlns:a16="http://schemas.microsoft.com/office/drawing/2014/main" id="{4A96304F-44F5-649F-6437-2DD4D01D1D46}"/>
              </a:ext>
            </a:extLst>
          </p:cNvPr>
          <p:cNvSpPr>
            <a:spLocks noGrp="1"/>
          </p:cNvSpPr>
          <p:nvPr>
            <p:ph sz="half" idx="1"/>
          </p:nvPr>
        </p:nvSpPr>
        <p:spPr/>
        <p:txBody>
          <a:bodyPr>
            <a:normAutofit lnSpcReduction="10000"/>
          </a:bodyPr>
          <a:lstStyle/>
          <a:p>
            <a:pPr>
              <a:lnSpc>
                <a:spcPct val="150000"/>
              </a:lnSpc>
            </a:pPr>
            <a:r>
              <a:rPr lang="en-US" b="1" dirty="0"/>
              <a:t>Default password</a:t>
            </a:r>
          </a:p>
          <a:p>
            <a:pPr>
              <a:lnSpc>
                <a:spcPct val="150000"/>
              </a:lnSpc>
            </a:pPr>
            <a:r>
              <a:rPr lang="en-US" b="1" dirty="0"/>
              <a:t>Tools for implementation</a:t>
            </a:r>
          </a:p>
          <a:p>
            <a:pPr lvl="1">
              <a:lnSpc>
                <a:spcPct val="150000"/>
              </a:lnSpc>
            </a:pPr>
            <a:r>
              <a:rPr lang="en-US" sz="2000" b="1" dirty="0"/>
              <a:t>Python, SQL, </a:t>
            </a:r>
            <a:r>
              <a:rPr lang="en-US" sz="2000" b="1" dirty="0" err="1"/>
              <a:t>CSVed</a:t>
            </a:r>
            <a:r>
              <a:rPr lang="en-US" sz="2000" b="1" dirty="0"/>
              <a:t>, REST, Patron loads</a:t>
            </a:r>
          </a:p>
          <a:p>
            <a:pPr>
              <a:lnSpc>
                <a:spcPct val="150000"/>
              </a:lnSpc>
            </a:pPr>
            <a:r>
              <a:rPr lang="en-US" b="1" dirty="0"/>
              <a:t>Password Complexity requirements</a:t>
            </a:r>
          </a:p>
          <a:p>
            <a:pPr>
              <a:lnSpc>
                <a:spcPct val="150000"/>
              </a:lnSpc>
            </a:pPr>
            <a:r>
              <a:rPr lang="en-US" b="1" dirty="0"/>
              <a:t>Enforced change</a:t>
            </a:r>
          </a:p>
          <a:p>
            <a:pPr>
              <a:lnSpc>
                <a:spcPct val="150000"/>
              </a:lnSpc>
            </a:pPr>
            <a:r>
              <a:rPr lang="en-US" b="1" dirty="0"/>
              <a:t>Randomization of unchanged defaults </a:t>
            </a:r>
          </a:p>
          <a:p>
            <a:pPr>
              <a:lnSpc>
                <a:spcPct val="150000"/>
              </a:lnSpc>
            </a:pPr>
            <a:r>
              <a:rPr lang="en-US" b="1" dirty="0"/>
              <a:t>Training</a:t>
            </a:r>
          </a:p>
          <a:p>
            <a:pPr marL="457200" lvl="1" indent="0">
              <a:buNone/>
            </a:pPr>
            <a:endParaRPr lang="en-US" sz="2000" b="1" dirty="0"/>
          </a:p>
          <a:p>
            <a:endParaRPr lang="en-US" b="1" dirty="0"/>
          </a:p>
        </p:txBody>
      </p:sp>
      <p:pic>
        <p:nvPicPr>
          <p:cNvPr id="6" name="Content Placeholder 5">
            <a:extLst>
              <a:ext uri="{FF2B5EF4-FFF2-40B4-BE49-F238E27FC236}">
                <a16:creationId xmlns:a16="http://schemas.microsoft.com/office/drawing/2014/main" id="{BFB7E7DE-905D-07C5-2E88-AD14299C3547}"/>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5664820" y="1408236"/>
            <a:ext cx="5935300" cy="3824638"/>
          </a:xfrm>
        </p:spPr>
      </p:pic>
      <p:sp>
        <p:nvSpPr>
          <p:cNvPr id="7" name="TextBox 6">
            <a:extLst>
              <a:ext uri="{FF2B5EF4-FFF2-40B4-BE49-F238E27FC236}">
                <a16:creationId xmlns:a16="http://schemas.microsoft.com/office/drawing/2014/main" id="{6F914D05-40ED-4779-C713-5CE1200033A5}"/>
              </a:ext>
            </a:extLst>
          </p:cNvPr>
          <p:cNvSpPr txBox="1"/>
          <p:nvPr/>
        </p:nvSpPr>
        <p:spPr>
          <a:xfrm>
            <a:off x="5915271" y="5239706"/>
            <a:ext cx="5684849" cy="235488"/>
          </a:xfrm>
          <a:prstGeom prst="rect">
            <a:avLst/>
          </a:prstGeom>
          <a:noFill/>
        </p:spPr>
        <p:txBody>
          <a:bodyPr wrap="square" rtlCol="0">
            <a:spAutoFit/>
          </a:bodyPr>
          <a:lstStyle/>
          <a:p>
            <a:r>
              <a:rPr lang="en-US" sz="900">
                <a:hlinkClick r:id="rId4" tooltip="https://press.rebus.community/introductiontocommunitypsychology/chapter/communityinterventions/"/>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426174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IUG 2025">
      <a:dk1>
        <a:srgbClr val="000000"/>
      </a:dk1>
      <a:lt1>
        <a:srgbClr val="FFFFFF"/>
      </a:lt1>
      <a:dk2>
        <a:srgbClr val="44546A"/>
      </a:dk2>
      <a:lt2>
        <a:srgbClr val="E7E6E6"/>
      </a:lt2>
      <a:accent1>
        <a:srgbClr val="6DA38F"/>
      </a:accent1>
      <a:accent2>
        <a:srgbClr val="E56E38"/>
      </a:accent2>
      <a:accent3>
        <a:srgbClr val="AFB6BC"/>
      </a:accent3>
      <a:accent4>
        <a:srgbClr val="24414C"/>
      </a:accent4>
      <a:accent5>
        <a:srgbClr val="FFF0C2"/>
      </a:accent5>
      <a:accent6>
        <a:srgbClr val="071D3A"/>
      </a:accent6>
      <a:hlink>
        <a:srgbClr val="6DA38F"/>
      </a:hlink>
      <a:folHlink>
        <a:srgbClr val="E56E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5b4db40-66c5-4774-a7a4-592c47258125">
      <UserInfo>
        <DisplayName>Tom Jacobson</DisplayName>
        <AccountId>18</AccountId>
        <AccountType/>
      </UserInfo>
      <UserInfo>
        <DisplayName>Tommy Valdez</DisplayName>
        <AccountId>58</AccountId>
        <AccountType/>
      </UserInfo>
      <UserInfo>
        <DisplayName>Emily Reisinger</DisplayName>
        <AccountId>39</AccountId>
        <AccountType/>
      </UserInfo>
      <UserInfo>
        <DisplayName>Lauren Schaefer</DisplayName>
        <AccountId>12</AccountId>
        <AccountType/>
      </UserInfo>
      <UserInfo>
        <DisplayName>Ellen Wallace</DisplayName>
        <AccountId>94</AccountId>
        <AccountType/>
      </UserInfo>
      <UserInfo>
        <DisplayName>Inbal Rose Hellmann</DisplayName>
        <AccountId>6957</AccountId>
        <AccountType/>
      </UserInfo>
    </SharedWithUsers>
    <MediaLengthInSeconds xmlns="1ee16b87-d06b-4acc-bab3-ebea1d9e5ffa" xsi:nil="true"/>
    <Image xmlns="a82fdb6e-c179-430d-8182-68f5a58a7fb4" xsi:nil="true"/>
    <_ip_UnifiedCompliancePolicyUIAction xmlns="http://schemas.microsoft.com/sharepoint/v3" xsi:nil="true"/>
    <TaxCatchAll xmlns="d970c9ed-be0d-4385-ae12-bba36a1d31bb" xsi:nil="true"/>
    <_ip_UnifiedCompliancePolicyProperties xmlns="http://schemas.microsoft.com/sharepoint/v3" xsi:nil="true"/>
    <lcf76f155ced4ddcb4097134ff3c332f xmlns="cec4d0f3-197b-4313-9bcc-a9a9b4711ab2">
      <Terms xmlns="http://schemas.microsoft.com/office/infopath/2007/PartnerControls"/>
    </lcf76f155ced4ddcb4097134ff3c332f>
    <Timestamp xmlns="cec4d0f3-197b-4313-9bcc-a9a9b4711ab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2" ma:contentTypeDescription="Create a new document." ma:contentTypeScope="" ma:versionID="c812200c0c06eb702f1b9a0025137b77">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56b01227cbb5572cde4fb9da269c37e9"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A7E153-2A2C-4AC4-9EDE-4335049703BA}">
  <ds:schemaRefs>
    <ds:schemaRef ds:uri="http://schemas.microsoft.com/sharepoint/v3/contenttype/forms"/>
  </ds:schemaRefs>
</ds:datastoreItem>
</file>

<file path=customXml/itemProps2.xml><?xml version="1.0" encoding="utf-8"?>
<ds:datastoreItem xmlns:ds="http://schemas.openxmlformats.org/officeDocument/2006/customXml" ds:itemID="{088F9655-2023-4CDE-8CF6-16CB6DC1D549}">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EC5419E-67DC-4158-9BCC-224F726187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ee16b87-d06b-4acc-bab3-ebea1d9e5ffa"/>
    <ds:schemaRef ds:uri="15b4db40-66c5-4774-a7a4-592c47258125"/>
    <ds:schemaRef ds:uri="a82fdb6e-c179-430d-8182-68f5a58a7fb4"/>
    <ds:schemaRef ds:uri="cec4d0f3-197b-4313-9bcc-a9a9b4711ab2"/>
    <ds:schemaRef ds:uri="d970c9ed-be0d-4385-ae12-bba36a1d3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
  <TotalTime>1686</TotalTime>
  <Words>1126</Words>
  <Application>Microsoft Macintosh PowerPoint</Application>
  <PresentationFormat>Widescreen</PresentationFormat>
  <Paragraphs>199</Paragraphs>
  <Slides>15</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Georgia</vt:lpstr>
      <vt:lpstr>Roboto</vt:lpstr>
      <vt:lpstr>Roboto Medium</vt:lpstr>
      <vt:lpstr>Segoe UI Historic</vt:lpstr>
      <vt:lpstr>Wingdings</vt:lpstr>
      <vt:lpstr>Office Theme</vt:lpstr>
      <vt:lpstr>Implementing Pins for Max Security</vt:lpstr>
      <vt:lpstr>PowerPoint Presentation</vt:lpstr>
      <vt:lpstr>Concerning Headlines</vt:lpstr>
      <vt:lpstr>Hive Systems Annual Password Table </vt:lpstr>
      <vt:lpstr>Problem Statement and Security Risks</vt:lpstr>
      <vt:lpstr>Planning Phase</vt:lpstr>
      <vt:lpstr>PowerPoint Presentation</vt:lpstr>
      <vt:lpstr>Planning Phase</vt:lpstr>
      <vt:lpstr>Implementation Steps</vt:lpstr>
      <vt:lpstr>Challenges</vt:lpstr>
      <vt:lpstr>Challenges</vt:lpstr>
      <vt:lpstr>Security Impact and Results</vt:lpstr>
      <vt:lpstr>Future Enhancements and Best Practices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title of a really interesting presentation</dc:title>
  <dc:subject/>
  <dc:creator>Kristine Menkins</dc:creator>
  <cp:keywords/>
  <dc:description/>
  <cp:lastModifiedBy>Brandon Cole</cp:lastModifiedBy>
  <cp:revision>95</cp:revision>
  <dcterms:created xsi:type="dcterms:W3CDTF">2019-12-02T15:33:25Z</dcterms:created>
  <dcterms:modified xsi:type="dcterms:W3CDTF">2025-02-13T16:17:08Z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GUID">
    <vt:lpwstr>2d7a31a0-7a97-4f76-b0fc-f8b4c67b2840</vt:lpwstr>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y fmtid="{D5CDD505-2E9C-101B-9397-08002B2CF9AE}" pid="9" name="MediaServiceImageTags">
    <vt:lpwstr/>
  </property>
</Properties>
</file>