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0" r:id="rId18"/>
    <p:sldId id="273" r:id="rId19"/>
    <p:sldId id="275" r:id="rId20"/>
    <p:sldId id="278" r:id="rId21"/>
    <p:sldId id="274" r:id="rId22"/>
    <p:sldId id="276" r:id="rId23"/>
    <p:sldId id="259" r:id="rId24"/>
  </p:sldIdLst>
  <p:sldSz cx="9144000" cy="5143500" type="screen16x9"/>
  <p:notesSz cx="9312275" cy="7026275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4E76AD"/>
    <a:srgbClr val="444444"/>
    <a:srgbClr val="F7781E"/>
    <a:srgbClr val="F7941E"/>
    <a:srgbClr val="4A76B7"/>
    <a:srgbClr val="58595B"/>
    <a:srgbClr val="6C9DD3"/>
    <a:srgbClr val="2887A4"/>
    <a:srgbClr val="D94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606853-7671-496A-8E4F-DF71F8EC918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3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0281" y="451889"/>
            <a:ext cx="4735007" cy="468458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20281" y="931136"/>
            <a:ext cx="4735007" cy="42872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3778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rgbClr val="F778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251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  <a:lvl5pP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7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4752" y="469870"/>
            <a:ext cx="8021734" cy="6572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1200" y="1318045"/>
            <a:ext cx="5189283" cy="296319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14042"/>
                </a:solidFill>
              </a:defRPr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510073" y="477423"/>
            <a:ext cx="7641453" cy="6449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27740" y="1317582"/>
            <a:ext cx="2323786" cy="2963600"/>
          </a:xfrm>
        </p:spPr>
        <p:txBody>
          <a:bodyPr/>
          <a:lstStyle>
            <a:lvl1pPr>
              <a:buClr>
                <a:srgbClr val="000000"/>
              </a:buClr>
              <a:defRPr>
                <a:solidFill>
                  <a:srgbClr val="414042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414042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414042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414042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8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7319" y="510381"/>
            <a:ext cx="4400404" cy="468458"/>
          </a:xfrm>
        </p:spPr>
        <p:txBody>
          <a:bodyPr lIns="0" tIns="0" rIns="0" bIns="0" anchor="t" anchorCtr="0">
            <a:noAutofit/>
          </a:bodyPr>
          <a:lstStyle>
            <a:lvl1pPr algn="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7319" y="1008870"/>
            <a:ext cx="4400404" cy="42872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 slide3_bluegra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704" y="394787"/>
            <a:ext cx="7679950" cy="4633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04" y="1010202"/>
            <a:ext cx="7679950" cy="31940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457181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rgbClr val="F7781E"/>
          </a:solidFill>
          <a:latin typeface="Helvetica"/>
          <a:ea typeface="+mj-ea"/>
          <a:cs typeface="Helvetica"/>
        </a:defRPr>
      </a:lvl1pPr>
    </p:titleStyle>
    <p:bodyStyle>
      <a:lvl1pPr marL="127414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800" b="0" i="0" kern="1200">
          <a:solidFill>
            <a:srgbClr val="414042"/>
          </a:solidFill>
          <a:latin typeface="Helvetica"/>
          <a:ea typeface="+mn-ea"/>
          <a:cs typeface="Helvetica"/>
        </a:defRPr>
      </a:lvl1pPr>
      <a:lvl2pPr marL="515610" indent="-17385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500" b="0" i="0" kern="1200">
          <a:solidFill>
            <a:srgbClr val="414042"/>
          </a:solidFill>
          <a:latin typeface="Helvetica"/>
          <a:ea typeface="+mn-ea"/>
          <a:cs typeface="Helvetica"/>
        </a:defRPr>
      </a:lvl2pPr>
      <a:lvl3pPr marL="729951" indent="-126223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3pPr>
      <a:lvl4pPr marL="984779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4pPr>
      <a:lvl5pPr marL="1158633" indent="-86928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»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1"/>
            <a:ext cx="9181446" cy="51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</a:t>
            </a:r>
            <a:r>
              <a:rPr lang="en-US" dirty="0"/>
              <a:t>for Paging Requests for </a:t>
            </a:r>
            <a:r>
              <a:rPr lang="en-US" dirty="0" smtClean="0"/>
              <a:t>UA-owned </a:t>
            </a:r>
            <a:r>
              <a:rPr lang="en-US" dirty="0"/>
              <a:t>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63" y="1349216"/>
            <a:ext cx="7468222" cy="2038669"/>
          </a:xfrm>
        </p:spPr>
        <p:txBody>
          <a:bodyPr/>
          <a:lstStyle/>
          <a:p>
            <a:r>
              <a:rPr lang="en-US" dirty="0"/>
              <a:t>If we have to cancel the original hold we now inform customers that they simply have to respond to hold </a:t>
            </a:r>
            <a:r>
              <a:rPr lang="en-US" dirty="0" smtClean="0"/>
              <a:t>cancellation </a:t>
            </a:r>
            <a:r>
              <a:rPr lang="en-US" dirty="0"/>
              <a:t>notice and we will place ILL request for them.  This saves them time and effort</a:t>
            </a:r>
          </a:p>
          <a:p>
            <a:r>
              <a:rPr lang="en-US" dirty="0"/>
              <a:t>Developed a process for catching “Unfilled holds” that would otherwise </a:t>
            </a:r>
            <a:r>
              <a:rPr lang="en-US" dirty="0" smtClean="0"/>
              <a:t>not </a:t>
            </a:r>
            <a:r>
              <a:rPr lang="en-US" dirty="0"/>
              <a:t>be resolved.  </a:t>
            </a:r>
            <a:endParaRPr lang="en-US" dirty="0" smtClean="0"/>
          </a:p>
          <a:p>
            <a:endParaRPr lang="en-US" dirty="0"/>
          </a:p>
          <a:p>
            <a:pPr marL="0" indent="-101177">
              <a:buNone/>
            </a:pPr>
            <a:r>
              <a:rPr lang="en-US" i="1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need to follow up on “Unfilled holds”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593947"/>
            <a:ext cx="7468222" cy="2122019"/>
          </a:xfrm>
        </p:spPr>
        <p:txBody>
          <a:bodyPr/>
          <a:lstStyle/>
          <a:p>
            <a:r>
              <a:rPr lang="en-US" dirty="0"/>
              <a:t>For our paging process an unfilled hold is one that should have been pulled and had the status changed to “On </a:t>
            </a:r>
            <a:r>
              <a:rPr lang="en-US" dirty="0" err="1" smtClean="0"/>
              <a:t>holdshelf</a:t>
            </a:r>
            <a:r>
              <a:rPr lang="en-US" dirty="0" smtClean="0"/>
              <a:t>,” </a:t>
            </a:r>
            <a:r>
              <a:rPr lang="en-US" dirty="0"/>
              <a:t>but did not.   These are items with status of  “In </a:t>
            </a:r>
            <a:r>
              <a:rPr lang="en-US" dirty="0" smtClean="0"/>
              <a:t>library</a:t>
            </a:r>
            <a:r>
              <a:rPr lang="en-US" dirty="0"/>
              <a:t>”  and have a hold on them.</a:t>
            </a:r>
          </a:p>
          <a:p>
            <a:r>
              <a:rPr lang="en-US" dirty="0"/>
              <a:t>If we do not follow up on these items the holds will expire automatically after 4 weeks </a:t>
            </a:r>
            <a:r>
              <a:rPr lang="en-US" dirty="0" smtClean="0"/>
              <a:t>(our not-wanted-after-date setting)</a:t>
            </a:r>
            <a:endParaRPr lang="en-US" dirty="0"/>
          </a:p>
          <a:p>
            <a:r>
              <a:rPr lang="en-US" dirty="0"/>
              <a:t>Customers will be waiting weeks to hear about the resolution of an item that we guarantee will be resolved in 24 hours and potentially lose a hold that is available for them</a:t>
            </a:r>
          </a:p>
        </p:txBody>
      </p:sp>
    </p:spTree>
    <p:extLst>
      <p:ext uri="{BB962C8B-B14F-4D97-AF65-F5344CB8AC3E}">
        <p14:creationId xmlns:p14="http://schemas.microsoft.com/office/powerpoint/2010/main" val="9660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7"/>
            <a:ext cx="7468222" cy="987731"/>
          </a:xfrm>
        </p:spPr>
        <p:txBody>
          <a:bodyPr>
            <a:normAutofit/>
          </a:bodyPr>
          <a:lstStyle/>
          <a:p>
            <a:r>
              <a:rPr lang="en-US" sz="3600" dirty="0"/>
              <a:t>Determining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unfilled holds</a:t>
            </a:r>
            <a:r>
              <a:rPr lang="en-US" sz="3600" dirty="0" smtClean="0"/>
              <a:t>”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566152"/>
            <a:ext cx="7468222" cy="2704291"/>
          </a:xfrm>
        </p:spPr>
        <p:txBody>
          <a:bodyPr>
            <a:normAutofit/>
          </a:bodyPr>
          <a:lstStyle/>
          <a:p>
            <a:r>
              <a:rPr lang="en-US" dirty="0" smtClean="0"/>
              <a:t>Go </a:t>
            </a:r>
            <a:r>
              <a:rPr lang="en-US" dirty="0"/>
              <a:t>into View Holds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(Remember View Holds is a snapshot of items with holds and their status for a moment in time.  Usually sometime in the early morning hours)</a:t>
            </a:r>
          </a:p>
          <a:p>
            <a:r>
              <a:rPr lang="en-US" dirty="0"/>
              <a:t>Leave date as is</a:t>
            </a:r>
          </a:p>
          <a:p>
            <a:r>
              <a:rPr lang="en-US" dirty="0"/>
              <a:t>Change drop down on left-hand side to “Status” and type in </a:t>
            </a:r>
            <a:r>
              <a:rPr lang="en-US" dirty="0" smtClean="0"/>
              <a:t>“In library”</a:t>
            </a:r>
            <a:endParaRPr lang="en-US" dirty="0"/>
          </a:p>
          <a:p>
            <a:r>
              <a:rPr lang="en-US" dirty="0"/>
              <a:t>For Pick Up Location choose the location served, specific area location or all as appropriate</a:t>
            </a:r>
          </a:p>
          <a:p>
            <a:pPr marL="0" indent="0">
              <a:buNone/>
            </a:pPr>
            <a:r>
              <a:rPr lang="en-US" dirty="0"/>
              <a:t>This will get you a list of all items with holds but with a status of “In </a:t>
            </a:r>
            <a:r>
              <a:rPr lang="en-US" dirty="0" smtClean="0"/>
              <a:t>library</a:t>
            </a:r>
            <a:r>
              <a:rPr lang="en-US" dirty="0"/>
              <a:t>” but should have been filled that you need to follow up on.</a:t>
            </a:r>
          </a:p>
          <a:p>
            <a:r>
              <a:rPr lang="en-US" dirty="0"/>
              <a:t>Sort list by Date Placed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41" y="564203"/>
            <a:ext cx="1787964" cy="8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073" y="477423"/>
            <a:ext cx="7641453" cy="378611"/>
          </a:xfrm>
        </p:spPr>
        <p:txBody>
          <a:bodyPr>
            <a:normAutofit/>
          </a:bodyPr>
          <a:lstStyle/>
          <a:p>
            <a:r>
              <a:rPr lang="en-US" dirty="0"/>
              <a:t>Snap Shot of View Outstanding </a:t>
            </a:r>
            <a:r>
              <a:rPr lang="en-US" dirty="0" smtClean="0"/>
              <a:t>Holds for In Library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856034"/>
            <a:ext cx="7000875" cy="35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552588"/>
            <a:ext cx="7468222" cy="3749698"/>
          </a:xfrm>
        </p:spPr>
        <p:txBody>
          <a:bodyPr>
            <a:normAutofit/>
          </a:bodyPr>
          <a:lstStyle/>
          <a:p>
            <a:r>
              <a:rPr lang="en-US" dirty="0"/>
              <a:t>We only pay attention to items that had holds placed prior to the last time we ran our paging list (slips)</a:t>
            </a:r>
          </a:p>
          <a:p>
            <a:pPr lvl="1"/>
            <a:r>
              <a:rPr lang="en-US" dirty="0"/>
              <a:t>Those items are the ones that will likely have holds expire unnecessarily if not dealt with</a:t>
            </a:r>
          </a:p>
          <a:p>
            <a:pPr lvl="1"/>
            <a:r>
              <a:rPr lang="en-US" dirty="0"/>
              <a:t>The items that have holds placed after the last time we ran our paging list (slips) will be caught the next time we run the paging list</a:t>
            </a:r>
          </a:p>
          <a:p>
            <a:pPr lvl="2"/>
            <a:r>
              <a:rPr lang="en-US" dirty="0"/>
              <a:t>You may need to right click to view the item record, click on the holds tab to view the exact time the hold was placed</a:t>
            </a:r>
          </a:p>
          <a:p>
            <a:r>
              <a:rPr lang="en-US" dirty="0"/>
              <a:t>For older items right click to view item record to determine if the status changed since the View Holds snapshot in the system was taken</a:t>
            </a:r>
          </a:p>
          <a:p>
            <a:pPr lvl="1"/>
            <a:r>
              <a:rPr lang="en-US" dirty="0"/>
              <a:t>If the status in no longer “In </a:t>
            </a:r>
            <a:r>
              <a:rPr lang="en-US" dirty="0" smtClean="0"/>
              <a:t>library</a:t>
            </a:r>
            <a:r>
              <a:rPr lang="en-US" dirty="0"/>
              <a:t>”  we do not have to do any more follow up</a:t>
            </a:r>
          </a:p>
          <a:p>
            <a:r>
              <a:rPr lang="en-US" dirty="0"/>
              <a:t>Print View Holds list </a:t>
            </a:r>
          </a:p>
          <a:p>
            <a:r>
              <a:rPr lang="en-US" dirty="0"/>
              <a:t>Note on printed list </a:t>
            </a:r>
          </a:p>
          <a:p>
            <a:pPr lvl="1"/>
            <a:r>
              <a:rPr lang="en-US" dirty="0"/>
              <a:t>the time hold was placed (so we know what paging list to check)</a:t>
            </a:r>
          </a:p>
          <a:p>
            <a:pPr lvl="1"/>
            <a:r>
              <a:rPr lang="en-US" dirty="0"/>
              <a:t>if hold note indicates the item </a:t>
            </a:r>
            <a:r>
              <a:rPr lang="en-US" dirty="0" smtClean="0"/>
              <a:t>originated </a:t>
            </a:r>
            <a:r>
              <a:rPr lang="en-US" dirty="0"/>
              <a:t>from an ILL request and the TN #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7"/>
            <a:ext cx="7468222" cy="482453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 </a:t>
            </a:r>
            <a:r>
              <a:rPr lang="en-US" sz="3600" dirty="0"/>
              <a:t>on paging 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953871"/>
            <a:ext cx="7468222" cy="338130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1900" dirty="0" smtClean="0"/>
              <a:t>Check </a:t>
            </a:r>
            <a:r>
              <a:rPr lang="en-US" sz="1900" dirty="0"/>
              <a:t>the appropriate paging list based on date/time hold was placed and date/time list was run to see if item listed</a:t>
            </a:r>
          </a:p>
          <a:p>
            <a:r>
              <a:rPr lang="en-US" sz="1900" dirty="0"/>
              <a:t>If request on the list check for notation made by student</a:t>
            </a:r>
          </a:p>
          <a:p>
            <a:pPr lvl="1"/>
            <a:r>
              <a:rPr lang="en-US" dirty="0"/>
              <a:t>Found –found during paging but still has status of </a:t>
            </a:r>
            <a:r>
              <a:rPr lang="en-US" dirty="0" smtClean="0"/>
              <a:t>“In library” </a:t>
            </a:r>
            <a:r>
              <a:rPr lang="en-US" dirty="0"/>
              <a:t>(instead of </a:t>
            </a:r>
            <a:r>
              <a:rPr lang="en-US" dirty="0" smtClean="0"/>
              <a:t>“On </a:t>
            </a:r>
            <a:r>
              <a:rPr lang="en-US" dirty="0" err="1" smtClean="0"/>
              <a:t>holdshelf</a:t>
            </a:r>
            <a:r>
              <a:rPr lang="en-US" dirty="0" smtClean="0"/>
              <a:t>”)</a:t>
            </a:r>
            <a:endParaRPr lang="en-US" dirty="0"/>
          </a:p>
          <a:p>
            <a:pPr lvl="2"/>
            <a:r>
              <a:rPr lang="en-US" dirty="0"/>
              <a:t>Check </a:t>
            </a:r>
            <a:r>
              <a:rPr lang="en-US" dirty="0" err="1" smtClean="0"/>
              <a:t>holdshelf</a:t>
            </a:r>
            <a:r>
              <a:rPr lang="en-US" dirty="0" smtClean="0"/>
              <a:t> </a:t>
            </a:r>
            <a:r>
              <a:rPr lang="en-US" dirty="0"/>
              <a:t>and if not there then regular stacks for item matching exact barcode.   When found “check-in” to trigger hold notice and change status to </a:t>
            </a:r>
            <a:r>
              <a:rPr lang="en-US" dirty="0" smtClean="0"/>
              <a:t>“On </a:t>
            </a:r>
            <a:r>
              <a:rPr lang="en-US" dirty="0" err="1" smtClean="0"/>
              <a:t>holdshelf</a:t>
            </a:r>
            <a:r>
              <a:rPr lang="en-US" dirty="0" smtClean="0"/>
              <a:t>”</a:t>
            </a:r>
            <a:endParaRPr lang="en-US" dirty="0"/>
          </a:p>
          <a:p>
            <a:pPr lvl="2"/>
            <a:r>
              <a:rPr lang="en-US" dirty="0"/>
              <a:t>If you find a copy but not the exact copy you can transfer the hold and then process new hold.</a:t>
            </a:r>
          </a:p>
          <a:p>
            <a:pPr lvl="2"/>
            <a:r>
              <a:rPr lang="en-US" dirty="0"/>
              <a:t>Note on printed View Holds list where found and what student initially pulled item so as to follow up with them about this error</a:t>
            </a:r>
          </a:p>
          <a:p>
            <a:pPr lvl="1"/>
            <a:r>
              <a:rPr lang="en-US" dirty="0"/>
              <a:t>Not found (NOS) –not found by student but still has status of </a:t>
            </a:r>
            <a:r>
              <a:rPr lang="en-US" dirty="0" smtClean="0"/>
              <a:t>“In library” </a:t>
            </a:r>
            <a:r>
              <a:rPr lang="en-US" dirty="0"/>
              <a:t>(instead of missing)</a:t>
            </a:r>
          </a:p>
          <a:p>
            <a:pPr lvl="2"/>
            <a:r>
              <a:rPr lang="en-US" dirty="0"/>
              <a:t>Note on printed View Holds list that student indicated item NOS</a:t>
            </a:r>
          </a:p>
          <a:p>
            <a:pPr lvl="2"/>
            <a:r>
              <a:rPr lang="en-US" dirty="0"/>
              <a:t>Cancel hold and send customer hold cancellation notice  </a:t>
            </a:r>
          </a:p>
          <a:p>
            <a:pPr lvl="1"/>
            <a:r>
              <a:rPr lang="en-US" dirty="0"/>
              <a:t>Follow up with student who made the error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54" b="1554"/>
          <a:stretch>
            <a:fillRect/>
          </a:stretch>
        </p:blipFill>
        <p:spPr>
          <a:xfrm>
            <a:off x="510072" y="2954715"/>
            <a:ext cx="7761287" cy="1084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 </a:t>
            </a:r>
            <a:r>
              <a:rPr lang="en-US" sz="3200" dirty="0"/>
              <a:t>what login hold was </a:t>
            </a:r>
            <a:r>
              <a:rPr lang="en-US" sz="3200" dirty="0" smtClean="0"/>
              <a:t>placed?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5553" y="1170959"/>
            <a:ext cx="7670326" cy="1761648"/>
          </a:xfrm>
        </p:spPr>
        <p:txBody>
          <a:bodyPr>
            <a:normAutofit/>
          </a:bodyPr>
          <a:lstStyle/>
          <a:p>
            <a:r>
              <a:rPr lang="en-US" dirty="0"/>
              <a:t>If request not found on paging list determine under what login request was made</a:t>
            </a:r>
          </a:p>
          <a:p>
            <a:r>
              <a:rPr lang="en-US" dirty="0"/>
              <a:t>We do this by checking a reformatted searchable copy of the </a:t>
            </a:r>
            <a:r>
              <a:rPr lang="en-US" dirty="0" smtClean="0"/>
              <a:t>circulation </a:t>
            </a:r>
            <a:r>
              <a:rPr lang="en-US" dirty="0"/>
              <a:t>transaction file</a:t>
            </a:r>
          </a:p>
          <a:p>
            <a:pPr lvl="1"/>
            <a:r>
              <a:rPr lang="en-US" dirty="0"/>
              <a:t>It gives information about all check-outs, check-ins, renewals and holds placed</a:t>
            </a:r>
          </a:p>
          <a:p>
            <a:pPr lvl="1"/>
            <a:r>
              <a:rPr lang="en-US" dirty="0"/>
              <a:t>You can search by item, patron or bibliographic number </a:t>
            </a:r>
          </a:p>
          <a:p>
            <a:pPr lvl="1"/>
            <a:r>
              <a:rPr lang="en-US" dirty="0"/>
              <a:t>It tells you the date, time hold was placed and the terminal code used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5679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Holds, Millennium vs the </a:t>
            </a:r>
            <a:r>
              <a:rPr lang="en-US" sz="3600" dirty="0"/>
              <a:t>OPAC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263697"/>
            <a:ext cx="7468222" cy="3251818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terminal </a:t>
            </a:r>
            <a:r>
              <a:rPr lang="en-US" dirty="0"/>
              <a:t>code associated with desk logins this means desk staff not following proper procedure.   Use </a:t>
            </a:r>
            <a:r>
              <a:rPr lang="en-US" dirty="0" smtClean="0"/>
              <a:t>terminal </a:t>
            </a:r>
            <a:r>
              <a:rPr lang="en-US" dirty="0"/>
              <a:t>code and date/time to check schedule to know who to follow up </a:t>
            </a:r>
            <a:r>
              <a:rPr lang="en-US" dirty="0" smtClean="0"/>
              <a:t>with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terminal </a:t>
            </a:r>
            <a:r>
              <a:rPr lang="en-US" dirty="0"/>
              <a:t>code </a:t>
            </a:r>
            <a:r>
              <a:rPr lang="en-US" dirty="0" smtClean="0"/>
              <a:t>associated with a behind </a:t>
            </a:r>
            <a:r>
              <a:rPr lang="en-US" dirty="0"/>
              <a:t>the scenes staff login </a:t>
            </a:r>
            <a:r>
              <a:rPr lang="en-US" dirty="0" smtClean="0"/>
              <a:t>determine </a:t>
            </a:r>
            <a:r>
              <a:rPr lang="en-US" dirty="0"/>
              <a:t>which department and follow up with </a:t>
            </a:r>
            <a:r>
              <a:rPr lang="en-US" dirty="0" smtClean="0"/>
              <a:t>them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</a:t>
            </a:r>
            <a:r>
              <a:rPr lang="en-US" dirty="0" smtClean="0"/>
              <a:t>terminal code </a:t>
            </a:r>
            <a:r>
              <a:rPr lang="en-US" dirty="0"/>
              <a:t>is one of the OPAC logins or the special ILL holds login </a:t>
            </a:r>
            <a:r>
              <a:rPr lang="en-US" dirty="0" smtClean="0"/>
              <a:t>							and </a:t>
            </a:r>
            <a:r>
              <a:rPr lang="en-US" dirty="0"/>
              <a:t>request not on paging list we have a </a:t>
            </a:r>
            <a:r>
              <a:rPr lang="en-US" dirty="0" smtClean="0"/>
              <a:t>							potential </a:t>
            </a:r>
            <a:r>
              <a:rPr lang="en-US" dirty="0"/>
              <a:t>system problem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" y="3346315"/>
            <a:ext cx="2783591" cy="13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stuck </a:t>
            </a:r>
            <a:r>
              <a:rPr lang="en-US" dirty="0" smtClean="0"/>
              <a:t>“In transit” </a:t>
            </a:r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University of Arizona Libraries has </a:t>
            </a:r>
            <a:r>
              <a:rPr lang="en-US" dirty="0" smtClean="0"/>
              <a:t>5 circulating </a:t>
            </a:r>
            <a:r>
              <a:rPr lang="en-US" dirty="0"/>
              <a:t>libraries</a:t>
            </a:r>
          </a:p>
          <a:p>
            <a:r>
              <a:rPr lang="en-US" dirty="0"/>
              <a:t>Customers can choose to have an item with a hold sent to a location other than the owning </a:t>
            </a:r>
            <a:r>
              <a:rPr lang="en-US" dirty="0" smtClean="0"/>
              <a:t>location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Materials </a:t>
            </a:r>
            <a:r>
              <a:rPr lang="en-US" dirty="0"/>
              <a:t>are delivered once a day between sites in the morning (except weekends)</a:t>
            </a:r>
          </a:p>
          <a:p>
            <a:r>
              <a:rPr lang="en-US" dirty="0"/>
              <a:t>We have 35 staff members and approximately 50 students who work our </a:t>
            </a:r>
            <a:r>
              <a:rPr lang="en-US" dirty="0" smtClean="0"/>
              <a:t>								service </a:t>
            </a:r>
            <a:r>
              <a:rPr lang="en-US" dirty="0"/>
              <a:t>desks and check-in material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37" y="1532771"/>
            <a:ext cx="1743280" cy="80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56" y="3203689"/>
            <a:ext cx="2524125" cy="14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7"/>
            <a:ext cx="7468222" cy="880727"/>
          </a:xfrm>
        </p:spPr>
        <p:txBody>
          <a:bodyPr>
            <a:noAutofit/>
          </a:bodyPr>
          <a:lstStyle/>
          <a:p>
            <a:r>
              <a:rPr lang="en-US" sz="3600" dirty="0"/>
              <a:t>Determining </a:t>
            </a:r>
            <a:r>
              <a:rPr lang="en-US" sz="3600" dirty="0" smtClean="0"/>
              <a:t>items stuck </a:t>
            </a:r>
            <a:br>
              <a:rPr lang="en-US" sz="3600" dirty="0" smtClean="0"/>
            </a:br>
            <a:r>
              <a:rPr lang="en-US" sz="3600" dirty="0" smtClean="0"/>
              <a:t>“In transit”    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477215"/>
            <a:ext cx="7468222" cy="2695951"/>
          </a:xfrm>
        </p:spPr>
        <p:txBody>
          <a:bodyPr/>
          <a:lstStyle/>
          <a:p>
            <a:r>
              <a:rPr lang="en-US" dirty="0"/>
              <a:t>Go into View Holds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(Remember View Holds is a snapshot of items with holds and their status for a moment in time.  Usually sometime in the early morning hours)</a:t>
            </a:r>
          </a:p>
          <a:p>
            <a:r>
              <a:rPr lang="en-US" dirty="0"/>
              <a:t>Leave date as is</a:t>
            </a:r>
          </a:p>
          <a:p>
            <a:r>
              <a:rPr lang="en-US" dirty="0"/>
              <a:t>Change drop down on left-hand side to “Status” and type in </a:t>
            </a:r>
            <a:r>
              <a:rPr lang="en-US" dirty="0" smtClean="0"/>
              <a:t>“In transit”</a:t>
            </a:r>
            <a:endParaRPr lang="en-US" dirty="0"/>
          </a:p>
          <a:p>
            <a:r>
              <a:rPr lang="en-US" dirty="0"/>
              <a:t>For Pick Up Location choose the location served, specific area location or all as appropriate</a:t>
            </a:r>
          </a:p>
          <a:p>
            <a:pPr marL="0" indent="0">
              <a:buNone/>
            </a:pPr>
            <a:r>
              <a:rPr lang="en-US" dirty="0"/>
              <a:t>This will get you a list of all items with holds but with a status of “In transit” that have holds</a:t>
            </a:r>
          </a:p>
          <a:p>
            <a:r>
              <a:rPr lang="en-US" dirty="0"/>
              <a:t>Sort list by Date Placed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258" y="471417"/>
            <a:ext cx="1787964" cy="8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0281" y="451888"/>
            <a:ext cx="4735007" cy="861346"/>
          </a:xfrm>
        </p:spPr>
        <p:txBody>
          <a:bodyPr/>
          <a:lstStyle/>
          <a:p>
            <a:r>
              <a:rPr lang="en-US" sz="3200" dirty="0"/>
              <a:t>The Limits of Customer </a:t>
            </a:r>
            <a:r>
              <a:rPr lang="en-US" sz="3200" dirty="0" smtClean="0"/>
              <a:t>Self-Sufficiency:</a:t>
            </a:r>
            <a:endParaRPr lang="en-US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0281" y="1574228"/>
            <a:ext cx="4735007" cy="526946"/>
          </a:xfrm>
        </p:spPr>
        <p:txBody>
          <a:bodyPr/>
          <a:lstStyle/>
          <a:p>
            <a:r>
              <a:rPr lang="en-US" b="1" dirty="0"/>
              <a:t>Filling the Gaps When Request Failures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52" y="469870"/>
            <a:ext cx="7860763" cy="444531"/>
          </a:xfrm>
        </p:spPr>
        <p:txBody>
          <a:bodyPr>
            <a:normAutofit/>
          </a:bodyPr>
          <a:lstStyle/>
          <a:p>
            <a:r>
              <a:rPr lang="en-US" dirty="0"/>
              <a:t>Snap Shot of View Outstanding </a:t>
            </a:r>
            <a:r>
              <a:rPr lang="en-US" dirty="0" smtClean="0"/>
              <a:t>Holds for In Transit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97668"/>
            <a:ext cx="6895695" cy="35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677577"/>
            <a:ext cx="7468222" cy="3574801"/>
          </a:xfrm>
        </p:spPr>
        <p:txBody>
          <a:bodyPr/>
          <a:lstStyle/>
          <a:p>
            <a:r>
              <a:rPr lang="en-US" dirty="0"/>
              <a:t>Print View Holds list </a:t>
            </a:r>
          </a:p>
          <a:p>
            <a:r>
              <a:rPr lang="en-US" dirty="0"/>
              <a:t>Right click to view item record to determine if the status changed since the View Holds snapshot in the system was taken</a:t>
            </a:r>
          </a:p>
          <a:p>
            <a:pPr lvl="1"/>
            <a:r>
              <a:rPr lang="en-US" dirty="0"/>
              <a:t>If the status in no longer “In </a:t>
            </a:r>
            <a:r>
              <a:rPr lang="en-US" dirty="0" smtClean="0"/>
              <a:t>transit</a:t>
            </a:r>
            <a:r>
              <a:rPr lang="en-US" dirty="0"/>
              <a:t>”  we do not have to do any more follow up</a:t>
            </a:r>
          </a:p>
          <a:p>
            <a:pPr lvl="1"/>
            <a:r>
              <a:rPr lang="en-US" dirty="0"/>
              <a:t>If the status still is “In </a:t>
            </a:r>
            <a:r>
              <a:rPr lang="en-US" dirty="0" smtClean="0"/>
              <a:t>transit</a:t>
            </a:r>
            <a:r>
              <a:rPr lang="en-US" dirty="0"/>
              <a:t>” note on the printed list from where and to an item is </a:t>
            </a:r>
            <a:r>
              <a:rPr lang="en-US" dirty="0" smtClean="0"/>
              <a:t>“In transit”</a:t>
            </a:r>
            <a:endParaRPr lang="en-US" dirty="0"/>
          </a:p>
          <a:p>
            <a:pPr marL="342900" lvl="2" indent="-342900"/>
            <a:r>
              <a:rPr lang="en-US" dirty="0"/>
              <a:t>Check </a:t>
            </a:r>
            <a:r>
              <a:rPr lang="en-US" dirty="0" err="1" smtClean="0"/>
              <a:t>holdshelf</a:t>
            </a:r>
            <a:r>
              <a:rPr lang="en-US" dirty="0"/>
              <a:t>, the regular stacks, and the </a:t>
            </a:r>
            <a:r>
              <a:rPr lang="en-US" dirty="0" smtClean="0"/>
              <a:t>re-shelving </a:t>
            </a:r>
            <a:r>
              <a:rPr lang="en-US" dirty="0"/>
              <a:t>carts for item matching exact barcode.   When found “check-in” to trigger hold notice and change status to </a:t>
            </a:r>
            <a:r>
              <a:rPr lang="en-US" dirty="0" smtClean="0"/>
              <a:t>“On </a:t>
            </a:r>
            <a:r>
              <a:rPr lang="en-US" dirty="0" err="1" smtClean="0"/>
              <a:t>holdshelf</a:t>
            </a:r>
            <a:r>
              <a:rPr lang="en-US" dirty="0" smtClean="0"/>
              <a:t>”.</a:t>
            </a:r>
            <a:endParaRPr lang="en-US" dirty="0"/>
          </a:p>
          <a:p>
            <a:pPr marL="342900" lvl="2" indent="-342900"/>
            <a:r>
              <a:rPr lang="en-US" dirty="0"/>
              <a:t>Using information in item record about the location, date and time an item was checked-in follow up with the appropriate staff person</a:t>
            </a:r>
          </a:p>
          <a:p>
            <a:pPr marL="342900" lvl="2" indent="-342900"/>
            <a:r>
              <a:rPr lang="en-US" dirty="0"/>
              <a:t>If despite your best efforts you cannot find the item, cancel hold and mark item missing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 to All this Effort?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947292"/>
            <a:ext cx="7468222" cy="3305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INTEGRITY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fulfill our promise to our customers</a:t>
            </a:r>
          </a:p>
          <a:p>
            <a:pPr lvl="1"/>
            <a:r>
              <a:rPr lang="en-US" dirty="0"/>
              <a:t>Particularly when the breakdown was due to our error or negligence we need to make it </a:t>
            </a:r>
            <a:r>
              <a:rPr lang="en-US" dirty="0" smtClean="0"/>
              <a:t>right</a:t>
            </a:r>
          </a:p>
          <a:p>
            <a:pPr lvl="1"/>
            <a:endParaRPr lang="en-US" dirty="0"/>
          </a:p>
          <a:p>
            <a:r>
              <a:rPr lang="en-US" dirty="0"/>
              <a:t>CONTINUOUS LEARNING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customers are using this material for educational and research purposes that have deadlines.  We need to get them what they need in as timely manner as possible</a:t>
            </a:r>
          </a:p>
          <a:p>
            <a:pPr lvl="1"/>
            <a:r>
              <a:rPr lang="en-US" dirty="0" smtClean="0"/>
              <a:t>We need to understand how mistakes are happening to keep them from continuing to happen.  The mistakes waste time, effort and negatively impact 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74686" y="637999"/>
            <a:ext cx="4373608" cy="1059234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99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696" y="471417"/>
            <a:ext cx="7468222" cy="482453"/>
          </a:xfrm>
        </p:spPr>
        <p:txBody>
          <a:bodyPr>
            <a:noAutofit/>
          </a:bodyPr>
          <a:lstStyle/>
          <a:p>
            <a:r>
              <a:rPr lang="en-US" sz="3600" dirty="0"/>
              <a:t>Requesting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581168"/>
          </a:xfrm>
        </p:spPr>
        <p:txBody>
          <a:bodyPr/>
          <a:lstStyle/>
          <a:p>
            <a:r>
              <a:rPr lang="en-US" dirty="0"/>
              <a:t>Express Retrieval (paging items with a status of </a:t>
            </a:r>
            <a:r>
              <a:rPr lang="en-US" dirty="0" smtClean="0"/>
              <a:t>“In library”)</a:t>
            </a:r>
            <a:endParaRPr lang="en-US" dirty="0"/>
          </a:p>
          <a:p>
            <a:r>
              <a:rPr lang="en-US" dirty="0"/>
              <a:t>Recalls (placing hold on item checked out to another user)</a:t>
            </a:r>
          </a:p>
          <a:p>
            <a:r>
              <a:rPr lang="en-US" dirty="0"/>
              <a:t>Inter-library Loan (requesting material from another library)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Customers can and are encouraged to place these requests for themselves.   They can do so through </a:t>
            </a:r>
            <a:endParaRPr lang="en-US" dirty="0" smtClean="0"/>
          </a:p>
          <a:p>
            <a:r>
              <a:rPr lang="en-US" dirty="0" smtClean="0"/>
              <a:t>our OPAC, </a:t>
            </a:r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discovery tool </a:t>
            </a:r>
            <a:r>
              <a:rPr lang="en-US" dirty="0" smtClean="0"/>
              <a:t>(</a:t>
            </a:r>
            <a:r>
              <a:rPr lang="en-US" dirty="0"/>
              <a:t>Summon</a:t>
            </a:r>
            <a:r>
              <a:rPr lang="en-US" dirty="0" smtClean="0"/>
              <a:t>),</a:t>
            </a:r>
          </a:p>
          <a:p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directly into the ILL </a:t>
            </a:r>
            <a:r>
              <a:rPr lang="en-US" dirty="0" smtClean="0"/>
              <a:t>account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78" y="2624584"/>
            <a:ext cx="1628775" cy="29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228" y="2975376"/>
            <a:ext cx="3756276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26" y="3537989"/>
            <a:ext cx="17430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b="716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Promoting customer self-sufficiency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To promote life long </a:t>
            </a:r>
            <a:r>
              <a:rPr lang="en-US" sz="2000" dirty="0" smtClean="0"/>
              <a:t>learners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hr</a:t>
            </a:r>
            <a:r>
              <a:rPr lang="en-US" sz="1200" dirty="0">
                <a:solidFill>
                  <a:schemeClr val="tx1"/>
                </a:solidFill>
              </a:rPr>
              <a:t>ink</a:t>
            </a:r>
            <a:r>
              <a:rPr lang="en-US" sz="1000" dirty="0">
                <a:solidFill>
                  <a:schemeClr val="tx1"/>
                </a:solidFill>
              </a:rPr>
              <a:t>ing</a:t>
            </a:r>
            <a:r>
              <a:rPr lang="en-US" sz="2000" dirty="0"/>
              <a:t> budgets mean </a:t>
            </a: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ink</a:t>
            </a:r>
            <a:r>
              <a:rPr lang="en-US" sz="1400" dirty="0">
                <a:solidFill>
                  <a:schemeClr val="tx1"/>
                </a:solidFill>
              </a:rPr>
              <a:t>ing</a:t>
            </a:r>
            <a:r>
              <a:rPr lang="en-US" sz="3600" dirty="0"/>
              <a:t> </a:t>
            </a:r>
            <a:r>
              <a:rPr lang="en-US" sz="2000" dirty="0" smtClean="0"/>
              <a:t>human </a:t>
            </a:r>
            <a:r>
              <a:rPr lang="en-US" sz="2000" dirty="0"/>
              <a:t>resources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When things go right …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34176" y="1140589"/>
            <a:ext cx="6423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</a:rPr>
              <a:t>ILL Requests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places request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confirm we do not own it (or it is checked out) 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</a:t>
            </a:r>
            <a:r>
              <a:rPr lang="en-US" dirty="0" smtClean="0">
                <a:solidFill>
                  <a:srgbClr val="444444"/>
                </a:solidFill>
              </a:rPr>
              <a:t>forward </a:t>
            </a:r>
            <a:r>
              <a:rPr lang="en-US" dirty="0">
                <a:solidFill>
                  <a:srgbClr val="444444"/>
                </a:solidFill>
              </a:rPr>
              <a:t>request to another institution </a:t>
            </a:r>
          </a:p>
          <a:p>
            <a:r>
              <a:rPr lang="en-US" dirty="0">
                <a:solidFill>
                  <a:srgbClr val="444444"/>
                </a:solidFill>
              </a:rPr>
              <a:t>Paging requests for </a:t>
            </a:r>
            <a:r>
              <a:rPr lang="en-US" dirty="0" smtClean="0">
                <a:solidFill>
                  <a:srgbClr val="444444"/>
                </a:solidFill>
              </a:rPr>
              <a:t>UA-owned </a:t>
            </a:r>
            <a:r>
              <a:rPr lang="en-US" dirty="0">
                <a:solidFill>
                  <a:srgbClr val="444444"/>
                </a:solidFill>
              </a:rPr>
              <a:t>material 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places request 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pull the item from our shelves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notified item is available in 24 hours or less</a:t>
            </a:r>
          </a:p>
        </p:txBody>
      </p:sp>
    </p:spTree>
    <p:extLst>
      <p:ext uri="{BB962C8B-B14F-4D97-AF65-F5344CB8AC3E}">
        <p14:creationId xmlns:p14="http://schemas.microsoft.com/office/powerpoint/2010/main" val="36276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Things don’t go quite so right …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55234" y="1316795"/>
            <a:ext cx="6614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</a:rPr>
              <a:t>ILL Requests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confirm we do own item and has a status of </a:t>
            </a:r>
            <a:r>
              <a:rPr lang="en-US" dirty="0" smtClean="0">
                <a:solidFill>
                  <a:srgbClr val="444444"/>
                </a:solidFill>
              </a:rPr>
              <a:t>“In </a:t>
            </a:r>
            <a:r>
              <a:rPr lang="en-US" dirty="0">
                <a:solidFill>
                  <a:srgbClr val="444444"/>
                </a:solidFill>
              </a:rPr>
              <a:t>library”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cancel ILL and instruct customer to place paging request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has to do additional work to get item</a:t>
            </a:r>
          </a:p>
          <a:p>
            <a:r>
              <a:rPr lang="en-US" dirty="0">
                <a:solidFill>
                  <a:srgbClr val="444444"/>
                </a:solidFill>
              </a:rPr>
              <a:t>Paging requests for </a:t>
            </a:r>
            <a:r>
              <a:rPr lang="en-US" dirty="0" smtClean="0">
                <a:solidFill>
                  <a:srgbClr val="444444"/>
                </a:solidFill>
              </a:rPr>
              <a:t>UA-owned </a:t>
            </a:r>
            <a:r>
              <a:rPr lang="en-US" dirty="0">
                <a:solidFill>
                  <a:srgbClr val="444444"/>
                </a:solidFill>
              </a:rPr>
              <a:t>material 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We cannot find item on our shelves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notified original hold cancelled and directed to request through ILL</a:t>
            </a:r>
          </a:p>
          <a:p>
            <a:pPr lvl="1"/>
            <a:r>
              <a:rPr lang="en-US" dirty="0">
                <a:solidFill>
                  <a:srgbClr val="444444"/>
                </a:solidFill>
              </a:rPr>
              <a:t>Customer has to do additional work to get item</a:t>
            </a:r>
          </a:p>
        </p:txBody>
      </p:sp>
    </p:spTree>
    <p:extLst>
      <p:ext uri="{BB962C8B-B14F-4D97-AF65-F5344CB8AC3E}">
        <p14:creationId xmlns:p14="http://schemas.microsoft.com/office/powerpoint/2010/main" val="12260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52914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When things go very wrong ILL…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251818"/>
          </a:xfrm>
        </p:spPr>
        <p:txBody>
          <a:bodyPr>
            <a:normAutofit/>
          </a:bodyPr>
          <a:lstStyle/>
          <a:p>
            <a:r>
              <a:rPr lang="en-US" dirty="0"/>
              <a:t>ILL Requests</a:t>
            </a:r>
          </a:p>
          <a:p>
            <a:pPr lvl="1"/>
            <a:r>
              <a:rPr lang="en-US" sz="1800" dirty="0"/>
              <a:t>After we cancel ILL request, and customer places a paging request</a:t>
            </a:r>
          </a:p>
          <a:p>
            <a:pPr lvl="1"/>
            <a:r>
              <a:rPr lang="en-US" sz="1800" dirty="0"/>
              <a:t>We cannot find </a:t>
            </a:r>
            <a:r>
              <a:rPr lang="en-US" sz="1800" dirty="0" smtClean="0"/>
              <a:t>UA-owned </a:t>
            </a:r>
            <a:r>
              <a:rPr lang="en-US" sz="1800" dirty="0"/>
              <a:t>copy, customer is notified hold is cancelled and instructed to request via ILL</a:t>
            </a:r>
          </a:p>
          <a:p>
            <a:pPr lvl="1"/>
            <a:r>
              <a:rPr lang="en-US" sz="1800" dirty="0"/>
              <a:t>Customer has entered a confusing </a:t>
            </a:r>
            <a:r>
              <a:rPr lang="en-US" sz="1800" dirty="0" smtClean="0"/>
              <a:t>circle, </a:t>
            </a:r>
            <a:r>
              <a:rPr lang="en-US" sz="1800" dirty="0"/>
              <a:t>and delays in getting them material </a:t>
            </a:r>
            <a:r>
              <a:rPr lang="en-US" sz="1800" dirty="0" smtClean="0"/>
              <a:t>increase</a:t>
            </a:r>
            <a:endParaRPr lang="en-US" sz="1100" dirty="0" smtClean="0"/>
          </a:p>
          <a:p>
            <a:pPr lvl="1"/>
            <a:endParaRPr lang="en-US" dirty="0"/>
          </a:p>
          <a:p>
            <a:pPr marL="34175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3703649" y="2600155"/>
            <a:ext cx="1216152" cy="731520"/>
          </a:xfrm>
          <a:prstGeom prst="curvedDownArrow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3496857" y="2940018"/>
            <a:ext cx="1216152" cy="731520"/>
          </a:xfrm>
          <a:prstGeom prst="curvedUpArrow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4104933" y="2548360"/>
            <a:ext cx="1216152" cy="731520"/>
          </a:xfrm>
          <a:prstGeom prst="curvedDownArrow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910441" y="2837275"/>
            <a:ext cx="1216152" cy="731520"/>
          </a:xfrm>
          <a:prstGeom prst="curvedUpArrow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52914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things go very wrong paging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251818"/>
          </a:xfrm>
        </p:spPr>
        <p:txBody>
          <a:bodyPr>
            <a:normAutofit/>
          </a:bodyPr>
          <a:lstStyle/>
          <a:p>
            <a:pPr marL="341756" lvl="1" indent="0">
              <a:buNone/>
            </a:pPr>
            <a:endParaRPr lang="en-US" dirty="0"/>
          </a:p>
          <a:p>
            <a:pPr marL="341756" lvl="1" indent="0">
              <a:buNone/>
            </a:pPr>
            <a:endParaRPr lang="en-US" dirty="0"/>
          </a:p>
          <a:p>
            <a:r>
              <a:rPr lang="en-US" dirty="0"/>
              <a:t>Paging request for UA own material </a:t>
            </a:r>
          </a:p>
          <a:p>
            <a:pPr lvl="1"/>
            <a:r>
              <a:rPr lang="en-US" sz="1800" dirty="0"/>
              <a:t>Customer is </a:t>
            </a:r>
            <a:r>
              <a:rPr lang="en-US" sz="1800" dirty="0" smtClean="0"/>
              <a:t>unsure </a:t>
            </a:r>
            <a:r>
              <a:rPr lang="en-US" sz="1800" dirty="0"/>
              <a:t>about how to place ILL </a:t>
            </a:r>
            <a:r>
              <a:rPr lang="en-US" sz="1800" dirty="0" smtClean="0"/>
              <a:t>request </a:t>
            </a:r>
            <a:r>
              <a:rPr lang="en-US" sz="1800" dirty="0"/>
              <a:t>and just gives </a:t>
            </a:r>
            <a:r>
              <a:rPr lang="en-US" sz="1800" dirty="0" smtClean="0"/>
              <a:t>up</a:t>
            </a:r>
          </a:p>
          <a:p>
            <a:pPr lvl="1"/>
            <a:endParaRPr lang="en-US" sz="1800" dirty="0"/>
          </a:p>
          <a:p>
            <a:pPr marL="341756" lvl="1" indent="0">
              <a:buNone/>
            </a:pPr>
            <a:endParaRPr lang="en-US" sz="1800" dirty="0"/>
          </a:p>
          <a:p>
            <a:pPr marL="341756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Due </a:t>
            </a:r>
            <a:r>
              <a:rPr lang="en-US" sz="1800" dirty="0"/>
              <a:t>to various staff errors request is not completely processed, customer never notified and hold automatically expires after set date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098514" y="2026153"/>
            <a:ext cx="1042416" cy="723625"/>
          </a:xfrm>
          <a:prstGeom prst="actionButtonHelp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157479" y="3447090"/>
            <a:ext cx="1042416" cy="756519"/>
          </a:xfrm>
          <a:prstGeom prst="actionButtonHelp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r>
              <a:rPr lang="en-US" dirty="0"/>
              <a:t>for ILL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determine we own item and it has a status of </a:t>
            </a:r>
            <a:r>
              <a:rPr lang="en-US" dirty="0" smtClean="0"/>
              <a:t>“In </a:t>
            </a:r>
            <a:r>
              <a:rPr lang="en-US" dirty="0"/>
              <a:t>library” we still cancel ILL hold</a:t>
            </a:r>
          </a:p>
          <a:p>
            <a:r>
              <a:rPr lang="en-US" dirty="0"/>
              <a:t>But then we place the paging request in Millennium for </a:t>
            </a:r>
            <a:r>
              <a:rPr lang="en-US" dirty="0" smtClean="0"/>
              <a:t>customer, </a:t>
            </a:r>
            <a:r>
              <a:rPr lang="en-US" dirty="0"/>
              <a:t>saving them effort</a:t>
            </a:r>
          </a:p>
          <a:p>
            <a:r>
              <a:rPr lang="en-US" dirty="0"/>
              <a:t>This is done using a special login not associated with any library location in order to trigger request being put on paging item list </a:t>
            </a:r>
          </a:p>
          <a:p>
            <a:r>
              <a:rPr lang="en-US" dirty="0"/>
              <a:t>If all goes well and we find the </a:t>
            </a:r>
            <a:r>
              <a:rPr lang="en-US" dirty="0" smtClean="0"/>
              <a:t>item, </a:t>
            </a:r>
            <a:r>
              <a:rPr lang="en-US" dirty="0"/>
              <a:t>customer able to pick up item within 24 </a:t>
            </a:r>
            <a:r>
              <a:rPr lang="en-US" dirty="0" smtClean="0"/>
              <a:t>hours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92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G 2016 PPT Template">
  <a:themeElements>
    <a:clrScheme name="Custom 130">
      <a:dk1>
        <a:srgbClr val="F76E1E"/>
      </a:dk1>
      <a:lt1>
        <a:srgbClr val="FFFFFF"/>
      </a:lt1>
      <a:dk2>
        <a:srgbClr val="5087A4"/>
      </a:dk2>
      <a:lt2>
        <a:srgbClr val="EEECE1"/>
      </a:lt2>
      <a:accent1>
        <a:srgbClr val="2080A2"/>
      </a:accent1>
      <a:accent2>
        <a:srgbClr val="F76E1E"/>
      </a:accent2>
      <a:accent3>
        <a:srgbClr val="566D90"/>
      </a:accent3>
      <a:accent4>
        <a:srgbClr val="8064A2"/>
      </a:accent4>
      <a:accent5>
        <a:srgbClr val="6C9DD3"/>
      </a:accent5>
      <a:accent6>
        <a:srgbClr val="6C9DD3"/>
      </a:accent6>
      <a:hlink>
        <a:srgbClr val="0000FF"/>
      </a:hlink>
      <a:folHlink>
        <a:srgbClr val="800080"/>
      </a:folHlink>
    </a:clrScheme>
    <a:fontScheme name="Office 2">
      <a:majorFont>
        <a:latin typeface="Open Sans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542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IUG 2016 PPT Template</Template>
  <TotalTime>278</TotalTime>
  <Words>1609</Words>
  <Application>Microsoft Office PowerPoint</Application>
  <PresentationFormat>On-screen Show (16:9)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Helvetica</vt:lpstr>
      <vt:lpstr>Open Sans Light</vt:lpstr>
      <vt:lpstr>IUG 2016 PPT Template</vt:lpstr>
      <vt:lpstr>PowerPoint Presentation</vt:lpstr>
      <vt:lpstr>The Limits of Customer Self-Sufficiency:</vt:lpstr>
      <vt:lpstr>Requesting services</vt:lpstr>
      <vt:lpstr>Promoting customer self-sufficiency</vt:lpstr>
      <vt:lpstr>When things go right … </vt:lpstr>
      <vt:lpstr>Things don’t go quite so right … </vt:lpstr>
      <vt:lpstr>When things go very wrong ILL…</vt:lpstr>
      <vt:lpstr>When things go very wrong paging …</vt:lpstr>
      <vt:lpstr>Solutions for ILL Requests</vt:lpstr>
      <vt:lpstr>Solutions for Paging Requests for UA-owned material </vt:lpstr>
      <vt:lpstr>Why need to follow up on “Unfilled holds”</vt:lpstr>
      <vt:lpstr>Determining  “unfilled holds”          </vt:lpstr>
      <vt:lpstr>Snap Shot of View Outstanding Holds for In Library</vt:lpstr>
      <vt:lpstr>PowerPoint Presentation</vt:lpstr>
      <vt:lpstr>Not on paging list?</vt:lpstr>
      <vt:lpstr>Under what login hold was placed?</vt:lpstr>
      <vt:lpstr>Holds, Millennium vs the OPAC</vt:lpstr>
      <vt:lpstr>Items stuck “In transit” context</vt:lpstr>
      <vt:lpstr>Determining items stuck  “In transit”                            </vt:lpstr>
      <vt:lpstr>Snap Shot of View Outstanding Holds for In Transit</vt:lpstr>
      <vt:lpstr>PowerPoint Presentation</vt:lpstr>
      <vt:lpstr>Why Go to All this Effort?</vt:lpstr>
      <vt:lpstr>QUESTIONS?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Steve</cp:lastModifiedBy>
  <cp:revision>40</cp:revision>
  <cp:lastPrinted>2014-05-01T22:44:27Z</cp:lastPrinted>
  <dcterms:created xsi:type="dcterms:W3CDTF">2015-09-16T20:39:19Z</dcterms:created>
  <dcterms:modified xsi:type="dcterms:W3CDTF">2016-03-04T00:29:58Z</dcterms:modified>
</cp:coreProperties>
</file>