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3" r:id="rId1"/>
  </p:sldMasterIdLst>
  <p:notesMasterIdLst>
    <p:notesMasterId r:id="rId5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26C5CFC-93DC-4042-88B2-F3B85B2A9164}">
  <a:tblStyle styleId="{B26C5CFC-93DC-4042-88B2-F3B85B2A9164}" styleName="Table_0">
    <a:wholeTbl>
      <a:tcTxStyle b="off" i="off">
        <a:font>
          <a:latin typeface="Times New Roman"/>
          <a:ea typeface="Times New Roman"/>
          <a:cs typeface="Times New Roman"/>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E6E6E6"/>
          </a:solidFill>
        </a:fill>
      </a:tcStyle>
    </a:wholeTbl>
    <a:band1H>
      <a:tcTxStyle b="off" i="off"/>
      <a:tcStyle>
        <a:tcBdr/>
        <a:fill>
          <a:solidFill>
            <a:srgbClr val="CACACA"/>
          </a:solidFill>
        </a:fill>
      </a:tcStyle>
    </a:band1H>
    <a:band2H>
      <a:tcTxStyle b="off" i="off"/>
      <a:tcStyle>
        <a:tcBdr/>
      </a:tcStyle>
    </a:band2H>
    <a:band1V>
      <a:tcTxStyle b="off" i="off"/>
      <a:tcStyle>
        <a:tcBdr/>
        <a:fill>
          <a:solidFill>
            <a:srgbClr val="CACACA"/>
          </a:solidFill>
        </a:fill>
      </a:tcStyle>
    </a:band1V>
    <a:band2V>
      <a:tcTxStyle b="off" i="off"/>
      <a:tcStyle>
        <a:tcBdr/>
      </a:tcStyle>
    </a:band2V>
    <a:lastCol>
      <a:tcTxStyle b="on" i="off"/>
      <a:tcStyle>
        <a:tcBdr/>
      </a:tcStyle>
    </a:lastCol>
    <a:firstCol>
      <a:tcTxStyle b="on" i="off"/>
      <a:tcStyle>
        <a:tcBdr/>
      </a:tcStyle>
    </a:firstCol>
    <a:lastRow>
      <a:tcTxStyle b="on" i="off"/>
      <a:tcStyle>
        <a:tcBdr>
          <a:top>
            <a:ln w="25400" cap="flat" cmpd="sng">
              <a:solidFill>
                <a:schemeClr val="dk1"/>
              </a:solidFill>
              <a:prstDash val="solid"/>
              <a:round/>
              <a:headEnd type="none" w="sm" len="sm"/>
              <a:tailEnd type="none" w="sm" len="sm"/>
            </a:ln>
          </a:top>
        </a:tcBdr>
        <a:fill>
          <a:solidFill>
            <a:srgbClr val="E6E6E6"/>
          </a:solidFill>
        </a:fill>
      </a:tcStyle>
    </a:lastRow>
    <a:seCell>
      <a:tcTxStyle b="off" i="off"/>
      <a:tcStyle>
        <a:tcBdr/>
      </a:tcStyle>
    </a:seCell>
    <a:swCell>
      <a:tcTxStyle b="off" i="off"/>
      <a:tcStyle>
        <a:tcBdr/>
      </a:tcStyle>
    </a:swCell>
    <a:firstRow>
      <a:tcTxStyle b="on" i="off"/>
      <a:tcStyle>
        <a:tcBdr/>
        <a:fill>
          <a:solidFill>
            <a:srgbClr val="E6E6E6"/>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9" d="100"/>
          <a:sy n="129" d="100"/>
        </p:scale>
        <p:origin x="744" y="12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bb7f2ddc7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bb7f2ddc7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799e04e3a1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g799e04e3a1_0_4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a:t>Show me the first 100 rows of data from a given view. </a:t>
            </a:r>
            <a:endParaRPr/>
          </a:p>
        </p:txBody>
      </p:sp>
      <p:sp>
        <p:nvSpPr>
          <p:cNvPr id="153" name="Google Shape;153;g799e04e3a1_0_4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800"/>
              <a:buFont typeface="Arial"/>
              <a:buNone/>
            </a:pPr>
            <a:fld id="{00000000-1234-1234-1234-123412341234}" type="slidenum">
              <a:rPr lang="en"/>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799e04e3a1_0_3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 name="Google Shape;159;g799e04e3a1_0_30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a:t>Note on this site there is no sierra_view schema to specify </a:t>
            </a:r>
            <a:endParaRPr/>
          </a:p>
        </p:txBody>
      </p:sp>
      <p:sp>
        <p:nvSpPr>
          <p:cNvPr id="160" name="Google Shape;160;g799e04e3a1_0_30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800"/>
              <a:buFont typeface="Arial"/>
              <a:buNone/>
            </a:pPr>
            <a:fld id="{00000000-1234-1234-1234-123412341234}" type="slidenum">
              <a:rPr lang="en"/>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799e04e3a1_0_3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799e04e3a1_0_3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bb7f2ddc73_0_5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gbb7f2ddc73_0_56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799e04e3a1_0_214:notes"/>
          <p:cNvSpPr txBox="1">
            <a:spLocks noGrp="1"/>
          </p:cNvSpPr>
          <p:nvPr>
            <p:ph type="body" idx="1"/>
          </p:nvPr>
        </p:nvSpPr>
        <p:spPr>
          <a:xfrm>
            <a:off x="686098" y="4401155"/>
            <a:ext cx="5485800" cy="3599700"/>
          </a:xfrm>
          <a:prstGeom prst="rect">
            <a:avLst/>
          </a:prstGeom>
          <a:noFill/>
          <a:ln>
            <a:noFill/>
          </a:ln>
        </p:spPr>
        <p:txBody>
          <a:bodyPr spcFirstLastPara="1" wrap="square" lIns="86175" tIns="86175" rIns="86175" bIns="86175" anchor="t" anchorCtr="0">
            <a:noAutofit/>
          </a:bodyPr>
          <a:lstStyle/>
          <a:p>
            <a:pPr marL="0" lvl="0" indent="0" algn="l" rtl="0">
              <a:lnSpc>
                <a:spcPct val="100000"/>
              </a:lnSpc>
              <a:spcBef>
                <a:spcPts val="0"/>
              </a:spcBef>
              <a:spcAft>
                <a:spcPts val="0"/>
              </a:spcAft>
              <a:buSzPts val="1400"/>
              <a:buNone/>
            </a:pPr>
            <a:r>
              <a:rPr lang="en"/>
              <a:t>Note no data is stored as MONEY in Sierra as its 2 decimal point limitation makes it poor for precision, however it's very useful to cast fields to this type to present a nicer output.</a:t>
            </a:r>
            <a:endParaRPr/>
          </a:p>
        </p:txBody>
      </p:sp>
      <p:sp>
        <p:nvSpPr>
          <p:cNvPr id="178" name="Google Shape;178;g799e04e3a1_0_2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bb7f2ddc73_0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 name="Google Shape;184;gbb7f2ddc73_0_14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a:t>The price field is a numeric value with a decimal precision of 6, which is not how you would ever wish to display that data</a:t>
            </a:r>
            <a:endParaRPr/>
          </a:p>
          <a:p>
            <a:pPr marL="0" lvl="0" indent="0" algn="l" rtl="0">
              <a:lnSpc>
                <a:spcPct val="100000"/>
              </a:lnSpc>
              <a:spcBef>
                <a:spcPts val="0"/>
              </a:spcBef>
              <a:spcAft>
                <a:spcPts val="0"/>
              </a:spcAft>
              <a:buSzPts val="1400"/>
              <a:buNone/>
            </a:pPr>
            <a:r>
              <a:rPr lang="en"/>
              <a:t>Here we can see the different outputs if we convert that field to an integer, floating point value, or to money.</a:t>
            </a:r>
            <a:endParaRPr/>
          </a:p>
        </p:txBody>
      </p:sp>
      <p:sp>
        <p:nvSpPr>
          <p:cNvPr id="185" name="Google Shape;185;gbb7f2ddc73_0_14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799e04e3a1_0_219:notes"/>
          <p:cNvSpPr txBox="1">
            <a:spLocks noGrp="1"/>
          </p:cNvSpPr>
          <p:nvPr>
            <p:ph type="body" idx="1"/>
          </p:nvPr>
        </p:nvSpPr>
        <p:spPr>
          <a:xfrm>
            <a:off x="686098" y="4401155"/>
            <a:ext cx="5485800" cy="3599700"/>
          </a:xfrm>
          <a:prstGeom prst="rect">
            <a:avLst/>
          </a:prstGeom>
          <a:noFill/>
          <a:ln>
            <a:noFill/>
          </a:ln>
        </p:spPr>
        <p:txBody>
          <a:bodyPr spcFirstLastPara="1" wrap="square" lIns="86175" tIns="86175" rIns="86175" bIns="86175" anchor="t" anchorCtr="0">
            <a:noAutofit/>
          </a:bodyPr>
          <a:lstStyle/>
          <a:p>
            <a:pPr marL="0" lvl="0" indent="0" algn="l" rtl="0">
              <a:lnSpc>
                <a:spcPct val="100000"/>
              </a:lnSpc>
              <a:spcBef>
                <a:spcPts val="0"/>
              </a:spcBef>
              <a:spcAft>
                <a:spcPts val="0"/>
              </a:spcAft>
              <a:buSzPts val="1400"/>
              <a:buNone/>
            </a:pPr>
            <a:endParaRPr/>
          </a:p>
        </p:txBody>
      </p:sp>
      <p:sp>
        <p:nvSpPr>
          <p:cNvPr id="192" name="Google Shape;192;g799e04e3a1_0_2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bca76200a0_0_11:notes"/>
          <p:cNvSpPr txBox="1">
            <a:spLocks noGrp="1"/>
          </p:cNvSpPr>
          <p:nvPr>
            <p:ph type="body" idx="1"/>
          </p:nvPr>
        </p:nvSpPr>
        <p:spPr>
          <a:xfrm>
            <a:off x="686098" y="4401155"/>
            <a:ext cx="5485800" cy="3599700"/>
          </a:xfrm>
          <a:prstGeom prst="rect">
            <a:avLst/>
          </a:prstGeom>
          <a:noFill/>
          <a:ln>
            <a:noFill/>
          </a:ln>
        </p:spPr>
        <p:txBody>
          <a:bodyPr spcFirstLastPara="1" wrap="square" lIns="86175" tIns="86175" rIns="86175" bIns="86175" anchor="t" anchorCtr="0">
            <a:noAutofit/>
          </a:bodyPr>
          <a:lstStyle/>
          <a:p>
            <a:pPr marL="0" lvl="0" indent="0" algn="l" rtl="0">
              <a:lnSpc>
                <a:spcPct val="100000"/>
              </a:lnSpc>
              <a:spcBef>
                <a:spcPts val="0"/>
              </a:spcBef>
              <a:spcAft>
                <a:spcPts val="0"/>
              </a:spcAft>
              <a:buSzPts val="1400"/>
              <a:buNone/>
            </a:pPr>
            <a:r>
              <a:rPr lang="en"/>
              <a:t>Nearly all dates in Sierra are stored as timestamps, and can be identified as such by the _gmt suffix on their field names.  In many case that's not the output you'll want.  Ignore the gmt part of those names, timezones are coded as the offset from gmt (which yes has been UTC instead since 1972).  Note that some the time zone differs on that last entry due to daylight savings.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
              <a:t>In addition to the two casting options used previously it's also possible to cast timestamps to dates and times via the functions named as such</a:t>
            </a:r>
            <a:endParaRPr/>
          </a:p>
        </p:txBody>
      </p:sp>
      <p:sp>
        <p:nvSpPr>
          <p:cNvPr id="198" name="Google Shape;198;gbca76200a0_0_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bb7f2ddc73_0_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5" name="Google Shape;205;gbb7f2ddc73_0_13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a:t>Quite a few methods exist for formatting dates to your needs and these are just a few.  Also note the NOW() function here which will grab the current system time stamp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bca76200a0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3" name="Google Shape;213;gbca76200a0_0_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a:t>Age() will compare the input timestamp to the current time by default, but you can also provide it with two values and it will calculate the difference.  The end result is an interval value.</a:t>
            </a:r>
            <a:endParaRPr/>
          </a:p>
          <a:p>
            <a:pPr marL="0" lvl="0" indent="0" algn="l" rtl="0">
              <a:lnSpc>
                <a:spcPct val="100000"/>
              </a:lnSpc>
              <a:spcBef>
                <a:spcPts val="0"/>
              </a:spcBef>
              <a:spcAft>
                <a:spcPts val="0"/>
              </a:spcAft>
              <a:buSzPts val="1400"/>
              <a:buNone/>
            </a:pPr>
            <a:r>
              <a:rPr lang="en"/>
              <a:t>DATE_TRUNC will round the timestamp to the specified level of precision.</a:t>
            </a:r>
            <a:endParaRPr/>
          </a:p>
          <a:p>
            <a:pPr marL="0" lvl="0" indent="0" algn="l" rtl="0">
              <a:lnSpc>
                <a:spcPct val="100000"/>
              </a:lnSpc>
              <a:spcBef>
                <a:spcPts val="0"/>
              </a:spcBef>
              <a:spcAft>
                <a:spcPts val="0"/>
              </a:spcAft>
              <a:buSzPts val="1400"/>
              <a:buNone/>
            </a:pPr>
            <a:r>
              <a:rPr lang="en"/>
              <a:t>Date_part and Extract are parallel functions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bb7f2ddc73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bb7f2ddc73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bb7f2ddc73_0_99:notes"/>
          <p:cNvSpPr txBox="1">
            <a:spLocks noGrp="1"/>
          </p:cNvSpPr>
          <p:nvPr>
            <p:ph type="body" idx="1"/>
          </p:nvPr>
        </p:nvSpPr>
        <p:spPr>
          <a:xfrm>
            <a:off x="686098" y="4401155"/>
            <a:ext cx="5485800" cy="3599700"/>
          </a:xfrm>
          <a:prstGeom prst="rect">
            <a:avLst/>
          </a:prstGeom>
          <a:noFill/>
          <a:ln>
            <a:noFill/>
          </a:ln>
        </p:spPr>
        <p:txBody>
          <a:bodyPr spcFirstLastPara="1" wrap="square" lIns="86175" tIns="86175" rIns="86175" bIns="86175" anchor="t" anchorCtr="0">
            <a:noAutofit/>
          </a:bodyPr>
          <a:lstStyle/>
          <a:p>
            <a:pPr marL="0" lvl="0" indent="0" algn="l" rtl="0">
              <a:lnSpc>
                <a:spcPct val="100000"/>
              </a:lnSpc>
              <a:spcBef>
                <a:spcPts val="0"/>
              </a:spcBef>
              <a:spcAft>
                <a:spcPts val="0"/>
              </a:spcAft>
              <a:buSzPts val="1400"/>
              <a:buNone/>
            </a:pPr>
            <a:endParaRPr/>
          </a:p>
        </p:txBody>
      </p:sp>
      <p:sp>
        <p:nvSpPr>
          <p:cNvPr id="221" name="Google Shape;221;gbb7f2ddc73_0_9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bb7f2ddc73_0_104:notes"/>
          <p:cNvSpPr txBox="1">
            <a:spLocks noGrp="1"/>
          </p:cNvSpPr>
          <p:nvPr>
            <p:ph type="body" idx="1"/>
          </p:nvPr>
        </p:nvSpPr>
        <p:spPr>
          <a:xfrm>
            <a:off x="686098" y="4401155"/>
            <a:ext cx="5485800" cy="3599700"/>
          </a:xfrm>
          <a:prstGeom prst="rect">
            <a:avLst/>
          </a:prstGeom>
          <a:noFill/>
          <a:ln>
            <a:noFill/>
          </a:ln>
        </p:spPr>
        <p:txBody>
          <a:bodyPr spcFirstLastPara="1" wrap="square" lIns="86175" tIns="86175" rIns="86175" bIns="86175" anchor="t" anchorCtr="0">
            <a:noAutofit/>
          </a:bodyPr>
          <a:lstStyle/>
          <a:p>
            <a:pPr marL="0" lvl="0" indent="0" algn="l" rtl="0">
              <a:lnSpc>
                <a:spcPct val="100000"/>
              </a:lnSpc>
              <a:spcBef>
                <a:spcPts val="0"/>
              </a:spcBef>
              <a:spcAft>
                <a:spcPts val="0"/>
              </a:spcAft>
              <a:buSzPts val="1400"/>
              <a:buNone/>
            </a:pPr>
            <a:r>
              <a:rPr lang="en"/>
              <a:t>Saw a few functions in part 1 when groups were introduced</a:t>
            </a:r>
            <a:endParaRPr/>
          </a:p>
        </p:txBody>
      </p:sp>
      <p:sp>
        <p:nvSpPr>
          <p:cNvPr id="227" name="Google Shape;227;gbb7f2ddc73_0_10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bb7f2ddc73_0_5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4" name="Google Shape;234;gbb7f2ddc73_0_5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a:t>Here we have a query that counts the number of items in each location, sorted alphabetically, but what if we want to subdivide this total, say by status</a:t>
            </a:r>
            <a:endParaRPr/>
          </a:p>
        </p:txBody>
      </p:sp>
      <p:sp>
        <p:nvSpPr>
          <p:cNvPr id="235" name="Google Shape;235;gbb7f2ddc73_0_5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bb7f2ddc73_0_5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gbb7f2ddc73_0_5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a:t>We could add in a column for the status codes, which provides the totals but yields an additional row for each code and loses us the grand total for each location</a:t>
            </a:r>
            <a:endParaRPr/>
          </a:p>
        </p:txBody>
      </p:sp>
      <p:sp>
        <p:nvSpPr>
          <p:cNvPr id="243" name="Google Shape;243;gbb7f2ddc73_0_5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bb7f2ddc73_0_5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gbb7f2ddc73_0_5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a:t>Filter allows you to apply a WHERE statement that only affects a single column, only for use with aggregate functions.</a:t>
            </a:r>
            <a:endParaRPr/>
          </a:p>
        </p:txBody>
      </p:sp>
      <p:sp>
        <p:nvSpPr>
          <p:cNvPr id="251" name="Google Shape;251;gbb7f2ddc73_0_53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bb7f2ddc73_0_1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8" name="Google Shape;258;gbb7f2ddc73_0_10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a:t>One place you may use concat option is when using the id2reckey() function that is unique to Sierra.</a:t>
            </a:r>
            <a:endParaRPr/>
          </a:p>
          <a:p>
            <a:pPr marL="0" lvl="0" indent="0" algn="l" rtl="0">
              <a:lnSpc>
                <a:spcPct val="100000"/>
              </a:lnSpc>
              <a:spcBef>
                <a:spcPts val="0"/>
              </a:spcBef>
              <a:spcAft>
                <a:spcPts val="0"/>
              </a:spcAft>
              <a:buSzPts val="1400"/>
              <a:buNone/>
            </a:pPr>
            <a:r>
              <a:rPr lang="en"/>
              <a:t>id2reckey takes any record id and returns the record number (minus the check digit as that is not stored).  Technically it is returning the concatenated values of the record_type_code and record_num fields from the record_metadata table.</a:t>
            </a:r>
            <a:endParaRPr/>
          </a:p>
        </p:txBody>
      </p:sp>
      <p:sp>
        <p:nvSpPr>
          <p:cNvPr id="259" name="Google Shape;259;gbb7f2ddc73_0_10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bb7f2ddc73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gbb7f2ddc73_0_1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a:t>Using it may generate this error.  This happens when the function is called on a virtual record that has a nonstandard record number format.  Can be avoided by going directly to the record_metadata table to gather the record number instead when this becomes an issue.</a:t>
            </a:r>
            <a:endParaRPr/>
          </a:p>
        </p:txBody>
      </p:sp>
      <p:sp>
        <p:nvSpPr>
          <p:cNvPr id="267" name="Google Shape;267;gbb7f2ddc73_0_1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bb7f2ddc73_0_507:notes"/>
          <p:cNvSpPr txBox="1">
            <a:spLocks noGrp="1"/>
          </p:cNvSpPr>
          <p:nvPr>
            <p:ph type="body" idx="1"/>
          </p:nvPr>
        </p:nvSpPr>
        <p:spPr>
          <a:xfrm>
            <a:off x="686098" y="4401155"/>
            <a:ext cx="5485800" cy="3599700"/>
          </a:xfrm>
          <a:prstGeom prst="rect">
            <a:avLst/>
          </a:prstGeom>
          <a:noFill/>
          <a:ln>
            <a:noFill/>
          </a:ln>
        </p:spPr>
        <p:txBody>
          <a:bodyPr spcFirstLastPara="1" wrap="square" lIns="86175" tIns="86175" rIns="86175" bIns="86175" anchor="t" anchorCtr="0">
            <a:noAutofit/>
          </a:bodyPr>
          <a:lstStyle/>
          <a:p>
            <a:pPr marL="0" lvl="0" indent="0" algn="l" rtl="0">
              <a:lnSpc>
                <a:spcPct val="100000"/>
              </a:lnSpc>
              <a:spcBef>
                <a:spcPts val="0"/>
              </a:spcBef>
              <a:spcAft>
                <a:spcPts val="0"/>
              </a:spcAft>
              <a:buSzPts val="1400"/>
              <a:buNone/>
            </a:pPr>
            <a:r>
              <a:rPr lang="en"/>
              <a:t>Saw a few functions in part 1 when groups were introduced</a:t>
            </a:r>
            <a:endParaRPr/>
          </a:p>
        </p:txBody>
      </p:sp>
      <p:sp>
        <p:nvSpPr>
          <p:cNvPr id="273" name="Google Shape;273;gbb7f2ddc73_0_50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bb7f2ddc73_0_122:notes"/>
          <p:cNvSpPr txBox="1">
            <a:spLocks noGrp="1"/>
          </p:cNvSpPr>
          <p:nvPr>
            <p:ph type="body" idx="1"/>
          </p:nvPr>
        </p:nvSpPr>
        <p:spPr>
          <a:xfrm>
            <a:off x="686098" y="4401155"/>
            <a:ext cx="5485800" cy="3599700"/>
          </a:xfrm>
          <a:prstGeom prst="rect">
            <a:avLst/>
          </a:prstGeom>
          <a:noFill/>
          <a:ln>
            <a:noFill/>
          </a:ln>
        </p:spPr>
        <p:txBody>
          <a:bodyPr spcFirstLastPara="1" wrap="square" lIns="86175" tIns="86175" rIns="86175" bIns="86175" anchor="t" anchorCtr="0">
            <a:noAutofit/>
          </a:bodyPr>
          <a:lstStyle/>
          <a:p>
            <a:pPr marL="0" lvl="0" indent="0" algn="l" rtl="0">
              <a:lnSpc>
                <a:spcPct val="100000"/>
              </a:lnSpc>
              <a:spcBef>
                <a:spcPts val="0"/>
              </a:spcBef>
              <a:spcAft>
                <a:spcPts val="0"/>
              </a:spcAft>
              <a:buSzPts val="1400"/>
              <a:buNone/>
            </a:pPr>
            <a:r>
              <a:rPr lang="en"/>
              <a:t>Function chains together strings with each string separated by a comma.  Those strings can either be entered in quotes such as the spaces and commas or reference table fields such as last_name</a:t>
            </a:r>
            <a:endParaRPr/>
          </a:p>
        </p:txBody>
      </p:sp>
      <p:sp>
        <p:nvSpPr>
          <p:cNvPr id="280" name="Google Shape;280;gbb7f2ddc73_0_1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bb7f2ddc73_0_547:notes"/>
          <p:cNvSpPr txBox="1">
            <a:spLocks noGrp="1"/>
          </p:cNvSpPr>
          <p:nvPr>
            <p:ph type="body" idx="1"/>
          </p:nvPr>
        </p:nvSpPr>
        <p:spPr>
          <a:xfrm>
            <a:off x="686098" y="4401155"/>
            <a:ext cx="5485800" cy="3599700"/>
          </a:xfrm>
          <a:prstGeom prst="rect">
            <a:avLst/>
          </a:prstGeom>
          <a:noFill/>
          <a:ln>
            <a:noFill/>
          </a:ln>
        </p:spPr>
        <p:txBody>
          <a:bodyPr spcFirstLastPara="1" wrap="square" lIns="86175" tIns="86175" rIns="86175" bIns="86175" anchor="t" anchorCtr="0">
            <a:noAutofit/>
          </a:bodyPr>
          <a:lstStyle/>
          <a:p>
            <a:pPr marL="0" lvl="0" indent="0" algn="l" rtl="0">
              <a:lnSpc>
                <a:spcPct val="100000"/>
              </a:lnSpc>
              <a:spcBef>
                <a:spcPts val="0"/>
              </a:spcBef>
              <a:spcAft>
                <a:spcPts val="0"/>
              </a:spcAft>
              <a:buSzPts val="1400"/>
              <a:buNone/>
            </a:pPr>
            <a:r>
              <a:rPr lang="en"/>
              <a:t>Concat will chain together any strings provided.</a:t>
            </a:r>
            <a:endParaRPr/>
          </a:p>
          <a:p>
            <a:pPr marL="0" lvl="0" indent="0" algn="l" rtl="0">
              <a:lnSpc>
                <a:spcPct val="100000"/>
              </a:lnSpc>
              <a:spcBef>
                <a:spcPts val="0"/>
              </a:spcBef>
              <a:spcAft>
                <a:spcPts val="0"/>
              </a:spcAft>
              <a:buSzPts val="1400"/>
              <a:buNone/>
            </a:pPr>
            <a:r>
              <a:rPr lang="en"/>
              <a:t>Concat_ws will add a default separator, in this case a space, between the provided strings so you don't have to type that yourself.</a:t>
            </a:r>
            <a:endParaRPr/>
          </a:p>
          <a:p>
            <a:pPr marL="0" lvl="0" indent="0" algn="l" rtl="0">
              <a:lnSpc>
                <a:spcPct val="100000"/>
              </a:lnSpc>
              <a:spcBef>
                <a:spcPts val="0"/>
              </a:spcBef>
              <a:spcAft>
                <a:spcPts val="0"/>
              </a:spcAft>
              <a:buSzPts val="1400"/>
              <a:buNone/>
            </a:pPr>
            <a:r>
              <a:rPr lang="en"/>
              <a:t>|| often uses the fewest characters to enter, however null values if they are present will lead to improper results</a:t>
            </a:r>
            <a:endParaRPr/>
          </a:p>
        </p:txBody>
      </p:sp>
      <p:sp>
        <p:nvSpPr>
          <p:cNvPr id="288" name="Google Shape;288;gbb7f2ddc73_0_5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bb7f2ddc73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bb7f2ddc73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bb7f2ddc73_0_1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5" name="Google Shape;295;gbb7f2ddc73_0_16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a:t>Here I’m pulling the first 3 characters of the location codes (starting from position 1, take three characters).</a:t>
            </a:r>
            <a:endParaRPr/>
          </a:p>
          <a:p>
            <a:pPr marL="0" lvl="0" indent="0" algn="l" rtl="0">
              <a:lnSpc>
                <a:spcPct val="100000"/>
              </a:lnSpc>
              <a:spcBef>
                <a:spcPts val="0"/>
              </a:spcBef>
              <a:spcAft>
                <a:spcPts val="0"/>
              </a:spcAft>
              <a:buSzPts val="1400"/>
              <a:buNone/>
            </a:pPr>
            <a:r>
              <a:rPr lang="en"/>
              <a:t>Can also use regex matching with this function</a:t>
            </a:r>
            <a:endParaRPr/>
          </a:p>
          <a:p>
            <a:pPr marL="0" lvl="0" indent="0" algn="l" rtl="0">
              <a:lnSpc>
                <a:spcPct val="100000"/>
              </a:lnSpc>
              <a:spcBef>
                <a:spcPts val="0"/>
              </a:spcBef>
              <a:spcAft>
                <a:spcPts val="0"/>
              </a:spcAft>
              <a:buSzPts val="1400"/>
              <a:buNone/>
            </a:pPr>
            <a:r>
              <a:rPr lang="en"/>
              <a:t>Incidentally many functions exist that are specifically for working with regular expressions</a:t>
            </a:r>
            <a:endParaRPr/>
          </a:p>
        </p:txBody>
      </p:sp>
      <p:sp>
        <p:nvSpPr>
          <p:cNvPr id="296" name="Google Shape;296;gbb7f2ddc73_0_16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bb7f2ddc73_0_1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4" name="Google Shape;304;gbb7f2ddc73_0_17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a:t>Here I’m splitting the string when it sees a comma followed by a space, and take the portion of the string before the split (section 1)</a:t>
            </a:r>
            <a:endParaRPr/>
          </a:p>
        </p:txBody>
      </p:sp>
      <p:sp>
        <p:nvSpPr>
          <p:cNvPr id="305" name="Google Shape;305;gbb7f2ddc73_0_17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bb7f2ddc73_0_1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3" name="Google Shape;313;gbb7f2ddc73_0_17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bb7f2ddc73_0_3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1" name="Google Shape;321;gbb7f2ddc73_0_36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bb7f2ddc73_0_3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6" name="Google Shape;326;gbb7f2ddc73_0_37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7" name="Google Shape;327;gbb7f2ddc73_0_37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bb7f2ddc73_0_3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4" name="Google Shape;334;gbb7f2ddc73_0_38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a:t>Here we have a query that will gather up the bib level holds attached to each title and sort by the count of holds to provide a top requests list.  </a:t>
            </a:r>
            <a:endParaRPr/>
          </a:p>
        </p:txBody>
      </p:sp>
      <p:sp>
        <p:nvSpPr>
          <p:cNvPr id="335" name="Google Shape;335;gbb7f2ddc73_0_38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bca76200a0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2" name="Google Shape;342;gbca76200a0_0_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a:t>Now we've replaced the holds count with a rank instead.  </a:t>
            </a:r>
            <a:endParaRPr/>
          </a:p>
          <a:p>
            <a:pPr marL="0" lvl="0" indent="0" algn="l" rtl="0">
              <a:lnSpc>
                <a:spcPct val="100000"/>
              </a:lnSpc>
              <a:spcBef>
                <a:spcPts val="0"/>
              </a:spcBef>
              <a:spcAft>
                <a:spcPts val="0"/>
              </a:spcAft>
              <a:buSzPts val="1400"/>
              <a:buNone/>
            </a:pPr>
            <a:r>
              <a:rPr lang="en"/>
              <a:t>The Over function that goes along with rank defines what we are basing the ranking on.  In this case it is the count on each title from most to least.</a:t>
            </a:r>
            <a:endParaRPr/>
          </a:p>
          <a:p>
            <a:pPr marL="0" lvl="0" indent="0" algn="l" rtl="0">
              <a:lnSpc>
                <a:spcPct val="100000"/>
              </a:lnSpc>
              <a:spcBef>
                <a:spcPts val="0"/>
              </a:spcBef>
              <a:spcAft>
                <a:spcPts val="0"/>
              </a:spcAft>
              <a:buSzPts val="1400"/>
              <a:buNone/>
            </a:pPr>
            <a:r>
              <a:rPr lang="en"/>
              <a:t>Unlike a standard function that only looks at its own row of data RANK() is determined by the value in that row relative to all other rows in the output.</a:t>
            </a:r>
            <a:endParaRPr/>
          </a:p>
        </p:txBody>
      </p:sp>
      <p:sp>
        <p:nvSpPr>
          <p:cNvPr id="343" name="Google Shape;343;gbca76200a0_0_3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bb7f2ddc73_0_3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0" name="Google Shape;350;gbb7f2ddc73_0_39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a:t>Now we can gather the most requested titles for each mattype/format</a:t>
            </a:r>
            <a:endParaRPr/>
          </a:p>
        </p:txBody>
      </p:sp>
      <p:sp>
        <p:nvSpPr>
          <p:cNvPr id="351" name="Google Shape;351;gbb7f2ddc73_0_39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bb7f2ddc73_0_4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7" name="Google Shape;357;gbb7f2ddc73_0_40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a:t>Now we can see the top 5 titles for each format, with books and scores displaying here.</a:t>
            </a:r>
            <a:endParaRPr/>
          </a:p>
          <a:p>
            <a:pPr marL="0" lvl="0" indent="0" algn="l" rtl="0">
              <a:lnSpc>
                <a:spcPct val="100000"/>
              </a:lnSpc>
              <a:spcBef>
                <a:spcPts val="0"/>
              </a:spcBef>
              <a:spcAft>
                <a:spcPts val="0"/>
              </a:spcAft>
              <a:buSzPts val="1400"/>
              <a:buNone/>
            </a:pPr>
            <a:r>
              <a:rPr lang="en"/>
              <a:t>Note however that we had to cheat a little to accomplish this and now have moved our query into a subquery.  The reason for this is that we cannot include a window function as part of a where statement, and so could not limit our results to just the top 5.  The solution to that is to make the whole query a subquery so that the new outer query can now see the rank field as just another standard field, which can be included in a Where clause as normal.</a:t>
            </a:r>
            <a:endParaRPr/>
          </a:p>
          <a:p>
            <a:pPr marL="0" lvl="0" indent="0" algn="l" rtl="0">
              <a:lnSpc>
                <a:spcPct val="100000"/>
              </a:lnSpc>
              <a:spcBef>
                <a:spcPts val="0"/>
              </a:spcBef>
              <a:spcAft>
                <a:spcPts val="0"/>
              </a:spcAft>
              <a:buSzPts val="1400"/>
              <a:buNone/>
            </a:pPr>
            <a:r>
              <a:rPr lang="en"/>
              <a:t>Also note that scores included a 5 way tie for the second ranked title and so they all appear here.</a:t>
            </a:r>
            <a:endParaRPr/>
          </a:p>
        </p:txBody>
      </p:sp>
      <p:sp>
        <p:nvSpPr>
          <p:cNvPr id="358" name="Google Shape;358;gbb7f2ddc73_0_40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bb7f2ddc73_0_4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6" name="Google Shape;366;gbb7f2ddc73_0_4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7" name="Google Shape;367;gbb7f2ddc73_0_4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799e04e3a1_0_125:notes"/>
          <p:cNvSpPr txBox="1">
            <a:spLocks noGrp="1"/>
          </p:cNvSpPr>
          <p:nvPr>
            <p:ph type="body" idx="1"/>
          </p:nvPr>
        </p:nvSpPr>
        <p:spPr>
          <a:xfrm>
            <a:off x="686098" y="4401155"/>
            <a:ext cx="5485800" cy="3599700"/>
          </a:xfrm>
          <a:prstGeom prst="rect">
            <a:avLst/>
          </a:prstGeom>
          <a:noFill/>
          <a:ln>
            <a:noFill/>
          </a:ln>
        </p:spPr>
        <p:txBody>
          <a:bodyPr spcFirstLastPara="1" wrap="square" lIns="86175" tIns="86175" rIns="86175" bIns="86175" anchor="t" anchorCtr="0">
            <a:noAutofit/>
          </a:bodyPr>
          <a:lstStyle/>
          <a:p>
            <a:pPr marL="0" lvl="0" indent="0" algn="l" rtl="0">
              <a:lnSpc>
                <a:spcPct val="100000"/>
              </a:lnSpc>
              <a:spcBef>
                <a:spcPts val="0"/>
              </a:spcBef>
              <a:spcAft>
                <a:spcPts val="0"/>
              </a:spcAft>
              <a:buSzPts val="1400"/>
              <a:buNone/>
            </a:pPr>
            <a:endParaRPr/>
          </a:p>
        </p:txBody>
      </p:sp>
      <p:sp>
        <p:nvSpPr>
          <p:cNvPr id="98" name="Google Shape;98;g799e04e3a1_0_1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bb7f2ddc73_0_4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3" name="Google Shape;373;gbb7f2ddc73_0_4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a:t>Here we have set the lag to 1, in order to look at the previous row in the output table.  Now that we can do that we can also compare that result to the current row of the table to calculate the change in value</a:t>
            </a:r>
            <a:endParaRPr/>
          </a:p>
          <a:p>
            <a:pPr marL="0" lvl="0" indent="0" algn="l" rtl="0">
              <a:lnSpc>
                <a:spcPct val="100000"/>
              </a:lnSpc>
              <a:spcBef>
                <a:spcPts val="0"/>
              </a:spcBef>
              <a:spcAft>
                <a:spcPts val="0"/>
              </a:spcAft>
              <a:buSzPts val="1400"/>
              <a:buNone/>
            </a:pPr>
            <a:r>
              <a:rPr lang="en"/>
              <a:t>LEAD() works the same way just for subsequent instead of previous rows</a:t>
            </a:r>
            <a:endParaRPr/>
          </a:p>
        </p:txBody>
      </p:sp>
      <p:sp>
        <p:nvSpPr>
          <p:cNvPr id="374" name="Google Shape;374;gbb7f2ddc73_0_4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bb7f2ddc73_0_231:notes"/>
          <p:cNvSpPr txBox="1">
            <a:spLocks noGrp="1"/>
          </p:cNvSpPr>
          <p:nvPr>
            <p:ph type="body" idx="1"/>
          </p:nvPr>
        </p:nvSpPr>
        <p:spPr>
          <a:xfrm>
            <a:off x="686098" y="4401155"/>
            <a:ext cx="5485800" cy="3599700"/>
          </a:xfrm>
          <a:prstGeom prst="rect">
            <a:avLst/>
          </a:prstGeom>
          <a:noFill/>
          <a:ln>
            <a:noFill/>
          </a:ln>
        </p:spPr>
        <p:txBody>
          <a:bodyPr spcFirstLastPara="1" wrap="square" lIns="86175" tIns="86175" rIns="86175" bIns="86175" anchor="t" anchorCtr="0">
            <a:noAutofit/>
          </a:bodyPr>
          <a:lstStyle/>
          <a:p>
            <a:pPr marL="0" lvl="0" indent="0" algn="l" rtl="0">
              <a:lnSpc>
                <a:spcPct val="100000"/>
              </a:lnSpc>
              <a:spcBef>
                <a:spcPts val="0"/>
              </a:spcBef>
              <a:spcAft>
                <a:spcPts val="0"/>
              </a:spcAft>
              <a:buSzPts val="1400"/>
              <a:buNone/>
            </a:pPr>
            <a:endParaRPr/>
          </a:p>
        </p:txBody>
      </p:sp>
      <p:sp>
        <p:nvSpPr>
          <p:cNvPr id="381" name="Google Shape;381;gbb7f2ddc73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bb7f2ddc73_0_23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7" name="Google Shape;387;gbb7f2ddc73_0_2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bb7f2ddc73_0_24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a:t>In our network we have a policy governing dvds designated for speed view/lucky day collections/browse only collections where you can only have one if you also own copy that obeys our standard circulation rules.</a:t>
            </a:r>
            <a:endParaRPr/>
          </a:p>
          <a:p>
            <a:pPr marL="0" lvl="0" indent="0" algn="l" rtl="0">
              <a:lnSpc>
                <a:spcPct val="100000"/>
              </a:lnSpc>
              <a:spcBef>
                <a:spcPts val="0"/>
              </a:spcBef>
              <a:spcAft>
                <a:spcPts val="0"/>
              </a:spcAft>
              <a:buSzPts val="1400"/>
              <a:buNone/>
            </a:pPr>
            <a:r>
              <a:rPr lang="en"/>
              <a:t>This query looks for titles that where that policy is not being followed and all copies restrict access.</a:t>
            </a:r>
            <a:endParaRPr/>
          </a:p>
          <a:p>
            <a:pPr marL="0" lvl="0" indent="0" algn="l" rtl="0">
              <a:lnSpc>
                <a:spcPct val="100000"/>
              </a:lnSpc>
              <a:spcBef>
                <a:spcPts val="0"/>
              </a:spcBef>
              <a:spcAft>
                <a:spcPts val="0"/>
              </a:spcAft>
              <a:buSzPts val="1400"/>
              <a:buNone/>
            </a:pPr>
            <a:r>
              <a:rPr lang="en"/>
              <a:t>The first query subquery identifies bibs where all items have itype 21.  The second identifies records where no items have and itype of 21, and then the primary query spots the records that are present exist in one list but not the other.</a:t>
            </a:r>
            <a:endParaRPr/>
          </a:p>
          <a:p>
            <a:pPr marL="0" lvl="0" indent="0" algn="l" rtl="0">
              <a:lnSpc>
                <a:spcPct val="100000"/>
              </a:lnSpc>
              <a:spcBef>
                <a:spcPts val="0"/>
              </a:spcBef>
              <a:spcAft>
                <a:spcPts val="0"/>
              </a:spcAft>
              <a:buSzPts val="1400"/>
              <a:buNone/>
            </a:pPr>
            <a:endParaRPr/>
          </a:p>
        </p:txBody>
      </p:sp>
      <p:sp>
        <p:nvSpPr>
          <p:cNvPr id="393" name="Google Shape;393;gbb7f2ddc73_0_2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bca76200a0_0_6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9" name="Google Shape;399;gbca76200a0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bb7f2ddc73_0_26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6" name="Google Shape;406;gbb7f2ddc73_0_2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gbb7f2ddc73_0_28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8" name="Google Shape;428;gbb7f2ddc73_0_2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gbb7f2ddc73_0_2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1" name="Google Shape;441;gbb7f2ddc73_0_29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a:t>Same results as prior query</a:t>
            </a:r>
            <a:endParaRPr/>
          </a:p>
          <a:p>
            <a:pPr marL="0" lvl="0" indent="0" algn="l" rtl="0">
              <a:lnSpc>
                <a:spcPct val="100000"/>
              </a:lnSpc>
              <a:spcBef>
                <a:spcPts val="0"/>
              </a:spcBef>
              <a:spcAft>
                <a:spcPts val="0"/>
              </a:spcAft>
              <a:buSzPts val="1400"/>
              <a:buNone/>
            </a:pPr>
            <a:r>
              <a:rPr lang="en"/>
              <a:t>Order By sorts on the combined results</a:t>
            </a:r>
            <a:endParaRPr/>
          </a:p>
          <a:p>
            <a:pPr marL="0" lvl="0" indent="0" algn="l" rtl="0">
              <a:lnSpc>
                <a:spcPct val="100000"/>
              </a:lnSpc>
              <a:spcBef>
                <a:spcPts val="0"/>
              </a:spcBef>
              <a:spcAft>
                <a:spcPts val="0"/>
              </a:spcAft>
              <a:buSzPts val="1400"/>
              <a:buNone/>
            </a:pPr>
            <a:r>
              <a:rPr lang="en"/>
              <a:t>The columns for each query must match</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g799e04e3a1_0_4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8" name="Google Shape;448;g799e04e3a1_0_4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g799e04e3a1_0_4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3" name="Google Shape;453;g799e04e3a1_0_44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a:t>Filter allows you to apply a WHERE statement that only affects a single column, only for use with aggregate functions.</a:t>
            </a:r>
            <a:endParaRPr/>
          </a:p>
        </p:txBody>
      </p:sp>
      <p:sp>
        <p:nvSpPr>
          <p:cNvPr id="454" name="Google Shape;454;g799e04e3a1_0_44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
              <a:t>49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799e04e3a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 name="Google Shape;104;g799e04e3a1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a:t>Views are virtual tables made up of data from the actual underlying tables via their own queries.  Keeping the data at a remove aids in keeping server data secured</a:t>
            </a:r>
            <a:endParaRPr/>
          </a:p>
          <a:p>
            <a:pPr marL="0" lvl="0" indent="0" algn="l" rtl="0">
              <a:lnSpc>
                <a:spcPct val="100000"/>
              </a:lnSpc>
              <a:spcBef>
                <a:spcPts val="0"/>
              </a:spcBef>
              <a:spcAft>
                <a:spcPts val="0"/>
              </a:spcAft>
              <a:buSzPts val="1400"/>
              <a:buNone/>
            </a:pPr>
            <a:r>
              <a:rPr lang="en"/>
              <a:t>Many tables simply replicate a single underlying table.  Using the more complicated ones can lead to less efficient queries.</a:t>
            </a:r>
            <a:endParaRPr/>
          </a:p>
          <a:p>
            <a:pPr marL="0" lvl="0" indent="0" algn="l" rtl="0">
              <a:lnSpc>
                <a:spcPct val="100000"/>
              </a:lnSpc>
              <a:spcBef>
                <a:spcPts val="0"/>
              </a:spcBef>
              <a:spcAft>
                <a:spcPts val="0"/>
              </a:spcAft>
              <a:buSzPts val="1400"/>
              <a:buNone/>
            </a:pPr>
            <a:r>
              <a:rPr lang="en"/>
              <a:t>So that’s a lot of fields to memorize but hopefully by the end of this presentation you’ll at least learn where to look for the data you wish to access</a:t>
            </a:r>
            <a:endParaRPr/>
          </a:p>
          <a:p>
            <a:pPr marL="0" lvl="0" indent="0" algn="l" rtl="0">
              <a:lnSpc>
                <a:spcPct val="100000"/>
              </a:lnSpc>
              <a:spcBef>
                <a:spcPts val="0"/>
              </a:spcBef>
              <a:spcAft>
                <a:spcPts val="0"/>
              </a:spcAft>
              <a:buSzPts val="1400"/>
              <a:buNone/>
            </a:pPr>
            <a:r>
              <a:rPr lang="en"/>
              <a:t>Pg_catalog provides metadata and system tables for postgres</a:t>
            </a:r>
            <a:endParaRPr/>
          </a:p>
        </p:txBody>
      </p:sp>
      <p:sp>
        <p:nvSpPr>
          <p:cNvPr id="105" name="Google Shape;105;g799e04e3a1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800"/>
              <a:buFont typeface="Arial"/>
              <a:buNone/>
            </a:pPr>
            <a:fld id="{00000000-1234-1234-1234-123412341234}" type="slidenum">
              <a:rPr lang="en"/>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g799e04e3a1_0_4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1" name="Google Shape;461;g799e04e3a1_0_4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a:t>There are a few things of note happening here.  </a:t>
            </a:r>
            <a:endParaRPr/>
          </a:p>
          <a:p>
            <a:pPr marL="0" lvl="0" indent="0" algn="l" rtl="0">
              <a:lnSpc>
                <a:spcPct val="100000"/>
              </a:lnSpc>
              <a:spcBef>
                <a:spcPts val="0"/>
              </a:spcBef>
              <a:spcAft>
                <a:spcPts val="0"/>
              </a:spcAft>
              <a:buSzPts val="1400"/>
              <a:buNone/>
            </a:pPr>
            <a:r>
              <a:rPr lang="en"/>
              <a:t>Similar to our previous example with intersect we are using Union to work with the result of two distinct queries with similar columns.  The first query is what we had before, while the second produces a single row with a total</a:t>
            </a:r>
            <a:endParaRPr/>
          </a:p>
          <a:p>
            <a:pPr marL="0" lvl="0" indent="0" algn="l" rtl="0">
              <a:lnSpc>
                <a:spcPct val="100000"/>
              </a:lnSpc>
              <a:spcBef>
                <a:spcPts val="0"/>
              </a:spcBef>
              <a:spcAft>
                <a:spcPts val="0"/>
              </a:spcAft>
              <a:buSzPts val="1400"/>
              <a:buNone/>
            </a:pPr>
            <a:r>
              <a:rPr lang="en"/>
              <a:t>In the first column we we created a string 'total' which works because the location_code from the top query is also a string.  As this query only produces a single row of results we also do not need to use a GROUP BY statement.</a:t>
            </a:r>
            <a:endParaRPr/>
          </a:p>
          <a:p>
            <a:pPr marL="0" lvl="0" indent="0" algn="l" rtl="0">
              <a:lnSpc>
                <a:spcPct val="100000"/>
              </a:lnSpc>
              <a:spcBef>
                <a:spcPts val="0"/>
              </a:spcBef>
              <a:spcAft>
                <a:spcPts val="0"/>
              </a:spcAft>
              <a:buSzPts val="1400"/>
              <a:buNone/>
            </a:pPr>
            <a:r>
              <a:rPr lang="en"/>
              <a:t>However our sorting is off as we want to shift total to be the last row.</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g799e04e3a1_0_4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8" name="Google Shape;468;g799e04e3a1_0_45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a:t>We can correct for that by using CASE within our order statement</a:t>
            </a:r>
            <a:endParaRPr/>
          </a:p>
          <a:p>
            <a:pPr marL="0" lvl="0" indent="0" algn="l" rtl="0">
              <a:lnSpc>
                <a:spcPct val="100000"/>
              </a:lnSpc>
              <a:spcBef>
                <a:spcPts val="0"/>
              </a:spcBef>
              <a:spcAft>
                <a:spcPts val="0"/>
              </a:spcAft>
              <a:buSzPts val="1400"/>
              <a:buNone/>
            </a:pPr>
            <a:r>
              <a:rPr lang="en"/>
              <a:t>We assign the total row a value of 2, end everything else a value of 1, which will take care of moving it to the bottom of the list</a:t>
            </a:r>
            <a:endParaRPr/>
          </a:p>
          <a:p>
            <a:pPr marL="0" lvl="0" indent="0" algn="l" rtl="0">
              <a:lnSpc>
                <a:spcPct val="100000"/>
              </a:lnSpc>
              <a:spcBef>
                <a:spcPts val="0"/>
              </a:spcBef>
              <a:spcAft>
                <a:spcPts val="0"/>
              </a:spcAft>
              <a:buSzPts val="1400"/>
              <a:buNone/>
            </a:pPr>
            <a:r>
              <a:rPr lang="en"/>
              <a:t>Then we can do a secondary sort on the actual values of the location code to alphabetize them as normal</a:t>
            </a:r>
            <a:endParaRPr/>
          </a:p>
          <a:p>
            <a:pPr marL="0" lvl="0" indent="0" algn="l" rtl="0">
              <a:lnSpc>
                <a:spcPct val="100000"/>
              </a:lnSpc>
              <a:spcBef>
                <a:spcPts val="0"/>
              </a:spcBef>
              <a:spcAft>
                <a:spcPts val="0"/>
              </a:spcAft>
              <a:buSzPts val="1400"/>
              <a:buNone/>
            </a:pPr>
            <a:r>
              <a:rPr lang="en"/>
              <a:t>However due to a quirk of how unions operate you cannot naturally create a custom sort like this against the results of a union.  The work around for this is to treat the unioned query as a subquery and Selecting everything from within.  Then we can simply apply our custom sort to that resulting outer query instead</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g799e04e3a1_0_4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5" name="Google Shape;475;g799e04e3a1_0_46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g799e04e3a1_0_322:notes"/>
          <p:cNvSpPr txBox="1">
            <a:spLocks noGrp="1"/>
          </p:cNvSpPr>
          <p:nvPr>
            <p:ph type="body" idx="1"/>
          </p:nvPr>
        </p:nvSpPr>
        <p:spPr>
          <a:xfrm>
            <a:off x="686098" y="4401155"/>
            <a:ext cx="5485800" cy="3599700"/>
          </a:xfrm>
          <a:prstGeom prst="rect">
            <a:avLst/>
          </a:prstGeom>
          <a:noFill/>
          <a:ln>
            <a:noFill/>
          </a:ln>
        </p:spPr>
        <p:txBody>
          <a:bodyPr spcFirstLastPara="1" wrap="square" lIns="86175" tIns="86175" rIns="86175" bIns="86175" anchor="t" anchorCtr="0">
            <a:noAutofit/>
          </a:bodyPr>
          <a:lstStyle/>
          <a:p>
            <a:pPr marL="0" lvl="0" indent="0" algn="l" rtl="0">
              <a:lnSpc>
                <a:spcPct val="100000"/>
              </a:lnSpc>
              <a:spcBef>
                <a:spcPts val="0"/>
              </a:spcBef>
              <a:spcAft>
                <a:spcPts val="0"/>
              </a:spcAft>
              <a:buSzPts val="1400"/>
              <a:buNone/>
            </a:pPr>
            <a:endParaRPr/>
          </a:p>
        </p:txBody>
      </p:sp>
      <p:sp>
        <p:nvSpPr>
          <p:cNvPr id="480" name="Google Shape;480;g799e04e3a1_0_3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g799e04e3a1_0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6" name="Google Shape;486;g799e04e3a1_0_3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g799e04e3a1_0_3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2" name="Google Shape;492;g799e04e3a1_0_3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799e04e3a1_0_4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9" name="Google Shape;499;g799e04e3a1_0_4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799e04e3a1_0_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1" name="Google Shape;111;g799e04e3a1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799e04e3a1_0_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9" name="Google Shape;119;g799e04e3a1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799e04e3a1_0_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a:t>Many clients have some means of browsing available tables, this is what you see in PGAdmin</a:t>
            </a:r>
            <a:endParaRPr/>
          </a:p>
        </p:txBody>
      </p:sp>
      <p:sp>
        <p:nvSpPr>
          <p:cNvPr id="134" name="Google Shape;134;g799e04e3a1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799e04e3a1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g799e04e3a1_0_3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a:t>I personally like using HeidiSQL as a client which has a more direct data previewing feature.</a:t>
            </a:r>
            <a:endParaRPr/>
          </a:p>
        </p:txBody>
      </p:sp>
      <p:sp>
        <p:nvSpPr>
          <p:cNvPr id="145" name="Google Shape;145;g799e04e3a1_0_3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800"/>
              <a:buFont typeface="Arial"/>
              <a:buNone/>
            </a:pPr>
            <a:fld id="{00000000-1234-1234-1234-123412341234}" type="slidenum">
              <a:rPr lang="en"/>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50"/>
        <p:cNvGrpSpPr/>
        <p:nvPr/>
      </p:nvGrpSpPr>
      <p:grpSpPr>
        <a:xfrm>
          <a:off x="0" y="0"/>
          <a:ext cx="0" cy="0"/>
          <a:chOff x="0" y="0"/>
          <a:chExt cx="0" cy="0"/>
        </a:xfrm>
      </p:grpSpPr>
      <p:sp>
        <p:nvSpPr>
          <p:cNvPr id="51" name="Google Shape;51;p13"/>
          <p:cNvSpPr/>
          <p:nvPr/>
        </p:nvSpPr>
        <p:spPr>
          <a:xfrm>
            <a:off x="7680960" y="4076700"/>
            <a:ext cx="1386900" cy="9870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2" name="Google Shape;52;p13"/>
          <p:cNvSpPr/>
          <p:nvPr/>
        </p:nvSpPr>
        <p:spPr>
          <a:xfrm>
            <a:off x="-1" y="752780"/>
            <a:ext cx="9144000" cy="3162600"/>
          </a:xfrm>
          <a:prstGeom prst="rect">
            <a:avLst/>
          </a:prstGeom>
          <a:gradFill>
            <a:gsLst>
              <a:gs pos="0">
                <a:srgbClr val="0047BA"/>
              </a:gs>
              <a:gs pos="60000">
                <a:srgbClr val="00ACBB"/>
              </a:gs>
              <a:gs pos="100000">
                <a:srgbClr val="00ACBB"/>
              </a:gs>
            </a:gsLst>
            <a:lin ang="5400012"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3" name="Google Shape;53;p13"/>
          <p:cNvSpPr txBox="1">
            <a:spLocks noGrp="1"/>
          </p:cNvSpPr>
          <p:nvPr>
            <p:ph type="ctrTitle"/>
          </p:nvPr>
        </p:nvSpPr>
        <p:spPr>
          <a:xfrm>
            <a:off x="1972353" y="1633698"/>
            <a:ext cx="5199300" cy="585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0"/>
              </a:spcBef>
              <a:spcAft>
                <a:spcPts val="0"/>
              </a:spcAft>
              <a:buClr>
                <a:schemeClr val="lt1"/>
              </a:buClr>
              <a:buSzPts val="2700"/>
              <a:buFont typeface="Arial"/>
              <a:buNone/>
              <a:defRPr sz="2700" b="1" i="0">
                <a:solidFill>
                  <a:schemeClr val="lt1"/>
                </a:solidFill>
                <a:latin typeface="Arial"/>
                <a:ea typeface="Arial"/>
                <a:cs typeface="Arial"/>
                <a:sym typeface="Aria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4" name="Google Shape;54;p13"/>
          <p:cNvSpPr txBox="1">
            <a:spLocks noGrp="1"/>
          </p:cNvSpPr>
          <p:nvPr>
            <p:ph type="subTitle" idx="1"/>
          </p:nvPr>
        </p:nvSpPr>
        <p:spPr>
          <a:xfrm>
            <a:off x="1967105" y="2359818"/>
            <a:ext cx="5209800" cy="2769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lt1"/>
              </a:buClr>
              <a:buSzPts val="1800"/>
              <a:buNone/>
              <a:defRPr sz="1800" i="1">
                <a:solidFill>
                  <a:schemeClr val="lt1"/>
                </a:solidFill>
              </a:defRPr>
            </a:lvl1pPr>
            <a:lvl2pPr lvl="1" algn="ctr" rtl="0">
              <a:lnSpc>
                <a:spcPct val="90000"/>
              </a:lnSpc>
              <a:spcBef>
                <a:spcPts val="1200"/>
              </a:spcBef>
              <a:spcAft>
                <a:spcPts val="0"/>
              </a:spcAft>
              <a:buClr>
                <a:srgbClr val="53575A"/>
              </a:buClr>
              <a:buSzPts val="1500"/>
              <a:buNone/>
              <a:defRPr sz="1500"/>
            </a:lvl2pPr>
            <a:lvl3pPr lvl="2" algn="ctr" rtl="0">
              <a:lnSpc>
                <a:spcPct val="90000"/>
              </a:lnSpc>
              <a:spcBef>
                <a:spcPts val="1200"/>
              </a:spcBef>
              <a:spcAft>
                <a:spcPts val="0"/>
              </a:spcAft>
              <a:buClr>
                <a:srgbClr val="53575A"/>
              </a:buClr>
              <a:buSzPts val="1400"/>
              <a:buNone/>
              <a:defRPr sz="1400"/>
            </a:lvl3pPr>
            <a:lvl4pPr lvl="3" algn="ctr" rtl="0">
              <a:lnSpc>
                <a:spcPct val="90000"/>
              </a:lnSpc>
              <a:spcBef>
                <a:spcPts val="1200"/>
              </a:spcBef>
              <a:spcAft>
                <a:spcPts val="0"/>
              </a:spcAft>
              <a:buClr>
                <a:srgbClr val="53575A"/>
              </a:buClr>
              <a:buSzPts val="1200"/>
              <a:buNone/>
              <a:defRPr sz="1200"/>
            </a:lvl4pPr>
            <a:lvl5pPr lvl="4" algn="ctr" rtl="0">
              <a:lnSpc>
                <a:spcPct val="90000"/>
              </a:lnSpc>
              <a:spcBef>
                <a:spcPts val="1200"/>
              </a:spcBef>
              <a:spcAft>
                <a:spcPts val="0"/>
              </a:spcAft>
              <a:buClr>
                <a:srgbClr val="53575A"/>
              </a:buClr>
              <a:buSzPts val="1200"/>
              <a:buNone/>
              <a:defRPr sz="1200"/>
            </a:lvl5pPr>
            <a:lvl6pPr lvl="5" algn="ctr" rtl="0">
              <a:lnSpc>
                <a:spcPct val="90000"/>
              </a:lnSpc>
              <a:spcBef>
                <a:spcPts val="1200"/>
              </a:spcBef>
              <a:spcAft>
                <a:spcPts val="0"/>
              </a:spcAft>
              <a:buClr>
                <a:schemeClr val="dk1"/>
              </a:buClr>
              <a:buSzPts val="1200"/>
              <a:buNone/>
              <a:defRPr sz="1200"/>
            </a:lvl6pPr>
            <a:lvl7pPr lvl="6" algn="ctr" rtl="0">
              <a:lnSpc>
                <a:spcPct val="90000"/>
              </a:lnSpc>
              <a:spcBef>
                <a:spcPts val="1200"/>
              </a:spcBef>
              <a:spcAft>
                <a:spcPts val="0"/>
              </a:spcAft>
              <a:buClr>
                <a:schemeClr val="dk1"/>
              </a:buClr>
              <a:buSzPts val="1200"/>
              <a:buNone/>
              <a:defRPr sz="1200"/>
            </a:lvl7pPr>
            <a:lvl8pPr lvl="7" algn="ctr" rtl="0">
              <a:lnSpc>
                <a:spcPct val="90000"/>
              </a:lnSpc>
              <a:spcBef>
                <a:spcPts val="1200"/>
              </a:spcBef>
              <a:spcAft>
                <a:spcPts val="0"/>
              </a:spcAft>
              <a:buClr>
                <a:schemeClr val="dk1"/>
              </a:buClr>
              <a:buSzPts val="1200"/>
              <a:buNone/>
              <a:defRPr sz="1200"/>
            </a:lvl8pPr>
            <a:lvl9pPr lvl="8" algn="ctr" rtl="0">
              <a:lnSpc>
                <a:spcPct val="90000"/>
              </a:lnSpc>
              <a:spcBef>
                <a:spcPts val="1200"/>
              </a:spcBef>
              <a:spcAft>
                <a:spcPts val="1200"/>
              </a:spcAft>
              <a:buClr>
                <a:schemeClr val="dk1"/>
              </a:buClr>
              <a:buSzPts val="1200"/>
              <a:buNone/>
              <a:defRPr sz="1200"/>
            </a:lvl9pPr>
          </a:lstStyle>
          <a:p>
            <a:endParaRPr/>
          </a:p>
        </p:txBody>
      </p:sp>
      <p:sp>
        <p:nvSpPr>
          <p:cNvPr id="55" name="Google Shape;55;p13"/>
          <p:cNvSpPr txBox="1"/>
          <p:nvPr/>
        </p:nvSpPr>
        <p:spPr>
          <a:xfrm>
            <a:off x="4102426" y="4649736"/>
            <a:ext cx="4911300" cy="279600"/>
          </a:xfrm>
          <a:prstGeom prst="rect">
            <a:avLst/>
          </a:prstGeom>
          <a:noFill/>
          <a:ln>
            <a:noFill/>
          </a:ln>
        </p:spPr>
        <p:txBody>
          <a:bodyPr spcFirstLastPara="1" wrap="square" lIns="68575" tIns="34275" rIns="68575" bIns="34275" anchor="t" anchorCtr="0">
            <a:noAutofit/>
          </a:bodyPr>
          <a:lstStyle/>
          <a:p>
            <a:pPr marL="0" marR="0" lvl="0" indent="0" algn="r" rtl="0">
              <a:lnSpc>
                <a:spcPct val="143529"/>
              </a:lnSpc>
              <a:spcBef>
                <a:spcPts val="0"/>
              </a:spcBef>
              <a:spcAft>
                <a:spcPts val="0"/>
              </a:spcAft>
              <a:buNone/>
            </a:pPr>
            <a:r>
              <a:rPr lang="en" sz="1300" b="0" i="0" u="none" strike="noStrike" cap="none">
                <a:solidFill>
                  <a:srgbClr val="463A5D"/>
                </a:solidFill>
                <a:latin typeface="Arial"/>
                <a:ea typeface="Arial"/>
                <a:cs typeface="Arial"/>
                <a:sym typeface="Arial"/>
              </a:rPr>
              <a:t>Tuesday, March 23</a:t>
            </a:r>
            <a:r>
              <a:rPr lang="en" sz="1300" b="0" i="0" u="none" strike="noStrike" cap="none" baseline="30000">
                <a:solidFill>
                  <a:srgbClr val="463A5D"/>
                </a:solidFill>
                <a:latin typeface="Arial"/>
                <a:ea typeface="Arial"/>
                <a:cs typeface="Arial"/>
                <a:sym typeface="Arial"/>
              </a:rPr>
              <a:t> </a:t>
            </a:r>
            <a:r>
              <a:rPr lang="en" sz="1300" b="0" i="0" u="none" strike="noStrike" cap="none">
                <a:solidFill>
                  <a:srgbClr val="463A5D"/>
                </a:solidFill>
                <a:latin typeface="Arial"/>
                <a:ea typeface="Arial"/>
                <a:cs typeface="Arial"/>
                <a:sym typeface="Arial"/>
              </a:rPr>
              <a:t>– Thursday, March 25</a:t>
            </a:r>
            <a:endParaRPr sz="1300" b="0" i="0" u="none" strike="noStrike" cap="none" baseline="30000">
              <a:solidFill>
                <a:srgbClr val="463A5D"/>
              </a:solidFill>
              <a:latin typeface="Arial"/>
              <a:ea typeface="Arial"/>
              <a:cs typeface="Arial"/>
              <a:sym typeface="Arial"/>
            </a:endParaRPr>
          </a:p>
        </p:txBody>
      </p:sp>
      <p:sp>
        <p:nvSpPr>
          <p:cNvPr id="56" name="Google Shape;56;p13"/>
          <p:cNvSpPr txBox="1">
            <a:spLocks noGrp="1"/>
          </p:cNvSpPr>
          <p:nvPr>
            <p:ph type="body" idx="2"/>
          </p:nvPr>
        </p:nvSpPr>
        <p:spPr>
          <a:xfrm>
            <a:off x="1968698" y="2898113"/>
            <a:ext cx="5206500" cy="415500"/>
          </a:xfrm>
          <a:prstGeom prst="rect">
            <a:avLst/>
          </a:prstGeom>
          <a:noFill/>
          <a:ln>
            <a:noFill/>
          </a:ln>
        </p:spPr>
        <p:txBody>
          <a:bodyPr spcFirstLastPara="1" wrap="square" lIns="68575" tIns="34275" rIns="68575" bIns="34275" anchor="t" anchorCtr="0">
            <a:normAutofit/>
          </a:bodyPr>
          <a:lstStyle>
            <a:lvl1pPr marL="457200" lvl="0" indent="-228600" algn="ctr" rtl="0">
              <a:lnSpc>
                <a:spcPct val="90000"/>
              </a:lnSpc>
              <a:spcBef>
                <a:spcPts val="800"/>
              </a:spcBef>
              <a:spcAft>
                <a:spcPts val="0"/>
              </a:spcAft>
              <a:buClr>
                <a:schemeClr val="lt1"/>
              </a:buClr>
              <a:buSzPts val="1800"/>
              <a:buNone/>
              <a:defRPr sz="1800">
                <a:solidFill>
                  <a:schemeClr val="lt1"/>
                </a:solidFill>
              </a:defRPr>
            </a:lvl1pPr>
            <a:lvl2pPr marL="914400" lvl="1" indent="-317500" algn="l" rtl="0">
              <a:lnSpc>
                <a:spcPct val="90000"/>
              </a:lnSpc>
              <a:spcBef>
                <a:spcPts val="1200"/>
              </a:spcBef>
              <a:spcAft>
                <a:spcPts val="0"/>
              </a:spcAft>
              <a:buClr>
                <a:srgbClr val="53575A"/>
              </a:buClr>
              <a:buSzPts val="1400"/>
              <a:buChar char="○"/>
              <a:defRPr/>
            </a:lvl2pPr>
            <a:lvl3pPr marL="1371600" lvl="2" indent="-317500" algn="l" rtl="0">
              <a:lnSpc>
                <a:spcPct val="90000"/>
              </a:lnSpc>
              <a:spcBef>
                <a:spcPts val="1200"/>
              </a:spcBef>
              <a:spcAft>
                <a:spcPts val="0"/>
              </a:spcAft>
              <a:buClr>
                <a:srgbClr val="53575A"/>
              </a:buClr>
              <a:buSzPts val="1400"/>
              <a:buChar char="■"/>
              <a:defRPr/>
            </a:lvl3pPr>
            <a:lvl4pPr marL="1828800" lvl="3" indent="-317500" algn="l" rtl="0">
              <a:lnSpc>
                <a:spcPct val="90000"/>
              </a:lnSpc>
              <a:spcBef>
                <a:spcPts val="1200"/>
              </a:spcBef>
              <a:spcAft>
                <a:spcPts val="0"/>
              </a:spcAft>
              <a:buClr>
                <a:srgbClr val="53575A"/>
              </a:buClr>
              <a:buSzPts val="1400"/>
              <a:buChar char="●"/>
              <a:defRPr/>
            </a:lvl4pPr>
            <a:lvl5pPr marL="2286000" lvl="4" indent="-317500" algn="l" rtl="0">
              <a:lnSpc>
                <a:spcPct val="90000"/>
              </a:lnSpc>
              <a:spcBef>
                <a:spcPts val="1200"/>
              </a:spcBef>
              <a:spcAft>
                <a:spcPts val="0"/>
              </a:spcAft>
              <a:buClr>
                <a:srgbClr val="53575A"/>
              </a:buClr>
              <a:buSzPts val="1400"/>
              <a:buChar char="○"/>
              <a:defRPr/>
            </a:lvl5pPr>
            <a:lvl6pPr marL="2743200" lvl="5" indent="-317500" algn="l" rtl="0">
              <a:lnSpc>
                <a:spcPct val="90000"/>
              </a:lnSpc>
              <a:spcBef>
                <a:spcPts val="1200"/>
              </a:spcBef>
              <a:spcAft>
                <a:spcPts val="0"/>
              </a:spcAft>
              <a:buClr>
                <a:schemeClr val="dk1"/>
              </a:buClr>
              <a:buSzPts val="1400"/>
              <a:buChar char="■"/>
              <a:defRPr/>
            </a:lvl6pPr>
            <a:lvl7pPr marL="3200400" lvl="6" indent="-317500" algn="l" rtl="0">
              <a:lnSpc>
                <a:spcPct val="90000"/>
              </a:lnSpc>
              <a:spcBef>
                <a:spcPts val="1200"/>
              </a:spcBef>
              <a:spcAft>
                <a:spcPts val="0"/>
              </a:spcAft>
              <a:buClr>
                <a:schemeClr val="dk1"/>
              </a:buClr>
              <a:buSzPts val="1400"/>
              <a:buChar char="●"/>
              <a:defRPr/>
            </a:lvl7pPr>
            <a:lvl8pPr marL="3657600" lvl="7" indent="-317500" algn="l" rtl="0">
              <a:lnSpc>
                <a:spcPct val="90000"/>
              </a:lnSpc>
              <a:spcBef>
                <a:spcPts val="1200"/>
              </a:spcBef>
              <a:spcAft>
                <a:spcPts val="0"/>
              </a:spcAft>
              <a:buClr>
                <a:schemeClr val="dk1"/>
              </a:buClr>
              <a:buSzPts val="1400"/>
              <a:buChar char="○"/>
              <a:defRPr/>
            </a:lvl8pPr>
            <a:lvl9pPr marL="4114800" lvl="8" indent="-317500" algn="l" rtl="0">
              <a:lnSpc>
                <a:spcPct val="90000"/>
              </a:lnSpc>
              <a:spcBef>
                <a:spcPts val="1200"/>
              </a:spcBef>
              <a:spcAft>
                <a:spcPts val="1200"/>
              </a:spcAft>
              <a:buClr>
                <a:schemeClr val="dk1"/>
              </a:buClr>
              <a:buSzPts val="1400"/>
              <a:buChar char="■"/>
              <a:defRPr/>
            </a:lvl9pPr>
          </a:lstStyle>
          <a:p>
            <a:endParaRPr/>
          </a:p>
        </p:txBody>
      </p:sp>
      <p:sp>
        <p:nvSpPr>
          <p:cNvPr id="57" name="Google Shape;57;p13"/>
          <p:cNvSpPr txBox="1"/>
          <p:nvPr/>
        </p:nvSpPr>
        <p:spPr>
          <a:xfrm>
            <a:off x="0" y="4802080"/>
            <a:ext cx="1651800" cy="253800"/>
          </a:xfrm>
          <a:prstGeom prst="rect">
            <a:avLst/>
          </a:prstGeom>
          <a:solidFill>
            <a:schemeClr val="lt1"/>
          </a:solid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1200" b="0" i="0" u="none" strike="noStrike" cap="none">
                <a:solidFill>
                  <a:schemeClr val="lt1"/>
                </a:solidFill>
                <a:latin typeface="Arial"/>
                <a:ea typeface="Arial"/>
                <a:cs typeface="Arial"/>
                <a:sym typeface="Arial"/>
              </a:rPr>
              <a:t>#IUG2021</a:t>
            </a:r>
            <a:endParaRPr sz="1200" b="0" i="0" u="none" strike="noStrike" cap="none" baseline="30000">
              <a:solidFill>
                <a:schemeClr val="lt1"/>
              </a:solidFill>
              <a:latin typeface="Arial"/>
              <a:ea typeface="Arial"/>
              <a:cs typeface="Arial"/>
              <a:sym typeface="Arial"/>
            </a:endParaRPr>
          </a:p>
        </p:txBody>
      </p:sp>
      <p:pic>
        <p:nvPicPr>
          <p:cNvPr id="58" name="Google Shape;58;p13"/>
          <p:cNvPicPr preferRelativeResize="0"/>
          <p:nvPr/>
        </p:nvPicPr>
        <p:blipFill rotWithShape="1">
          <a:blip r:embed="rId2">
            <a:alphaModFix/>
          </a:blip>
          <a:srcRect/>
          <a:stretch/>
        </p:blipFill>
        <p:spPr>
          <a:xfrm>
            <a:off x="193842" y="4851520"/>
            <a:ext cx="193584" cy="157734"/>
          </a:xfrm>
          <a:prstGeom prst="rect">
            <a:avLst/>
          </a:prstGeom>
          <a:noFill/>
          <a:ln>
            <a:noFill/>
          </a:ln>
        </p:spPr>
      </p:pic>
      <p:grpSp>
        <p:nvGrpSpPr>
          <p:cNvPr id="59" name="Google Shape;59;p13"/>
          <p:cNvGrpSpPr/>
          <p:nvPr/>
        </p:nvGrpSpPr>
        <p:grpSpPr>
          <a:xfrm>
            <a:off x="4000846" y="270437"/>
            <a:ext cx="1142309" cy="979775"/>
            <a:chOff x="5334461" y="360583"/>
            <a:chExt cx="1523079" cy="1306366"/>
          </a:xfrm>
        </p:grpSpPr>
        <p:sp>
          <p:nvSpPr>
            <p:cNvPr id="60" name="Google Shape;60;p13"/>
            <p:cNvSpPr/>
            <p:nvPr/>
          </p:nvSpPr>
          <p:spPr>
            <a:xfrm>
              <a:off x="5393422" y="374697"/>
              <a:ext cx="1405156" cy="1278138"/>
            </a:xfrm>
            <a:custGeom>
              <a:avLst/>
              <a:gdLst/>
              <a:ahLst/>
              <a:cxnLst/>
              <a:rect l="l" t="t" r="r" b="b"/>
              <a:pathLst>
                <a:path w="1405156" h="1278138" extrusionOk="0">
                  <a:moveTo>
                    <a:pt x="702578" y="0"/>
                  </a:moveTo>
                  <a:cubicBezTo>
                    <a:pt x="1090601" y="0"/>
                    <a:pt x="1405156" y="314555"/>
                    <a:pt x="1405156" y="702578"/>
                  </a:cubicBezTo>
                  <a:cubicBezTo>
                    <a:pt x="1405156" y="896589"/>
                    <a:pt x="1326517" y="1072234"/>
                    <a:pt x="1199376" y="1199376"/>
                  </a:cubicBezTo>
                  <a:lnTo>
                    <a:pt x="1103915" y="1278138"/>
                  </a:lnTo>
                  <a:lnTo>
                    <a:pt x="301241" y="1278138"/>
                  </a:lnTo>
                  <a:lnTo>
                    <a:pt x="205780" y="1199376"/>
                  </a:lnTo>
                  <a:cubicBezTo>
                    <a:pt x="78639" y="1072234"/>
                    <a:pt x="0" y="896589"/>
                    <a:pt x="0" y="702578"/>
                  </a:cubicBezTo>
                  <a:cubicBezTo>
                    <a:pt x="0" y="314555"/>
                    <a:pt x="314555" y="0"/>
                    <a:pt x="702578" y="0"/>
                  </a:cubicBezTo>
                  <a:close/>
                </a:path>
              </a:pathLst>
            </a:cu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61" name="Google Shape;61;p13"/>
            <p:cNvPicPr preferRelativeResize="0"/>
            <p:nvPr/>
          </p:nvPicPr>
          <p:blipFill rotWithShape="1">
            <a:blip r:embed="rId3">
              <a:alphaModFix/>
            </a:blip>
            <a:srcRect/>
            <a:stretch/>
          </p:blipFill>
          <p:spPr>
            <a:xfrm>
              <a:off x="5334461" y="360583"/>
              <a:ext cx="1523079" cy="1306366"/>
            </a:xfrm>
            <a:prstGeom prst="rect">
              <a:avLst/>
            </a:prstGeom>
            <a:noFill/>
            <a:ln>
              <a:noFill/>
            </a:ln>
          </p:spPr>
        </p:pic>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62"/>
        <p:cNvGrpSpPr/>
        <p:nvPr/>
      </p:nvGrpSpPr>
      <p:grpSpPr>
        <a:xfrm>
          <a:off x="0" y="0"/>
          <a:ext cx="0" cy="0"/>
          <a:chOff x="0" y="0"/>
          <a:chExt cx="0" cy="0"/>
        </a:xfrm>
      </p:grpSpPr>
      <p:sp>
        <p:nvSpPr>
          <p:cNvPr id="63" name="Google Shape;63;p14"/>
          <p:cNvSpPr/>
          <p:nvPr/>
        </p:nvSpPr>
        <p:spPr>
          <a:xfrm>
            <a:off x="-1" y="410062"/>
            <a:ext cx="9144000" cy="701700"/>
          </a:xfrm>
          <a:prstGeom prst="rect">
            <a:avLst/>
          </a:prstGeom>
          <a:gradFill>
            <a:gsLst>
              <a:gs pos="0">
                <a:srgbClr val="00ACBB"/>
              </a:gs>
              <a:gs pos="42000">
                <a:srgbClr val="00ACBB"/>
              </a:gs>
              <a:gs pos="100000">
                <a:srgbClr val="0047BA"/>
              </a:gs>
            </a:gsLst>
            <a:lin ang="2399891"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4" name="Google Shape;64;p14"/>
          <p:cNvSpPr txBox="1">
            <a:spLocks noGrp="1"/>
          </p:cNvSpPr>
          <p:nvPr>
            <p:ph type="title"/>
          </p:nvPr>
        </p:nvSpPr>
        <p:spPr>
          <a:xfrm>
            <a:off x="387424" y="504993"/>
            <a:ext cx="8312700" cy="5520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lt1"/>
              </a:buClr>
              <a:buSzPts val="2100"/>
              <a:buFont typeface="Arial"/>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5" name="Google Shape;65;p14"/>
          <p:cNvSpPr txBox="1">
            <a:spLocks noGrp="1"/>
          </p:cNvSpPr>
          <p:nvPr>
            <p:ph type="body" idx="1"/>
          </p:nvPr>
        </p:nvSpPr>
        <p:spPr>
          <a:xfrm>
            <a:off x="387424" y="1321723"/>
            <a:ext cx="8312700" cy="3311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rgbClr val="53575A"/>
              </a:buClr>
              <a:buSzPts val="1400"/>
              <a:buChar char="●"/>
              <a:defRPr/>
            </a:lvl1pPr>
            <a:lvl2pPr marL="914400" lvl="1" indent="-317500" algn="l" rtl="0">
              <a:lnSpc>
                <a:spcPct val="90000"/>
              </a:lnSpc>
              <a:spcBef>
                <a:spcPts val="1200"/>
              </a:spcBef>
              <a:spcAft>
                <a:spcPts val="0"/>
              </a:spcAft>
              <a:buClr>
                <a:srgbClr val="53575A"/>
              </a:buClr>
              <a:buSzPts val="1400"/>
              <a:buChar char="○"/>
              <a:defRPr/>
            </a:lvl2pPr>
            <a:lvl3pPr marL="1371600" lvl="2" indent="-317500" algn="l" rtl="0">
              <a:lnSpc>
                <a:spcPct val="90000"/>
              </a:lnSpc>
              <a:spcBef>
                <a:spcPts val="1200"/>
              </a:spcBef>
              <a:spcAft>
                <a:spcPts val="0"/>
              </a:spcAft>
              <a:buClr>
                <a:srgbClr val="53575A"/>
              </a:buClr>
              <a:buSzPts val="1400"/>
              <a:buChar char="■"/>
              <a:defRPr/>
            </a:lvl3pPr>
            <a:lvl4pPr marL="1828800" lvl="3" indent="-317500" algn="l" rtl="0">
              <a:lnSpc>
                <a:spcPct val="90000"/>
              </a:lnSpc>
              <a:spcBef>
                <a:spcPts val="1200"/>
              </a:spcBef>
              <a:spcAft>
                <a:spcPts val="0"/>
              </a:spcAft>
              <a:buClr>
                <a:srgbClr val="53575A"/>
              </a:buClr>
              <a:buSzPts val="1400"/>
              <a:buChar char="●"/>
              <a:defRPr/>
            </a:lvl4pPr>
            <a:lvl5pPr marL="2286000" lvl="4" indent="-317500" algn="l" rtl="0">
              <a:lnSpc>
                <a:spcPct val="90000"/>
              </a:lnSpc>
              <a:spcBef>
                <a:spcPts val="1200"/>
              </a:spcBef>
              <a:spcAft>
                <a:spcPts val="0"/>
              </a:spcAft>
              <a:buClr>
                <a:srgbClr val="53575A"/>
              </a:buClr>
              <a:buSzPts val="1400"/>
              <a:buChar char="○"/>
              <a:defRPr/>
            </a:lvl5pPr>
            <a:lvl6pPr marL="2743200" lvl="5" indent="-317500" algn="l" rtl="0">
              <a:lnSpc>
                <a:spcPct val="90000"/>
              </a:lnSpc>
              <a:spcBef>
                <a:spcPts val="1200"/>
              </a:spcBef>
              <a:spcAft>
                <a:spcPts val="0"/>
              </a:spcAft>
              <a:buClr>
                <a:schemeClr val="dk1"/>
              </a:buClr>
              <a:buSzPts val="1400"/>
              <a:buChar char="■"/>
              <a:defRPr/>
            </a:lvl6pPr>
            <a:lvl7pPr marL="3200400" lvl="6" indent="-317500" algn="l" rtl="0">
              <a:lnSpc>
                <a:spcPct val="90000"/>
              </a:lnSpc>
              <a:spcBef>
                <a:spcPts val="1200"/>
              </a:spcBef>
              <a:spcAft>
                <a:spcPts val="0"/>
              </a:spcAft>
              <a:buClr>
                <a:schemeClr val="dk1"/>
              </a:buClr>
              <a:buSzPts val="1400"/>
              <a:buChar char="●"/>
              <a:defRPr/>
            </a:lvl7pPr>
            <a:lvl8pPr marL="3657600" lvl="7" indent="-317500" algn="l" rtl="0">
              <a:lnSpc>
                <a:spcPct val="90000"/>
              </a:lnSpc>
              <a:spcBef>
                <a:spcPts val="1200"/>
              </a:spcBef>
              <a:spcAft>
                <a:spcPts val="0"/>
              </a:spcAft>
              <a:buClr>
                <a:schemeClr val="dk1"/>
              </a:buClr>
              <a:buSzPts val="1400"/>
              <a:buChar char="○"/>
              <a:defRPr/>
            </a:lvl8pPr>
            <a:lvl9pPr marL="4114800" lvl="8" indent="-317500" algn="l" rtl="0">
              <a:lnSpc>
                <a:spcPct val="90000"/>
              </a:lnSpc>
              <a:spcBef>
                <a:spcPts val="1200"/>
              </a:spcBef>
              <a:spcAft>
                <a:spcPts val="1200"/>
              </a:spcAft>
              <a:buClr>
                <a:schemeClr val="dk1"/>
              </a:buClr>
              <a:buSzPts val="1400"/>
              <a:buChar char="■"/>
              <a:defRPr/>
            </a:lvl9pPr>
          </a:lstStyle>
          <a:p>
            <a:endParaRPr/>
          </a:p>
        </p:txBody>
      </p:sp>
      <p:sp>
        <p:nvSpPr>
          <p:cNvPr id="66" name="Google Shape;66;p14"/>
          <p:cNvSpPr txBox="1">
            <a:spLocks noGrp="1"/>
          </p:cNvSpPr>
          <p:nvPr>
            <p:ph type="sldNum" idx="12"/>
          </p:nvPr>
        </p:nvSpPr>
        <p:spPr>
          <a:xfrm>
            <a:off x="3543300" y="4763401"/>
            <a:ext cx="2057400" cy="273900"/>
          </a:xfrm>
          <a:prstGeom prst="rect">
            <a:avLst/>
          </a:prstGeom>
          <a:noFill/>
          <a:ln>
            <a:noFill/>
          </a:ln>
        </p:spPr>
        <p:txBody>
          <a:bodyPr spcFirstLastPara="1" wrap="square" lIns="68575" tIns="34275" rIns="68575" bIns="34275" anchor="ctr" anchorCtr="0">
            <a:normAutofit/>
          </a:bodyPr>
          <a:lstStyle>
            <a:lvl1pPr marL="0" lvl="0" indent="0" algn="ctr" rtl="0">
              <a:spcBef>
                <a:spcPts val="0"/>
              </a:spcBef>
              <a:buNone/>
              <a:defRPr sz="900" b="0" i="0" u="none" strike="noStrike" cap="none">
                <a:solidFill>
                  <a:srgbClr val="888888"/>
                </a:solidFill>
                <a:latin typeface="Arial"/>
                <a:ea typeface="Arial"/>
                <a:cs typeface="Arial"/>
                <a:sym typeface="Arial"/>
              </a:defRPr>
            </a:lvl1pPr>
            <a:lvl2pPr marL="0" lvl="1" indent="0" algn="ctr" rtl="0">
              <a:spcBef>
                <a:spcPts val="0"/>
              </a:spcBef>
              <a:buNone/>
              <a:defRPr sz="900" b="0" i="0" u="none" strike="noStrike" cap="none">
                <a:solidFill>
                  <a:srgbClr val="888888"/>
                </a:solidFill>
                <a:latin typeface="Arial"/>
                <a:ea typeface="Arial"/>
                <a:cs typeface="Arial"/>
                <a:sym typeface="Arial"/>
              </a:defRPr>
            </a:lvl2pPr>
            <a:lvl3pPr marL="0" lvl="2" indent="0" algn="ctr" rtl="0">
              <a:spcBef>
                <a:spcPts val="0"/>
              </a:spcBef>
              <a:buNone/>
              <a:defRPr sz="900" b="0" i="0" u="none" strike="noStrike" cap="none">
                <a:solidFill>
                  <a:srgbClr val="888888"/>
                </a:solidFill>
                <a:latin typeface="Arial"/>
                <a:ea typeface="Arial"/>
                <a:cs typeface="Arial"/>
                <a:sym typeface="Arial"/>
              </a:defRPr>
            </a:lvl3pPr>
            <a:lvl4pPr marL="0" lvl="3" indent="0" algn="ctr" rtl="0">
              <a:spcBef>
                <a:spcPts val="0"/>
              </a:spcBef>
              <a:buNone/>
              <a:defRPr sz="900" b="0" i="0" u="none" strike="noStrike" cap="none">
                <a:solidFill>
                  <a:srgbClr val="888888"/>
                </a:solidFill>
                <a:latin typeface="Arial"/>
                <a:ea typeface="Arial"/>
                <a:cs typeface="Arial"/>
                <a:sym typeface="Arial"/>
              </a:defRPr>
            </a:lvl4pPr>
            <a:lvl5pPr marL="0" lvl="4" indent="0" algn="ctr" rtl="0">
              <a:spcBef>
                <a:spcPts val="0"/>
              </a:spcBef>
              <a:buNone/>
              <a:defRPr sz="900" b="0" i="0" u="none" strike="noStrike" cap="none">
                <a:solidFill>
                  <a:srgbClr val="888888"/>
                </a:solidFill>
                <a:latin typeface="Arial"/>
                <a:ea typeface="Arial"/>
                <a:cs typeface="Arial"/>
                <a:sym typeface="Arial"/>
              </a:defRPr>
            </a:lvl5pPr>
            <a:lvl6pPr marL="0" lvl="5" indent="0" algn="ctr" rtl="0">
              <a:spcBef>
                <a:spcPts val="0"/>
              </a:spcBef>
              <a:buNone/>
              <a:defRPr sz="900" b="0" i="0" u="none" strike="noStrike" cap="none">
                <a:solidFill>
                  <a:srgbClr val="888888"/>
                </a:solidFill>
                <a:latin typeface="Arial"/>
                <a:ea typeface="Arial"/>
                <a:cs typeface="Arial"/>
                <a:sym typeface="Arial"/>
              </a:defRPr>
            </a:lvl6pPr>
            <a:lvl7pPr marL="0" lvl="6" indent="0" algn="ctr" rtl="0">
              <a:spcBef>
                <a:spcPts val="0"/>
              </a:spcBef>
              <a:buNone/>
              <a:defRPr sz="900" b="0" i="0" u="none" strike="noStrike" cap="none">
                <a:solidFill>
                  <a:srgbClr val="888888"/>
                </a:solidFill>
                <a:latin typeface="Arial"/>
                <a:ea typeface="Arial"/>
                <a:cs typeface="Arial"/>
                <a:sym typeface="Arial"/>
              </a:defRPr>
            </a:lvl7pPr>
            <a:lvl8pPr marL="0" lvl="7" indent="0" algn="ctr" rtl="0">
              <a:spcBef>
                <a:spcPts val="0"/>
              </a:spcBef>
              <a:buNone/>
              <a:defRPr sz="900" b="0" i="0" u="none" strike="noStrike" cap="none">
                <a:solidFill>
                  <a:srgbClr val="888888"/>
                </a:solidFill>
                <a:latin typeface="Arial"/>
                <a:ea typeface="Arial"/>
                <a:cs typeface="Arial"/>
                <a:sym typeface="Arial"/>
              </a:defRPr>
            </a:lvl8pPr>
            <a:lvl9pPr marL="0" lvl="8" indent="0" algn="ctr" rtl="0">
              <a:spcBef>
                <a:spcPts val="0"/>
              </a:spcBef>
              <a:buNone/>
              <a:defRPr sz="900" b="0" i="0" u="none" strike="noStrike" cap="none">
                <a:solidFill>
                  <a:srgbClr val="888888"/>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Section Header">
  <p:cSld name="1_Section Header">
    <p:spTree>
      <p:nvGrpSpPr>
        <p:cNvPr id="1" name="Shape 67"/>
        <p:cNvGrpSpPr/>
        <p:nvPr/>
      </p:nvGrpSpPr>
      <p:grpSpPr>
        <a:xfrm>
          <a:off x="0" y="0"/>
          <a:ext cx="0" cy="0"/>
          <a:chOff x="0" y="0"/>
          <a:chExt cx="0" cy="0"/>
        </a:xfrm>
      </p:grpSpPr>
      <p:sp>
        <p:nvSpPr>
          <p:cNvPr id="68" name="Google Shape;68;p15"/>
          <p:cNvSpPr/>
          <p:nvPr/>
        </p:nvSpPr>
        <p:spPr>
          <a:xfrm>
            <a:off x="-1" y="0"/>
            <a:ext cx="9144000" cy="5143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9" name="Google Shape;69;p15"/>
          <p:cNvSpPr/>
          <p:nvPr/>
        </p:nvSpPr>
        <p:spPr>
          <a:xfrm>
            <a:off x="-1" y="0"/>
            <a:ext cx="9144000" cy="5143500"/>
          </a:xfrm>
          <a:prstGeom prst="rect">
            <a:avLst/>
          </a:prstGeom>
          <a:gradFill>
            <a:gsLst>
              <a:gs pos="0">
                <a:srgbClr val="27AAE1"/>
              </a:gs>
              <a:gs pos="100000">
                <a:srgbClr val="3D174B"/>
              </a:gs>
            </a:gsLst>
            <a:lin ang="2399891"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0" name="Google Shape;70;p15"/>
          <p:cNvSpPr txBox="1">
            <a:spLocks noGrp="1"/>
          </p:cNvSpPr>
          <p:nvPr>
            <p:ph type="title"/>
          </p:nvPr>
        </p:nvSpPr>
        <p:spPr>
          <a:xfrm>
            <a:off x="623888" y="1881495"/>
            <a:ext cx="7886700" cy="6903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0"/>
              </a:spcBef>
              <a:spcAft>
                <a:spcPts val="0"/>
              </a:spcAft>
              <a:buClr>
                <a:schemeClr val="lt1"/>
              </a:buClr>
              <a:buSzPts val="4800"/>
              <a:buFont typeface="Arial"/>
              <a:buNone/>
              <a:defRPr sz="4800">
                <a:solidFill>
                  <a:schemeClr val="l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Title and Content 1" type="obj">
  <p:cSld name="OBJECT">
    <p:spTree>
      <p:nvGrpSpPr>
        <p:cNvPr id="1" name="Shape 71"/>
        <p:cNvGrpSpPr/>
        <p:nvPr/>
      </p:nvGrpSpPr>
      <p:grpSpPr>
        <a:xfrm>
          <a:off x="0" y="0"/>
          <a:ext cx="0" cy="0"/>
          <a:chOff x="0" y="0"/>
          <a:chExt cx="0" cy="0"/>
        </a:xfrm>
      </p:grpSpPr>
      <p:sp>
        <p:nvSpPr>
          <p:cNvPr id="72" name="Google Shape;72;p16"/>
          <p:cNvSpPr/>
          <p:nvPr/>
        </p:nvSpPr>
        <p:spPr>
          <a:xfrm>
            <a:off x="-1" y="410062"/>
            <a:ext cx="9144000" cy="701700"/>
          </a:xfrm>
          <a:prstGeom prst="rect">
            <a:avLst/>
          </a:prstGeom>
          <a:gradFill>
            <a:gsLst>
              <a:gs pos="0">
                <a:srgbClr val="27AAE1"/>
              </a:gs>
              <a:gs pos="100000">
                <a:srgbClr val="3D174B"/>
              </a:gs>
            </a:gsLst>
            <a:lin ang="2399891"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50" b="0" i="0" u="none" strike="noStrike" cap="none">
              <a:solidFill>
                <a:schemeClr val="lt1"/>
              </a:solidFill>
              <a:latin typeface="Arial"/>
              <a:ea typeface="Arial"/>
              <a:cs typeface="Arial"/>
              <a:sym typeface="Arial"/>
            </a:endParaRPr>
          </a:p>
        </p:txBody>
      </p:sp>
      <p:sp>
        <p:nvSpPr>
          <p:cNvPr id="73" name="Google Shape;73;p16"/>
          <p:cNvSpPr txBox="1">
            <a:spLocks noGrp="1"/>
          </p:cNvSpPr>
          <p:nvPr>
            <p:ph type="title"/>
          </p:nvPr>
        </p:nvSpPr>
        <p:spPr>
          <a:xfrm>
            <a:off x="387424" y="504993"/>
            <a:ext cx="8312700" cy="5520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lt1"/>
              </a:buClr>
              <a:buSzPts val="2100"/>
              <a:buFont typeface="Arial"/>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4" name="Google Shape;74;p16"/>
          <p:cNvSpPr txBox="1">
            <a:spLocks noGrp="1"/>
          </p:cNvSpPr>
          <p:nvPr>
            <p:ph type="body" idx="1"/>
          </p:nvPr>
        </p:nvSpPr>
        <p:spPr>
          <a:xfrm>
            <a:off x="387424" y="1321723"/>
            <a:ext cx="8312700" cy="33111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750"/>
              </a:spcBef>
              <a:spcAft>
                <a:spcPts val="0"/>
              </a:spcAft>
              <a:buClr>
                <a:srgbClr val="53575A"/>
              </a:buClr>
              <a:buSzPts val="1800"/>
              <a:buChar char="●"/>
              <a:defRPr/>
            </a:lvl1pPr>
            <a:lvl2pPr marL="914400" lvl="1" indent="-342900" algn="l" rtl="0">
              <a:lnSpc>
                <a:spcPct val="90000"/>
              </a:lnSpc>
              <a:spcBef>
                <a:spcPts val="1200"/>
              </a:spcBef>
              <a:spcAft>
                <a:spcPts val="0"/>
              </a:spcAft>
              <a:buClr>
                <a:srgbClr val="53575A"/>
              </a:buClr>
              <a:buSzPts val="1800"/>
              <a:buChar char="○"/>
              <a:defRPr/>
            </a:lvl2pPr>
            <a:lvl3pPr marL="1371600" lvl="2" indent="-342900" algn="l" rtl="0">
              <a:lnSpc>
                <a:spcPct val="90000"/>
              </a:lnSpc>
              <a:spcBef>
                <a:spcPts val="1200"/>
              </a:spcBef>
              <a:spcAft>
                <a:spcPts val="0"/>
              </a:spcAft>
              <a:buClr>
                <a:srgbClr val="53575A"/>
              </a:buClr>
              <a:buSzPts val="1800"/>
              <a:buChar char="■"/>
              <a:defRPr/>
            </a:lvl3pPr>
            <a:lvl4pPr marL="1828800" lvl="3" indent="-342900" algn="l" rtl="0">
              <a:lnSpc>
                <a:spcPct val="90000"/>
              </a:lnSpc>
              <a:spcBef>
                <a:spcPts val="1200"/>
              </a:spcBef>
              <a:spcAft>
                <a:spcPts val="0"/>
              </a:spcAft>
              <a:buClr>
                <a:srgbClr val="53575A"/>
              </a:buClr>
              <a:buSzPts val="1800"/>
              <a:buChar char="●"/>
              <a:defRPr/>
            </a:lvl4pPr>
            <a:lvl5pPr marL="2286000" lvl="4" indent="-342900" algn="l" rtl="0">
              <a:lnSpc>
                <a:spcPct val="90000"/>
              </a:lnSpc>
              <a:spcBef>
                <a:spcPts val="1200"/>
              </a:spcBef>
              <a:spcAft>
                <a:spcPts val="0"/>
              </a:spcAft>
              <a:buClr>
                <a:srgbClr val="53575A"/>
              </a:buClr>
              <a:buSzPts val="1800"/>
              <a:buChar char="○"/>
              <a:defRPr/>
            </a:lvl5pPr>
            <a:lvl6pPr marL="2743200" lvl="5" indent="-342900" algn="l" rtl="0">
              <a:lnSpc>
                <a:spcPct val="90000"/>
              </a:lnSpc>
              <a:spcBef>
                <a:spcPts val="1200"/>
              </a:spcBef>
              <a:spcAft>
                <a:spcPts val="0"/>
              </a:spcAft>
              <a:buClr>
                <a:schemeClr val="dk1"/>
              </a:buClr>
              <a:buSzPts val="1800"/>
              <a:buChar char="■"/>
              <a:defRPr/>
            </a:lvl6pPr>
            <a:lvl7pPr marL="3200400" lvl="6" indent="-342900" algn="l" rtl="0">
              <a:lnSpc>
                <a:spcPct val="90000"/>
              </a:lnSpc>
              <a:spcBef>
                <a:spcPts val="1200"/>
              </a:spcBef>
              <a:spcAft>
                <a:spcPts val="0"/>
              </a:spcAft>
              <a:buClr>
                <a:schemeClr val="dk1"/>
              </a:buClr>
              <a:buSzPts val="1800"/>
              <a:buChar char="●"/>
              <a:defRPr/>
            </a:lvl7pPr>
            <a:lvl8pPr marL="3657600" lvl="7" indent="-342900" algn="l" rtl="0">
              <a:lnSpc>
                <a:spcPct val="90000"/>
              </a:lnSpc>
              <a:spcBef>
                <a:spcPts val="1200"/>
              </a:spcBef>
              <a:spcAft>
                <a:spcPts val="0"/>
              </a:spcAft>
              <a:buClr>
                <a:schemeClr val="dk1"/>
              </a:buClr>
              <a:buSzPts val="1800"/>
              <a:buChar char="○"/>
              <a:defRPr/>
            </a:lvl8pPr>
            <a:lvl9pPr marL="4114800" lvl="8" indent="-342900" algn="l" rtl="0">
              <a:lnSpc>
                <a:spcPct val="90000"/>
              </a:lnSpc>
              <a:spcBef>
                <a:spcPts val="1200"/>
              </a:spcBef>
              <a:spcAft>
                <a:spcPts val="120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5.xml"/><Relationship Id="rId4" Type="http://schemas.openxmlformats.org/officeDocument/2006/relationships/hyperlink" Target="https://site-checker.cincy.pl/iug2021/sierra_view?sql=SELECT+*%0D%0AFROM%0D%0Arecord_metadata%0D%0ALIMIT+100"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innovativeusers.org/forum/getting-started/14114-l05-the-unofficial-guide-to-sierra-s-sql-views" TargetMode="External"/><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hyperlink" Target="https://www.postgresql.org/docs/current/datatype.html" TargetMode="External"/><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hyperlink" Target="https://www.postgresql.org/docs/current/datatype-datetime.html" TargetMode="External"/><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hyperlink" Target="https://www.postgresql.org/docs/current/functions-formatting.html" TargetMode="External"/><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hyperlink" Target="https://www.postgresql.org/docs/9.1/functions-datetime.html" TargetMode="External"/><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hyperlink" Target="https://www.postgresql.org/docs/9.5/functions-aggregate.html" TargetMode="External"/><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hyperlink" Target="https://www.postgresql.org/docs/9.1/functions-string.html" TargetMode="External"/><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hyperlink" Target="https://www.postgresql.org/docs/9.3/functions-window.html" TargetMode="External"/><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4.xml"/><Relationship Id="rId1" Type="http://schemas.openxmlformats.org/officeDocument/2006/relationships/slideLayout" Target="../slideLayouts/slideLayout13.xml"/><Relationship Id="rId4" Type="http://schemas.openxmlformats.org/officeDocument/2006/relationships/image" Target="../media/image32.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hyperlink" Target="https://site-checker.cincy.pl/iug2021/" TargetMode="External"/><Relationship Id="rId2" Type="http://schemas.openxmlformats.org/officeDocument/2006/relationships/notesSlide" Target="../notesSlides/notesSlide53.xml"/><Relationship Id="rId1" Type="http://schemas.openxmlformats.org/officeDocument/2006/relationships/slideLayout" Target="../slideLayouts/slideLayout13.xml"/><Relationship Id="rId6" Type="http://schemas.openxmlformats.org/officeDocument/2006/relationships/hyperlink" Target="https://mystery.knightlab.com/" TargetMode="External"/><Relationship Id="rId5" Type="http://schemas.openxmlformats.org/officeDocument/2006/relationships/hyperlink" Target="https://stackoverflow.com/" TargetMode="External"/><Relationship Id="rId4" Type="http://schemas.openxmlformats.org/officeDocument/2006/relationships/hyperlink" Target="https://www.postgresql.org/docs/10/static/queries.html"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https://howtosql.cincy.pl/iug2021/" TargetMode="External"/><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6.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hyperlink" Target="http://techdocs.iii.com/sierradna/" TargetMode="External"/><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hyperlink" Target="https://www.pgadmin.org/"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heidisql.com/" TargetMode="External"/><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7"/>
          <p:cNvSpPr txBox="1">
            <a:spLocks noGrp="1"/>
          </p:cNvSpPr>
          <p:nvPr>
            <p:ph type="ctrTitle"/>
          </p:nvPr>
        </p:nvSpPr>
        <p:spPr>
          <a:xfrm>
            <a:off x="1972353" y="1633698"/>
            <a:ext cx="5199300" cy="585300"/>
          </a:xfrm>
          <a:prstGeom prst="rect">
            <a:avLst/>
          </a:prstGeom>
        </p:spPr>
        <p:txBody>
          <a:bodyPr spcFirstLastPara="1" wrap="square" lIns="68575" tIns="34275" rIns="68575" bIns="34275" anchor="t" anchorCtr="0">
            <a:normAutofit/>
          </a:bodyPr>
          <a:lstStyle/>
          <a:p>
            <a:pPr marL="0" lvl="0" indent="0" algn="ctr" rtl="0">
              <a:spcBef>
                <a:spcPts val="0"/>
              </a:spcBef>
              <a:spcAft>
                <a:spcPts val="0"/>
              </a:spcAft>
              <a:buNone/>
            </a:pPr>
            <a:r>
              <a:rPr lang="en"/>
              <a:t>How to SQL</a:t>
            </a:r>
            <a:endParaRPr/>
          </a:p>
        </p:txBody>
      </p:sp>
      <p:sp>
        <p:nvSpPr>
          <p:cNvPr id="80" name="Google Shape;80;p17"/>
          <p:cNvSpPr txBox="1">
            <a:spLocks noGrp="1"/>
          </p:cNvSpPr>
          <p:nvPr>
            <p:ph type="subTitle" idx="1"/>
          </p:nvPr>
        </p:nvSpPr>
        <p:spPr>
          <a:xfrm>
            <a:off x="1967105" y="2359818"/>
            <a:ext cx="5209800" cy="276900"/>
          </a:xfrm>
          <a:prstGeom prst="rect">
            <a:avLst/>
          </a:prstGeom>
        </p:spPr>
        <p:txBody>
          <a:bodyPr spcFirstLastPara="1" wrap="square" lIns="68575" tIns="34275" rIns="68575" bIns="34275" anchor="t" anchorCtr="0">
            <a:noAutofit/>
          </a:bodyPr>
          <a:lstStyle/>
          <a:p>
            <a:pPr marL="0" lvl="0" indent="0" algn="ctr" rtl="0">
              <a:spcBef>
                <a:spcPts val="800"/>
              </a:spcBef>
              <a:spcAft>
                <a:spcPts val="1200"/>
              </a:spcAft>
              <a:buNone/>
            </a:pPr>
            <a:r>
              <a:rPr lang="en" sz="3000"/>
              <a:t>Part 2</a:t>
            </a:r>
            <a:endParaRPr sz="3000"/>
          </a:p>
        </p:txBody>
      </p:sp>
      <p:sp>
        <p:nvSpPr>
          <p:cNvPr id="81" name="Google Shape;81;p17"/>
          <p:cNvSpPr txBox="1">
            <a:spLocks noGrp="1"/>
          </p:cNvSpPr>
          <p:nvPr>
            <p:ph type="body" idx="2"/>
          </p:nvPr>
        </p:nvSpPr>
        <p:spPr>
          <a:xfrm>
            <a:off x="601900" y="2898125"/>
            <a:ext cx="7824600" cy="415500"/>
          </a:xfrm>
          <a:prstGeom prst="rect">
            <a:avLst/>
          </a:prstGeom>
        </p:spPr>
        <p:txBody>
          <a:bodyPr spcFirstLastPara="1" wrap="square" lIns="68575" tIns="34275" rIns="68575" bIns="34275" anchor="t" anchorCtr="0">
            <a:noAutofit/>
          </a:bodyPr>
          <a:lstStyle/>
          <a:p>
            <a:pPr marL="0" lvl="0" indent="0" algn="ctr" rtl="0">
              <a:lnSpc>
                <a:spcPct val="70000"/>
              </a:lnSpc>
              <a:spcBef>
                <a:spcPts val="800"/>
              </a:spcBef>
              <a:spcAft>
                <a:spcPts val="0"/>
              </a:spcAft>
              <a:buNone/>
            </a:pPr>
            <a:endParaRPr b="1"/>
          </a:p>
          <a:p>
            <a:pPr marL="0" lvl="0" indent="0" algn="ctr" rtl="0">
              <a:lnSpc>
                <a:spcPct val="70000"/>
              </a:lnSpc>
              <a:spcBef>
                <a:spcPts val="1200"/>
              </a:spcBef>
              <a:spcAft>
                <a:spcPts val="0"/>
              </a:spcAft>
              <a:buNone/>
            </a:pPr>
            <a:r>
              <a:rPr lang="en" b="1"/>
              <a:t>Jeremy Goldstein</a:t>
            </a:r>
            <a:r>
              <a:rPr lang="en"/>
              <a:t>: Minuteman Library Network</a:t>
            </a:r>
            <a:endParaRPr/>
          </a:p>
          <a:p>
            <a:pPr marL="0" lvl="0" indent="0" algn="ctr" rtl="0">
              <a:lnSpc>
                <a:spcPct val="70000"/>
              </a:lnSpc>
              <a:spcBef>
                <a:spcPts val="1200"/>
              </a:spcBef>
              <a:spcAft>
                <a:spcPts val="1200"/>
              </a:spcAft>
              <a:buNone/>
            </a:pPr>
            <a:r>
              <a:rPr lang="en" b="1"/>
              <a:t>Ray Voelker: </a:t>
            </a:r>
            <a:r>
              <a:rPr lang="en">
                <a:solidFill>
                  <a:srgbClr val="FFFFFF"/>
                </a:solidFill>
              </a:rPr>
              <a:t>The Public Library of Cincinnati and Hamilton County</a:t>
            </a:r>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155" name="Google Shape;155;p26"/>
          <p:cNvPicPr preferRelativeResize="0"/>
          <p:nvPr/>
        </p:nvPicPr>
        <p:blipFill rotWithShape="1">
          <a:blip r:embed="rId3">
            <a:alphaModFix/>
          </a:blip>
          <a:srcRect/>
          <a:stretch/>
        </p:blipFill>
        <p:spPr>
          <a:xfrm>
            <a:off x="1284997" y="1196402"/>
            <a:ext cx="6589422" cy="3937248"/>
          </a:xfrm>
          <a:prstGeom prst="rect">
            <a:avLst/>
          </a:prstGeom>
          <a:noFill/>
          <a:ln>
            <a:noFill/>
          </a:ln>
          <a:effectLst>
            <a:outerShdw blurRad="50800" dist="38100" dir="8100000" algn="tr" rotWithShape="0">
              <a:srgbClr val="000000">
                <a:alpha val="40000"/>
              </a:srgbClr>
            </a:outerShdw>
          </a:effectLst>
        </p:spPr>
      </p:pic>
      <p:sp>
        <p:nvSpPr>
          <p:cNvPr id="156" name="Google Shape;156;p26"/>
          <p:cNvSpPr txBox="1">
            <a:spLocks noGrp="1"/>
          </p:cNvSpPr>
          <p:nvPr>
            <p:ph type="title"/>
          </p:nvPr>
        </p:nvSpPr>
        <p:spPr>
          <a:xfrm>
            <a:off x="387424" y="504993"/>
            <a:ext cx="8312700" cy="552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2100"/>
              <a:buFont typeface="Arial"/>
              <a:buNone/>
            </a:pPr>
            <a:r>
              <a:rPr lang="en"/>
              <a:t>The Query Based Approach</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7"/>
          <p:cNvSpPr txBox="1">
            <a:spLocks noGrp="1"/>
          </p:cNvSpPr>
          <p:nvPr>
            <p:ph type="title"/>
          </p:nvPr>
        </p:nvSpPr>
        <p:spPr>
          <a:xfrm>
            <a:off x="387424" y="504993"/>
            <a:ext cx="8312700" cy="552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2100"/>
              <a:buFont typeface="Arial"/>
              <a:buNone/>
            </a:pPr>
            <a:r>
              <a:rPr lang="en"/>
              <a:t>The Query Based Approach</a:t>
            </a:r>
            <a:endParaRPr/>
          </a:p>
        </p:txBody>
      </p:sp>
      <p:pic>
        <p:nvPicPr>
          <p:cNvPr id="163" name="Google Shape;163;p27"/>
          <p:cNvPicPr preferRelativeResize="0"/>
          <p:nvPr/>
        </p:nvPicPr>
        <p:blipFill>
          <a:blip r:embed="rId3">
            <a:alphaModFix/>
          </a:blip>
          <a:stretch>
            <a:fillRect/>
          </a:stretch>
        </p:blipFill>
        <p:spPr>
          <a:xfrm>
            <a:off x="657538" y="1209399"/>
            <a:ext cx="7772475" cy="3480925"/>
          </a:xfrm>
          <a:prstGeom prst="rect">
            <a:avLst/>
          </a:prstGeom>
          <a:noFill/>
          <a:ln>
            <a:noFill/>
          </a:ln>
          <a:effectLst>
            <a:outerShdw blurRad="57150" dist="19050" dir="5400000" algn="bl" rotWithShape="0">
              <a:srgbClr val="000000">
                <a:alpha val="50000"/>
              </a:srgbClr>
            </a:outerShdw>
          </a:effectLst>
        </p:spPr>
      </p:pic>
      <p:sp>
        <p:nvSpPr>
          <p:cNvPr id="164" name="Google Shape;164;p27"/>
          <p:cNvSpPr txBox="1"/>
          <p:nvPr/>
        </p:nvSpPr>
        <p:spPr>
          <a:xfrm>
            <a:off x="164375" y="4690319"/>
            <a:ext cx="8758800" cy="346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2400"/>
              <a:buFont typeface="Times New Roman"/>
              <a:buNone/>
            </a:pPr>
            <a:r>
              <a:rPr lang="en" sz="2400" dirty="0">
                <a:solidFill>
                  <a:schemeClr val="dk1"/>
                </a:solidFill>
                <a:latin typeface="Times New Roman"/>
                <a:ea typeface="Times New Roman"/>
                <a:cs typeface="Times New Roman"/>
                <a:sym typeface="Times New Roman"/>
              </a:rPr>
              <a:t>Works with </a:t>
            </a:r>
            <a:r>
              <a:rPr lang="en" sz="2400" u="sng" dirty="0">
                <a:solidFill>
                  <a:schemeClr val="hlink"/>
                </a:solidFill>
                <a:latin typeface="Times New Roman"/>
                <a:ea typeface="Times New Roman"/>
                <a:cs typeface="Times New Roman"/>
                <a:sym typeface="Times New Roman"/>
                <a:hlinkClick r:id="rId4"/>
              </a:rPr>
              <a:t>the </a:t>
            </a:r>
            <a:r>
              <a:rPr lang="en" sz="2400" u="sng" dirty="0" smtClean="0">
                <a:solidFill>
                  <a:schemeClr val="hlink"/>
                </a:solidFill>
                <a:latin typeface="Times New Roman"/>
                <a:ea typeface="Times New Roman"/>
                <a:cs typeface="Times New Roman"/>
                <a:sym typeface="Times New Roman"/>
                <a:hlinkClick r:id="rId4"/>
              </a:rPr>
              <a:t>SQL Sandbox from </a:t>
            </a:r>
            <a:r>
              <a:rPr lang="en" sz="2400" u="sng" dirty="0">
                <a:solidFill>
                  <a:schemeClr val="hlink"/>
                </a:solidFill>
                <a:latin typeface="Times New Roman"/>
                <a:ea typeface="Times New Roman"/>
                <a:cs typeface="Times New Roman"/>
                <a:sym typeface="Times New Roman"/>
                <a:hlinkClick r:id="rId4"/>
              </a:rPr>
              <a:t>Part 1</a:t>
            </a:r>
            <a:r>
              <a:rPr lang="en" sz="2400" dirty="0">
                <a:solidFill>
                  <a:schemeClr val="dk1"/>
                </a:solidFill>
                <a:latin typeface="Times New Roman"/>
                <a:ea typeface="Times New Roman"/>
                <a:cs typeface="Times New Roman"/>
                <a:sym typeface="Times New Roman"/>
              </a:rPr>
              <a:t> too</a:t>
            </a:r>
            <a:endParaRPr sz="1800" b="0" i="0" u="none" strike="noStrike" cap="none" dirty="0">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8"/>
          <p:cNvSpPr txBox="1">
            <a:spLocks noGrp="1"/>
          </p:cNvSpPr>
          <p:nvPr>
            <p:ph type="title"/>
          </p:nvPr>
        </p:nvSpPr>
        <p:spPr>
          <a:xfrm>
            <a:off x="387424" y="504993"/>
            <a:ext cx="8312700" cy="5520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
              <a:t>A Shameless Plug</a:t>
            </a:r>
            <a:endParaRPr/>
          </a:p>
        </p:txBody>
      </p:sp>
      <p:sp>
        <p:nvSpPr>
          <p:cNvPr id="170" name="Google Shape;170;p28"/>
          <p:cNvSpPr txBox="1"/>
          <p:nvPr/>
        </p:nvSpPr>
        <p:spPr>
          <a:xfrm>
            <a:off x="192600" y="2195695"/>
            <a:ext cx="8758800" cy="1286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2400"/>
              <a:buFont typeface="Times New Roman"/>
              <a:buNone/>
            </a:pPr>
            <a:r>
              <a:rPr lang="en" sz="2400">
                <a:solidFill>
                  <a:schemeClr val="dk1"/>
                </a:solidFill>
                <a:latin typeface="Times New Roman"/>
                <a:ea typeface="Times New Roman"/>
                <a:cs typeface="Times New Roman"/>
                <a:sym typeface="Times New Roman"/>
              </a:rPr>
              <a:t>For more see 2020 presentation:</a:t>
            </a:r>
            <a:endParaRPr sz="2400">
              <a:solidFill>
                <a:schemeClr val="dk1"/>
              </a:solidFill>
              <a:latin typeface="Times New Roman"/>
              <a:ea typeface="Times New Roman"/>
              <a:cs typeface="Times New Roman"/>
              <a:sym typeface="Times New Roman"/>
            </a:endParaRPr>
          </a:p>
          <a:p>
            <a:pPr marL="0" marR="0" lvl="0" indent="0" algn="ctr" rtl="0">
              <a:spcBef>
                <a:spcPts val="0"/>
              </a:spcBef>
              <a:spcAft>
                <a:spcPts val="0"/>
              </a:spcAft>
              <a:buClr>
                <a:schemeClr val="dk1"/>
              </a:buClr>
              <a:buSzPts val="2400"/>
              <a:buFont typeface="Times New Roman"/>
              <a:buNone/>
            </a:pPr>
            <a:r>
              <a:rPr lang="en" sz="2400" u="sng">
                <a:solidFill>
                  <a:schemeClr val="hlink"/>
                </a:solidFill>
                <a:latin typeface="Times New Roman"/>
                <a:ea typeface="Times New Roman"/>
                <a:cs typeface="Times New Roman"/>
                <a:sym typeface="Times New Roman"/>
                <a:hlinkClick r:id="rId3"/>
              </a:rPr>
              <a:t>The Unofficial Guide to Sierra's SQL Views</a:t>
            </a:r>
            <a:endParaRPr sz="2400">
              <a:solidFill>
                <a:schemeClr val="dk1"/>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9"/>
          <p:cNvSpPr txBox="1">
            <a:spLocks noGrp="1"/>
          </p:cNvSpPr>
          <p:nvPr>
            <p:ph type="title"/>
          </p:nvPr>
        </p:nvSpPr>
        <p:spPr>
          <a:xfrm>
            <a:off x="623888" y="1881495"/>
            <a:ext cx="7886700" cy="690300"/>
          </a:xfrm>
          <a:prstGeom prst="rect">
            <a:avLst/>
          </a:prstGeom>
          <a:noFill/>
          <a:ln>
            <a:noFill/>
          </a:ln>
        </p:spPr>
        <p:txBody>
          <a:bodyPr spcFirstLastPara="1" wrap="square" lIns="91425" tIns="45700" rIns="91425" bIns="45700" anchor="t" anchorCtr="0">
            <a:normAutofit fontScale="90000"/>
          </a:bodyPr>
          <a:lstStyle/>
          <a:p>
            <a:pPr marL="0" lvl="0" indent="0" algn="ctr" rtl="0">
              <a:lnSpc>
                <a:spcPct val="90000"/>
              </a:lnSpc>
              <a:spcBef>
                <a:spcPts val="0"/>
              </a:spcBef>
              <a:spcAft>
                <a:spcPts val="0"/>
              </a:spcAft>
              <a:buSzPct val="100000"/>
              <a:buNone/>
            </a:pPr>
            <a:r>
              <a:rPr lang="en"/>
              <a:t>Casting and Data Types</a:t>
            </a:r>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0"/>
          <p:cNvSpPr txBox="1">
            <a:spLocks noGrp="1"/>
          </p:cNvSpPr>
          <p:nvPr>
            <p:ph type="title"/>
          </p:nvPr>
        </p:nvSpPr>
        <p:spPr>
          <a:xfrm>
            <a:off x="387424" y="504993"/>
            <a:ext cx="8312700" cy="552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2800"/>
              <a:buNone/>
            </a:pPr>
            <a:r>
              <a:rPr lang="en"/>
              <a:t>Data Types</a:t>
            </a:r>
            <a:endParaRPr/>
          </a:p>
        </p:txBody>
      </p:sp>
      <p:sp>
        <p:nvSpPr>
          <p:cNvPr id="181" name="Google Shape;181;p30"/>
          <p:cNvSpPr txBox="1">
            <a:spLocks noGrp="1"/>
          </p:cNvSpPr>
          <p:nvPr>
            <p:ph type="body" idx="1"/>
          </p:nvPr>
        </p:nvSpPr>
        <p:spPr>
          <a:xfrm>
            <a:off x="387424" y="1321723"/>
            <a:ext cx="8312700" cy="33111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480"/>
              </a:spcBef>
              <a:spcAft>
                <a:spcPts val="0"/>
              </a:spcAft>
              <a:buClr>
                <a:schemeClr val="dk1"/>
              </a:buClr>
              <a:buSzPts val="1100"/>
              <a:buFont typeface="Arial"/>
              <a:buNone/>
            </a:pPr>
            <a:r>
              <a:rPr lang="en" sz="1400" u="sng">
                <a:solidFill>
                  <a:schemeClr val="hlink"/>
                </a:solidFill>
                <a:hlinkClick r:id="rId3"/>
              </a:rPr>
              <a:t>https://www.postgresql.org/docs/current/datatype.html</a:t>
            </a:r>
            <a:endParaRPr sz="1400">
              <a:solidFill>
                <a:schemeClr val="dk1"/>
              </a:solidFill>
            </a:endParaRPr>
          </a:p>
          <a:p>
            <a:pPr marL="457200" lvl="0" indent="-330200" algn="l" rtl="0">
              <a:lnSpc>
                <a:spcPct val="100000"/>
              </a:lnSpc>
              <a:spcBef>
                <a:spcPts val="480"/>
              </a:spcBef>
              <a:spcAft>
                <a:spcPts val="0"/>
              </a:spcAft>
              <a:buClr>
                <a:schemeClr val="dk1"/>
              </a:buClr>
              <a:buSzPts val="1600"/>
              <a:buFont typeface="Arial"/>
              <a:buChar char="●"/>
            </a:pPr>
            <a:r>
              <a:rPr lang="en" sz="1600">
                <a:solidFill>
                  <a:schemeClr val="dk1"/>
                </a:solidFill>
              </a:rPr>
              <a:t>Some important and common PostgreSQL data types to understand</a:t>
            </a:r>
            <a:endParaRPr sz="1600">
              <a:solidFill>
                <a:schemeClr val="dk1"/>
              </a:solidFill>
            </a:endParaRPr>
          </a:p>
          <a:p>
            <a:pPr marL="914400" lvl="1" indent="-330200" algn="l" rtl="0">
              <a:lnSpc>
                <a:spcPct val="100000"/>
              </a:lnSpc>
              <a:spcBef>
                <a:spcPts val="0"/>
              </a:spcBef>
              <a:spcAft>
                <a:spcPts val="0"/>
              </a:spcAft>
              <a:buClr>
                <a:schemeClr val="dk1"/>
              </a:buClr>
              <a:buSzPts val="1600"/>
              <a:buFont typeface="Arial"/>
              <a:buChar char="○"/>
            </a:pPr>
            <a:r>
              <a:rPr lang="en" sz="1600" b="1">
                <a:solidFill>
                  <a:schemeClr val="dk1"/>
                </a:solidFill>
              </a:rPr>
              <a:t>INTEGER</a:t>
            </a:r>
            <a:r>
              <a:rPr lang="en" sz="1600">
                <a:solidFill>
                  <a:schemeClr val="dk1"/>
                </a:solidFill>
              </a:rPr>
              <a:t>: signed, four-byte integer (`1`, `-1`, `42`, etc)</a:t>
            </a:r>
            <a:endParaRPr sz="1600">
              <a:solidFill>
                <a:schemeClr val="dk1"/>
              </a:solidFill>
            </a:endParaRPr>
          </a:p>
          <a:p>
            <a:pPr marL="914400" lvl="1" indent="-330200" algn="l" rtl="0">
              <a:lnSpc>
                <a:spcPct val="100000"/>
              </a:lnSpc>
              <a:spcBef>
                <a:spcPts val="0"/>
              </a:spcBef>
              <a:spcAft>
                <a:spcPts val="0"/>
              </a:spcAft>
              <a:buClr>
                <a:schemeClr val="dk1"/>
              </a:buClr>
              <a:buSzPts val="1600"/>
              <a:buFont typeface="Arial"/>
              <a:buChar char="○"/>
            </a:pPr>
            <a:r>
              <a:rPr lang="en" sz="1600" b="1">
                <a:solidFill>
                  <a:schemeClr val="dk1"/>
                </a:solidFill>
              </a:rPr>
              <a:t>NUMERIC</a:t>
            </a:r>
            <a:r>
              <a:rPr lang="en" sz="1600">
                <a:solidFill>
                  <a:schemeClr val="dk1"/>
                </a:solidFill>
              </a:rPr>
              <a:t>: real number or </a:t>
            </a:r>
            <a:r>
              <a:rPr lang="en" sz="1600" b="1">
                <a:solidFill>
                  <a:schemeClr val="dk1"/>
                </a:solidFill>
              </a:rPr>
              <a:t>NUMERIC(p,s)</a:t>
            </a:r>
            <a:r>
              <a:rPr lang="en" sz="1600">
                <a:solidFill>
                  <a:schemeClr val="dk1"/>
                </a:solidFill>
              </a:rPr>
              <a:t> with p digits with s number after the decimal point</a:t>
            </a:r>
            <a:endParaRPr sz="1600">
              <a:solidFill>
                <a:schemeClr val="dk1"/>
              </a:solidFill>
            </a:endParaRPr>
          </a:p>
          <a:p>
            <a:pPr marL="1371600" lvl="2" indent="-330200" algn="l" rtl="0">
              <a:lnSpc>
                <a:spcPct val="100000"/>
              </a:lnSpc>
              <a:spcBef>
                <a:spcPts val="0"/>
              </a:spcBef>
              <a:spcAft>
                <a:spcPts val="0"/>
              </a:spcAft>
              <a:buClr>
                <a:schemeClr val="dk1"/>
              </a:buClr>
              <a:buSzPts val="1600"/>
              <a:buChar char="■"/>
            </a:pPr>
            <a:r>
              <a:rPr lang="en" b="1">
                <a:solidFill>
                  <a:schemeClr val="dk1"/>
                </a:solidFill>
              </a:rPr>
              <a:t>MONEY</a:t>
            </a:r>
            <a:r>
              <a:rPr lang="en">
                <a:solidFill>
                  <a:schemeClr val="dk1"/>
                </a:solidFill>
              </a:rPr>
              <a:t>: Numeric value to 2 decimals places including dollar sign</a:t>
            </a:r>
            <a:endParaRPr sz="1600">
              <a:solidFill>
                <a:schemeClr val="dk1"/>
              </a:solidFill>
            </a:endParaRPr>
          </a:p>
          <a:p>
            <a:pPr marL="914400" lvl="1" indent="-330200" algn="l" rtl="0">
              <a:lnSpc>
                <a:spcPct val="100000"/>
              </a:lnSpc>
              <a:spcBef>
                <a:spcPts val="1200"/>
              </a:spcBef>
              <a:spcAft>
                <a:spcPts val="0"/>
              </a:spcAft>
              <a:buClr>
                <a:schemeClr val="dk1"/>
              </a:buClr>
              <a:buSzPts val="1600"/>
              <a:buFont typeface="Arial"/>
              <a:buChar char="○"/>
            </a:pPr>
            <a:r>
              <a:rPr lang="en" sz="1600" b="1">
                <a:solidFill>
                  <a:schemeClr val="dk1"/>
                </a:solidFill>
              </a:rPr>
              <a:t>CHAR</a:t>
            </a:r>
            <a:r>
              <a:rPr lang="en" sz="1600">
                <a:solidFill>
                  <a:schemeClr val="dk1"/>
                </a:solidFill>
              </a:rPr>
              <a:t>: single character, or `CHAR(n)` fixed-length of `n` characters with</a:t>
            </a:r>
            <a:br>
              <a:rPr lang="en" sz="1600">
                <a:solidFill>
                  <a:schemeClr val="dk1"/>
                </a:solidFill>
              </a:rPr>
            </a:br>
            <a:r>
              <a:rPr lang="en" sz="1600" i="1">
                <a:solidFill>
                  <a:schemeClr val="dk1"/>
                </a:solidFill>
              </a:rPr>
              <a:t>space padded</a:t>
            </a:r>
            <a:endParaRPr sz="1600" i="1">
              <a:solidFill>
                <a:schemeClr val="dk1"/>
              </a:solidFill>
            </a:endParaRPr>
          </a:p>
          <a:p>
            <a:pPr marL="914400" lvl="1" indent="-330200" algn="l" rtl="0">
              <a:lnSpc>
                <a:spcPct val="100000"/>
              </a:lnSpc>
              <a:spcBef>
                <a:spcPts val="0"/>
              </a:spcBef>
              <a:spcAft>
                <a:spcPts val="0"/>
              </a:spcAft>
              <a:buClr>
                <a:schemeClr val="dk1"/>
              </a:buClr>
              <a:buSzPts val="1600"/>
              <a:buFont typeface="Arial"/>
              <a:buChar char="○"/>
            </a:pPr>
            <a:r>
              <a:rPr lang="en" sz="1600" b="1">
                <a:solidFill>
                  <a:schemeClr val="dk1"/>
                </a:solidFill>
              </a:rPr>
              <a:t>VARCHAR(n)</a:t>
            </a:r>
            <a:r>
              <a:rPr lang="en" sz="1600">
                <a:solidFill>
                  <a:schemeClr val="dk1"/>
                </a:solidFill>
              </a:rPr>
              <a:t>: variable-length character string of `n` characters with </a:t>
            </a:r>
            <a:br>
              <a:rPr lang="en" sz="1600">
                <a:solidFill>
                  <a:schemeClr val="dk1"/>
                </a:solidFill>
              </a:rPr>
            </a:br>
            <a:r>
              <a:rPr lang="en" sz="1600" i="1">
                <a:solidFill>
                  <a:schemeClr val="dk1"/>
                </a:solidFill>
              </a:rPr>
              <a:t>no</a:t>
            </a:r>
            <a:r>
              <a:rPr lang="en" sz="1600">
                <a:solidFill>
                  <a:schemeClr val="dk1"/>
                </a:solidFill>
              </a:rPr>
              <a:t> </a:t>
            </a:r>
            <a:r>
              <a:rPr lang="en" sz="1600" i="1">
                <a:solidFill>
                  <a:schemeClr val="dk1"/>
                </a:solidFill>
              </a:rPr>
              <a:t>space padded</a:t>
            </a:r>
            <a:endParaRPr sz="1600">
              <a:solidFill>
                <a:schemeClr val="dk1"/>
              </a:solidFill>
            </a:endParaRPr>
          </a:p>
          <a:p>
            <a:pPr marL="914400" lvl="1" indent="-330200" algn="l" rtl="0">
              <a:lnSpc>
                <a:spcPct val="100000"/>
              </a:lnSpc>
              <a:spcBef>
                <a:spcPts val="0"/>
              </a:spcBef>
              <a:spcAft>
                <a:spcPts val="0"/>
              </a:spcAft>
              <a:buClr>
                <a:schemeClr val="dk1"/>
              </a:buClr>
              <a:buSzPts val="1600"/>
              <a:buFont typeface="Arial"/>
              <a:buChar char="○"/>
            </a:pPr>
            <a:r>
              <a:rPr lang="en" sz="1600" b="1">
                <a:solidFill>
                  <a:schemeClr val="dk1"/>
                </a:solidFill>
              </a:rPr>
              <a:t>TEXT</a:t>
            </a:r>
            <a:r>
              <a:rPr lang="en" sz="1600">
                <a:solidFill>
                  <a:schemeClr val="dk1"/>
                </a:solidFill>
              </a:rPr>
              <a:t>: character string with unlimited length</a:t>
            </a:r>
            <a:endParaRPr sz="1600" i="1">
              <a:solidFill>
                <a:schemeClr val="dk1"/>
              </a:solidFill>
            </a:endParaRPr>
          </a:p>
          <a:p>
            <a:pPr marL="914400" lvl="1" indent="-330200" algn="l" rtl="0">
              <a:lnSpc>
                <a:spcPct val="100000"/>
              </a:lnSpc>
              <a:spcBef>
                <a:spcPts val="0"/>
              </a:spcBef>
              <a:spcAft>
                <a:spcPts val="0"/>
              </a:spcAft>
              <a:buClr>
                <a:schemeClr val="dk1"/>
              </a:buClr>
              <a:buSzPts val="1600"/>
              <a:buFont typeface="Arial"/>
              <a:buChar char="○"/>
            </a:pPr>
            <a:r>
              <a:rPr lang="en" sz="1600" b="1">
                <a:solidFill>
                  <a:schemeClr val="dk1"/>
                </a:solidFill>
              </a:rPr>
              <a:t>BOOLEAN</a:t>
            </a:r>
            <a:r>
              <a:rPr lang="en" sz="1600">
                <a:solidFill>
                  <a:schemeClr val="dk1"/>
                </a:solidFill>
              </a:rPr>
              <a:t>: true or false values (can use special `IS TRUE` or `IS FALSE` clause to test)</a:t>
            </a:r>
            <a:endParaRPr sz="1600">
              <a:solidFill>
                <a:schemeClr val="dk1"/>
              </a:solidFill>
            </a:endParaRPr>
          </a:p>
          <a:p>
            <a:pPr marL="0" lvl="0" indent="0" algn="l" rtl="0">
              <a:lnSpc>
                <a:spcPct val="90000"/>
              </a:lnSpc>
              <a:spcBef>
                <a:spcPts val="1000"/>
              </a:spcBef>
              <a:spcAft>
                <a:spcPts val="0"/>
              </a:spcAft>
              <a:buSzPts val="1800"/>
              <a:buNone/>
            </a:pPr>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31"/>
          <p:cNvSpPr txBox="1">
            <a:spLocks noGrp="1"/>
          </p:cNvSpPr>
          <p:nvPr>
            <p:ph type="title"/>
          </p:nvPr>
        </p:nvSpPr>
        <p:spPr>
          <a:xfrm>
            <a:off x="387424" y="504993"/>
            <a:ext cx="8312700" cy="552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2800"/>
              <a:buNone/>
            </a:pPr>
            <a:r>
              <a:rPr lang="en"/>
              <a:t>CAST()</a:t>
            </a:r>
            <a:endParaRPr/>
          </a:p>
        </p:txBody>
      </p:sp>
      <p:sp>
        <p:nvSpPr>
          <p:cNvPr id="188" name="Google Shape;188;p31"/>
          <p:cNvSpPr txBox="1">
            <a:spLocks noGrp="1"/>
          </p:cNvSpPr>
          <p:nvPr>
            <p:ph type="body" idx="1"/>
          </p:nvPr>
        </p:nvSpPr>
        <p:spPr>
          <a:xfrm>
            <a:off x="-53151" y="1188523"/>
            <a:ext cx="8312700" cy="3311100"/>
          </a:xfrm>
          <a:prstGeom prst="rect">
            <a:avLst/>
          </a:prstGeom>
          <a:noFill/>
          <a:ln>
            <a:noFill/>
          </a:ln>
        </p:spPr>
        <p:txBody>
          <a:bodyPr spcFirstLastPara="1" wrap="square" lIns="91425" tIns="45700" rIns="91425" bIns="45700" anchor="t" anchorCtr="0">
            <a:normAutofit lnSpcReduction="10000"/>
          </a:bodyPr>
          <a:lstStyle/>
          <a:p>
            <a:pPr marL="457200" lvl="0" indent="-381000" algn="l" rtl="0">
              <a:lnSpc>
                <a:spcPct val="100000"/>
              </a:lnSpc>
              <a:spcBef>
                <a:spcPts val="0"/>
              </a:spcBef>
              <a:spcAft>
                <a:spcPts val="0"/>
              </a:spcAft>
              <a:buClr>
                <a:schemeClr val="dk1"/>
              </a:buClr>
              <a:buSzPts val="2400"/>
              <a:buChar char="▪"/>
            </a:pPr>
            <a:r>
              <a:rPr lang="en" sz="2400">
                <a:solidFill>
                  <a:schemeClr val="dk1"/>
                </a:solidFill>
              </a:rPr>
              <a:t>CAST() will allow you to change the data type of a field</a:t>
            </a:r>
            <a:endParaRPr sz="2400">
              <a:solidFill>
                <a:schemeClr val="dk1"/>
              </a:solidFill>
            </a:endParaRPr>
          </a:p>
          <a:p>
            <a:pPr marL="520700" lvl="1" indent="-241300" algn="l" rtl="0">
              <a:lnSpc>
                <a:spcPct val="100000"/>
              </a:lnSpc>
              <a:spcBef>
                <a:spcPts val="0"/>
              </a:spcBef>
              <a:spcAft>
                <a:spcPts val="0"/>
              </a:spcAft>
              <a:buClr>
                <a:schemeClr val="dk1"/>
              </a:buClr>
              <a:buSzPts val="2400"/>
              <a:buChar char="▪"/>
            </a:pPr>
            <a:r>
              <a:rPr lang="en" sz="2400">
                <a:solidFill>
                  <a:schemeClr val="dk1"/>
                </a:solidFill>
              </a:rPr>
              <a:t>:: is a shortcut for the CAST() function</a:t>
            </a:r>
            <a:endParaRPr sz="2400">
              <a:solidFill>
                <a:schemeClr val="dk1"/>
              </a:solidFill>
            </a:endParaRPr>
          </a:p>
          <a:p>
            <a:pPr marL="0" lvl="0" indent="0" algn="l" rtl="0">
              <a:lnSpc>
                <a:spcPct val="100000"/>
              </a:lnSpc>
              <a:spcBef>
                <a:spcPts val="0"/>
              </a:spcBef>
              <a:spcAft>
                <a:spcPts val="0"/>
              </a:spcAft>
              <a:buNone/>
            </a:pPr>
            <a:endParaRPr sz="2400">
              <a:solidFill>
                <a:schemeClr val="dk1"/>
              </a:solidFill>
            </a:endParaRPr>
          </a:p>
          <a:p>
            <a:pPr marL="457200" lvl="0" indent="0" algn="l" rtl="0">
              <a:lnSpc>
                <a:spcPct val="100000"/>
              </a:lnSpc>
              <a:spcBef>
                <a:spcPts val="0"/>
              </a:spcBef>
              <a:spcAft>
                <a:spcPts val="0"/>
              </a:spcAft>
              <a:buClr>
                <a:schemeClr val="dk1"/>
              </a:buClr>
              <a:buSzPts val="1100"/>
              <a:buFont typeface="Arial"/>
              <a:buNone/>
            </a:pPr>
            <a:r>
              <a:rPr lang="en">
                <a:solidFill>
                  <a:schemeClr val="dk1"/>
                </a:solidFill>
              </a:rPr>
              <a:t>SELECT</a:t>
            </a:r>
            <a:endParaRPr>
              <a:solidFill>
                <a:schemeClr val="dk1"/>
              </a:solidFill>
            </a:endParaRPr>
          </a:p>
          <a:p>
            <a:pPr marL="457200" lvl="0" indent="0" algn="l" rtl="0">
              <a:lnSpc>
                <a:spcPct val="100000"/>
              </a:lnSpc>
              <a:spcBef>
                <a:spcPts val="0"/>
              </a:spcBef>
              <a:spcAft>
                <a:spcPts val="0"/>
              </a:spcAft>
              <a:buClr>
                <a:schemeClr val="dk1"/>
              </a:buClr>
              <a:buSzPts val="1100"/>
              <a:buFont typeface="Arial"/>
              <a:buNone/>
            </a:pPr>
            <a:r>
              <a:rPr lang="en">
                <a:solidFill>
                  <a:schemeClr val="dk1"/>
                </a:solidFill>
              </a:rPr>
              <a:t>i.price,</a:t>
            </a:r>
            <a:endParaRPr>
              <a:solidFill>
                <a:schemeClr val="dk1"/>
              </a:solidFill>
            </a:endParaRPr>
          </a:p>
          <a:p>
            <a:pPr marL="457200" lvl="0" indent="0" algn="l" rtl="0">
              <a:lnSpc>
                <a:spcPct val="100000"/>
              </a:lnSpc>
              <a:spcBef>
                <a:spcPts val="0"/>
              </a:spcBef>
              <a:spcAft>
                <a:spcPts val="0"/>
              </a:spcAft>
              <a:buClr>
                <a:schemeClr val="dk1"/>
              </a:buClr>
              <a:buSzPts val="1100"/>
              <a:buFont typeface="Arial"/>
              <a:buNone/>
            </a:pPr>
            <a:r>
              <a:rPr lang="en">
                <a:solidFill>
                  <a:schemeClr val="dk1"/>
                </a:solidFill>
              </a:rPr>
              <a:t>CAST(i.price AS INT) AS price_int,</a:t>
            </a:r>
            <a:endParaRPr>
              <a:solidFill>
                <a:schemeClr val="dk1"/>
              </a:solidFill>
            </a:endParaRPr>
          </a:p>
          <a:p>
            <a:pPr marL="457200" lvl="0" indent="0" algn="l" rtl="0">
              <a:lnSpc>
                <a:spcPct val="100000"/>
              </a:lnSpc>
              <a:spcBef>
                <a:spcPts val="0"/>
              </a:spcBef>
              <a:spcAft>
                <a:spcPts val="0"/>
              </a:spcAft>
              <a:buClr>
                <a:schemeClr val="dk1"/>
              </a:buClr>
              <a:buSzPts val="1100"/>
              <a:buFont typeface="Arial"/>
              <a:buNone/>
            </a:pPr>
            <a:r>
              <a:rPr lang="en">
                <a:solidFill>
                  <a:schemeClr val="dk1"/>
                </a:solidFill>
              </a:rPr>
              <a:t>i.price::FLOAT AS price_float,</a:t>
            </a:r>
            <a:endParaRPr>
              <a:solidFill>
                <a:schemeClr val="dk1"/>
              </a:solidFill>
            </a:endParaRPr>
          </a:p>
          <a:p>
            <a:pPr marL="457200" lvl="0" indent="0" algn="l" rtl="0">
              <a:lnSpc>
                <a:spcPct val="100000"/>
              </a:lnSpc>
              <a:spcBef>
                <a:spcPts val="0"/>
              </a:spcBef>
              <a:spcAft>
                <a:spcPts val="0"/>
              </a:spcAft>
              <a:buNone/>
            </a:pPr>
            <a:r>
              <a:rPr lang="en">
                <a:solidFill>
                  <a:schemeClr val="dk1"/>
                </a:solidFill>
              </a:rPr>
              <a:t>i.price::MONEY AS price_money</a:t>
            </a:r>
            <a:endParaRPr>
              <a:solidFill>
                <a:schemeClr val="dk1"/>
              </a:solidFill>
            </a:endParaRPr>
          </a:p>
          <a:p>
            <a:pPr marL="457200" lvl="0" indent="0" algn="l" rtl="0">
              <a:lnSpc>
                <a:spcPct val="100000"/>
              </a:lnSpc>
              <a:spcBef>
                <a:spcPts val="0"/>
              </a:spcBef>
              <a:spcAft>
                <a:spcPts val="0"/>
              </a:spcAft>
              <a:buClr>
                <a:schemeClr val="dk1"/>
              </a:buClr>
              <a:buSzPts val="1100"/>
              <a:buFont typeface="Arial"/>
              <a:buNone/>
            </a:pPr>
            <a:endParaRPr>
              <a:solidFill>
                <a:schemeClr val="dk1"/>
              </a:solidFill>
            </a:endParaRPr>
          </a:p>
          <a:p>
            <a:pPr marL="457200" lvl="0" indent="0" algn="l" rtl="0">
              <a:lnSpc>
                <a:spcPct val="100000"/>
              </a:lnSpc>
              <a:spcBef>
                <a:spcPts val="0"/>
              </a:spcBef>
              <a:spcAft>
                <a:spcPts val="0"/>
              </a:spcAft>
              <a:buClr>
                <a:schemeClr val="dk1"/>
              </a:buClr>
              <a:buSzPts val="1100"/>
              <a:buFont typeface="Arial"/>
              <a:buNone/>
            </a:pPr>
            <a:r>
              <a:rPr lang="en">
                <a:solidFill>
                  <a:schemeClr val="dk1"/>
                </a:solidFill>
              </a:rPr>
              <a:t>FROM</a:t>
            </a:r>
            <a:endParaRPr>
              <a:solidFill>
                <a:schemeClr val="dk1"/>
              </a:solidFill>
            </a:endParaRPr>
          </a:p>
          <a:p>
            <a:pPr marL="457200" lvl="0" indent="0" algn="l" rtl="0">
              <a:lnSpc>
                <a:spcPct val="100000"/>
              </a:lnSpc>
              <a:spcBef>
                <a:spcPts val="0"/>
              </a:spcBef>
              <a:spcAft>
                <a:spcPts val="0"/>
              </a:spcAft>
              <a:buClr>
                <a:schemeClr val="dk1"/>
              </a:buClr>
              <a:buSzPts val="1100"/>
              <a:buFont typeface="Arial"/>
              <a:buNone/>
            </a:pPr>
            <a:r>
              <a:rPr lang="en">
                <a:solidFill>
                  <a:schemeClr val="dk1"/>
                </a:solidFill>
              </a:rPr>
              <a:t>sierra_view.item_record i</a:t>
            </a:r>
            <a:endParaRPr>
              <a:solidFill>
                <a:schemeClr val="dk1"/>
              </a:solidFill>
            </a:endParaRPr>
          </a:p>
          <a:p>
            <a:pPr marL="0" lvl="0" indent="0" algn="l" rtl="0">
              <a:lnSpc>
                <a:spcPct val="100000"/>
              </a:lnSpc>
              <a:spcBef>
                <a:spcPts val="0"/>
              </a:spcBef>
              <a:spcAft>
                <a:spcPts val="0"/>
              </a:spcAft>
              <a:buNone/>
            </a:pPr>
            <a:endParaRPr sz="2400">
              <a:solidFill>
                <a:schemeClr val="dk1"/>
              </a:solidFill>
            </a:endParaRPr>
          </a:p>
        </p:txBody>
      </p:sp>
      <p:pic>
        <p:nvPicPr>
          <p:cNvPr id="189" name="Google Shape;189;p31"/>
          <p:cNvPicPr preferRelativeResize="0"/>
          <p:nvPr/>
        </p:nvPicPr>
        <p:blipFill>
          <a:blip r:embed="rId3">
            <a:alphaModFix/>
          </a:blip>
          <a:stretch>
            <a:fillRect/>
          </a:stretch>
        </p:blipFill>
        <p:spPr>
          <a:xfrm>
            <a:off x="4674228" y="2165125"/>
            <a:ext cx="4025900" cy="2567225"/>
          </a:xfrm>
          <a:prstGeom prst="rect">
            <a:avLst/>
          </a:prstGeom>
          <a:noFill/>
          <a:ln>
            <a:noFill/>
          </a:ln>
          <a:effectLst>
            <a:outerShdw blurRad="57150" dist="19050" dir="5400000" algn="bl" rotWithShape="0">
              <a:srgbClr val="000000">
                <a:alpha val="49800"/>
              </a:srgbClr>
            </a:outerShdw>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32"/>
          <p:cNvSpPr txBox="1">
            <a:spLocks noGrp="1"/>
          </p:cNvSpPr>
          <p:nvPr>
            <p:ph type="title"/>
          </p:nvPr>
        </p:nvSpPr>
        <p:spPr>
          <a:xfrm>
            <a:off x="387424" y="504993"/>
            <a:ext cx="8312700" cy="552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2800"/>
              <a:buNone/>
            </a:pPr>
            <a:r>
              <a:rPr lang="en"/>
              <a:t>Date Types</a:t>
            </a:r>
            <a:endParaRPr/>
          </a:p>
        </p:txBody>
      </p:sp>
      <p:sp>
        <p:nvSpPr>
          <p:cNvPr id="195" name="Google Shape;195;p32"/>
          <p:cNvSpPr txBox="1">
            <a:spLocks noGrp="1"/>
          </p:cNvSpPr>
          <p:nvPr>
            <p:ph type="body" idx="1"/>
          </p:nvPr>
        </p:nvSpPr>
        <p:spPr>
          <a:xfrm>
            <a:off x="387424" y="1321723"/>
            <a:ext cx="8312700" cy="33111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480"/>
              </a:spcBef>
              <a:spcAft>
                <a:spcPts val="0"/>
              </a:spcAft>
              <a:buClr>
                <a:schemeClr val="dk1"/>
              </a:buClr>
              <a:buSzPts val="1100"/>
              <a:buFont typeface="Arial"/>
              <a:buNone/>
            </a:pPr>
            <a:r>
              <a:rPr lang="en" sz="1400" u="sng">
                <a:solidFill>
                  <a:schemeClr val="hlink"/>
                </a:solidFill>
                <a:hlinkClick r:id="rId3"/>
              </a:rPr>
              <a:t>https://www.postgresql.org/docs/current/datatype-datetime.html</a:t>
            </a:r>
            <a:endParaRPr sz="1400">
              <a:solidFill>
                <a:schemeClr val="dk1"/>
              </a:solidFill>
            </a:endParaRPr>
          </a:p>
          <a:p>
            <a:pPr marL="457200" lvl="0" indent="-342900" algn="l" rtl="0">
              <a:lnSpc>
                <a:spcPct val="100000"/>
              </a:lnSpc>
              <a:spcBef>
                <a:spcPts val="480"/>
              </a:spcBef>
              <a:spcAft>
                <a:spcPts val="0"/>
              </a:spcAft>
              <a:buClr>
                <a:schemeClr val="dk1"/>
              </a:buClr>
              <a:buSzPts val="1800"/>
              <a:buFont typeface="Arial"/>
              <a:buChar char="•"/>
            </a:pPr>
            <a:r>
              <a:rPr lang="en" sz="1800">
                <a:solidFill>
                  <a:schemeClr val="dk1"/>
                </a:solidFill>
              </a:rPr>
              <a:t>Date / Time Types:</a:t>
            </a:r>
            <a:endParaRPr sz="1800">
              <a:solidFill>
                <a:schemeClr val="dk1"/>
              </a:solidFill>
            </a:endParaRPr>
          </a:p>
          <a:p>
            <a:pPr marL="914400" lvl="1" indent="-342900" algn="l" rtl="0">
              <a:lnSpc>
                <a:spcPct val="100000"/>
              </a:lnSpc>
              <a:spcBef>
                <a:spcPts val="0"/>
              </a:spcBef>
              <a:spcAft>
                <a:spcPts val="0"/>
              </a:spcAft>
              <a:buClr>
                <a:schemeClr val="dk1"/>
              </a:buClr>
              <a:buSzPts val="1800"/>
              <a:buFont typeface="Arial"/>
              <a:buChar char="–"/>
            </a:pPr>
            <a:r>
              <a:rPr lang="en" sz="1800" b="1">
                <a:solidFill>
                  <a:schemeClr val="dk1"/>
                </a:solidFill>
              </a:rPr>
              <a:t>DATE</a:t>
            </a:r>
            <a:r>
              <a:rPr lang="en" sz="1800">
                <a:solidFill>
                  <a:schemeClr val="dk1"/>
                </a:solidFill>
              </a:rPr>
              <a:t>: ISO 8601 (`YYYY-MM-DD`): </a:t>
            </a:r>
            <a:br>
              <a:rPr lang="en" sz="1800">
                <a:solidFill>
                  <a:schemeClr val="dk1"/>
                </a:solidFill>
              </a:rPr>
            </a:br>
            <a:r>
              <a:rPr lang="en" sz="1800">
                <a:solidFill>
                  <a:schemeClr val="dk1"/>
                </a:solidFill>
              </a:rPr>
              <a:t>`2019-03-17`</a:t>
            </a:r>
            <a:endParaRPr sz="1800">
              <a:solidFill>
                <a:schemeClr val="dk1"/>
              </a:solidFill>
            </a:endParaRPr>
          </a:p>
          <a:p>
            <a:pPr marL="914400" lvl="1" indent="-342900" algn="l" rtl="0">
              <a:lnSpc>
                <a:spcPct val="100000"/>
              </a:lnSpc>
              <a:spcBef>
                <a:spcPts val="0"/>
              </a:spcBef>
              <a:spcAft>
                <a:spcPts val="0"/>
              </a:spcAft>
              <a:buClr>
                <a:schemeClr val="dk1"/>
              </a:buClr>
              <a:buSzPts val="1800"/>
              <a:buFont typeface="Arial"/>
              <a:buChar char="–"/>
            </a:pPr>
            <a:r>
              <a:rPr lang="en" sz="1800" b="1">
                <a:solidFill>
                  <a:schemeClr val="dk1"/>
                </a:solidFill>
              </a:rPr>
              <a:t>TIMESTAMP</a:t>
            </a:r>
            <a:r>
              <a:rPr lang="en" sz="1800">
                <a:solidFill>
                  <a:schemeClr val="dk1"/>
                </a:solidFill>
              </a:rPr>
              <a:t>: ISO 8601 date with time (24-hour clock): </a:t>
            </a:r>
            <a:br>
              <a:rPr lang="en" sz="1800">
                <a:solidFill>
                  <a:schemeClr val="dk1"/>
                </a:solidFill>
              </a:rPr>
            </a:br>
            <a:r>
              <a:rPr lang="en" sz="1800">
                <a:solidFill>
                  <a:schemeClr val="dk1"/>
                </a:solidFill>
              </a:rPr>
              <a:t>`2019-03-17 11:41:13.979849`</a:t>
            </a:r>
            <a:br>
              <a:rPr lang="en" sz="1800">
                <a:solidFill>
                  <a:schemeClr val="dk1"/>
                </a:solidFill>
              </a:rPr>
            </a:br>
            <a:r>
              <a:rPr lang="en" sz="1800">
                <a:solidFill>
                  <a:schemeClr val="dk1"/>
                </a:solidFill>
              </a:rPr>
              <a:t>Time zone is optional</a:t>
            </a:r>
            <a:endParaRPr sz="1800">
              <a:solidFill>
                <a:schemeClr val="dk1"/>
              </a:solidFill>
            </a:endParaRPr>
          </a:p>
          <a:p>
            <a:pPr marL="914400" lvl="1" indent="-342900" algn="l" rtl="0">
              <a:lnSpc>
                <a:spcPct val="100000"/>
              </a:lnSpc>
              <a:spcBef>
                <a:spcPts val="0"/>
              </a:spcBef>
              <a:spcAft>
                <a:spcPts val="0"/>
              </a:spcAft>
              <a:buClr>
                <a:schemeClr val="dk1"/>
              </a:buClr>
              <a:buSzPts val="1800"/>
              <a:buFont typeface="Arial"/>
              <a:buChar char="–"/>
            </a:pPr>
            <a:r>
              <a:rPr lang="en" sz="1800" b="1">
                <a:solidFill>
                  <a:schemeClr val="dk1"/>
                </a:solidFill>
              </a:rPr>
              <a:t>TIMESTAMP WITH TIME ZONE</a:t>
            </a:r>
            <a:r>
              <a:rPr lang="en" sz="1800">
                <a:solidFill>
                  <a:schemeClr val="dk1"/>
                </a:solidFill>
              </a:rPr>
              <a:t>:</a:t>
            </a:r>
            <a:br>
              <a:rPr lang="en" sz="1800">
                <a:solidFill>
                  <a:schemeClr val="dk1"/>
                </a:solidFill>
              </a:rPr>
            </a:br>
            <a:r>
              <a:rPr lang="en" sz="1800">
                <a:solidFill>
                  <a:schemeClr val="dk1"/>
                </a:solidFill>
              </a:rPr>
              <a:t>`2019-03-17 11:41:13.979849-04`</a:t>
            </a:r>
            <a:endParaRPr sz="1800">
              <a:solidFill>
                <a:schemeClr val="dk1"/>
              </a:solidFill>
            </a:endParaRPr>
          </a:p>
          <a:p>
            <a:pPr marL="914400" lvl="1" indent="-342900" algn="l" rtl="0">
              <a:lnSpc>
                <a:spcPct val="100000"/>
              </a:lnSpc>
              <a:spcBef>
                <a:spcPts val="0"/>
              </a:spcBef>
              <a:spcAft>
                <a:spcPts val="0"/>
              </a:spcAft>
              <a:buClr>
                <a:schemeClr val="dk1"/>
              </a:buClr>
              <a:buSzPts val="1800"/>
              <a:buFont typeface="Arial"/>
              <a:buChar char="–"/>
            </a:pPr>
            <a:r>
              <a:rPr lang="en" sz="1800" b="1">
                <a:solidFill>
                  <a:schemeClr val="dk1"/>
                </a:solidFill>
              </a:rPr>
              <a:t>INTERVAL</a:t>
            </a:r>
            <a:r>
              <a:rPr lang="en" sz="1800">
                <a:solidFill>
                  <a:schemeClr val="dk1"/>
                </a:solidFill>
              </a:rPr>
              <a:t>: defines periods of time</a:t>
            </a:r>
            <a:endParaRPr sz="1800">
              <a:solidFill>
                <a:schemeClr val="dk1"/>
              </a:solidFill>
            </a:endParaRPr>
          </a:p>
          <a:p>
            <a:pPr marL="1371600" lvl="2" indent="-342900" algn="l" rtl="0">
              <a:lnSpc>
                <a:spcPct val="100000"/>
              </a:lnSpc>
              <a:spcBef>
                <a:spcPts val="0"/>
              </a:spcBef>
              <a:spcAft>
                <a:spcPts val="0"/>
              </a:spcAft>
              <a:buClr>
                <a:schemeClr val="dk1"/>
              </a:buClr>
              <a:buSzPts val="1800"/>
              <a:buFont typeface="Arial"/>
              <a:buChar char="•"/>
            </a:pPr>
            <a:r>
              <a:rPr lang="en" sz="1800">
                <a:solidFill>
                  <a:schemeClr val="dk1"/>
                </a:solidFill>
              </a:rPr>
              <a:t>Traditional Postgres format:</a:t>
            </a:r>
            <a:br>
              <a:rPr lang="en" sz="1800">
                <a:solidFill>
                  <a:schemeClr val="dk1"/>
                </a:solidFill>
              </a:rPr>
            </a:br>
            <a:r>
              <a:rPr lang="en" sz="1800">
                <a:solidFill>
                  <a:schemeClr val="dk1"/>
                </a:solidFill>
              </a:rPr>
              <a:t>`1 year 2 months 3 days 4 hours 5 minutes 6 seconds`</a:t>
            </a:r>
            <a:endParaRPr sz="1800">
              <a:solidFill>
                <a:schemeClr val="dk1"/>
              </a:solidFill>
            </a:endParaRPr>
          </a:p>
          <a:p>
            <a:pPr marL="0" lvl="0" indent="0" algn="l" rtl="0">
              <a:lnSpc>
                <a:spcPct val="90000"/>
              </a:lnSpc>
              <a:spcBef>
                <a:spcPts val="1000"/>
              </a:spcBef>
              <a:spcAft>
                <a:spcPts val="0"/>
              </a:spcAft>
              <a:buSzPts val="1800"/>
              <a:buNone/>
            </a:pPr>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3"/>
          <p:cNvSpPr txBox="1">
            <a:spLocks noGrp="1"/>
          </p:cNvSpPr>
          <p:nvPr>
            <p:ph type="title"/>
          </p:nvPr>
        </p:nvSpPr>
        <p:spPr>
          <a:xfrm>
            <a:off x="387424" y="504993"/>
            <a:ext cx="8312700" cy="552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2800"/>
              <a:buNone/>
            </a:pPr>
            <a:r>
              <a:rPr lang="en"/>
              <a:t>Timestamps</a:t>
            </a:r>
            <a:endParaRPr/>
          </a:p>
        </p:txBody>
      </p:sp>
      <p:sp>
        <p:nvSpPr>
          <p:cNvPr id="201" name="Google Shape;201;p33"/>
          <p:cNvSpPr txBox="1">
            <a:spLocks noGrp="1"/>
          </p:cNvSpPr>
          <p:nvPr>
            <p:ph type="body" idx="1"/>
          </p:nvPr>
        </p:nvSpPr>
        <p:spPr>
          <a:xfrm>
            <a:off x="177800" y="1321725"/>
            <a:ext cx="8826600" cy="3311100"/>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1000"/>
              </a:spcBef>
              <a:spcAft>
                <a:spcPts val="0"/>
              </a:spcAft>
              <a:buSzPct val="45833"/>
              <a:buNone/>
            </a:pPr>
            <a:r>
              <a:rPr lang="en" sz="2400">
                <a:solidFill>
                  <a:schemeClr val="dk1"/>
                </a:solidFill>
              </a:rPr>
              <a:t>SELECT</a:t>
            </a:r>
            <a:endParaRPr sz="2400">
              <a:solidFill>
                <a:schemeClr val="dk1"/>
              </a:solidFill>
            </a:endParaRPr>
          </a:p>
          <a:p>
            <a:pPr marL="0" lvl="0" indent="0" algn="l" rtl="0">
              <a:lnSpc>
                <a:spcPct val="90000"/>
              </a:lnSpc>
              <a:spcBef>
                <a:spcPts val="1000"/>
              </a:spcBef>
              <a:spcAft>
                <a:spcPts val="0"/>
              </a:spcAft>
              <a:buSzPct val="45833"/>
              <a:buNone/>
            </a:pPr>
            <a:r>
              <a:rPr lang="en" sz="2400">
                <a:solidFill>
                  <a:schemeClr val="dk1"/>
                </a:solidFill>
              </a:rPr>
              <a:t>rm.creation_date_gmt,</a:t>
            </a:r>
            <a:endParaRPr sz="2400">
              <a:solidFill>
                <a:schemeClr val="dk1"/>
              </a:solidFill>
            </a:endParaRPr>
          </a:p>
          <a:p>
            <a:pPr marL="0" lvl="0" indent="0" algn="l" rtl="0">
              <a:lnSpc>
                <a:spcPct val="90000"/>
              </a:lnSpc>
              <a:spcBef>
                <a:spcPts val="1000"/>
              </a:spcBef>
              <a:spcAft>
                <a:spcPts val="0"/>
              </a:spcAft>
              <a:buSzPct val="45833"/>
              <a:buNone/>
            </a:pPr>
            <a:r>
              <a:rPr lang="en" sz="2400">
                <a:solidFill>
                  <a:schemeClr val="dk1"/>
                </a:solidFill>
              </a:rPr>
              <a:t>CAST(rm.creation_date_gmt AS DATE),</a:t>
            </a:r>
            <a:endParaRPr sz="2400">
              <a:solidFill>
                <a:schemeClr val="dk1"/>
              </a:solidFill>
            </a:endParaRPr>
          </a:p>
          <a:p>
            <a:pPr marL="0" lvl="0" indent="0" algn="l" rtl="0">
              <a:lnSpc>
                <a:spcPct val="90000"/>
              </a:lnSpc>
              <a:spcBef>
                <a:spcPts val="1000"/>
              </a:spcBef>
              <a:spcAft>
                <a:spcPts val="0"/>
              </a:spcAft>
              <a:buSzPct val="45833"/>
              <a:buNone/>
            </a:pPr>
            <a:r>
              <a:rPr lang="en" sz="2400">
                <a:solidFill>
                  <a:schemeClr val="dk1"/>
                </a:solidFill>
              </a:rPr>
              <a:t>DATE(rm.creation_date_gmt),</a:t>
            </a:r>
            <a:endParaRPr sz="2400">
              <a:solidFill>
                <a:schemeClr val="dk1"/>
              </a:solidFill>
            </a:endParaRPr>
          </a:p>
          <a:p>
            <a:pPr marL="0" lvl="0" indent="0" algn="l" rtl="0">
              <a:lnSpc>
                <a:spcPct val="90000"/>
              </a:lnSpc>
              <a:spcBef>
                <a:spcPts val="1000"/>
              </a:spcBef>
              <a:spcAft>
                <a:spcPts val="0"/>
              </a:spcAft>
              <a:buSzPct val="45833"/>
              <a:buNone/>
            </a:pPr>
            <a:r>
              <a:rPr lang="en" sz="2400">
                <a:solidFill>
                  <a:schemeClr val="dk1"/>
                </a:solidFill>
              </a:rPr>
              <a:t>rm.creation_date_gmt::DATE,</a:t>
            </a:r>
            <a:endParaRPr sz="2400">
              <a:solidFill>
                <a:schemeClr val="dk1"/>
              </a:solidFill>
            </a:endParaRPr>
          </a:p>
          <a:p>
            <a:pPr marL="0" lvl="0" indent="0" algn="l" rtl="0">
              <a:lnSpc>
                <a:spcPct val="90000"/>
              </a:lnSpc>
              <a:spcBef>
                <a:spcPts val="1000"/>
              </a:spcBef>
              <a:spcAft>
                <a:spcPts val="0"/>
              </a:spcAft>
              <a:buSzPct val="45833"/>
              <a:buNone/>
            </a:pPr>
            <a:r>
              <a:rPr lang="en" sz="2400">
                <a:solidFill>
                  <a:schemeClr val="dk1"/>
                </a:solidFill>
              </a:rPr>
              <a:t>rm.creation_date_gmt::TIME</a:t>
            </a:r>
            <a:endParaRPr sz="2400">
              <a:solidFill>
                <a:schemeClr val="dk1"/>
              </a:solidFill>
            </a:endParaRPr>
          </a:p>
          <a:p>
            <a:pPr marL="0" lvl="0" indent="0" algn="l" rtl="0">
              <a:lnSpc>
                <a:spcPct val="90000"/>
              </a:lnSpc>
              <a:spcBef>
                <a:spcPts val="1000"/>
              </a:spcBef>
              <a:spcAft>
                <a:spcPts val="0"/>
              </a:spcAft>
              <a:buSzPct val="45833"/>
              <a:buNone/>
            </a:pPr>
            <a:endParaRPr sz="2400">
              <a:solidFill>
                <a:schemeClr val="dk1"/>
              </a:solidFill>
            </a:endParaRPr>
          </a:p>
          <a:p>
            <a:pPr marL="0" lvl="0" indent="0" algn="l" rtl="0">
              <a:lnSpc>
                <a:spcPct val="90000"/>
              </a:lnSpc>
              <a:spcBef>
                <a:spcPts val="1000"/>
              </a:spcBef>
              <a:spcAft>
                <a:spcPts val="0"/>
              </a:spcAft>
              <a:buSzPct val="45833"/>
              <a:buNone/>
            </a:pPr>
            <a:r>
              <a:rPr lang="en" sz="2400">
                <a:solidFill>
                  <a:schemeClr val="dk1"/>
                </a:solidFill>
              </a:rPr>
              <a:t>FROM</a:t>
            </a:r>
            <a:endParaRPr sz="2400">
              <a:solidFill>
                <a:schemeClr val="dk1"/>
              </a:solidFill>
            </a:endParaRPr>
          </a:p>
          <a:p>
            <a:pPr marL="0" lvl="0" indent="0" algn="l" rtl="0">
              <a:lnSpc>
                <a:spcPct val="90000"/>
              </a:lnSpc>
              <a:spcBef>
                <a:spcPts val="1000"/>
              </a:spcBef>
              <a:spcAft>
                <a:spcPts val="0"/>
              </a:spcAft>
              <a:buSzPct val="45833"/>
              <a:buNone/>
            </a:pPr>
            <a:r>
              <a:rPr lang="en" sz="2400">
                <a:solidFill>
                  <a:schemeClr val="dk1"/>
                </a:solidFill>
              </a:rPr>
              <a:t>sierra_view.record_metadata rm</a:t>
            </a:r>
            <a:endParaRPr sz="2400">
              <a:solidFill>
                <a:schemeClr val="dk1"/>
              </a:solidFill>
            </a:endParaRPr>
          </a:p>
          <a:p>
            <a:pPr marL="0" lvl="0" indent="0" algn="l" rtl="0">
              <a:lnSpc>
                <a:spcPct val="90000"/>
              </a:lnSpc>
              <a:spcBef>
                <a:spcPts val="1000"/>
              </a:spcBef>
              <a:spcAft>
                <a:spcPts val="0"/>
              </a:spcAft>
              <a:buSzPct val="75000"/>
              <a:buNone/>
            </a:pPr>
            <a:endParaRPr sz="2400">
              <a:solidFill>
                <a:schemeClr val="dk1"/>
              </a:solidFill>
            </a:endParaRPr>
          </a:p>
        </p:txBody>
      </p:sp>
      <p:pic>
        <p:nvPicPr>
          <p:cNvPr id="202" name="Google Shape;202;p33"/>
          <p:cNvPicPr preferRelativeResize="0"/>
          <p:nvPr/>
        </p:nvPicPr>
        <p:blipFill>
          <a:blip r:embed="rId3">
            <a:alphaModFix/>
          </a:blip>
          <a:stretch>
            <a:fillRect/>
          </a:stretch>
        </p:blipFill>
        <p:spPr>
          <a:xfrm>
            <a:off x="3805700" y="2928950"/>
            <a:ext cx="5338300" cy="1910200"/>
          </a:xfrm>
          <a:prstGeom prst="rect">
            <a:avLst/>
          </a:prstGeom>
          <a:noFill/>
          <a:ln>
            <a:noFill/>
          </a:ln>
          <a:effectLst>
            <a:outerShdw blurRad="57150" dist="19050" dir="5400000" algn="bl" rotWithShape="0">
              <a:srgbClr val="000000">
                <a:alpha val="49800"/>
              </a:srgbClr>
            </a:outerShdw>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4"/>
          <p:cNvSpPr txBox="1"/>
          <p:nvPr/>
        </p:nvSpPr>
        <p:spPr>
          <a:xfrm>
            <a:off x="311700" y="445025"/>
            <a:ext cx="8520600" cy="572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 sz="2400" b="1">
                <a:solidFill>
                  <a:srgbClr val="FFFFFF"/>
                </a:solidFill>
              </a:rPr>
              <a:t>TO_CHAR()</a:t>
            </a:r>
            <a:endParaRPr sz="2400" b="1" i="0" u="none" strike="noStrike" cap="none">
              <a:solidFill>
                <a:srgbClr val="FFFFFF"/>
              </a:solidFill>
              <a:latin typeface="Arial"/>
              <a:ea typeface="Arial"/>
              <a:cs typeface="Arial"/>
              <a:sym typeface="Arial"/>
            </a:endParaRPr>
          </a:p>
        </p:txBody>
      </p:sp>
      <p:sp>
        <p:nvSpPr>
          <p:cNvPr id="208" name="Google Shape;208;p34"/>
          <p:cNvSpPr txBox="1"/>
          <p:nvPr/>
        </p:nvSpPr>
        <p:spPr>
          <a:xfrm>
            <a:off x="311700" y="1152475"/>
            <a:ext cx="8735100" cy="1803000"/>
          </a:xfrm>
          <a:prstGeom prst="rect">
            <a:avLst/>
          </a:prstGeom>
          <a:noFill/>
          <a:ln>
            <a:noFill/>
          </a:ln>
        </p:spPr>
        <p:txBody>
          <a:bodyPr spcFirstLastPara="1" wrap="square" lIns="91425" tIns="45700" rIns="91425" bIns="45700" anchor="t" anchorCtr="0">
            <a:noAutofit/>
          </a:bodyPr>
          <a:lstStyle/>
          <a:p>
            <a:pPr marL="1371600" marR="0" lvl="0" indent="-342900" algn="l" rtl="0">
              <a:lnSpc>
                <a:spcPct val="100000"/>
              </a:lnSpc>
              <a:spcBef>
                <a:spcPts val="480"/>
              </a:spcBef>
              <a:spcAft>
                <a:spcPts val="0"/>
              </a:spcAft>
              <a:buClr>
                <a:srgbClr val="000000"/>
              </a:buClr>
              <a:buSzPts val="1800"/>
              <a:buFont typeface="Arial"/>
              <a:buChar char="•"/>
            </a:pPr>
            <a:r>
              <a:rPr lang="en" sz="1800" b="1" i="0" u="none" strike="noStrike" cap="none">
                <a:solidFill>
                  <a:srgbClr val="000000"/>
                </a:solidFill>
                <a:latin typeface="Arial"/>
                <a:ea typeface="Arial"/>
                <a:cs typeface="Arial"/>
                <a:sym typeface="Arial"/>
              </a:rPr>
              <a:t>NOW()</a:t>
            </a:r>
            <a:r>
              <a:rPr lang="en" sz="1800" b="0" i="0" u="none" strike="noStrike" cap="none">
                <a:solidFill>
                  <a:srgbClr val="000000"/>
                </a:solidFill>
                <a:latin typeface="Arial"/>
                <a:ea typeface="Arial"/>
                <a:cs typeface="Arial"/>
                <a:sym typeface="Arial"/>
              </a:rPr>
              <a:t> will return current timestamp</a:t>
            </a:r>
            <a:endParaRPr sz="1800" b="0" i="0" u="none" strike="noStrike" cap="none">
              <a:solidFill>
                <a:srgbClr val="000000"/>
              </a:solidFill>
              <a:latin typeface="Arial"/>
              <a:ea typeface="Arial"/>
              <a:cs typeface="Arial"/>
              <a:sym typeface="Arial"/>
            </a:endParaRPr>
          </a:p>
          <a:p>
            <a:pPr marL="1371600" marR="0" lvl="0" indent="-342900" algn="l" rtl="0">
              <a:lnSpc>
                <a:spcPct val="100000"/>
              </a:lnSpc>
              <a:spcBef>
                <a:spcPts val="480"/>
              </a:spcBef>
              <a:spcAft>
                <a:spcPts val="0"/>
              </a:spcAft>
              <a:buClr>
                <a:srgbClr val="000000"/>
              </a:buClr>
              <a:buSzPts val="1800"/>
              <a:buFont typeface="Arial"/>
              <a:buChar char="•"/>
            </a:pPr>
            <a:r>
              <a:rPr lang="en" sz="1800" b="1" i="0" u="none" strike="noStrike" cap="none">
                <a:solidFill>
                  <a:srgbClr val="000000"/>
                </a:solidFill>
                <a:latin typeface="Arial"/>
                <a:ea typeface="Arial"/>
                <a:cs typeface="Arial"/>
                <a:sym typeface="Arial"/>
              </a:rPr>
              <a:t>TO_CHAR()</a:t>
            </a:r>
            <a:r>
              <a:rPr lang="en" sz="1800" b="0" i="0" u="none" strike="noStrike" cap="none">
                <a:solidFill>
                  <a:srgbClr val="000000"/>
                </a:solidFill>
                <a:latin typeface="Arial"/>
                <a:ea typeface="Arial"/>
                <a:cs typeface="Arial"/>
                <a:sym typeface="Arial"/>
              </a:rPr>
              <a:t> can be used for date and timestamp formatting</a:t>
            </a: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480"/>
              </a:spcBef>
              <a:spcAft>
                <a:spcPts val="0"/>
              </a:spcAft>
              <a:buNone/>
            </a:pPr>
            <a:r>
              <a:rPr lang="en" sz="1800"/>
              <a:t>SELECT</a:t>
            </a:r>
            <a:endParaRPr sz="1800"/>
          </a:p>
          <a:p>
            <a:pPr marL="0" marR="0" lvl="0" indent="0" algn="l" rtl="0">
              <a:lnSpc>
                <a:spcPct val="100000"/>
              </a:lnSpc>
              <a:spcBef>
                <a:spcPts val="480"/>
              </a:spcBef>
              <a:spcAft>
                <a:spcPts val="0"/>
              </a:spcAft>
              <a:buNone/>
            </a:pPr>
            <a:r>
              <a:rPr lang="en" sz="1800"/>
              <a:t>NOW(),</a:t>
            </a:r>
            <a:endParaRPr sz="1800"/>
          </a:p>
          <a:p>
            <a:pPr marL="0" marR="0" lvl="0" indent="0" algn="l" rtl="0">
              <a:lnSpc>
                <a:spcPct val="100000"/>
              </a:lnSpc>
              <a:spcBef>
                <a:spcPts val="480"/>
              </a:spcBef>
              <a:spcAft>
                <a:spcPts val="0"/>
              </a:spcAft>
              <a:buNone/>
            </a:pPr>
            <a:r>
              <a:rPr lang="en" sz="1800"/>
              <a:t>TO_CHAR(NOW(), 'MM-DD-YYYY'),</a:t>
            </a:r>
            <a:endParaRPr sz="1800"/>
          </a:p>
          <a:p>
            <a:pPr marL="0" marR="0" lvl="0" indent="0" algn="l" rtl="0">
              <a:lnSpc>
                <a:spcPct val="100000"/>
              </a:lnSpc>
              <a:spcBef>
                <a:spcPts val="480"/>
              </a:spcBef>
              <a:spcAft>
                <a:spcPts val="0"/>
              </a:spcAft>
              <a:buNone/>
            </a:pPr>
            <a:r>
              <a:rPr lang="en" sz="1800"/>
              <a:t>TO_CHAR(NOW(), 'Day Month DD, YYYY') AS date_long,</a:t>
            </a:r>
            <a:endParaRPr sz="1800"/>
          </a:p>
          <a:p>
            <a:pPr marL="0" marR="0" lvl="0" indent="0" algn="l" rtl="0">
              <a:lnSpc>
                <a:spcPct val="100000"/>
              </a:lnSpc>
              <a:spcBef>
                <a:spcPts val="480"/>
              </a:spcBef>
              <a:spcAft>
                <a:spcPts val="0"/>
              </a:spcAft>
              <a:buNone/>
            </a:pPr>
            <a:r>
              <a:rPr lang="en" sz="1800"/>
              <a:t>TO_CHAR(NOW(), 'J') AS julian,</a:t>
            </a:r>
            <a:endParaRPr sz="1800"/>
          </a:p>
          <a:p>
            <a:pPr marL="0" marR="0" lvl="0" indent="0" algn="l" rtl="0">
              <a:lnSpc>
                <a:spcPct val="100000"/>
              </a:lnSpc>
              <a:spcBef>
                <a:spcPts val="480"/>
              </a:spcBef>
              <a:spcAft>
                <a:spcPts val="0"/>
              </a:spcAft>
              <a:buNone/>
            </a:pPr>
            <a:r>
              <a:rPr lang="en" sz="1800"/>
              <a:t>TO_CHAR(NOW(), 'HH:MI AM TZ') AS time</a:t>
            </a:r>
            <a:endParaRPr sz="1800"/>
          </a:p>
          <a:p>
            <a:pPr marL="0" marR="0" lvl="0" indent="0" algn="l" rtl="0">
              <a:lnSpc>
                <a:spcPct val="100000"/>
              </a:lnSpc>
              <a:spcBef>
                <a:spcPts val="480"/>
              </a:spcBef>
              <a:spcAft>
                <a:spcPts val="0"/>
              </a:spcAft>
              <a:buNone/>
            </a:pPr>
            <a:endParaRPr sz="1800"/>
          </a:p>
        </p:txBody>
      </p:sp>
      <p:sp>
        <p:nvSpPr>
          <p:cNvPr id="209" name="Google Shape;209;p34"/>
          <p:cNvSpPr txBox="1"/>
          <p:nvPr/>
        </p:nvSpPr>
        <p:spPr>
          <a:xfrm>
            <a:off x="1616850" y="4353375"/>
            <a:ext cx="5910300" cy="744900"/>
          </a:xfrm>
          <a:prstGeom prst="rect">
            <a:avLst/>
          </a:prstGeom>
          <a:noFill/>
          <a:ln>
            <a:noFill/>
          </a:ln>
        </p:spPr>
        <p:txBody>
          <a:bodyPr spcFirstLastPara="1" wrap="square" lIns="91425" tIns="45700" rIns="91425" bIns="45700" anchor="t" anchorCtr="0">
            <a:noAutofit/>
          </a:bodyPr>
          <a:lstStyle/>
          <a:p>
            <a:pPr marL="457200" marR="0" lvl="0" indent="-317500" algn="l" rtl="0">
              <a:lnSpc>
                <a:spcPct val="100000"/>
              </a:lnSpc>
              <a:spcBef>
                <a:spcPts val="480"/>
              </a:spcBef>
              <a:spcAft>
                <a:spcPts val="0"/>
              </a:spcAft>
              <a:buClr>
                <a:srgbClr val="000000"/>
              </a:buClr>
              <a:buSzPts val="1400"/>
              <a:buFont typeface="Arial"/>
              <a:buChar char="•"/>
            </a:pPr>
            <a:r>
              <a:rPr lang="en" sz="1400" b="0" i="0" u="none" strike="noStrike" cap="none">
                <a:solidFill>
                  <a:srgbClr val="000000"/>
                </a:solidFill>
                <a:latin typeface="Arial"/>
                <a:ea typeface="Arial"/>
                <a:cs typeface="Arial"/>
                <a:sym typeface="Arial"/>
              </a:rPr>
              <a:t>Template Patterns for Date/Time Formatting can be found here:</a:t>
            </a:r>
            <a:br>
              <a:rPr lang="en" sz="1400" b="0" i="0" u="none" strike="noStrike" cap="none">
                <a:solidFill>
                  <a:srgbClr val="000000"/>
                </a:solidFill>
                <a:latin typeface="Arial"/>
                <a:ea typeface="Arial"/>
                <a:cs typeface="Arial"/>
                <a:sym typeface="Arial"/>
              </a:rPr>
            </a:br>
            <a:r>
              <a:rPr lang="en" sz="1400" b="0" i="0" u="sng" strike="noStrike" cap="none">
                <a:solidFill>
                  <a:srgbClr val="0000FF"/>
                </a:solidFill>
                <a:latin typeface="Arial"/>
                <a:ea typeface="Arial"/>
                <a:cs typeface="Arial"/>
                <a:sym typeface="Aria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https://www.postgresql.org/docs/current/functions-formatting.html</a:t>
            </a:r>
            <a:endParaRPr sz="1400" b="0" i="0" u="none" strike="noStrike" cap="none">
              <a:solidFill>
                <a:srgbClr val="000000"/>
              </a:solidFill>
              <a:latin typeface="Arial"/>
              <a:ea typeface="Arial"/>
              <a:cs typeface="Arial"/>
              <a:sym typeface="Arial"/>
            </a:endParaRPr>
          </a:p>
        </p:txBody>
      </p:sp>
      <p:pic>
        <p:nvPicPr>
          <p:cNvPr id="210" name="Google Shape;210;p34"/>
          <p:cNvPicPr preferRelativeResize="0"/>
          <p:nvPr/>
        </p:nvPicPr>
        <p:blipFill>
          <a:blip r:embed="rId4">
            <a:alphaModFix/>
          </a:blip>
          <a:stretch>
            <a:fillRect/>
          </a:stretch>
        </p:blipFill>
        <p:spPr>
          <a:xfrm>
            <a:off x="1400175" y="3953325"/>
            <a:ext cx="6343650" cy="400050"/>
          </a:xfrm>
          <a:prstGeom prst="rect">
            <a:avLst/>
          </a:prstGeom>
          <a:noFill/>
          <a:ln>
            <a:noFill/>
          </a:ln>
          <a:effectLst>
            <a:outerShdw blurRad="57150" dist="19050" dir="5400000" algn="bl" rotWithShape="0">
              <a:srgbClr val="000000">
                <a:alpha val="50000"/>
              </a:srgbClr>
            </a:outerShdw>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5"/>
          <p:cNvSpPr txBox="1"/>
          <p:nvPr/>
        </p:nvSpPr>
        <p:spPr>
          <a:xfrm>
            <a:off x="311700" y="445025"/>
            <a:ext cx="8520600" cy="572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 sz="2400" b="1">
                <a:solidFill>
                  <a:srgbClr val="FFFFFF"/>
                </a:solidFill>
              </a:rPr>
              <a:t>Additional Datetime Functions</a:t>
            </a:r>
            <a:endParaRPr sz="2400" b="1" i="0" u="none" strike="noStrike" cap="none">
              <a:solidFill>
                <a:srgbClr val="FFFFFF"/>
              </a:solidFill>
              <a:latin typeface="Arial"/>
              <a:ea typeface="Arial"/>
              <a:cs typeface="Arial"/>
              <a:sym typeface="Arial"/>
            </a:endParaRPr>
          </a:p>
        </p:txBody>
      </p:sp>
      <p:sp>
        <p:nvSpPr>
          <p:cNvPr id="216" name="Google Shape;216;p35"/>
          <p:cNvSpPr txBox="1"/>
          <p:nvPr/>
        </p:nvSpPr>
        <p:spPr>
          <a:xfrm>
            <a:off x="311700" y="1152475"/>
            <a:ext cx="8735100" cy="1803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480"/>
              </a:spcBef>
              <a:spcAft>
                <a:spcPts val="0"/>
              </a:spcAft>
              <a:buClr>
                <a:schemeClr val="dk1"/>
              </a:buClr>
              <a:buSzPts val="1100"/>
              <a:buFont typeface="Arial"/>
              <a:buNone/>
            </a:pPr>
            <a:r>
              <a:rPr lang="en" sz="1800"/>
              <a:t>SELECT</a:t>
            </a:r>
            <a:endParaRPr sz="1800"/>
          </a:p>
          <a:p>
            <a:pPr marL="0" marR="0" lvl="0" indent="0" algn="l" rtl="0">
              <a:lnSpc>
                <a:spcPct val="100000"/>
              </a:lnSpc>
              <a:spcBef>
                <a:spcPts val="480"/>
              </a:spcBef>
              <a:spcAft>
                <a:spcPts val="0"/>
              </a:spcAft>
              <a:buClr>
                <a:schemeClr val="dk1"/>
              </a:buClr>
              <a:buSzPts val="1100"/>
              <a:buFont typeface="Arial"/>
              <a:buNone/>
            </a:pPr>
            <a:r>
              <a:rPr lang="en" sz="1800"/>
              <a:t>rm.creation_date_gmt,</a:t>
            </a:r>
            <a:endParaRPr sz="1800"/>
          </a:p>
          <a:p>
            <a:pPr marL="0" marR="0" lvl="0" indent="0" algn="l" rtl="0">
              <a:lnSpc>
                <a:spcPct val="100000"/>
              </a:lnSpc>
              <a:spcBef>
                <a:spcPts val="480"/>
              </a:spcBef>
              <a:spcAft>
                <a:spcPts val="0"/>
              </a:spcAft>
              <a:buClr>
                <a:schemeClr val="dk1"/>
              </a:buClr>
              <a:buSzPts val="1100"/>
              <a:buFont typeface="Arial"/>
              <a:buNone/>
            </a:pPr>
            <a:r>
              <a:rPr lang="en" sz="1800"/>
              <a:t>AGE(rm.creation_date_gmt),</a:t>
            </a:r>
            <a:endParaRPr sz="1800"/>
          </a:p>
          <a:p>
            <a:pPr marL="0" marR="0" lvl="0" indent="0" algn="l" rtl="0">
              <a:lnSpc>
                <a:spcPct val="100000"/>
              </a:lnSpc>
              <a:spcBef>
                <a:spcPts val="480"/>
              </a:spcBef>
              <a:spcAft>
                <a:spcPts val="0"/>
              </a:spcAft>
              <a:buClr>
                <a:schemeClr val="dk1"/>
              </a:buClr>
              <a:buSzPts val="1100"/>
              <a:buFont typeface="Arial"/>
              <a:buNone/>
            </a:pPr>
            <a:r>
              <a:rPr lang="en" sz="1800"/>
              <a:t>DATE_TRUNC('minute', rm.creation_date_gmt),</a:t>
            </a:r>
            <a:endParaRPr sz="1800"/>
          </a:p>
          <a:p>
            <a:pPr marL="0" marR="0" lvl="0" indent="0" algn="l" rtl="0">
              <a:lnSpc>
                <a:spcPct val="100000"/>
              </a:lnSpc>
              <a:spcBef>
                <a:spcPts val="480"/>
              </a:spcBef>
              <a:spcAft>
                <a:spcPts val="0"/>
              </a:spcAft>
              <a:buClr>
                <a:schemeClr val="dk1"/>
              </a:buClr>
              <a:buSzPts val="1100"/>
              <a:buFont typeface="Arial"/>
              <a:buNone/>
            </a:pPr>
            <a:r>
              <a:rPr lang="en" sz="1800"/>
              <a:t>DATE_PART('hour', rm.creation_date_gmt),</a:t>
            </a:r>
            <a:endParaRPr sz="1800"/>
          </a:p>
          <a:p>
            <a:pPr marL="0" marR="0" lvl="0" indent="0" algn="l" rtl="0">
              <a:lnSpc>
                <a:spcPct val="100000"/>
              </a:lnSpc>
              <a:spcBef>
                <a:spcPts val="480"/>
              </a:spcBef>
              <a:spcAft>
                <a:spcPts val="0"/>
              </a:spcAft>
              <a:buClr>
                <a:schemeClr val="dk1"/>
              </a:buClr>
              <a:buSzPts val="1100"/>
              <a:buFont typeface="Arial"/>
              <a:buNone/>
            </a:pPr>
            <a:r>
              <a:rPr lang="en" sz="1800"/>
              <a:t>EXTRACT(HOUR FROM rm.creation_date_gmt)</a:t>
            </a:r>
            <a:endParaRPr sz="1800"/>
          </a:p>
          <a:p>
            <a:pPr marL="0" marR="0" lvl="0" indent="0" algn="l" rtl="0">
              <a:lnSpc>
                <a:spcPct val="100000"/>
              </a:lnSpc>
              <a:spcBef>
                <a:spcPts val="480"/>
              </a:spcBef>
              <a:spcAft>
                <a:spcPts val="0"/>
              </a:spcAft>
              <a:buClr>
                <a:schemeClr val="dk1"/>
              </a:buClr>
              <a:buSzPts val="1100"/>
              <a:buFont typeface="Arial"/>
              <a:buNone/>
            </a:pPr>
            <a:r>
              <a:rPr lang="en" sz="1800"/>
              <a:t>FROM</a:t>
            </a:r>
            <a:endParaRPr sz="1800"/>
          </a:p>
          <a:p>
            <a:pPr marL="0" marR="0" lvl="0" indent="0" algn="l" rtl="0">
              <a:lnSpc>
                <a:spcPct val="100000"/>
              </a:lnSpc>
              <a:spcBef>
                <a:spcPts val="480"/>
              </a:spcBef>
              <a:spcAft>
                <a:spcPts val="0"/>
              </a:spcAft>
              <a:buClr>
                <a:schemeClr val="dk1"/>
              </a:buClr>
              <a:buSzPts val="1100"/>
              <a:buFont typeface="Arial"/>
              <a:buNone/>
            </a:pPr>
            <a:r>
              <a:rPr lang="en" sz="1800"/>
              <a:t>sierra_view.record_metadata rm</a:t>
            </a:r>
            <a:endParaRPr sz="1800"/>
          </a:p>
          <a:p>
            <a:pPr marL="0" marR="0" lvl="0" indent="0" algn="l" rtl="0">
              <a:lnSpc>
                <a:spcPct val="100000"/>
              </a:lnSpc>
              <a:spcBef>
                <a:spcPts val="480"/>
              </a:spcBef>
              <a:spcAft>
                <a:spcPts val="0"/>
              </a:spcAft>
              <a:buNone/>
            </a:pPr>
            <a:endParaRPr sz="1800"/>
          </a:p>
          <a:p>
            <a:pPr marL="0" marR="0" lvl="0" indent="0" algn="l" rtl="0">
              <a:lnSpc>
                <a:spcPct val="100000"/>
              </a:lnSpc>
              <a:spcBef>
                <a:spcPts val="480"/>
              </a:spcBef>
              <a:spcAft>
                <a:spcPts val="0"/>
              </a:spcAft>
              <a:buNone/>
            </a:pPr>
            <a:endParaRPr sz="1800"/>
          </a:p>
        </p:txBody>
      </p:sp>
      <p:sp>
        <p:nvSpPr>
          <p:cNvPr id="217" name="Google Shape;217;p35"/>
          <p:cNvSpPr txBox="1"/>
          <p:nvPr/>
        </p:nvSpPr>
        <p:spPr>
          <a:xfrm>
            <a:off x="1371600" y="4353375"/>
            <a:ext cx="6400800" cy="744900"/>
          </a:xfrm>
          <a:prstGeom prst="rect">
            <a:avLst/>
          </a:prstGeom>
          <a:noFill/>
          <a:ln>
            <a:noFill/>
          </a:ln>
        </p:spPr>
        <p:txBody>
          <a:bodyPr spcFirstLastPara="1" wrap="square" lIns="91425" tIns="45700" rIns="91425" bIns="45700" anchor="t" anchorCtr="0">
            <a:noAutofit/>
          </a:bodyPr>
          <a:lstStyle/>
          <a:p>
            <a:pPr marL="457200" marR="0" lvl="0" indent="-317500" algn="l" rtl="0">
              <a:lnSpc>
                <a:spcPct val="100000"/>
              </a:lnSpc>
              <a:spcBef>
                <a:spcPts val="480"/>
              </a:spcBef>
              <a:spcAft>
                <a:spcPts val="0"/>
              </a:spcAft>
              <a:buClr>
                <a:srgbClr val="000000"/>
              </a:buClr>
              <a:buSzPts val="1400"/>
              <a:buFont typeface="Arial"/>
              <a:buChar char="•"/>
            </a:pPr>
            <a:r>
              <a:rPr lang="en"/>
              <a:t>List of available datetime functions can be found here</a:t>
            </a:r>
            <a:r>
              <a:rPr lang="en" sz="1400" b="0" i="0" u="none" strike="noStrike" cap="none">
                <a:solidFill>
                  <a:srgbClr val="000000"/>
                </a:solidFill>
                <a:latin typeface="Arial"/>
                <a:ea typeface="Arial"/>
                <a:cs typeface="Arial"/>
                <a:sym typeface="Arial"/>
              </a:rPr>
              <a:t>:</a:t>
            </a:r>
            <a:br>
              <a:rPr lang="en" sz="1400" b="0" i="0" u="none" strike="noStrike" cap="none">
                <a:solidFill>
                  <a:srgbClr val="000000"/>
                </a:solidFill>
                <a:latin typeface="Arial"/>
                <a:ea typeface="Arial"/>
                <a:cs typeface="Arial"/>
                <a:sym typeface="Arial"/>
              </a:rPr>
            </a:br>
            <a:r>
              <a:rPr lang="en" u="sng">
                <a:solidFill>
                  <a:schemeClr val="hlink"/>
                </a:solidFill>
                <a:hlinkClick r:id="rId3"/>
              </a:rPr>
              <a:t>https://www.postgresql.org/docs/9.1/functions-datetime.html</a:t>
            </a:r>
            <a:endParaRPr sz="1400" b="0" i="0" u="none" strike="noStrike" cap="none">
              <a:solidFill>
                <a:srgbClr val="000000"/>
              </a:solidFill>
              <a:latin typeface="Arial"/>
              <a:ea typeface="Arial"/>
              <a:cs typeface="Arial"/>
              <a:sym typeface="Arial"/>
            </a:endParaRPr>
          </a:p>
        </p:txBody>
      </p:sp>
      <p:pic>
        <p:nvPicPr>
          <p:cNvPr id="218" name="Google Shape;218;p35"/>
          <p:cNvPicPr preferRelativeResize="0"/>
          <p:nvPr/>
        </p:nvPicPr>
        <p:blipFill>
          <a:blip r:embed="rId4">
            <a:alphaModFix/>
          </a:blip>
          <a:stretch>
            <a:fillRect/>
          </a:stretch>
        </p:blipFill>
        <p:spPr>
          <a:xfrm>
            <a:off x="1371600" y="3915225"/>
            <a:ext cx="6400800" cy="438150"/>
          </a:xfrm>
          <a:prstGeom prst="rect">
            <a:avLst/>
          </a:prstGeom>
          <a:noFill/>
          <a:ln>
            <a:noFill/>
          </a:ln>
          <a:effectLst>
            <a:outerShdw blurRad="57150" dist="19050" dir="5400000" algn="bl" rotWithShape="0">
              <a:srgbClr val="000000">
                <a:alpha val="50000"/>
              </a:srgbClr>
            </a:outerShdw>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8"/>
          <p:cNvSpPr txBox="1">
            <a:spLocks noGrp="1"/>
          </p:cNvSpPr>
          <p:nvPr>
            <p:ph type="title"/>
          </p:nvPr>
        </p:nvSpPr>
        <p:spPr>
          <a:xfrm>
            <a:off x="387424" y="504993"/>
            <a:ext cx="8312700" cy="5520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Meet Jeremy and Ray...and Rufus and Audrey</a:t>
            </a:r>
            <a:endParaRPr/>
          </a:p>
        </p:txBody>
      </p:sp>
      <p:pic>
        <p:nvPicPr>
          <p:cNvPr id="87" name="Google Shape;87;p18"/>
          <p:cNvPicPr preferRelativeResize="0"/>
          <p:nvPr/>
        </p:nvPicPr>
        <p:blipFill>
          <a:blip r:embed="rId3">
            <a:alphaModFix/>
          </a:blip>
          <a:stretch>
            <a:fillRect/>
          </a:stretch>
        </p:blipFill>
        <p:spPr>
          <a:xfrm>
            <a:off x="4958625" y="1136400"/>
            <a:ext cx="2865731" cy="3820975"/>
          </a:xfrm>
          <a:prstGeom prst="rect">
            <a:avLst/>
          </a:prstGeom>
          <a:noFill/>
          <a:ln>
            <a:noFill/>
          </a:ln>
        </p:spPr>
      </p:pic>
      <p:pic>
        <p:nvPicPr>
          <p:cNvPr id="88" name="Google Shape;88;p18"/>
          <p:cNvPicPr preferRelativeResize="0"/>
          <p:nvPr/>
        </p:nvPicPr>
        <p:blipFill>
          <a:blip r:embed="rId4">
            <a:alphaModFix/>
          </a:blip>
          <a:stretch>
            <a:fillRect/>
          </a:stretch>
        </p:blipFill>
        <p:spPr>
          <a:xfrm>
            <a:off x="869125" y="1136400"/>
            <a:ext cx="2865732" cy="3820976"/>
          </a:xfrm>
          <a:prstGeom prst="rect">
            <a:avLst/>
          </a:prstGeom>
          <a:noFill/>
          <a:ln>
            <a:no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36"/>
          <p:cNvSpPr txBox="1"/>
          <p:nvPr/>
        </p:nvSpPr>
        <p:spPr>
          <a:xfrm>
            <a:off x="571500" y="1103187"/>
            <a:ext cx="7421400" cy="36132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224" name="Google Shape;224;p36"/>
          <p:cNvSpPr txBox="1">
            <a:spLocks noGrp="1"/>
          </p:cNvSpPr>
          <p:nvPr>
            <p:ph type="title"/>
          </p:nvPr>
        </p:nvSpPr>
        <p:spPr>
          <a:xfrm>
            <a:off x="623888" y="1881495"/>
            <a:ext cx="7886700" cy="690300"/>
          </a:xfrm>
          <a:prstGeom prst="rect">
            <a:avLst/>
          </a:prstGeom>
          <a:noFill/>
          <a:ln>
            <a:noFill/>
          </a:ln>
        </p:spPr>
        <p:txBody>
          <a:bodyPr spcFirstLastPara="1" wrap="square" lIns="91425" tIns="45700" rIns="91425" bIns="45700" anchor="t" anchorCtr="0">
            <a:normAutofit fontScale="90000"/>
          </a:bodyPr>
          <a:lstStyle/>
          <a:p>
            <a:pPr marL="0" lvl="0" indent="0" algn="ctr" rtl="0">
              <a:lnSpc>
                <a:spcPct val="90000"/>
              </a:lnSpc>
              <a:spcBef>
                <a:spcPts val="0"/>
              </a:spcBef>
              <a:spcAft>
                <a:spcPts val="0"/>
              </a:spcAft>
              <a:buSzPct val="100000"/>
              <a:buNone/>
            </a:pPr>
            <a:r>
              <a:rPr lang="en"/>
              <a:t>Functions</a:t>
            </a:r>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37"/>
          <p:cNvSpPr txBox="1">
            <a:spLocks noGrp="1"/>
          </p:cNvSpPr>
          <p:nvPr>
            <p:ph type="title"/>
          </p:nvPr>
        </p:nvSpPr>
        <p:spPr>
          <a:xfrm>
            <a:off x="387424" y="504993"/>
            <a:ext cx="8312700" cy="552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2800"/>
              <a:buNone/>
            </a:pPr>
            <a:r>
              <a:rPr lang="en"/>
              <a:t>Functions()</a:t>
            </a:r>
            <a:endParaRPr/>
          </a:p>
        </p:txBody>
      </p:sp>
      <p:sp>
        <p:nvSpPr>
          <p:cNvPr id="230" name="Google Shape;230;p37"/>
          <p:cNvSpPr txBox="1">
            <a:spLocks noGrp="1"/>
          </p:cNvSpPr>
          <p:nvPr>
            <p:ph type="body" idx="1"/>
          </p:nvPr>
        </p:nvSpPr>
        <p:spPr>
          <a:xfrm>
            <a:off x="387424" y="1321723"/>
            <a:ext cx="8312700" cy="3311100"/>
          </a:xfrm>
          <a:prstGeom prst="rect">
            <a:avLst/>
          </a:prstGeom>
          <a:noFill/>
          <a:ln>
            <a:noFill/>
          </a:ln>
        </p:spPr>
        <p:txBody>
          <a:bodyPr spcFirstLastPara="1" wrap="square" lIns="91425" tIns="45700" rIns="91425" bIns="45700" anchor="t" anchorCtr="0">
            <a:normAutofit/>
          </a:bodyPr>
          <a:lstStyle/>
          <a:p>
            <a:pPr marL="457200" lvl="0" indent="-381000" algn="l" rtl="0">
              <a:lnSpc>
                <a:spcPct val="100000"/>
              </a:lnSpc>
              <a:spcBef>
                <a:spcPts val="0"/>
              </a:spcBef>
              <a:spcAft>
                <a:spcPts val="0"/>
              </a:spcAft>
              <a:buClr>
                <a:schemeClr val="dk1"/>
              </a:buClr>
              <a:buSzPts val="2400"/>
              <a:buFont typeface="Arial"/>
              <a:buChar char="●"/>
            </a:pPr>
            <a:r>
              <a:rPr lang="en" sz="2400">
                <a:solidFill>
                  <a:schemeClr val="dk1"/>
                </a:solidFill>
              </a:rPr>
              <a:t>Take the form of function_name(argument(s))</a:t>
            </a:r>
            <a:endParaRPr sz="2400">
              <a:solidFill>
                <a:schemeClr val="dk1"/>
              </a:solidFill>
            </a:endParaRPr>
          </a:p>
          <a:p>
            <a:pPr marL="457200" lvl="0" indent="-381000" algn="l" rtl="0">
              <a:lnSpc>
                <a:spcPct val="100000"/>
              </a:lnSpc>
              <a:spcBef>
                <a:spcPts val="0"/>
              </a:spcBef>
              <a:spcAft>
                <a:spcPts val="0"/>
              </a:spcAft>
              <a:buClr>
                <a:schemeClr val="dk1"/>
              </a:buClr>
              <a:buSzPts val="2400"/>
              <a:buFont typeface="Arial"/>
              <a:buChar char="●"/>
            </a:pPr>
            <a:r>
              <a:rPr lang="en" sz="2400">
                <a:solidFill>
                  <a:schemeClr val="dk1"/>
                </a:solidFill>
              </a:rPr>
              <a:t>Allow you to perform actions on your data</a:t>
            </a:r>
            <a:endParaRPr sz="2400">
              <a:solidFill>
                <a:schemeClr val="dk1"/>
              </a:solidFill>
            </a:endParaRPr>
          </a:p>
          <a:p>
            <a:pPr marL="457200" lvl="0" indent="-381000" algn="l" rtl="0">
              <a:lnSpc>
                <a:spcPct val="100000"/>
              </a:lnSpc>
              <a:spcBef>
                <a:spcPts val="0"/>
              </a:spcBef>
              <a:spcAft>
                <a:spcPts val="0"/>
              </a:spcAft>
              <a:buClr>
                <a:schemeClr val="dk1"/>
              </a:buClr>
              <a:buSzPts val="2400"/>
              <a:buChar char="●"/>
            </a:pPr>
            <a:r>
              <a:rPr lang="en" sz="2400">
                <a:solidFill>
                  <a:schemeClr val="dk1"/>
                </a:solidFill>
              </a:rPr>
              <a:t>Introduced Aggregate Functions in Part 1 </a:t>
            </a:r>
            <a:endParaRPr sz="2400">
              <a:solidFill>
                <a:schemeClr val="dk1"/>
              </a:solidFill>
            </a:endParaRPr>
          </a:p>
          <a:p>
            <a:pPr marL="520700" lvl="1" indent="-241300" algn="l" rtl="0">
              <a:lnSpc>
                <a:spcPct val="100000"/>
              </a:lnSpc>
              <a:spcBef>
                <a:spcPts val="0"/>
              </a:spcBef>
              <a:spcAft>
                <a:spcPts val="0"/>
              </a:spcAft>
              <a:buClr>
                <a:schemeClr val="dk1"/>
              </a:buClr>
              <a:buSzPts val="2400"/>
              <a:buChar char="○"/>
            </a:pPr>
            <a:r>
              <a:rPr lang="en" sz="2400">
                <a:solidFill>
                  <a:schemeClr val="dk1"/>
                </a:solidFill>
              </a:rPr>
              <a:t>Used along with GROUP</a:t>
            </a:r>
            <a:endParaRPr sz="2400">
              <a:solidFill>
                <a:schemeClr val="dk1"/>
              </a:solidFill>
            </a:endParaRPr>
          </a:p>
          <a:p>
            <a:pPr marL="863600" lvl="2" indent="-241300" algn="l" rtl="0">
              <a:lnSpc>
                <a:spcPct val="100000"/>
              </a:lnSpc>
              <a:spcBef>
                <a:spcPts val="0"/>
              </a:spcBef>
              <a:spcAft>
                <a:spcPts val="0"/>
              </a:spcAft>
              <a:buClr>
                <a:schemeClr val="dk1"/>
              </a:buClr>
              <a:buSzPts val="2400"/>
              <a:buFont typeface="Arial"/>
              <a:buChar char="■"/>
            </a:pPr>
            <a:r>
              <a:rPr lang="en" sz="2400">
                <a:solidFill>
                  <a:schemeClr val="dk1"/>
                </a:solidFill>
              </a:rPr>
              <a:t>COUNT()</a:t>
            </a:r>
            <a:endParaRPr sz="2400">
              <a:solidFill>
                <a:schemeClr val="dk1"/>
              </a:solidFill>
            </a:endParaRPr>
          </a:p>
          <a:p>
            <a:pPr marL="863600" lvl="2" indent="-241300" algn="l" rtl="0">
              <a:lnSpc>
                <a:spcPct val="100000"/>
              </a:lnSpc>
              <a:spcBef>
                <a:spcPts val="0"/>
              </a:spcBef>
              <a:spcAft>
                <a:spcPts val="0"/>
              </a:spcAft>
              <a:buClr>
                <a:schemeClr val="dk1"/>
              </a:buClr>
              <a:buSzPts val="2400"/>
              <a:buFont typeface="Arial"/>
              <a:buChar char="■"/>
            </a:pPr>
            <a:r>
              <a:rPr lang="en" sz="2400">
                <a:solidFill>
                  <a:schemeClr val="dk1"/>
                </a:solidFill>
              </a:rPr>
              <a:t>SUM()</a:t>
            </a:r>
            <a:endParaRPr sz="2400">
              <a:solidFill>
                <a:schemeClr val="dk1"/>
              </a:solidFill>
            </a:endParaRPr>
          </a:p>
          <a:p>
            <a:pPr marL="863600" lvl="2" indent="-241300" algn="l" rtl="0">
              <a:lnSpc>
                <a:spcPct val="100000"/>
              </a:lnSpc>
              <a:spcBef>
                <a:spcPts val="0"/>
              </a:spcBef>
              <a:spcAft>
                <a:spcPts val="0"/>
              </a:spcAft>
              <a:buClr>
                <a:schemeClr val="dk1"/>
              </a:buClr>
              <a:buSzPts val="2400"/>
              <a:buFont typeface="Arial"/>
              <a:buChar char="■"/>
            </a:pPr>
            <a:r>
              <a:rPr lang="en" sz="2400">
                <a:solidFill>
                  <a:schemeClr val="dk1"/>
                </a:solidFill>
              </a:rPr>
              <a:t>STRING_AGG()</a:t>
            </a:r>
            <a:endParaRPr sz="2400">
              <a:solidFill>
                <a:schemeClr val="dk1"/>
              </a:solidFill>
            </a:endParaRPr>
          </a:p>
          <a:p>
            <a:pPr marL="0" lvl="0" indent="0" algn="l" rtl="0">
              <a:lnSpc>
                <a:spcPct val="90000"/>
              </a:lnSpc>
              <a:spcBef>
                <a:spcPts val="1000"/>
              </a:spcBef>
              <a:spcAft>
                <a:spcPts val="0"/>
              </a:spcAft>
              <a:buSzPts val="1800"/>
              <a:buNone/>
            </a:pPr>
            <a:endParaRPr/>
          </a:p>
        </p:txBody>
      </p:sp>
      <p:sp>
        <p:nvSpPr>
          <p:cNvPr id="231" name="Google Shape;231;p37"/>
          <p:cNvSpPr txBox="1"/>
          <p:nvPr/>
        </p:nvSpPr>
        <p:spPr>
          <a:xfrm>
            <a:off x="1616850" y="4056625"/>
            <a:ext cx="5910300" cy="744900"/>
          </a:xfrm>
          <a:prstGeom prst="rect">
            <a:avLst/>
          </a:prstGeom>
          <a:noFill/>
          <a:ln>
            <a:noFill/>
          </a:ln>
        </p:spPr>
        <p:txBody>
          <a:bodyPr spcFirstLastPara="1" wrap="square" lIns="91425" tIns="45700" rIns="91425" bIns="45700" anchor="t" anchorCtr="0">
            <a:noAutofit/>
          </a:bodyPr>
          <a:lstStyle/>
          <a:p>
            <a:pPr marL="457200" marR="0" lvl="0" indent="-317500" algn="l" rtl="0">
              <a:lnSpc>
                <a:spcPct val="100000"/>
              </a:lnSpc>
              <a:spcBef>
                <a:spcPts val="480"/>
              </a:spcBef>
              <a:spcAft>
                <a:spcPts val="0"/>
              </a:spcAft>
              <a:buClr>
                <a:srgbClr val="000000"/>
              </a:buClr>
              <a:buSzPts val="1400"/>
              <a:buFont typeface="Arial"/>
              <a:buChar char="•"/>
            </a:pPr>
            <a:r>
              <a:rPr lang="en"/>
              <a:t>Full list of Postgres Aggregate functions available here</a:t>
            </a:r>
            <a:r>
              <a:rPr lang="en" sz="1400" b="0" i="0" u="none" strike="noStrike" cap="none">
                <a:solidFill>
                  <a:srgbClr val="000000"/>
                </a:solidFill>
                <a:latin typeface="Arial"/>
                <a:ea typeface="Arial"/>
                <a:cs typeface="Arial"/>
                <a:sym typeface="Arial"/>
              </a:rPr>
              <a:t>:</a:t>
            </a:r>
            <a:br>
              <a:rPr lang="en" sz="1400" b="0" i="0" u="none" strike="noStrike" cap="none">
                <a:solidFill>
                  <a:srgbClr val="000000"/>
                </a:solidFill>
                <a:latin typeface="Arial"/>
                <a:ea typeface="Arial"/>
                <a:cs typeface="Arial"/>
                <a:sym typeface="Arial"/>
              </a:rPr>
            </a:br>
            <a:r>
              <a:rPr lang="en" u="sng">
                <a:solidFill>
                  <a:schemeClr val="hlink"/>
                </a:solidFill>
                <a:hlinkClick r:id="rId3"/>
              </a:rPr>
              <a:t>https://www.postgresql.org/docs/9.5/functions-aggregate.html</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8"/>
          <p:cNvSpPr txBox="1">
            <a:spLocks noGrp="1"/>
          </p:cNvSpPr>
          <p:nvPr>
            <p:ph type="title"/>
          </p:nvPr>
        </p:nvSpPr>
        <p:spPr>
          <a:xfrm>
            <a:off x="387424" y="504993"/>
            <a:ext cx="8312700" cy="552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2800"/>
              <a:buNone/>
            </a:pPr>
            <a:r>
              <a:rPr lang="en"/>
              <a:t>COUNT()</a:t>
            </a:r>
            <a:endParaRPr/>
          </a:p>
        </p:txBody>
      </p:sp>
      <p:sp>
        <p:nvSpPr>
          <p:cNvPr id="238" name="Google Shape;238;p38"/>
          <p:cNvSpPr txBox="1">
            <a:spLocks noGrp="1"/>
          </p:cNvSpPr>
          <p:nvPr>
            <p:ph type="body" idx="1"/>
          </p:nvPr>
        </p:nvSpPr>
        <p:spPr>
          <a:xfrm>
            <a:off x="387424" y="1321723"/>
            <a:ext cx="8312700" cy="33111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0"/>
              </a:spcBef>
              <a:spcAft>
                <a:spcPts val="0"/>
              </a:spcAft>
              <a:buClr>
                <a:schemeClr val="dk1"/>
              </a:buClr>
              <a:buSzPts val="1100"/>
              <a:buFont typeface="Arial"/>
              <a:buNone/>
            </a:pPr>
            <a:r>
              <a:rPr lang="en" sz="2400">
                <a:solidFill>
                  <a:schemeClr val="dk1"/>
                </a:solidFill>
              </a:rPr>
              <a:t>SELECT </a:t>
            </a:r>
            <a:endParaRPr sz="240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sz="2400">
                <a:solidFill>
                  <a:schemeClr val="dk1"/>
                </a:solidFill>
              </a:rPr>
              <a:t>    </a:t>
            </a:r>
            <a:r>
              <a:rPr lang="en" sz="2400">
                <a:solidFill>
                  <a:schemeClr val="dk1"/>
                </a:solidFill>
                <a:highlight>
                  <a:srgbClr val="FFFFFF"/>
                </a:highlight>
              </a:rPr>
              <a:t>i.location_code</a:t>
            </a:r>
            <a:r>
              <a:rPr lang="en" sz="2400">
                <a:solidFill>
                  <a:schemeClr val="dk1"/>
                </a:solidFill>
              </a:rPr>
              <a:t>,</a:t>
            </a:r>
            <a:endParaRPr sz="240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sz="2400">
                <a:solidFill>
                  <a:schemeClr val="dk1"/>
                </a:solidFill>
              </a:rPr>
              <a:t>    COUNT(i.id) AS total_items </a:t>
            </a:r>
            <a:endParaRPr sz="240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240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sz="2400">
                <a:solidFill>
                  <a:schemeClr val="dk1"/>
                </a:solidFill>
              </a:rPr>
              <a:t>FROM </a:t>
            </a:r>
            <a:endParaRPr sz="240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sz="2400">
                <a:solidFill>
                  <a:schemeClr val="dk1"/>
                </a:solidFill>
              </a:rPr>
              <a:t>    sierra_view.item_record  i</a:t>
            </a:r>
            <a:endParaRPr sz="240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240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sz="2400">
                <a:solidFill>
                  <a:schemeClr val="dk1"/>
                </a:solidFill>
              </a:rPr>
              <a:t>GROUP BY 1</a:t>
            </a:r>
            <a:endParaRPr sz="240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sz="2400">
                <a:solidFill>
                  <a:schemeClr val="dk1"/>
                </a:solidFill>
              </a:rPr>
              <a:t>ORDER BY 1;</a:t>
            </a:r>
            <a:endParaRPr/>
          </a:p>
        </p:txBody>
      </p:sp>
      <p:pic>
        <p:nvPicPr>
          <p:cNvPr id="239" name="Google Shape;239;p38"/>
          <p:cNvPicPr preferRelativeResize="0"/>
          <p:nvPr/>
        </p:nvPicPr>
        <p:blipFill>
          <a:blip r:embed="rId3">
            <a:alphaModFix/>
          </a:blip>
          <a:stretch>
            <a:fillRect/>
          </a:stretch>
        </p:blipFill>
        <p:spPr>
          <a:xfrm>
            <a:off x="6009250" y="1321725"/>
            <a:ext cx="2297625" cy="3544200"/>
          </a:xfrm>
          <a:prstGeom prst="rect">
            <a:avLst/>
          </a:prstGeom>
          <a:noFill/>
          <a:ln>
            <a:noFill/>
          </a:ln>
          <a:effectLst>
            <a:outerShdw blurRad="57150" dist="19050" dir="5400000" algn="bl" rotWithShape="0">
              <a:srgbClr val="000000">
                <a:alpha val="50000"/>
              </a:srgbClr>
            </a:outerShdw>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39"/>
          <p:cNvSpPr txBox="1">
            <a:spLocks noGrp="1"/>
          </p:cNvSpPr>
          <p:nvPr>
            <p:ph type="title"/>
          </p:nvPr>
        </p:nvSpPr>
        <p:spPr>
          <a:xfrm>
            <a:off x="387424" y="504993"/>
            <a:ext cx="8312700" cy="552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2800"/>
              <a:buNone/>
            </a:pPr>
            <a:r>
              <a:rPr lang="en"/>
              <a:t>COUNT() Count By Location and Status</a:t>
            </a:r>
            <a:endParaRPr/>
          </a:p>
        </p:txBody>
      </p:sp>
      <p:sp>
        <p:nvSpPr>
          <p:cNvPr id="246" name="Google Shape;246;p39"/>
          <p:cNvSpPr txBox="1">
            <a:spLocks noGrp="1"/>
          </p:cNvSpPr>
          <p:nvPr>
            <p:ph type="body" idx="1"/>
          </p:nvPr>
        </p:nvSpPr>
        <p:spPr>
          <a:xfrm>
            <a:off x="387424" y="1321723"/>
            <a:ext cx="8312700" cy="33111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100000"/>
              </a:lnSpc>
              <a:spcBef>
                <a:spcPts val="0"/>
              </a:spcBef>
              <a:spcAft>
                <a:spcPts val="0"/>
              </a:spcAft>
              <a:buClr>
                <a:schemeClr val="dk1"/>
              </a:buClr>
              <a:buSzPts val="1100"/>
              <a:buFont typeface="Arial"/>
              <a:buNone/>
            </a:pPr>
            <a:r>
              <a:rPr lang="en" sz="2400">
                <a:solidFill>
                  <a:schemeClr val="dk1"/>
                </a:solidFill>
              </a:rPr>
              <a:t>SELECT </a:t>
            </a:r>
            <a:endParaRPr sz="240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sz="2400">
                <a:solidFill>
                  <a:schemeClr val="dk1"/>
                </a:solidFill>
              </a:rPr>
              <a:t>    </a:t>
            </a:r>
            <a:r>
              <a:rPr lang="en" sz="2400">
                <a:solidFill>
                  <a:schemeClr val="dk1"/>
                </a:solidFill>
                <a:highlight>
                  <a:srgbClr val="FFFFFF"/>
                </a:highlight>
              </a:rPr>
              <a:t>i.location_code</a:t>
            </a:r>
            <a:r>
              <a:rPr lang="en" sz="2400">
                <a:solidFill>
                  <a:schemeClr val="dk1"/>
                </a:solidFill>
              </a:rPr>
              <a:t>,</a:t>
            </a:r>
            <a:endParaRPr sz="240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sz="2400">
                <a:solidFill>
                  <a:schemeClr val="dk1"/>
                </a:solidFill>
              </a:rPr>
              <a:t>    i.item_status_code,</a:t>
            </a:r>
            <a:endParaRPr sz="240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sz="2400">
                <a:solidFill>
                  <a:schemeClr val="dk1"/>
                </a:solidFill>
              </a:rPr>
              <a:t>    COUNT(i.id) AS total_items </a:t>
            </a:r>
            <a:endParaRPr sz="240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240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sz="2400">
                <a:solidFill>
                  <a:schemeClr val="dk1"/>
                </a:solidFill>
              </a:rPr>
              <a:t>FROM </a:t>
            </a:r>
            <a:endParaRPr sz="240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sz="2400">
                <a:solidFill>
                  <a:schemeClr val="dk1"/>
                </a:solidFill>
              </a:rPr>
              <a:t>    sierra_view.item_record  i</a:t>
            </a:r>
            <a:endParaRPr sz="240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240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sz="2400">
                <a:solidFill>
                  <a:schemeClr val="dk1"/>
                </a:solidFill>
              </a:rPr>
              <a:t>GROUP BY 1,2</a:t>
            </a:r>
            <a:endParaRPr sz="240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sz="2400">
                <a:solidFill>
                  <a:schemeClr val="dk1"/>
                </a:solidFill>
              </a:rPr>
              <a:t>ORDER BY 1;</a:t>
            </a:r>
            <a:endParaRPr/>
          </a:p>
        </p:txBody>
      </p:sp>
      <p:pic>
        <p:nvPicPr>
          <p:cNvPr id="247" name="Google Shape;247;p39"/>
          <p:cNvPicPr preferRelativeResize="0"/>
          <p:nvPr/>
        </p:nvPicPr>
        <p:blipFill>
          <a:blip r:embed="rId3">
            <a:alphaModFix/>
          </a:blip>
          <a:stretch>
            <a:fillRect/>
          </a:stretch>
        </p:blipFill>
        <p:spPr>
          <a:xfrm>
            <a:off x="5074050" y="1246650"/>
            <a:ext cx="3626072" cy="3461250"/>
          </a:xfrm>
          <a:prstGeom prst="rect">
            <a:avLst/>
          </a:prstGeom>
          <a:noFill/>
          <a:ln>
            <a:noFill/>
          </a:ln>
          <a:effectLst>
            <a:outerShdw blurRad="57150" dist="19050" dir="5400000" algn="bl" rotWithShape="0">
              <a:srgbClr val="000000">
                <a:alpha val="50000"/>
              </a:srgbClr>
            </a:outerShdw>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40"/>
          <p:cNvSpPr txBox="1">
            <a:spLocks noGrp="1"/>
          </p:cNvSpPr>
          <p:nvPr>
            <p:ph type="title"/>
          </p:nvPr>
        </p:nvSpPr>
        <p:spPr>
          <a:xfrm>
            <a:off x="387424" y="504993"/>
            <a:ext cx="8312700" cy="552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2800"/>
              <a:buNone/>
            </a:pPr>
            <a:r>
              <a:rPr lang="en"/>
              <a:t>FILTER()</a:t>
            </a:r>
            <a:endParaRPr/>
          </a:p>
        </p:txBody>
      </p:sp>
      <p:sp>
        <p:nvSpPr>
          <p:cNvPr id="254" name="Google Shape;254;p40"/>
          <p:cNvSpPr txBox="1">
            <a:spLocks noGrp="1"/>
          </p:cNvSpPr>
          <p:nvPr>
            <p:ph type="body" idx="1"/>
          </p:nvPr>
        </p:nvSpPr>
        <p:spPr>
          <a:xfrm>
            <a:off x="56249" y="1156148"/>
            <a:ext cx="8312700" cy="3311100"/>
          </a:xfrm>
          <a:prstGeom prst="rect">
            <a:avLst/>
          </a:prstGeom>
          <a:noFill/>
          <a:ln>
            <a:noFill/>
          </a:ln>
        </p:spPr>
        <p:txBody>
          <a:bodyPr spcFirstLastPara="1" wrap="square" lIns="91425" tIns="45700" rIns="91425" bIns="45700" anchor="t" anchorCtr="0">
            <a:normAutofit fontScale="70000" lnSpcReduction="20000"/>
          </a:bodyPr>
          <a:lstStyle/>
          <a:p>
            <a:pPr marL="0" lvl="0" indent="0" algn="l" rtl="0">
              <a:lnSpc>
                <a:spcPct val="100000"/>
              </a:lnSpc>
              <a:spcBef>
                <a:spcPts val="0"/>
              </a:spcBef>
              <a:spcAft>
                <a:spcPts val="0"/>
              </a:spcAft>
              <a:buClr>
                <a:schemeClr val="dk1"/>
              </a:buClr>
              <a:buSzPct val="45833"/>
              <a:buFont typeface="Arial"/>
              <a:buNone/>
            </a:pPr>
            <a:r>
              <a:rPr lang="en" sz="2400">
                <a:solidFill>
                  <a:schemeClr val="dk1"/>
                </a:solidFill>
              </a:rPr>
              <a:t>SELECT </a:t>
            </a:r>
            <a:endParaRPr sz="2400">
              <a:solidFill>
                <a:schemeClr val="dk1"/>
              </a:solidFill>
            </a:endParaRPr>
          </a:p>
          <a:p>
            <a:pPr marL="0" lvl="0" indent="0" algn="l" rtl="0">
              <a:lnSpc>
                <a:spcPct val="100000"/>
              </a:lnSpc>
              <a:spcBef>
                <a:spcPts val="0"/>
              </a:spcBef>
              <a:spcAft>
                <a:spcPts val="0"/>
              </a:spcAft>
              <a:buClr>
                <a:schemeClr val="dk1"/>
              </a:buClr>
              <a:buSzPct val="45833"/>
              <a:buFont typeface="Arial"/>
              <a:buNone/>
            </a:pPr>
            <a:r>
              <a:rPr lang="en" sz="2400">
                <a:solidFill>
                  <a:schemeClr val="dk1"/>
                </a:solidFill>
              </a:rPr>
              <a:t>    </a:t>
            </a:r>
            <a:r>
              <a:rPr lang="en" sz="2400">
                <a:solidFill>
                  <a:schemeClr val="dk1"/>
                </a:solidFill>
                <a:highlight>
                  <a:srgbClr val="FFFFFF"/>
                </a:highlight>
              </a:rPr>
              <a:t>i.location_code</a:t>
            </a:r>
            <a:r>
              <a:rPr lang="en" sz="2400">
                <a:solidFill>
                  <a:schemeClr val="dk1"/>
                </a:solidFill>
              </a:rPr>
              <a:t>,</a:t>
            </a:r>
            <a:endParaRPr sz="2400">
              <a:solidFill>
                <a:schemeClr val="dk1"/>
              </a:solidFill>
            </a:endParaRPr>
          </a:p>
          <a:p>
            <a:pPr marL="0" lvl="0" indent="0" algn="l" rtl="0">
              <a:lnSpc>
                <a:spcPct val="100000"/>
              </a:lnSpc>
              <a:spcBef>
                <a:spcPts val="0"/>
              </a:spcBef>
              <a:spcAft>
                <a:spcPts val="0"/>
              </a:spcAft>
              <a:buClr>
                <a:schemeClr val="dk1"/>
              </a:buClr>
              <a:buSzPct val="45833"/>
              <a:buFont typeface="Arial"/>
              <a:buNone/>
            </a:pPr>
            <a:r>
              <a:rPr lang="en" sz="2400">
                <a:solidFill>
                  <a:schemeClr val="dk1"/>
                </a:solidFill>
              </a:rPr>
              <a:t>    COUNT(i.id) AS total_items,</a:t>
            </a:r>
            <a:endParaRPr sz="2400">
              <a:solidFill>
                <a:schemeClr val="dk1"/>
              </a:solidFill>
            </a:endParaRPr>
          </a:p>
          <a:p>
            <a:pPr marL="0" lvl="0" indent="0" algn="l" rtl="0">
              <a:lnSpc>
                <a:spcPct val="100000"/>
              </a:lnSpc>
              <a:spcBef>
                <a:spcPts val="0"/>
              </a:spcBef>
              <a:spcAft>
                <a:spcPts val="0"/>
              </a:spcAft>
              <a:buClr>
                <a:schemeClr val="dk1"/>
              </a:buClr>
              <a:buSzPct val="45833"/>
              <a:buFont typeface="Arial"/>
              <a:buNone/>
            </a:pPr>
            <a:r>
              <a:rPr lang="en" sz="2400">
                <a:solidFill>
                  <a:schemeClr val="dk1"/>
                </a:solidFill>
              </a:rPr>
              <a:t>    COUNT(i.id) </a:t>
            </a:r>
            <a:r>
              <a:rPr lang="en" sz="2400">
                <a:solidFill>
                  <a:schemeClr val="dk1"/>
                </a:solidFill>
                <a:highlight>
                  <a:srgbClr val="FFFF00"/>
                </a:highlight>
              </a:rPr>
              <a:t>FILTER(WHERE i.item_status_code = '-')</a:t>
            </a:r>
            <a:r>
              <a:rPr lang="en" sz="2400">
                <a:solidFill>
                  <a:schemeClr val="dk1"/>
                </a:solidFill>
              </a:rPr>
              <a:t> AS total_available,</a:t>
            </a:r>
            <a:endParaRPr sz="2400">
              <a:solidFill>
                <a:schemeClr val="dk1"/>
              </a:solidFill>
            </a:endParaRPr>
          </a:p>
          <a:p>
            <a:pPr marL="0" lvl="0" indent="0" algn="l" rtl="0">
              <a:lnSpc>
                <a:spcPct val="100000"/>
              </a:lnSpc>
              <a:spcBef>
                <a:spcPts val="0"/>
              </a:spcBef>
              <a:spcAft>
                <a:spcPts val="0"/>
              </a:spcAft>
              <a:buClr>
                <a:schemeClr val="dk1"/>
              </a:buClr>
              <a:buSzPct val="45833"/>
              <a:buFont typeface="Arial"/>
              <a:buNone/>
            </a:pPr>
            <a:r>
              <a:rPr lang="en" sz="2400">
                <a:solidFill>
                  <a:schemeClr val="dk1"/>
                </a:solidFill>
              </a:rPr>
              <a:t>    COUNT(i.id) </a:t>
            </a:r>
            <a:r>
              <a:rPr lang="en" sz="2400">
                <a:solidFill>
                  <a:schemeClr val="dk1"/>
                </a:solidFill>
                <a:highlight>
                  <a:srgbClr val="FFFF00"/>
                </a:highlight>
              </a:rPr>
              <a:t>FILTER(WHERE i.item_status_code = 'm')</a:t>
            </a:r>
            <a:r>
              <a:rPr lang="en" sz="2400">
                <a:solidFill>
                  <a:schemeClr val="dk1"/>
                </a:solidFill>
              </a:rPr>
              <a:t> AS total_missing,</a:t>
            </a:r>
            <a:endParaRPr sz="2400">
              <a:solidFill>
                <a:schemeClr val="dk1"/>
              </a:solidFill>
            </a:endParaRPr>
          </a:p>
          <a:p>
            <a:pPr marL="0" lvl="0" indent="0" algn="l" rtl="0">
              <a:lnSpc>
                <a:spcPct val="100000"/>
              </a:lnSpc>
              <a:spcBef>
                <a:spcPts val="0"/>
              </a:spcBef>
              <a:spcAft>
                <a:spcPts val="0"/>
              </a:spcAft>
              <a:buClr>
                <a:schemeClr val="dk1"/>
              </a:buClr>
              <a:buSzPct val="45833"/>
              <a:buFont typeface="Arial"/>
              <a:buNone/>
            </a:pPr>
            <a:r>
              <a:rPr lang="en" sz="2400">
                <a:solidFill>
                  <a:schemeClr val="dk1"/>
                </a:solidFill>
              </a:rPr>
              <a:t>    COUNT(i.id) </a:t>
            </a:r>
            <a:r>
              <a:rPr lang="en" sz="2400">
                <a:solidFill>
                  <a:schemeClr val="dk1"/>
                </a:solidFill>
                <a:highlight>
                  <a:srgbClr val="FFFF00"/>
                </a:highlight>
              </a:rPr>
              <a:t>FILTER(WHERE i.item_status_code = 'n')</a:t>
            </a:r>
            <a:r>
              <a:rPr lang="en" sz="2400">
                <a:solidFill>
                  <a:schemeClr val="dk1"/>
                </a:solidFill>
              </a:rPr>
              <a:t> AS total_billed</a:t>
            </a:r>
            <a:endParaRPr sz="2400">
              <a:solidFill>
                <a:schemeClr val="dk1"/>
              </a:solidFill>
            </a:endParaRPr>
          </a:p>
          <a:p>
            <a:pPr marL="0" lvl="0" indent="0" algn="l" rtl="0">
              <a:lnSpc>
                <a:spcPct val="100000"/>
              </a:lnSpc>
              <a:spcBef>
                <a:spcPts val="0"/>
              </a:spcBef>
              <a:spcAft>
                <a:spcPts val="0"/>
              </a:spcAft>
              <a:buClr>
                <a:schemeClr val="dk1"/>
              </a:buClr>
              <a:buSzPct val="45833"/>
              <a:buFont typeface="Arial"/>
              <a:buNone/>
            </a:pPr>
            <a:endParaRPr sz="2400">
              <a:solidFill>
                <a:schemeClr val="dk1"/>
              </a:solidFill>
            </a:endParaRPr>
          </a:p>
          <a:p>
            <a:pPr marL="0" lvl="0" indent="0" algn="l" rtl="0">
              <a:lnSpc>
                <a:spcPct val="100000"/>
              </a:lnSpc>
              <a:spcBef>
                <a:spcPts val="0"/>
              </a:spcBef>
              <a:spcAft>
                <a:spcPts val="0"/>
              </a:spcAft>
              <a:buClr>
                <a:schemeClr val="dk1"/>
              </a:buClr>
              <a:buSzPct val="45833"/>
              <a:buFont typeface="Arial"/>
              <a:buNone/>
            </a:pPr>
            <a:r>
              <a:rPr lang="en" sz="2400">
                <a:solidFill>
                  <a:schemeClr val="dk1"/>
                </a:solidFill>
              </a:rPr>
              <a:t>FROM </a:t>
            </a:r>
            <a:endParaRPr sz="2400">
              <a:solidFill>
                <a:schemeClr val="dk1"/>
              </a:solidFill>
            </a:endParaRPr>
          </a:p>
          <a:p>
            <a:pPr marL="0" lvl="0" indent="0" algn="l" rtl="0">
              <a:lnSpc>
                <a:spcPct val="100000"/>
              </a:lnSpc>
              <a:spcBef>
                <a:spcPts val="0"/>
              </a:spcBef>
              <a:spcAft>
                <a:spcPts val="0"/>
              </a:spcAft>
              <a:buClr>
                <a:schemeClr val="dk1"/>
              </a:buClr>
              <a:buSzPct val="45833"/>
              <a:buFont typeface="Arial"/>
              <a:buNone/>
            </a:pPr>
            <a:r>
              <a:rPr lang="en" sz="2400">
                <a:solidFill>
                  <a:schemeClr val="dk1"/>
                </a:solidFill>
              </a:rPr>
              <a:t>    sierra_view.item_record  i</a:t>
            </a:r>
            <a:endParaRPr sz="2400">
              <a:solidFill>
                <a:schemeClr val="dk1"/>
              </a:solidFill>
            </a:endParaRPr>
          </a:p>
          <a:p>
            <a:pPr marL="0" lvl="0" indent="0" algn="l" rtl="0">
              <a:lnSpc>
                <a:spcPct val="100000"/>
              </a:lnSpc>
              <a:spcBef>
                <a:spcPts val="0"/>
              </a:spcBef>
              <a:spcAft>
                <a:spcPts val="0"/>
              </a:spcAft>
              <a:buClr>
                <a:schemeClr val="dk1"/>
              </a:buClr>
              <a:buSzPct val="45833"/>
              <a:buFont typeface="Arial"/>
              <a:buNone/>
            </a:pPr>
            <a:endParaRPr sz="2400">
              <a:solidFill>
                <a:schemeClr val="dk1"/>
              </a:solidFill>
            </a:endParaRPr>
          </a:p>
          <a:p>
            <a:pPr marL="0" lvl="0" indent="0" algn="l" rtl="0">
              <a:lnSpc>
                <a:spcPct val="100000"/>
              </a:lnSpc>
              <a:spcBef>
                <a:spcPts val="0"/>
              </a:spcBef>
              <a:spcAft>
                <a:spcPts val="0"/>
              </a:spcAft>
              <a:buClr>
                <a:schemeClr val="dk1"/>
              </a:buClr>
              <a:buSzPct val="45833"/>
              <a:buFont typeface="Arial"/>
              <a:buNone/>
            </a:pPr>
            <a:r>
              <a:rPr lang="en" sz="2400">
                <a:solidFill>
                  <a:schemeClr val="dk1"/>
                </a:solidFill>
              </a:rPr>
              <a:t>GROUP BY 1</a:t>
            </a:r>
            <a:endParaRPr sz="2400">
              <a:solidFill>
                <a:schemeClr val="dk1"/>
              </a:solidFill>
            </a:endParaRPr>
          </a:p>
          <a:p>
            <a:pPr marL="0" lvl="0" indent="0" algn="l" rtl="0">
              <a:lnSpc>
                <a:spcPct val="100000"/>
              </a:lnSpc>
              <a:spcBef>
                <a:spcPts val="0"/>
              </a:spcBef>
              <a:spcAft>
                <a:spcPts val="0"/>
              </a:spcAft>
              <a:buClr>
                <a:schemeClr val="dk1"/>
              </a:buClr>
              <a:buSzPct val="45833"/>
              <a:buFont typeface="Arial"/>
              <a:buNone/>
            </a:pPr>
            <a:r>
              <a:rPr lang="en" sz="2400">
                <a:solidFill>
                  <a:schemeClr val="dk1"/>
                </a:solidFill>
              </a:rPr>
              <a:t>ORDER BY 1;</a:t>
            </a:r>
            <a:endParaRPr/>
          </a:p>
        </p:txBody>
      </p:sp>
      <p:pic>
        <p:nvPicPr>
          <p:cNvPr id="255" name="Google Shape;255;p40"/>
          <p:cNvPicPr preferRelativeResize="0"/>
          <p:nvPr/>
        </p:nvPicPr>
        <p:blipFill>
          <a:blip r:embed="rId3">
            <a:alphaModFix/>
          </a:blip>
          <a:stretch>
            <a:fillRect/>
          </a:stretch>
        </p:blipFill>
        <p:spPr>
          <a:xfrm>
            <a:off x="5243550" y="2819975"/>
            <a:ext cx="3698050" cy="2265050"/>
          </a:xfrm>
          <a:prstGeom prst="rect">
            <a:avLst/>
          </a:prstGeom>
          <a:noFill/>
          <a:ln>
            <a:noFill/>
          </a:ln>
          <a:effectLst>
            <a:outerShdw blurRad="57150" dist="19050" dir="5400000" algn="bl" rotWithShape="0">
              <a:srgbClr val="000000">
                <a:alpha val="50000"/>
              </a:srgbClr>
            </a:outerShdw>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41"/>
          <p:cNvSpPr txBox="1">
            <a:spLocks noGrp="1"/>
          </p:cNvSpPr>
          <p:nvPr>
            <p:ph type="title"/>
          </p:nvPr>
        </p:nvSpPr>
        <p:spPr>
          <a:xfrm>
            <a:off x="387424" y="504993"/>
            <a:ext cx="8312700" cy="552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2800"/>
              <a:buNone/>
            </a:pPr>
            <a:r>
              <a:rPr lang="en"/>
              <a:t>ID2RECKEY()</a:t>
            </a:r>
            <a:endParaRPr/>
          </a:p>
        </p:txBody>
      </p:sp>
      <p:sp>
        <p:nvSpPr>
          <p:cNvPr id="262" name="Google Shape;262;p41"/>
          <p:cNvSpPr txBox="1">
            <a:spLocks noGrp="1"/>
          </p:cNvSpPr>
          <p:nvPr>
            <p:ph type="body" idx="1"/>
          </p:nvPr>
        </p:nvSpPr>
        <p:spPr>
          <a:xfrm>
            <a:off x="387424" y="1321723"/>
            <a:ext cx="8312700" cy="33111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1100"/>
              <a:buFont typeface="Arial"/>
              <a:buNone/>
            </a:pPr>
            <a:r>
              <a:rPr lang="en" sz="2000">
                <a:solidFill>
                  <a:schemeClr val="dk1"/>
                </a:solidFill>
              </a:rPr>
              <a:t>SELECT </a:t>
            </a:r>
            <a:endParaRPr sz="200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sz="2000">
                <a:solidFill>
                  <a:schemeClr val="dk1"/>
                </a:solidFill>
              </a:rPr>
              <a:t>  o.id,  </a:t>
            </a:r>
            <a:endParaRPr sz="200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sz="2000">
                <a:solidFill>
                  <a:schemeClr val="dk1"/>
                </a:solidFill>
                <a:highlight>
                  <a:srgbClr val="FFFFFF"/>
                </a:highlight>
              </a:rPr>
              <a:t>  </a:t>
            </a:r>
            <a:r>
              <a:rPr lang="en" sz="2000">
                <a:solidFill>
                  <a:schemeClr val="dk1"/>
                </a:solidFill>
                <a:highlight>
                  <a:srgbClr val="FFFF00"/>
                </a:highlight>
              </a:rPr>
              <a:t>ID2RECKEY(</a:t>
            </a:r>
            <a:r>
              <a:rPr lang="en" sz="2000">
                <a:solidFill>
                  <a:schemeClr val="dk1"/>
                </a:solidFill>
              </a:rPr>
              <a:t>o.record_id</a:t>
            </a:r>
            <a:r>
              <a:rPr lang="en" sz="2000">
                <a:solidFill>
                  <a:schemeClr val="dk1"/>
                </a:solidFill>
                <a:highlight>
                  <a:srgbClr val="FFFF00"/>
                </a:highlight>
              </a:rPr>
              <a:t>)</a:t>
            </a:r>
            <a:r>
              <a:rPr lang="en" sz="2000">
                <a:solidFill>
                  <a:schemeClr val="dk1"/>
                </a:solidFill>
              </a:rPr>
              <a:t> AS "Record number"</a:t>
            </a:r>
            <a:endParaRPr sz="200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sz="2000">
                <a:solidFill>
                  <a:schemeClr val="dk1"/>
                </a:solidFill>
              </a:rPr>
              <a:t>FROM </a:t>
            </a:r>
            <a:endParaRPr sz="200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sz="2000">
                <a:solidFill>
                  <a:schemeClr val="dk1"/>
                </a:solidFill>
              </a:rPr>
              <a:t>    sierra_view.order_record  o;</a:t>
            </a:r>
            <a:endParaRPr sz="2000"/>
          </a:p>
        </p:txBody>
      </p:sp>
      <p:pic>
        <p:nvPicPr>
          <p:cNvPr id="263" name="Google Shape;263;p41"/>
          <p:cNvPicPr preferRelativeResize="0"/>
          <p:nvPr/>
        </p:nvPicPr>
        <p:blipFill>
          <a:blip r:embed="rId3">
            <a:alphaModFix/>
          </a:blip>
          <a:stretch>
            <a:fillRect/>
          </a:stretch>
        </p:blipFill>
        <p:spPr>
          <a:xfrm>
            <a:off x="6356653" y="1321728"/>
            <a:ext cx="2482975" cy="3055075"/>
          </a:xfrm>
          <a:prstGeom prst="rect">
            <a:avLst/>
          </a:prstGeom>
          <a:noFill/>
          <a:ln>
            <a:noFill/>
          </a:ln>
          <a:effectLst>
            <a:outerShdw blurRad="57150" dist="19050" dir="5400000" algn="bl" rotWithShape="0">
              <a:srgbClr val="000000">
                <a:alpha val="49800"/>
              </a:srgbClr>
            </a:outerShdw>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42"/>
          <p:cNvSpPr txBox="1">
            <a:spLocks noGrp="1"/>
          </p:cNvSpPr>
          <p:nvPr>
            <p:ph type="title"/>
          </p:nvPr>
        </p:nvSpPr>
        <p:spPr>
          <a:xfrm>
            <a:off x="387424" y="504993"/>
            <a:ext cx="8312700" cy="552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2800"/>
              <a:buNone/>
            </a:pPr>
            <a:r>
              <a:rPr lang="en"/>
              <a:t>ID2RECKEY()</a:t>
            </a:r>
            <a:endParaRPr/>
          </a:p>
        </p:txBody>
      </p:sp>
      <p:pic>
        <p:nvPicPr>
          <p:cNvPr id="270" name="Google Shape;270;p42"/>
          <p:cNvPicPr preferRelativeResize="0"/>
          <p:nvPr/>
        </p:nvPicPr>
        <p:blipFill rotWithShape="1">
          <a:blip r:embed="rId3">
            <a:alphaModFix/>
          </a:blip>
          <a:srcRect/>
          <a:stretch/>
        </p:blipFill>
        <p:spPr>
          <a:xfrm>
            <a:off x="2292350" y="1387202"/>
            <a:ext cx="4559300" cy="3387975"/>
          </a:xfrm>
          <a:prstGeom prst="rect">
            <a:avLst/>
          </a:prstGeom>
          <a:noFill/>
          <a:ln>
            <a:noFill/>
          </a:ln>
          <a:effectLst>
            <a:outerShdw blurRad="57150" dist="19050" dir="5400000" algn="bl" rotWithShape="0">
              <a:srgbClr val="000000">
                <a:alpha val="49800"/>
              </a:srgbClr>
            </a:outerShdw>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43"/>
          <p:cNvSpPr txBox="1">
            <a:spLocks noGrp="1"/>
          </p:cNvSpPr>
          <p:nvPr>
            <p:ph type="title"/>
          </p:nvPr>
        </p:nvSpPr>
        <p:spPr>
          <a:xfrm>
            <a:off x="387424" y="504993"/>
            <a:ext cx="8312700" cy="552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2800"/>
              <a:buNone/>
            </a:pPr>
            <a:r>
              <a:rPr lang="en"/>
              <a:t>String Functions()</a:t>
            </a:r>
            <a:endParaRPr/>
          </a:p>
        </p:txBody>
      </p:sp>
      <p:sp>
        <p:nvSpPr>
          <p:cNvPr id="276" name="Google Shape;276;p43"/>
          <p:cNvSpPr txBox="1">
            <a:spLocks noGrp="1"/>
          </p:cNvSpPr>
          <p:nvPr>
            <p:ph type="body" idx="1"/>
          </p:nvPr>
        </p:nvSpPr>
        <p:spPr>
          <a:xfrm>
            <a:off x="387424" y="1321723"/>
            <a:ext cx="8312700" cy="3311100"/>
          </a:xfrm>
          <a:prstGeom prst="rect">
            <a:avLst/>
          </a:prstGeom>
          <a:noFill/>
          <a:ln>
            <a:noFill/>
          </a:ln>
        </p:spPr>
        <p:txBody>
          <a:bodyPr spcFirstLastPara="1" wrap="square" lIns="91425" tIns="45700" rIns="91425" bIns="45700" anchor="t" anchorCtr="0">
            <a:normAutofit/>
          </a:bodyPr>
          <a:lstStyle/>
          <a:p>
            <a:pPr marL="457200" lvl="0" indent="-381000" algn="l" rtl="0">
              <a:lnSpc>
                <a:spcPct val="100000"/>
              </a:lnSpc>
              <a:spcBef>
                <a:spcPts val="0"/>
              </a:spcBef>
              <a:spcAft>
                <a:spcPts val="0"/>
              </a:spcAft>
              <a:buClr>
                <a:schemeClr val="dk1"/>
              </a:buClr>
              <a:buSzPts val="2400"/>
              <a:buFont typeface="Arial"/>
              <a:buChar char="●"/>
            </a:pPr>
            <a:r>
              <a:rPr lang="en" sz="2400">
                <a:solidFill>
                  <a:schemeClr val="dk1"/>
                </a:solidFill>
              </a:rPr>
              <a:t>Take the form of function_name(argument(s))</a:t>
            </a:r>
            <a:endParaRPr sz="2400">
              <a:solidFill>
                <a:schemeClr val="dk1"/>
              </a:solidFill>
            </a:endParaRPr>
          </a:p>
          <a:p>
            <a:pPr marL="457200" lvl="0" indent="-381000" algn="l" rtl="0">
              <a:lnSpc>
                <a:spcPct val="100000"/>
              </a:lnSpc>
              <a:spcBef>
                <a:spcPts val="0"/>
              </a:spcBef>
              <a:spcAft>
                <a:spcPts val="0"/>
              </a:spcAft>
              <a:buClr>
                <a:schemeClr val="dk1"/>
              </a:buClr>
              <a:buSzPts val="2400"/>
              <a:buFont typeface="Arial"/>
              <a:buChar char="●"/>
            </a:pPr>
            <a:r>
              <a:rPr lang="en" sz="2400">
                <a:solidFill>
                  <a:schemeClr val="dk1"/>
                </a:solidFill>
              </a:rPr>
              <a:t>Allow you to perform actions on your data</a:t>
            </a:r>
            <a:endParaRPr sz="2400">
              <a:solidFill>
                <a:schemeClr val="dk1"/>
              </a:solidFill>
            </a:endParaRPr>
          </a:p>
          <a:p>
            <a:pPr marL="457200" lvl="0" indent="-381000" algn="l" rtl="0">
              <a:lnSpc>
                <a:spcPct val="100000"/>
              </a:lnSpc>
              <a:spcBef>
                <a:spcPts val="0"/>
              </a:spcBef>
              <a:spcAft>
                <a:spcPts val="0"/>
              </a:spcAft>
              <a:buClr>
                <a:schemeClr val="dk1"/>
              </a:buClr>
              <a:buSzPts val="2400"/>
              <a:buFont typeface="Arial"/>
              <a:buChar char="●"/>
            </a:pPr>
            <a:r>
              <a:rPr lang="en" sz="2400">
                <a:solidFill>
                  <a:schemeClr val="dk1"/>
                </a:solidFill>
              </a:rPr>
              <a:t>A few examples</a:t>
            </a:r>
            <a:endParaRPr sz="2400">
              <a:solidFill>
                <a:schemeClr val="dk1"/>
              </a:solidFill>
            </a:endParaRPr>
          </a:p>
          <a:p>
            <a:pPr marL="914400" lvl="1" indent="-381000" algn="l" rtl="0">
              <a:lnSpc>
                <a:spcPct val="100000"/>
              </a:lnSpc>
              <a:spcBef>
                <a:spcPts val="0"/>
              </a:spcBef>
              <a:spcAft>
                <a:spcPts val="0"/>
              </a:spcAft>
              <a:buClr>
                <a:schemeClr val="dk1"/>
              </a:buClr>
              <a:buSzPts val="2400"/>
              <a:buFont typeface="Arial"/>
              <a:buChar char="○"/>
            </a:pPr>
            <a:r>
              <a:rPr lang="en" sz="2400">
                <a:solidFill>
                  <a:schemeClr val="dk1"/>
                </a:solidFill>
              </a:rPr>
              <a:t>LOWER(string) - convert to lowercase</a:t>
            </a:r>
            <a:endParaRPr sz="2400">
              <a:solidFill>
                <a:schemeClr val="dk1"/>
              </a:solidFill>
            </a:endParaRPr>
          </a:p>
          <a:p>
            <a:pPr marL="914400" lvl="1" indent="-381000" algn="l" rtl="0">
              <a:lnSpc>
                <a:spcPct val="100000"/>
              </a:lnSpc>
              <a:spcBef>
                <a:spcPts val="0"/>
              </a:spcBef>
              <a:spcAft>
                <a:spcPts val="0"/>
              </a:spcAft>
              <a:buClr>
                <a:schemeClr val="dk1"/>
              </a:buClr>
              <a:buSzPts val="2400"/>
              <a:buFont typeface="Arial"/>
              <a:buChar char="○"/>
            </a:pPr>
            <a:r>
              <a:rPr lang="en" sz="2400">
                <a:solidFill>
                  <a:schemeClr val="dk1"/>
                </a:solidFill>
              </a:rPr>
              <a:t>LENGTH(string) - count characters in string</a:t>
            </a:r>
            <a:endParaRPr sz="2400">
              <a:solidFill>
                <a:schemeClr val="dk1"/>
              </a:solidFill>
            </a:endParaRPr>
          </a:p>
          <a:p>
            <a:pPr marL="914400" lvl="1" indent="-381000" algn="l" rtl="0">
              <a:lnSpc>
                <a:spcPct val="100000"/>
              </a:lnSpc>
              <a:spcBef>
                <a:spcPts val="0"/>
              </a:spcBef>
              <a:spcAft>
                <a:spcPts val="0"/>
              </a:spcAft>
              <a:buClr>
                <a:schemeClr val="dk1"/>
              </a:buClr>
              <a:buSzPts val="2400"/>
              <a:buChar char="○"/>
            </a:pPr>
            <a:r>
              <a:rPr lang="en" sz="2400">
                <a:solidFill>
                  <a:schemeClr val="dk1"/>
                </a:solidFill>
              </a:rPr>
              <a:t>REPLACE(string, from text, to text) - replace all </a:t>
            </a:r>
            <a:endParaRPr/>
          </a:p>
        </p:txBody>
      </p:sp>
      <p:sp>
        <p:nvSpPr>
          <p:cNvPr id="277" name="Google Shape;277;p43"/>
          <p:cNvSpPr txBox="1"/>
          <p:nvPr/>
        </p:nvSpPr>
        <p:spPr>
          <a:xfrm>
            <a:off x="1616850" y="4056625"/>
            <a:ext cx="5910300" cy="744900"/>
          </a:xfrm>
          <a:prstGeom prst="rect">
            <a:avLst/>
          </a:prstGeom>
          <a:noFill/>
          <a:ln>
            <a:noFill/>
          </a:ln>
        </p:spPr>
        <p:txBody>
          <a:bodyPr spcFirstLastPara="1" wrap="square" lIns="91425" tIns="45700" rIns="91425" bIns="45700" anchor="t" anchorCtr="0">
            <a:noAutofit/>
          </a:bodyPr>
          <a:lstStyle/>
          <a:p>
            <a:pPr marL="457200" marR="0" lvl="0" indent="-317500" algn="l" rtl="0">
              <a:lnSpc>
                <a:spcPct val="100000"/>
              </a:lnSpc>
              <a:spcBef>
                <a:spcPts val="480"/>
              </a:spcBef>
              <a:spcAft>
                <a:spcPts val="0"/>
              </a:spcAft>
              <a:buClr>
                <a:srgbClr val="000000"/>
              </a:buClr>
              <a:buSzPts val="1400"/>
              <a:buFont typeface="Arial"/>
              <a:buChar char="•"/>
            </a:pPr>
            <a:r>
              <a:rPr lang="en"/>
              <a:t>Full list of Postgres String functions available here</a:t>
            </a:r>
            <a:r>
              <a:rPr lang="en" sz="1400" b="0" i="0" u="none" strike="noStrike" cap="none">
                <a:solidFill>
                  <a:srgbClr val="000000"/>
                </a:solidFill>
                <a:latin typeface="Arial"/>
                <a:ea typeface="Arial"/>
                <a:cs typeface="Arial"/>
                <a:sym typeface="Arial"/>
              </a:rPr>
              <a:t>:</a:t>
            </a:r>
            <a:br>
              <a:rPr lang="en" sz="1400" b="0" i="0" u="none" strike="noStrike" cap="none">
                <a:solidFill>
                  <a:srgbClr val="000000"/>
                </a:solidFill>
                <a:latin typeface="Arial"/>
                <a:ea typeface="Arial"/>
                <a:cs typeface="Arial"/>
                <a:sym typeface="Arial"/>
              </a:rPr>
            </a:br>
            <a:r>
              <a:rPr lang="en" u="sng">
                <a:solidFill>
                  <a:schemeClr val="hlink"/>
                </a:solidFill>
                <a:hlinkClick r:id="rId3"/>
              </a:rPr>
              <a:t>https://www.postgresql.org/docs/9.1/functions-string.html</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44"/>
          <p:cNvSpPr txBox="1">
            <a:spLocks noGrp="1"/>
          </p:cNvSpPr>
          <p:nvPr>
            <p:ph type="title"/>
          </p:nvPr>
        </p:nvSpPr>
        <p:spPr>
          <a:xfrm>
            <a:off x="387424" y="504993"/>
            <a:ext cx="8312700" cy="552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2800"/>
              <a:buNone/>
            </a:pPr>
            <a:r>
              <a:rPr lang="en"/>
              <a:t>CONCAT()</a:t>
            </a:r>
            <a:endParaRPr/>
          </a:p>
        </p:txBody>
      </p:sp>
      <p:sp>
        <p:nvSpPr>
          <p:cNvPr id="283" name="Google Shape;283;p44"/>
          <p:cNvSpPr txBox="1">
            <a:spLocks noGrp="1"/>
          </p:cNvSpPr>
          <p:nvPr>
            <p:ph type="body" idx="1"/>
          </p:nvPr>
        </p:nvSpPr>
        <p:spPr>
          <a:xfrm>
            <a:off x="158700" y="1708100"/>
            <a:ext cx="8826600" cy="33111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1100"/>
              <a:buFont typeface="Arial"/>
              <a:buNone/>
            </a:pPr>
            <a:r>
              <a:rPr lang="en">
                <a:solidFill>
                  <a:schemeClr val="dk1"/>
                </a:solidFill>
              </a:rPr>
              <a:t>SELECT </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a:solidFill>
                  <a:schemeClr val="dk1"/>
                </a:solidFill>
              </a:rPr>
              <a:t>    </a:t>
            </a:r>
            <a:r>
              <a:rPr lang="en">
                <a:solidFill>
                  <a:schemeClr val="dk1"/>
                </a:solidFill>
                <a:highlight>
                  <a:srgbClr val="FFFF00"/>
                </a:highlight>
              </a:rPr>
              <a:t>CONCAT(</a:t>
            </a:r>
            <a:r>
              <a:rPr lang="en">
                <a:solidFill>
                  <a:schemeClr val="dk1"/>
                </a:solidFill>
                <a:highlight>
                  <a:srgbClr val="FFFFFF"/>
                </a:highlight>
              </a:rPr>
              <a:t>p.last_name,', ',p.first_name, ' ', p.middle_name</a:t>
            </a:r>
            <a:r>
              <a:rPr lang="en">
                <a:solidFill>
                  <a:schemeClr val="dk1"/>
                </a:solidFill>
                <a:highlight>
                  <a:srgbClr val="FFFF00"/>
                </a:highlight>
              </a:rPr>
              <a:t>)</a:t>
            </a:r>
            <a:r>
              <a:rPr lang="en">
                <a:solidFill>
                  <a:schemeClr val="dk1"/>
                </a:solidFill>
                <a:highlight>
                  <a:srgbClr val="FFFFFF"/>
                </a:highlight>
              </a:rPr>
              <a:t> </a:t>
            </a:r>
            <a:endParaRPr>
              <a:solidFill>
                <a:schemeClr val="dk1"/>
              </a:solidFill>
              <a:highlight>
                <a:srgbClr val="FFFFFF"/>
              </a:highlight>
            </a:endParaRPr>
          </a:p>
          <a:p>
            <a:pPr marL="0" lvl="0" indent="0" algn="l" rtl="0">
              <a:lnSpc>
                <a:spcPct val="100000"/>
              </a:lnSpc>
              <a:spcBef>
                <a:spcPts val="0"/>
              </a:spcBef>
              <a:spcAft>
                <a:spcPts val="0"/>
              </a:spcAft>
              <a:buClr>
                <a:schemeClr val="dk1"/>
              </a:buClr>
              <a:buSzPts val="1100"/>
              <a:buFont typeface="Arial"/>
              <a:buNone/>
            </a:pPr>
            <a:r>
              <a:rPr lang="en">
                <a:solidFill>
                  <a:schemeClr val="dk1"/>
                </a:solidFill>
                <a:highlight>
                  <a:srgbClr val="FFFFFF"/>
                </a:highlight>
              </a:rPr>
              <a:t>        AS name</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a:solidFill>
                  <a:schemeClr val="dk1"/>
                </a:solidFill>
              </a:rPr>
              <a:t>FROM </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a:solidFill>
                  <a:schemeClr val="dk1"/>
                </a:solidFill>
              </a:rPr>
              <a:t>    sierra_view.patron_record_fullname  p;</a:t>
            </a:r>
            <a:endParaRPr>
              <a:solidFill>
                <a:schemeClr val="dk1"/>
              </a:solidFill>
            </a:endParaRPr>
          </a:p>
          <a:p>
            <a:pPr marL="0" lvl="0" indent="0" algn="l" rtl="0">
              <a:lnSpc>
                <a:spcPct val="90000"/>
              </a:lnSpc>
              <a:spcBef>
                <a:spcPts val="1000"/>
              </a:spcBef>
              <a:spcAft>
                <a:spcPts val="0"/>
              </a:spcAft>
              <a:buSzPts val="1800"/>
              <a:buNone/>
            </a:pPr>
            <a:endParaRPr/>
          </a:p>
        </p:txBody>
      </p:sp>
      <p:pic>
        <p:nvPicPr>
          <p:cNvPr id="284" name="Google Shape;284;p44"/>
          <p:cNvPicPr preferRelativeResize="0"/>
          <p:nvPr/>
        </p:nvPicPr>
        <p:blipFill>
          <a:blip r:embed="rId3">
            <a:alphaModFix/>
          </a:blip>
          <a:stretch>
            <a:fillRect/>
          </a:stretch>
        </p:blipFill>
        <p:spPr>
          <a:xfrm>
            <a:off x="6637450" y="2231375"/>
            <a:ext cx="2062675" cy="2699664"/>
          </a:xfrm>
          <a:prstGeom prst="rect">
            <a:avLst/>
          </a:prstGeom>
          <a:noFill/>
          <a:ln>
            <a:noFill/>
          </a:ln>
          <a:effectLst>
            <a:outerShdw blurRad="57150" dist="19050" dir="5400000" algn="bl" rotWithShape="0">
              <a:srgbClr val="000000">
                <a:alpha val="50000"/>
              </a:srgbClr>
            </a:outerShdw>
          </a:effectLst>
        </p:spPr>
      </p:pic>
      <p:sp>
        <p:nvSpPr>
          <p:cNvPr id="285" name="Google Shape;285;p44"/>
          <p:cNvSpPr txBox="1">
            <a:spLocks noGrp="1"/>
          </p:cNvSpPr>
          <p:nvPr>
            <p:ph type="body" idx="1"/>
          </p:nvPr>
        </p:nvSpPr>
        <p:spPr>
          <a:xfrm>
            <a:off x="459900" y="1196850"/>
            <a:ext cx="8312700" cy="686100"/>
          </a:xfrm>
          <a:prstGeom prst="rect">
            <a:avLst/>
          </a:prstGeom>
          <a:noFill/>
          <a:ln>
            <a:noFill/>
          </a:ln>
        </p:spPr>
        <p:txBody>
          <a:bodyPr spcFirstLastPara="1" wrap="square" lIns="91425" tIns="45700" rIns="91425" bIns="45700" anchor="t" anchorCtr="0">
            <a:normAutofit/>
          </a:bodyPr>
          <a:lstStyle/>
          <a:p>
            <a:pPr marL="457200" lvl="0" indent="-342900" algn="l" rtl="0">
              <a:lnSpc>
                <a:spcPct val="90000"/>
              </a:lnSpc>
              <a:spcBef>
                <a:spcPts val="1000"/>
              </a:spcBef>
              <a:spcAft>
                <a:spcPts val="0"/>
              </a:spcAft>
              <a:buSzPts val="1800"/>
              <a:buChar char="●"/>
            </a:pPr>
            <a:r>
              <a:rPr lang="en"/>
              <a:t>Use CONCAT() to combine strings into a single string</a:t>
            </a:r>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45"/>
          <p:cNvSpPr txBox="1">
            <a:spLocks noGrp="1"/>
          </p:cNvSpPr>
          <p:nvPr>
            <p:ph type="title"/>
          </p:nvPr>
        </p:nvSpPr>
        <p:spPr>
          <a:xfrm>
            <a:off x="387424" y="504993"/>
            <a:ext cx="8312700" cy="552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2800"/>
              <a:buNone/>
            </a:pPr>
            <a:r>
              <a:rPr lang="en"/>
              <a:t>More on Concatenation</a:t>
            </a:r>
            <a:endParaRPr/>
          </a:p>
        </p:txBody>
      </p:sp>
      <p:sp>
        <p:nvSpPr>
          <p:cNvPr id="291" name="Google Shape;291;p45"/>
          <p:cNvSpPr txBox="1">
            <a:spLocks noGrp="1"/>
          </p:cNvSpPr>
          <p:nvPr>
            <p:ph type="body" idx="1"/>
          </p:nvPr>
        </p:nvSpPr>
        <p:spPr>
          <a:xfrm>
            <a:off x="58225" y="1165350"/>
            <a:ext cx="8826600" cy="33111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1100"/>
              <a:buFont typeface="Arial"/>
              <a:buNone/>
            </a:pPr>
            <a:r>
              <a:rPr lang="en">
                <a:solidFill>
                  <a:schemeClr val="dk1"/>
                </a:solidFill>
              </a:rPr>
              <a:t>SELECT</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a:solidFill>
                  <a:schemeClr val="dk1"/>
                </a:solidFill>
              </a:rPr>
              <a:t> </a:t>
            </a:r>
            <a:r>
              <a:rPr lang="en">
                <a:solidFill>
                  <a:schemeClr val="dk1"/>
                </a:solidFill>
                <a:highlight>
                  <a:srgbClr val="FFFF00"/>
                </a:highlight>
              </a:rPr>
              <a:t>CONCAT(</a:t>
            </a:r>
            <a:r>
              <a:rPr lang="en">
                <a:solidFill>
                  <a:schemeClr val="dk1"/>
                </a:solidFill>
                <a:highlight>
                  <a:srgbClr val="FFFFFF"/>
                </a:highlight>
              </a:rPr>
              <a:t>p.last_name,', ',p.first_name, ' ', p.middle_name</a:t>
            </a:r>
            <a:r>
              <a:rPr lang="en">
                <a:solidFill>
                  <a:schemeClr val="dk1"/>
                </a:solidFill>
                <a:highlight>
                  <a:srgbClr val="FFFF00"/>
                </a:highlight>
              </a:rPr>
              <a:t>)</a:t>
            </a:r>
            <a:r>
              <a:rPr lang="en">
                <a:solidFill>
                  <a:schemeClr val="dk1"/>
                </a:solidFill>
                <a:highlight>
                  <a:srgbClr val="FFFFFF"/>
                </a:highlight>
              </a:rPr>
              <a:t> AS NAME_concat,</a:t>
            </a:r>
            <a:endParaRPr>
              <a:solidFill>
                <a:schemeClr val="dk1"/>
              </a:solidFill>
              <a:highlight>
                <a:srgbClr val="FFFFFF"/>
              </a:highlight>
            </a:endParaRPr>
          </a:p>
          <a:p>
            <a:pPr marL="0" lvl="0" indent="0" algn="l" rtl="0">
              <a:lnSpc>
                <a:spcPct val="100000"/>
              </a:lnSpc>
              <a:spcBef>
                <a:spcPts val="0"/>
              </a:spcBef>
              <a:spcAft>
                <a:spcPts val="0"/>
              </a:spcAft>
              <a:buClr>
                <a:schemeClr val="dk1"/>
              </a:buClr>
              <a:buSzPts val="1100"/>
              <a:buFont typeface="Arial"/>
              <a:buNone/>
            </a:pPr>
            <a:r>
              <a:rPr lang="en">
                <a:solidFill>
                  <a:schemeClr val="dk1"/>
                </a:solidFill>
                <a:highlight>
                  <a:srgbClr val="FFFFFF"/>
                </a:highlight>
              </a:rPr>
              <a:t> </a:t>
            </a:r>
            <a:r>
              <a:rPr lang="en">
                <a:solidFill>
                  <a:schemeClr val="dk1"/>
                </a:solidFill>
                <a:highlight>
                  <a:srgbClr val="FFFF00"/>
                </a:highlight>
              </a:rPr>
              <a:t>CONCAT_WS(' '</a:t>
            </a:r>
            <a:r>
              <a:rPr lang="en">
                <a:solidFill>
                  <a:schemeClr val="dk1"/>
                </a:solidFill>
                <a:highlight>
                  <a:srgbClr val="FFFFFF"/>
                </a:highlight>
              </a:rPr>
              <a:t>,p.last_name,',',p.first_name, p.middle_name</a:t>
            </a:r>
            <a:r>
              <a:rPr lang="en">
                <a:solidFill>
                  <a:schemeClr val="dk1"/>
                </a:solidFill>
                <a:highlight>
                  <a:srgbClr val="FFFF00"/>
                </a:highlight>
              </a:rPr>
              <a:t>) </a:t>
            </a:r>
            <a:r>
              <a:rPr lang="en">
                <a:solidFill>
                  <a:schemeClr val="dk1"/>
                </a:solidFill>
                <a:highlight>
                  <a:srgbClr val="FFFFFF"/>
                </a:highlight>
              </a:rPr>
              <a:t>AS name_concat_ws,</a:t>
            </a:r>
            <a:endParaRPr>
              <a:solidFill>
                <a:schemeClr val="dk1"/>
              </a:solidFill>
              <a:highlight>
                <a:srgbClr val="FFFFFF"/>
              </a:highlight>
            </a:endParaRPr>
          </a:p>
          <a:p>
            <a:pPr marL="0" lvl="0" indent="0" algn="l" rtl="0">
              <a:lnSpc>
                <a:spcPct val="100000"/>
              </a:lnSpc>
              <a:spcBef>
                <a:spcPts val="0"/>
              </a:spcBef>
              <a:spcAft>
                <a:spcPts val="0"/>
              </a:spcAft>
              <a:buClr>
                <a:schemeClr val="dk1"/>
              </a:buClr>
              <a:buSzPts val="1100"/>
              <a:buFont typeface="Arial"/>
              <a:buNone/>
            </a:pPr>
            <a:r>
              <a:rPr lang="en">
                <a:solidFill>
                  <a:schemeClr val="dk1"/>
                </a:solidFill>
                <a:highlight>
                  <a:srgbClr val="FFFFFF"/>
                </a:highlight>
              </a:rPr>
              <a:t> p.last_name</a:t>
            </a:r>
            <a:r>
              <a:rPr lang="en">
                <a:solidFill>
                  <a:schemeClr val="dk1"/>
                </a:solidFill>
                <a:highlight>
                  <a:srgbClr val="FFFF00"/>
                </a:highlight>
              </a:rPr>
              <a:t>||</a:t>
            </a:r>
            <a:r>
              <a:rPr lang="en">
                <a:solidFill>
                  <a:schemeClr val="dk1"/>
                </a:solidFill>
                <a:highlight>
                  <a:srgbClr val="FFFFFF"/>
                </a:highlight>
              </a:rPr>
              <a:t>', '</a:t>
            </a:r>
            <a:r>
              <a:rPr lang="en">
                <a:solidFill>
                  <a:schemeClr val="dk1"/>
                </a:solidFill>
                <a:highlight>
                  <a:srgbClr val="FFFF00"/>
                </a:highlight>
              </a:rPr>
              <a:t>||</a:t>
            </a:r>
            <a:r>
              <a:rPr lang="en">
                <a:solidFill>
                  <a:schemeClr val="dk1"/>
                </a:solidFill>
                <a:highlight>
                  <a:srgbClr val="FFFFFF"/>
                </a:highlight>
              </a:rPr>
              <a:t>p.first_name</a:t>
            </a:r>
            <a:r>
              <a:rPr lang="en">
                <a:solidFill>
                  <a:schemeClr val="dk1"/>
                </a:solidFill>
                <a:highlight>
                  <a:srgbClr val="FFFF00"/>
                </a:highlight>
              </a:rPr>
              <a:t>||</a:t>
            </a:r>
            <a:r>
              <a:rPr lang="en">
                <a:solidFill>
                  <a:schemeClr val="dk1"/>
                </a:solidFill>
                <a:highlight>
                  <a:srgbClr val="FFFFFF"/>
                </a:highlight>
              </a:rPr>
              <a:t>' '</a:t>
            </a:r>
            <a:r>
              <a:rPr lang="en">
                <a:solidFill>
                  <a:schemeClr val="dk1"/>
                </a:solidFill>
                <a:highlight>
                  <a:srgbClr val="FFFF00"/>
                </a:highlight>
              </a:rPr>
              <a:t>||</a:t>
            </a:r>
            <a:r>
              <a:rPr lang="en">
                <a:solidFill>
                  <a:schemeClr val="dk1"/>
                </a:solidFill>
                <a:highlight>
                  <a:srgbClr val="FFFFFF"/>
                </a:highlight>
              </a:rPr>
              <a:t>p.middle_name AS name_pipes</a:t>
            </a:r>
            <a:endParaRPr>
              <a:solidFill>
                <a:schemeClr val="dk1"/>
              </a:solidFill>
              <a:highlight>
                <a:srgbClr val="FFFFFF"/>
              </a:highlight>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highlight>
                <a:srgbClr val="FFFF00"/>
              </a:highlight>
            </a:endParaRPr>
          </a:p>
          <a:p>
            <a:pPr marL="0" lvl="0" indent="0" algn="l" rtl="0">
              <a:lnSpc>
                <a:spcPct val="100000"/>
              </a:lnSpc>
              <a:spcBef>
                <a:spcPts val="0"/>
              </a:spcBef>
              <a:spcAft>
                <a:spcPts val="0"/>
              </a:spcAft>
              <a:buClr>
                <a:schemeClr val="dk1"/>
              </a:buClr>
              <a:buSzPts val="1100"/>
              <a:buFont typeface="Arial"/>
              <a:buNone/>
            </a:pPr>
            <a:r>
              <a:rPr lang="en">
                <a:solidFill>
                  <a:schemeClr val="dk1"/>
                </a:solidFill>
              </a:rPr>
              <a:t>FROM </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a:solidFill>
                  <a:schemeClr val="dk1"/>
                </a:solidFill>
              </a:rPr>
              <a:t>    sierra_view.patron_record_fullname  p;</a:t>
            </a:r>
            <a:endParaRPr>
              <a:solidFill>
                <a:schemeClr val="dk1"/>
              </a:solidFill>
            </a:endParaRPr>
          </a:p>
          <a:p>
            <a:pPr marL="0" lvl="0" indent="0" algn="l" rtl="0">
              <a:lnSpc>
                <a:spcPct val="90000"/>
              </a:lnSpc>
              <a:spcBef>
                <a:spcPts val="1000"/>
              </a:spcBef>
              <a:spcAft>
                <a:spcPts val="0"/>
              </a:spcAft>
              <a:buSzPts val="1800"/>
              <a:buNone/>
            </a:pPr>
            <a:endParaRPr/>
          </a:p>
        </p:txBody>
      </p:sp>
      <p:pic>
        <p:nvPicPr>
          <p:cNvPr id="292" name="Google Shape;292;p45"/>
          <p:cNvPicPr preferRelativeResize="0"/>
          <p:nvPr/>
        </p:nvPicPr>
        <p:blipFill>
          <a:blip r:embed="rId3">
            <a:alphaModFix/>
          </a:blip>
          <a:stretch>
            <a:fillRect/>
          </a:stretch>
        </p:blipFill>
        <p:spPr>
          <a:xfrm>
            <a:off x="3845275" y="3161650"/>
            <a:ext cx="5247450" cy="1906575"/>
          </a:xfrm>
          <a:prstGeom prst="rect">
            <a:avLst/>
          </a:prstGeom>
          <a:noFill/>
          <a:ln>
            <a:noFill/>
          </a:ln>
          <a:effectLst>
            <a:outerShdw blurRad="57150" dist="19050" dir="5400000" algn="bl" rotWithShape="0">
              <a:srgbClr val="000000">
                <a:alpha val="50000"/>
              </a:srgbClr>
            </a:outerShdw>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9"/>
          <p:cNvSpPr txBox="1">
            <a:spLocks noGrp="1"/>
          </p:cNvSpPr>
          <p:nvPr>
            <p:ph type="title"/>
          </p:nvPr>
        </p:nvSpPr>
        <p:spPr>
          <a:xfrm>
            <a:off x="387424" y="504993"/>
            <a:ext cx="8312700" cy="5520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Agenda</a:t>
            </a:r>
            <a:endParaRPr/>
          </a:p>
        </p:txBody>
      </p:sp>
      <p:sp>
        <p:nvSpPr>
          <p:cNvPr id="94" name="Google Shape;94;p19"/>
          <p:cNvSpPr txBox="1">
            <a:spLocks noGrp="1"/>
          </p:cNvSpPr>
          <p:nvPr>
            <p:ph type="body" idx="1"/>
          </p:nvPr>
        </p:nvSpPr>
        <p:spPr>
          <a:xfrm>
            <a:off x="387424" y="1321725"/>
            <a:ext cx="4149000" cy="3311100"/>
          </a:xfrm>
          <a:prstGeom prst="rect">
            <a:avLst/>
          </a:prstGeom>
        </p:spPr>
        <p:txBody>
          <a:bodyPr spcFirstLastPara="1" wrap="square" lIns="68575" tIns="34275" rIns="68575" bIns="34275" anchor="t" anchorCtr="0">
            <a:normAutofit/>
          </a:bodyPr>
          <a:lstStyle/>
          <a:p>
            <a:pPr marL="0" lvl="0" indent="0" algn="ctr" rtl="0">
              <a:spcBef>
                <a:spcPts val="800"/>
              </a:spcBef>
              <a:spcAft>
                <a:spcPts val="0"/>
              </a:spcAft>
              <a:buNone/>
            </a:pPr>
            <a:r>
              <a:rPr lang="en"/>
              <a:t>Part 1</a:t>
            </a:r>
            <a:endParaRPr/>
          </a:p>
          <a:p>
            <a:pPr marL="457200" lvl="0" indent="-317500" algn="l" rtl="0">
              <a:spcBef>
                <a:spcPts val="1200"/>
              </a:spcBef>
              <a:spcAft>
                <a:spcPts val="0"/>
              </a:spcAft>
              <a:buSzPts val="1400"/>
              <a:buChar char="●"/>
            </a:pPr>
            <a:r>
              <a:rPr lang="en"/>
              <a:t>SQL Basics</a:t>
            </a:r>
            <a:endParaRPr/>
          </a:p>
          <a:p>
            <a:pPr marL="914400" lvl="1" indent="-317500" algn="l" rtl="0">
              <a:spcBef>
                <a:spcPts val="0"/>
              </a:spcBef>
              <a:spcAft>
                <a:spcPts val="0"/>
              </a:spcAft>
              <a:buSzPts val="1400"/>
              <a:buChar char="○"/>
            </a:pPr>
            <a:r>
              <a:rPr lang="en"/>
              <a:t>Relational Databases</a:t>
            </a:r>
            <a:endParaRPr/>
          </a:p>
          <a:p>
            <a:pPr marL="914400" lvl="1" indent="-317500" algn="l" rtl="0">
              <a:spcBef>
                <a:spcPts val="0"/>
              </a:spcBef>
              <a:spcAft>
                <a:spcPts val="0"/>
              </a:spcAft>
              <a:buSzPts val="1400"/>
              <a:buChar char="○"/>
            </a:pPr>
            <a:r>
              <a:rPr lang="en"/>
              <a:t>Joins</a:t>
            </a:r>
            <a:endParaRPr/>
          </a:p>
          <a:p>
            <a:pPr marL="914400" lvl="1" indent="-317500" algn="l" rtl="0">
              <a:spcBef>
                <a:spcPts val="0"/>
              </a:spcBef>
              <a:spcAft>
                <a:spcPts val="0"/>
              </a:spcAft>
              <a:buSzPts val="1400"/>
              <a:buChar char="○"/>
            </a:pPr>
            <a:r>
              <a:rPr lang="en"/>
              <a:t>SQL Overview</a:t>
            </a:r>
            <a:endParaRPr/>
          </a:p>
          <a:p>
            <a:pPr marL="457200" lvl="0" indent="-317500" algn="l" rtl="0">
              <a:spcBef>
                <a:spcPts val="0"/>
              </a:spcBef>
              <a:spcAft>
                <a:spcPts val="0"/>
              </a:spcAft>
              <a:buSzPts val="1400"/>
              <a:buChar char="●"/>
            </a:pPr>
            <a:r>
              <a:rPr lang="en"/>
              <a:t>Statements</a:t>
            </a:r>
            <a:endParaRPr/>
          </a:p>
          <a:p>
            <a:pPr marL="914400" lvl="1" indent="-317500" algn="l" rtl="0">
              <a:spcBef>
                <a:spcPts val="0"/>
              </a:spcBef>
              <a:spcAft>
                <a:spcPts val="0"/>
              </a:spcAft>
              <a:buSzPts val="1400"/>
              <a:buChar char="○"/>
            </a:pPr>
            <a:r>
              <a:rPr lang="en"/>
              <a:t>SELECT</a:t>
            </a:r>
            <a:endParaRPr/>
          </a:p>
          <a:p>
            <a:pPr marL="914400" lvl="1" indent="-317500" algn="l" rtl="0">
              <a:spcBef>
                <a:spcPts val="0"/>
              </a:spcBef>
              <a:spcAft>
                <a:spcPts val="0"/>
              </a:spcAft>
              <a:buSzPts val="1400"/>
              <a:buChar char="○"/>
            </a:pPr>
            <a:r>
              <a:rPr lang="en"/>
              <a:t>WHERE</a:t>
            </a:r>
            <a:endParaRPr/>
          </a:p>
          <a:p>
            <a:pPr marL="914400" lvl="1" indent="-317500" algn="l" rtl="0">
              <a:spcBef>
                <a:spcPts val="0"/>
              </a:spcBef>
              <a:spcAft>
                <a:spcPts val="0"/>
              </a:spcAft>
              <a:buSzPts val="1400"/>
              <a:buChar char="○"/>
            </a:pPr>
            <a:r>
              <a:rPr lang="en"/>
              <a:t>GROUP BY / HAVING</a:t>
            </a:r>
            <a:endParaRPr/>
          </a:p>
          <a:p>
            <a:pPr marL="457200" lvl="0" indent="-317500" algn="l" rtl="0">
              <a:spcBef>
                <a:spcPts val="0"/>
              </a:spcBef>
              <a:spcAft>
                <a:spcPts val="0"/>
              </a:spcAft>
              <a:buSzPts val="1400"/>
              <a:buChar char="●"/>
            </a:pPr>
            <a:r>
              <a:rPr lang="en"/>
              <a:t>Subqueries</a:t>
            </a:r>
            <a:endParaRPr/>
          </a:p>
          <a:p>
            <a:pPr marL="457200" lvl="0" indent="-317500" algn="l" rtl="0">
              <a:spcBef>
                <a:spcPts val="0"/>
              </a:spcBef>
              <a:spcAft>
                <a:spcPts val="0"/>
              </a:spcAft>
              <a:buSzPts val="1400"/>
              <a:buChar char="●"/>
            </a:pPr>
            <a:r>
              <a:rPr lang="en"/>
              <a:t>CASE</a:t>
            </a:r>
            <a:endParaRPr/>
          </a:p>
        </p:txBody>
      </p:sp>
      <p:sp>
        <p:nvSpPr>
          <p:cNvPr id="95" name="Google Shape;95;p19"/>
          <p:cNvSpPr txBox="1">
            <a:spLocks noGrp="1"/>
          </p:cNvSpPr>
          <p:nvPr>
            <p:ph type="body" idx="1"/>
          </p:nvPr>
        </p:nvSpPr>
        <p:spPr>
          <a:xfrm>
            <a:off x="4705224" y="1311900"/>
            <a:ext cx="4149000" cy="3473100"/>
          </a:xfrm>
          <a:prstGeom prst="rect">
            <a:avLst/>
          </a:prstGeom>
        </p:spPr>
        <p:txBody>
          <a:bodyPr spcFirstLastPara="1" wrap="square" lIns="68575" tIns="34275" rIns="68575" bIns="34275" anchor="t" anchorCtr="0">
            <a:normAutofit/>
          </a:bodyPr>
          <a:lstStyle/>
          <a:p>
            <a:pPr marL="0" lvl="0" indent="0" algn="ctr" rtl="0">
              <a:spcBef>
                <a:spcPts val="800"/>
              </a:spcBef>
              <a:spcAft>
                <a:spcPts val="0"/>
              </a:spcAft>
              <a:buNone/>
            </a:pPr>
            <a:r>
              <a:rPr lang="en" dirty="0"/>
              <a:t>Part 2</a:t>
            </a:r>
            <a:endParaRPr dirty="0"/>
          </a:p>
          <a:p>
            <a:pPr marL="457200" lvl="0" indent="-317500" algn="l" rtl="0">
              <a:spcBef>
                <a:spcPts val="1200"/>
              </a:spcBef>
              <a:spcAft>
                <a:spcPts val="0"/>
              </a:spcAft>
              <a:buSzPts val="1400"/>
              <a:buChar char="●"/>
            </a:pPr>
            <a:r>
              <a:rPr lang="en" dirty="0"/>
              <a:t>Sierra_view schema</a:t>
            </a:r>
            <a:endParaRPr dirty="0"/>
          </a:p>
          <a:p>
            <a:pPr marL="914400" lvl="1" indent="-317500" algn="l" rtl="0">
              <a:spcBef>
                <a:spcPts val="0"/>
              </a:spcBef>
              <a:spcAft>
                <a:spcPts val="0"/>
              </a:spcAft>
              <a:buSzPts val="1400"/>
              <a:buChar char="○"/>
            </a:pPr>
            <a:r>
              <a:rPr lang="en" dirty="0"/>
              <a:t>Previewing data</a:t>
            </a:r>
            <a:endParaRPr dirty="0"/>
          </a:p>
          <a:p>
            <a:pPr marL="457200" lvl="0" indent="-317500" algn="l" rtl="0">
              <a:lnSpc>
                <a:spcPct val="115000"/>
              </a:lnSpc>
              <a:spcBef>
                <a:spcPts val="0"/>
              </a:spcBef>
              <a:spcAft>
                <a:spcPts val="0"/>
              </a:spcAft>
              <a:buClr>
                <a:schemeClr val="dk1"/>
              </a:buClr>
              <a:buSzPts val="1400"/>
              <a:buChar char="●"/>
            </a:pPr>
            <a:r>
              <a:rPr lang="en" dirty="0">
                <a:solidFill>
                  <a:schemeClr val="dk1"/>
                </a:solidFill>
              </a:rPr>
              <a:t>Data Types</a:t>
            </a:r>
            <a:endParaRPr dirty="0">
              <a:solidFill>
                <a:schemeClr val="dk1"/>
              </a:solidFill>
            </a:endParaRPr>
          </a:p>
          <a:p>
            <a:pPr marL="914400" lvl="1" indent="-317500" algn="l" rtl="0">
              <a:lnSpc>
                <a:spcPct val="115000"/>
              </a:lnSpc>
              <a:spcBef>
                <a:spcPts val="0"/>
              </a:spcBef>
              <a:spcAft>
                <a:spcPts val="0"/>
              </a:spcAft>
              <a:buClr>
                <a:schemeClr val="dk1"/>
              </a:buClr>
              <a:buSzPts val="1400"/>
              <a:buChar char="○"/>
            </a:pPr>
            <a:r>
              <a:rPr lang="en" dirty="0">
                <a:solidFill>
                  <a:schemeClr val="dk1"/>
                </a:solidFill>
              </a:rPr>
              <a:t>Casting</a:t>
            </a:r>
            <a:endParaRPr dirty="0">
              <a:solidFill>
                <a:schemeClr val="dk1"/>
              </a:solidFill>
            </a:endParaRPr>
          </a:p>
          <a:p>
            <a:pPr marL="457200" lvl="0" indent="-317500" algn="l" rtl="0">
              <a:lnSpc>
                <a:spcPct val="115000"/>
              </a:lnSpc>
              <a:spcBef>
                <a:spcPts val="0"/>
              </a:spcBef>
              <a:spcAft>
                <a:spcPts val="0"/>
              </a:spcAft>
              <a:buClr>
                <a:schemeClr val="dk1"/>
              </a:buClr>
              <a:buSzPts val="1400"/>
              <a:buChar char="●"/>
            </a:pPr>
            <a:r>
              <a:rPr lang="en" sz="1800" dirty="0">
                <a:solidFill>
                  <a:schemeClr val="dk1"/>
                </a:solidFill>
              </a:rPr>
              <a:t>Functions</a:t>
            </a:r>
            <a:endParaRPr sz="1800" dirty="0">
              <a:solidFill>
                <a:schemeClr val="dk1"/>
              </a:solidFill>
            </a:endParaRPr>
          </a:p>
          <a:p>
            <a:pPr marL="914400" lvl="1" indent="-317500" algn="l" rtl="0">
              <a:lnSpc>
                <a:spcPct val="115000"/>
              </a:lnSpc>
              <a:spcBef>
                <a:spcPts val="0"/>
              </a:spcBef>
              <a:spcAft>
                <a:spcPts val="0"/>
              </a:spcAft>
              <a:buClr>
                <a:schemeClr val="dk1"/>
              </a:buClr>
              <a:buSzPts val="1400"/>
              <a:buChar char="○"/>
            </a:pPr>
            <a:r>
              <a:rPr lang="en" dirty="0">
                <a:solidFill>
                  <a:schemeClr val="dk1"/>
                </a:solidFill>
              </a:rPr>
              <a:t>Aggregate/Filter</a:t>
            </a:r>
            <a:endParaRPr dirty="0">
              <a:solidFill>
                <a:schemeClr val="dk1"/>
              </a:solidFill>
            </a:endParaRPr>
          </a:p>
          <a:p>
            <a:pPr marL="914400" lvl="1" indent="-317500" algn="l" rtl="0">
              <a:lnSpc>
                <a:spcPct val="115000"/>
              </a:lnSpc>
              <a:spcBef>
                <a:spcPts val="0"/>
              </a:spcBef>
              <a:spcAft>
                <a:spcPts val="0"/>
              </a:spcAft>
              <a:buClr>
                <a:schemeClr val="dk1"/>
              </a:buClr>
              <a:buSzPts val="1400"/>
              <a:buChar char="○"/>
            </a:pPr>
            <a:r>
              <a:rPr lang="en" dirty="0">
                <a:solidFill>
                  <a:schemeClr val="dk1"/>
                </a:solidFill>
              </a:rPr>
              <a:t>String Functions</a:t>
            </a:r>
            <a:endParaRPr dirty="0">
              <a:solidFill>
                <a:schemeClr val="dk1"/>
              </a:solidFill>
            </a:endParaRPr>
          </a:p>
          <a:p>
            <a:pPr marL="914400" lvl="1" indent="-317500" algn="l" rtl="0">
              <a:lnSpc>
                <a:spcPct val="115000"/>
              </a:lnSpc>
              <a:spcBef>
                <a:spcPts val="0"/>
              </a:spcBef>
              <a:spcAft>
                <a:spcPts val="0"/>
              </a:spcAft>
              <a:buClr>
                <a:schemeClr val="dk1"/>
              </a:buClr>
              <a:buSzPts val="1400"/>
              <a:buChar char="○"/>
            </a:pPr>
            <a:r>
              <a:rPr lang="en" dirty="0">
                <a:solidFill>
                  <a:schemeClr val="dk1"/>
                </a:solidFill>
              </a:rPr>
              <a:t>Window Functions</a:t>
            </a:r>
            <a:endParaRPr dirty="0">
              <a:solidFill>
                <a:schemeClr val="dk1"/>
              </a:solidFill>
            </a:endParaRPr>
          </a:p>
          <a:p>
            <a:pPr marL="457200" lvl="0" indent="-317500" algn="l" rtl="0">
              <a:lnSpc>
                <a:spcPct val="115000"/>
              </a:lnSpc>
              <a:spcBef>
                <a:spcPts val="0"/>
              </a:spcBef>
              <a:spcAft>
                <a:spcPts val="0"/>
              </a:spcAft>
              <a:buClr>
                <a:schemeClr val="dk1"/>
              </a:buClr>
              <a:buSzPts val="1400"/>
              <a:buFont typeface="Arial"/>
              <a:buChar char="●"/>
            </a:pPr>
            <a:r>
              <a:rPr lang="en" dirty="0">
                <a:solidFill>
                  <a:schemeClr val="dk1"/>
                </a:solidFill>
              </a:rPr>
              <a:t>Combining Queries</a:t>
            </a:r>
            <a:endParaRPr dirty="0">
              <a:solidFill>
                <a:schemeClr val="dk1"/>
              </a:solidFill>
            </a:endParaRPr>
          </a:p>
          <a:p>
            <a:pPr marL="914400" lvl="1" indent="-317500" algn="l" rtl="0">
              <a:lnSpc>
                <a:spcPct val="115000"/>
              </a:lnSpc>
              <a:spcBef>
                <a:spcPts val="0"/>
              </a:spcBef>
              <a:spcAft>
                <a:spcPts val="0"/>
              </a:spcAft>
              <a:buClr>
                <a:schemeClr val="dk1"/>
              </a:buClr>
              <a:buSzPts val="1400"/>
              <a:buFont typeface="Arial"/>
              <a:buChar char="○"/>
            </a:pPr>
            <a:r>
              <a:rPr lang="en" dirty="0">
                <a:solidFill>
                  <a:schemeClr val="dk1"/>
                </a:solidFill>
              </a:rPr>
              <a:t>EXISTS</a:t>
            </a:r>
            <a:endParaRPr dirty="0">
              <a:solidFill>
                <a:schemeClr val="dk1"/>
              </a:solidFill>
            </a:endParaRPr>
          </a:p>
          <a:p>
            <a:pPr marL="914400" lvl="1" indent="-317500" algn="l" rtl="0">
              <a:lnSpc>
                <a:spcPct val="115000"/>
              </a:lnSpc>
              <a:spcBef>
                <a:spcPts val="0"/>
              </a:spcBef>
              <a:spcAft>
                <a:spcPts val="0"/>
              </a:spcAft>
              <a:buClr>
                <a:schemeClr val="dk1"/>
              </a:buClr>
              <a:buSzPts val="1400"/>
              <a:buFont typeface="Arial"/>
              <a:buChar char="○"/>
            </a:pPr>
            <a:r>
              <a:rPr lang="en" dirty="0" smtClean="0">
                <a:solidFill>
                  <a:schemeClr val="dk1"/>
                </a:solidFill>
              </a:rPr>
              <a:t>INTERSECT/EXCEPT/UNION</a:t>
            </a:r>
            <a:endParaRPr sz="17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46"/>
          <p:cNvSpPr txBox="1">
            <a:spLocks noGrp="1"/>
          </p:cNvSpPr>
          <p:nvPr>
            <p:ph type="title"/>
          </p:nvPr>
        </p:nvSpPr>
        <p:spPr>
          <a:xfrm>
            <a:off x="387424" y="504993"/>
            <a:ext cx="8312700" cy="552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2800"/>
              <a:buNone/>
            </a:pPr>
            <a:r>
              <a:rPr lang="en"/>
              <a:t>SUBSTRING()</a:t>
            </a:r>
            <a:endParaRPr/>
          </a:p>
        </p:txBody>
      </p:sp>
      <p:sp>
        <p:nvSpPr>
          <p:cNvPr id="299" name="Google Shape;299;p46"/>
          <p:cNvSpPr txBox="1">
            <a:spLocks noGrp="1"/>
          </p:cNvSpPr>
          <p:nvPr>
            <p:ph type="body" idx="1"/>
          </p:nvPr>
        </p:nvSpPr>
        <p:spPr>
          <a:xfrm>
            <a:off x="0" y="1839675"/>
            <a:ext cx="8312700" cy="27498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1800"/>
              <a:buNone/>
            </a:pPr>
            <a:r>
              <a:rPr lang="en" dirty="0">
                <a:solidFill>
                  <a:schemeClr val="tx1"/>
                </a:solidFill>
              </a:rPr>
              <a:t>SELECT</a:t>
            </a:r>
            <a:endParaRPr dirty="0">
              <a:solidFill>
                <a:schemeClr val="tx1"/>
              </a:solidFill>
            </a:endParaRPr>
          </a:p>
          <a:p>
            <a:pPr marL="0" lvl="0" indent="0" algn="l" rtl="0">
              <a:lnSpc>
                <a:spcPct val="90000"/>
              </a:lnSpc>
              <a:spcBef>
                <a:spcPts val="1000"/>
              </a:spcBef>
              <a:spcAft>
                <a:spcPts val="0"/>
              </a:spcAft>
              <a:buSzPts val="1800"/>
              <a:buNone/>
            </a:pPr>
            <a:r>
              <a:rPr lang="en" dirty="0">
                <a:solidFill>
                  <a:schemeClr val="tx1"/>
                </a:solidFill>
              </a:rPr>
              <a:t>i.location_code</a:t>
            </a:r>
            <a:endParaRPr dirty="0">
              <a:solidFill>
                <a:schemeClr val="tx1"/>
              </a:solidFill>
            </a:endParaRPr>
          </a:p>
          <a:p>
            <a:pPr marL="0" lvl="0" indent="0" algn="l" rtl="0">
              <a:lnSpc>
                <a:spcPct val="90000"/>
              </a:lnSpc>
              <a:spcBef>
                <a:spcPts val="1000"/>
              </a:spcBef>
              <a:spcAft>
                <a:spcPts val="0"/>
              </a:spcAft>
              <a:buSzPts val="1800"/>
              <a:buNone/>
            </a:pPr>
            <a:r>
              <a:rPr lang="en" dirty="0">
                <a:solidFill>
                  <a:schemeClr val="tx1"/>
                </a:solidFill>
              </a:rPr>
              <a:t>SUBSTRING(i.location_code,1,3) AS location_substring,</a:t>
            </a:r>
            <a:endParaRPr dirty="0">
              <a:solidFill>
                <a:schemeClr val="tx1"/>
              </a:solidFill>
            </a:endParaRPr>
          </a:p>
          <a:p>
            <a:pPr marL="0" lvl="0" indent="0" algn="l" rtl="0">
              <a:lnSpc>
                <a:spcPct val="90000"/>
              </a:lnSpc>
              <a:spcBef>
                <a:spcPts val="1000"/>
              </a:spcBef>
              <a:spcAft>
                <a:spcPts val="0"/>
              </a:spcAft>
              <a:buSzPts val="1800"/>
              <a:buNone/>
            </a:pPr>
            <a:r>
              <a:rPr lang="en" dirty="0">
                <a:solidFill>
                  <a:schemeClr val="tx1"/>
                </a:solidFill>
              </a:rPr>
              <a:t>SUBSTRING(i.location_code,'^.{3}') AS location_regex</a:t>
            </a:r>
            <a:endParaRPr dirty="0">
              <a:solidFill>
                <a:schemeClr val="tx1"/>
              </a:solidFill>
            </a:endParaRPr>
          </a:p>
          <a:p>
            <a:pPr marL="0" lvl="0" indent="0" algn="l" rtl="0">
              <a:lnSpc>
                <a:spcPct val="90000"/>
              </a:lnSpc>
              <a:spcBef>
                <a:spcPts val="1000"/>
              </a:spcBef>
              <a:spcAft>
                <a:spcPts val="0"/>
              </a:spcAft>
              <a:buSzPts val="1800"/>
              <a:buNone/>
            </a:pPr>
            <a:endParaRPr dirty="0">
              <a:solidFill>
                <a:schemeClr val="tx1"/>
              </a:solidFill>
            </a:endParaRPr>
          </a:p>
          <a:p>
            <a:pPr marL="0" lvl="0" indent="0" algn="l" rtl="0">
              <a:lnSpc>
                <a:spcPct val="90000"/>
              </a:lnSpc>
              <a:spcBef>
                <a:spcPts val="1000"/>
              </a:spcBef>
              <a:spcAft>
                <a:spcPts val="0"/>
              </a:spcAft>
              <a:buSzPts val="1800"/>
              <a:buNone/>
            </a:pPr>
            <a:r>
              <a:rPr lang="en" dirty="0">
                <a:solidFill>
                  <a:schemeClr val="tx1"/>
                </a:solidFill>
              </a:rPr>
              <a:t>FROM sierra_view.item_record i</a:t>
            </a:r>
            <a:endParaRPr dirty="0">
              <a:solidFill>
                <a:schemeClr val="tx1"/>
              </a:solidFill>
            </a:endParaRPr>
          </a:p>
          <a:p>
            <a:pPr marL="0" lvl="0" indent="0" algn="l" rtl="0">
              <a:lnSpc>
                <a:spcPct val="90000"/>
              </a:lnSpc>
              <a:spcBef>
                <a:spcPts val="1000"/>
              </a:spcBef>
              <a:spcAft>
                <a:spcPts val="0"/>
              </a:spcAft>
              <a:buSzPts val="1800"/>
              <a:buNone/>
            </a:pPr>
            <a:r>
              <a:rPr lang="en" dirty="0">
                <a:solidFill>
                  <a:schemeClr val="tx1"/>
                </a:solidFill>
              </a:rPr>
              <a:t>ORDER BY 1;</a:t>
            </a:r>
            <a:endParaRPr dirty="0">
              <a:solidFill>
                <a:schemeClr val="tx1"/>
              </a:solidFill>
            </a:endParaRPr>
          </a:p>
        </p:txBody>
      </p:sp>
      <p:sp>
        <p:nvSpPr>
          <p:cNvPr id="300" name="Google Shape;300;p46"/>
          <p:cNvSpPr txBox="1">
            <a:spLocks noGrp="1"/>
          </p:cNvSpPr>
          <p:nvPr>
            <p:ph type="body" idx="1"/>
          </p:nvPr>
        </p:nvSpPr>
        <p:spPr>
          <a:xfrm>
            <a:off x="459900" y="1196850"/>
            <a:ext cx="8312700" cy="686100"/>
          </a:xfrm>
          <a:prstGeom prst="rect">
            <a:avLst/>
          </a:prstGeom>
          <a:noFill/>
          <a:ln>
            <a:noFill/>
          </a:ln>
        </p:spPr>
        <p:txBody>
          <a:bodyPr spcFirstLastPara="1" wrap="square" lIns="91425" tIns="45700" rIns="91425" bIns="45700" anchor="t" anchorCtr="0">
            <a:normAutofit/>
          </a:bodyPr>
          <a:lstStyle/>
          <a:p>
            <a:pPr marL="457200" lvl="0" indent="-342900" algn="l" rtl="0">
              <a:lnSpc>
                <a:spcPct val="90000"/>
              </a:lnSpc>
              <a:spcBef>
                <a:spcPts val="1000"/>
              </a:spcBef>
              <a:spcAft>
                <a:spcPts val="0"/>
              </a:spcAft>
              <a:buSzPts val="1800"/>
              <a:buChar char="●"/>
            </a:pPr>
            <a:r>
              <a:rPr lang="en"/>
              <a:t>Use SUBSTRING() to pull out parts of a string by their position</a:t>
            </a:r>
            <a:endParaRPr/>
          </a:p>
        </p:txBody>
      </p:sp>
      <p:pic>
        <p:nvPicPr>
          <p:cNvPr id="301" name="Google Shape;301;p46"/>
          <p:cNvPicPr preferRelativeResize="0"/>
          <p:nvPr/>
        </p:nvPicPr>
        <p:blipFill rotWithShape="1">
          <a:blip r:embed="rId3">
            <a:alphaModFix/>
          </a:blip>
          <a:srcRect/>
          <a:stretch/>
        </p:blipFill>
        <p:spPr>
          <a:xfrm>
            <a:off x="6485775" y="2493375"/>
            <a:ext cx="2550050" cy="2463200"/>
          </a:xfrm>
          <a:prstGeom prst="rect">
            <a:avLst/>
          </a:prstGeom>
          <a:noFill/>
          <a:ln>
            <a:noFill/>
          </a:ln>
          <a:effectLst>
            <a:outerShdw blurRad="57150" dist="19050" dir="5400000" algn="bl" rotWithShape="0">
              <a:srgbClr val="000000">
                <a:alpha val="49800"/>
              </a:srgbClr>
            </a:outerShdw>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47"/>
          <p:cNvSpPr txBox="1">
            <a:spLocks noGrp="1"/>
          </p:cNvSpPr>
          <p:nvPr>
            <p:ph type="title"/>
          </p:nvPr>
        </p:nvSpPr>
        <p:spPr>
          <a:xfrm>
            <a:off x="387424" y="504993"/>
            <a:ext cx="8312700" cy="552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2800"/>
              <a:buNone/>
            </a:pPr>
            <a:r>
              <a:rPr lang="en"/>
              <a:t>SPLIT_PART(): Author Last names</a:t>
            </a:r>
            <a:endParaRPr/>
          </a:p>
        </p:txBody>
      </p:sp>
      <p:sp>
        <p:nvSpPr>
          <p:cNvPr id="308" name="Google Shape;308;p47"/>
          <p:cNvSpPr txBox="1">
            <a:spLocks noGrp="1"/>
          </p:cNvSpPr>
          <p:nvPr>
            <p:ph type="body" idx="1"/>
          </p:nvPr>
        </p:nvSpPr>
        <p:spPr>
          <a:xfrm>
            <a:off x="387425" y="1882925"/>
            <a:ext cx="8312700" cy="27498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1800"/>
              <a:buNone/>
            </a:pPr>
            <a:r>
              <a:rPr lang="en" dirty="0">
                <a:solidFill>
                  <a:schemeClr val="tx1"/>
                </a:solidFill>
              </a:rPr>
              <a:t>SELECT</a:t>
            </a:r>
            <a:endParaRPr dirty="0">
              <a:solidFill>
                <a:schemeClr val="tx1"/>
              </a:solidFill>
            </a:endParaRPr>
          </a:p>
          <a:p>
            <a:pPr marL="0" lvl="0" indent="0" algn="l" rtl="0">
              <a:lnSpc>
                <a:spcPct val="90000"/>
              </a:lnSpc>
              <a:spcBef>
                <a:spcPts val="1000"/>
              </a:spcBef>
              <a:spcAft>
                <a:spcPts val="0"/>
              </a:spcAft>
              <a:buSzPts val="1800"/>
              <a:buNone/>
            </a:pPr>
            <a:r>
              <a:rPr lang="en" dirty="0">
                <a:solidFill>
                  <a:schemeClr val="tx1"/>
                </a:solidFill>
              </a:rPr>
              <a:t>SPLIT_PART(b.best_author, ‘, ‘, 1) AS last_name</a:t>
            </a:r>
            <a:endParaRPr dirty="0">
              <a:solidFill>
                <a:schemeClr val="tx1"/>
              </a:solidFill>
            </a:endParaRPr>
          </a:p>
          <a:p>
            <a:pPr marL="0" lvl="0" indent="0" algn="l" rtl="0">
              <a:lnSpc>
                <a:spcPct val="90000"/>
              </a:lnSpc>
              <a:spcBef>
                <a:spcPts val="1000"/>
              </a:spcBef>
              <a:spcAft>
                <a:spcPts val="0"/>
              </a:spcAft>
              <a:buSzPts val="1800"/>
              <a:buNone/>
            </a:pPr>
            <a:endParaRPr dirty="0">
              <a:solidFill>
                <a:schemeClr val="tx1"/>
              </a:solidFill>
            </a:endParaRPr>
          </a:p>
          <a:p>
            <a:pPr marL="0" lvl="0" indent="0" algn="l" rtl="0">
              <a:lnSpc>
                <a:spcPct val="90000"/>
              </a:lnSpc>
              <a:spcBef>
                <a:spcPts val="1000"/>
              </a:spcBef>
              <a:spcAft>
                <a:spcPts val="0"/>
              </a:spcAft>
              <a:buSzPts val="1800"/>
              <a:buNone/>
            </a:pPr>
            <a:r>
              <a:rPr lang="en" dirty="0">
                <a:solidFill>
                  <a:schemeClr val="tx1"/>
                </a:solidFill>
              </a:rPr>
              <a:t>FROM sierra_view.bib_record_property b;</a:t>
            </a:r>
            <a:endParaRPr dirty="0">
              <a:solidFill>
                <a:schemeClr val="tx1"/>
              </a:solidFill>
            </a:endParaRPr>
          </a:p>
          <a:p>
            <a:pPr marL="0" lvl="0" indent="0" algn="l" rtl="0">
              <a:lnSpc>
                <a:spcPct val="90000"/>
              </a:lnSpc>
              <a:spcBef>
                <a:spcPts val="1000"/>
              </a:spcBef>
              <a:spcAft>
                <a:spcPts val="0"/>
              </a:spcAft>
              <a:buSzPts val="1800"/>
              <a:buNone/>
            </a:pPr>
            <a:endParaRPr dirty="0"/>
          </a:p>
        </p:txBody>
      </p:sp>
      <p:sp>
        <p:nvSpPr>
          <p:cNvPr id="309" name="Google Shape;309;p47"/>
          <p:cNvSpPr txBox="1">
            <a:spLocks noGrp="1"/>
          </p:cNvSpPr>
          <p:nvPr>
            <p:ph type="body" idx="1"/>
          </p:nvPr>
        </p:nvSpPr>
        <p:spPr>
          <a:xfrm>
            <a:off x="528050" y="1196850"/>
            <a:ext cx="8312700" cy="686100"/>
          </a:xfrm>
          <a:prstGeom prst="rect">
            <a:avLst/>
          </a:prstGeom>
          <a:noFill/>
          <a:ln>
            <a:noFill/>
          </a:ln>
        </p:spPr>
        <p:txBody>
          <a:bodyPr spcFirstLastPara="1" wrap="square" lIns="91425" tIns="45700" rIns="91425" bIns="45700" anchor="t" anchorCtr="0">
            <a:normAutofit/>
          </a:bodyPr>
          <a:lstStyle/>
          <a:p>
            <a:pPr marL="457200" lvl="0" indent="-342900" algn="l" rtl="0">
              <a:lnSpc>
                <a:spcPct val="90000"/>
              </a:lnSpc>
              <a:spcBef>
                <a:spcPts val="1000"/>
              </a:spcBef>
              <a:spcAft>
                <a:spcPts val="0"/>
              </a:spcAft>
              <a:buSzPts val="1800"/>
              <a:buChar char="●"/>
            </a:pPr>
            <a:r>
              <a:rPr lang="en" dirty="0">
                <a:solidFill>
                  <a:schemeClr val="tx1"/>
                </a:solidFill>
              </a:rPr>
              <a:t>Use SPLIT_PART() to parse strings on a specified delimiter</a:t>
            </a:r>
            <a:endParaRPr dirty="0">
              <a:solidFill>
                <a:schemeClr val="tx1"/>
              </a:solidFill>
            </a:endParaRPr>
          </a:p>
        </p:txBody>
      </p:sp>
      <p:pic>
        <p:nvPicPr>
          <p:cNvPr id="310" name="Google Shape;310;p47"/>
          <p:cNvPicPr preferRelativeResize="0"/>
          <p:nvPr/>
        </p:nvPicPr>
        <p:blipFill rotWithShape="1">
          <a:blip r:embed="rId3">
            <a:alphaModFix/>
          </a:blip>
          <a:srcRect/>
          <a:stretch/>
        </p:blipFill>
        <p:spPr>
          <a:xfrm>
            <a:off x="6476125" y="1828025"/>
            <a:ext cx="1361600" cy="3216925"/>
          </a:xfrm>
          <a:prstGeom prst="rect">
            <a:avLst/>
          </a:prstGeom>
          <a:noFill/>
          <a:ln>
            <a:noFill/>
          </a:ln>
          <a:effectLst>
            <a:outerShdw blurRad="57150" dist="19050" dir="5400000" algn="bl" rotWithShape="0">
              <a:srgbClr val="000000">
                <a:alpha val="49800"/>
              </a:srgbClr>
            </a:outerShdw>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48"/>
          <p:cNvSpPr txBox="1">
            <a:spLocks noGrp="1"/>
          </p:cNvSpPr>
          <p:nvPr>
            <p:ph type="title"/>
          </p:nvPr>
        </p:nvSpPr>
        <p:spPr>
          <a:xfrm>
            <a:off x="387424" y="504993"/>
            <a:ext cx="8312700" cy="552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2800"/>
              <a:buNone/>
            </a:pPr>
            <a:r>
              <a:rPr lang="en"/>
              <a:t>Nesting String Functions</a:t>
            </a:r>
            <a:endParaRPr/>
          </a:p>
        </p:txBody>
      </p:sp>
      <p:sp>
        <p:nvSpPr>
          <p:cNvPr id="316" name="Google Shape;316;p48"/>
          <p:cNvSpPr txBox="1"/>
          <p:nvPr/>
        </p:nvSpPr>
        <p:spPr>
          <a:xfrm>
            <a:off x="489050" y="1188900"/>
            <a:ext cx="7774200" cy="617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Using string functions to display an author in first name, last name order</a:t>
            </a:r>
            <a:endParaRPr sz="1400" b="0" i="0" u="none" strike="noStrike" cap="none">
              <a:solidFill>
                <a:srgbClr val="000000"/>
              </a:solidFill>
              <a:latin typeface="Arial"/>
              <a:ea typeface="Arial"/>
              <a:cs typeface="Arial"/>
              <a:sym typeface="Arial"/>
            </a:endParaRPr>
          </a:p>
        </p:txBody>
      </p:sp>
      <p:pic>
        <p:nvPicPr>
          <p:cNvPr id="317" name="Google Shape;317;p48"/>
          <p:cNvPicPr preferRelativeResize="0"/>
          <p:nvPr/>
        </p:nvPicPr>
        <p:blipFill rotWithShape="1">
          <a:blip r:embed="rId3">
            <a:alphaModFix/>
          </a:blip>
          <a:srcRect/>
          <a:stretch/>
        </p:blipFill>
        <p:spPr>
          <a:xfrm>
            <a:off x="941849" y="1622108"/>
            <a:ext cx="6868600" cy="2069842"/>
          </a:xfrm>
          <a:prstGeom prst="rect">
            <a:avLst/>
          </a:prstGeom>
          <a:noFill/>
          <a:ln>
            <a:noFill/>
          </a:ln>
        </p:spPr>
      </p:pic>
      <p:pic>
        <p:nvPicPr>
          <p:cNvPr id="318" name="Google Shape;318;p48"/>
          <p:cNvPicPr preferRelativeResize="0"/>
          <p:nvPr/>
        </p:nvPicPr>
        <p:blipFill rotWithShape="1">
          <a:blip r:embed="rId4">
            <a:alphaModFix/>
          </a:blip>
          <a:srcRect/>
          <a:stretch/>
        </p:blipFill>
        <p:spPr>
          <a:xfrm>
            <a:off x="740039" y="3853625"/>
            <a:ext cx="7272209" cy="572700"/>
          </a:xfrm>
          <a:prstGeom prst="rect">
            <a:avLst/>
          </a:prstGeom>
          <a:noFill/>
          <a:ln>
            <a:noFill/>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49"/>
          <p:cNvSpPr txBox="1">
            <a:spLocks noGrp="1"/>
          </p:cNvSpPr>
          <p:nvPr>
            <p:ph type="title"/>
          </p:nvPr>
        </p:nvSpPr>
        <p:spPr>
          <a:xfrm>
            <a:off x="623888" y="1881495"/>
            <a:ext cx="7886700" cy="690300"/>
          </a:xfrm>
          <a:prstGeom prst="rect">
            <a:avLst/>
          </a:prstGeom>
          <a:noFill/>
          <a:ln>
            <a:noFill/>
          </a:ln>
        </p:spPr>
        <p:txBody>
          <a:bodyPr spcFirstLastPara="1" wrap="square" lIns="91425" tIns="45700" rIns="91425" bIns="45700" anchor="t" anchorCtr="0">
            <a:normAutofit fontScale="90000"/>
          </a:bodyPr>
          <a:lstStyle/>
          <a:p>
            <a:pPr marL="0" lvl="0" indent="0" algn="ctr" rtl="0">
              <a:lnSpc>
                <a:spcPct val="90000"/>
              </a:lnSpc>
              <a:spcBef>
                <a:spcPts val="0"/>
              </a:spcBef>
              <a:spcAft>
                <a:spcPts val="0"/>
              </a:spcAft>
              <a:buSzPct val="100000"/>
              <a:buNone/>
            </a:pPr>
            <a:r>
              <a:rPr lang="en"/>
              <a:t>Window Functions</a:t>
            </a:r>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50"/>
          <p:cNvSpPr txBox="1">
            <a:spLocks noGrp="1"/>
          </p:cNvSpPr>
          <p:nvPr>
            <p:ph type="title"/>
          </p:nvPr>
        </p:nvSpPr>
        <p:spPr>
          <a:xfrm>
            <a:off x="387424" y="504993"/>
            <a:ext cx="8312700" cy="552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2800"/>
              <a:buNone/>
            </a:pPr>
            <a:r>
              <a:rPr lang="en"/>
              <a:t>Window Functions</a:t>
            </a:r>
            <a:endParaRPr/>
          </a:p>
        </p:txBody>
      </p:sp>
      <p:sp>
        <p:nvSpPr>
          <p:cNvPr id="330" name="Google Shape;330;p50"/>
          <p:cNvSpPr txBox="1">
            <a:spLocks noGrp="1"/>
          </p:cNvSpPr>
          <p:nvPr>
            <p:ph type="body" idx="1"/>
          </p:nvPr>
        </p:nvSpPr>
        <p:spPr>
          <a:xfrm>
            <a:off x="387424" y="1321723"/>
            <a:ext cx="8312700" cy="33111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1800"/>
              <a:buNone/>
            </a:pPr>
            <a:r>
              <a:rPr lang="en"/>
              <a:t>Window Functions allow you to perform calculations across related rows</a:t>
            </a:r>
            <a:endParaRPr/>
          </a:p>
          <a:p>
            <a:pPr marL="0" lvl="0" indent="0" algn="l" rtl="0">
              <a:lnSpc>
                <a:spcPct val="90000"/>
              </a:lnSpc>
              <a:spcBef>
                <a:spcPts val="1000"/>
              </a:spcBef>
              <a:spcAft>
                <a:spcPts val="0"/>
              </a:spcAft>
              <a:buSzPts val="1800"/>
              <a:buNone/>
            </a:pPr>
            <a:endParaRPr/>
          </a:p>
          <a:p>
            <a:pPr marL="0" lvl="0" indent="0" algn="l" rtl="0">
              <a:lnSpc>
                <a:spcPct val="90000"/>
              </a:lnSpc>
              <a:spcBef>
                <a:spcPts val="1000"/>
              </a:spcBef>
              <a:spcAft>
                <a:spcPts val="0"/>
              </a:spcAft>
              <a:buSzPts val="1800"/>
              <a:buNone/>
            </a:pPr>
            <a:r>
              <a:rPr lang="en"/>
              <a:t>Use the Syntax [function]() OVER (field)</a:t>
            </a:r>
            <a:endParaRPr/>
          </a:p>
          <a:p>
            <a:pPr marL="0" lvl="0" indent="0" algn="l" rtl="0">
              <a:lnSpc>
                <a:spcPct val="90000"/>
              </a:lnSpc>
              <a:spcBef>
                <a:spcPts val="1000"/>
              </a:spcBef>
              <a:spcAft>
                <a:spcPts val="0"/>
              </a:spcAft>
              <a:buSzPts val="1800"/>
              <a:buNone/>
            </a:pPr>
            <a:endParaRPr/>
          </a:p>
          <a:p>
            <a:pPr marL="0" lvl="0" indent="0" algn="l" rtl="0">
              <a:lnSpc>
                <a:spcPct val="90000"/>
              </a:lnSpc>
              <a:spcBef>
                <a:spcPts val="1000"/>
              </a:spcBef>
              <a:spcAft>
                <a:spcPts val="0"/>
              </a:spcAft>
              <a:buSzPts val="1800"/>
              <a:buNone/>
            </a:pPr>
            <a:r>
              <a:rPr lang="en"/>
              <a:t>Some examples of window functions are:</a:t>
            </a:r>
            <a:endParaRPr/>
          </a:p>
          <a:p>
            <a:pPr marL="914400" lvl="0" indent="-381000" algn="l" rtl="0">
              <a:lnSpc>
                <a:spcPct val="90000"/>
              </a:lnSpc>
              <a:spcBef>
                <a:spcPts val="1000"/>
              </a:spcBef>
              <a:spcAft>
                <a:spcPts val="0"/>
              </a:spcAft>
              <a:buSzPts val="2400"/>
              <a:buChar char="●"/>
            </a:pPr>
            <a:r>
              <a:rPr lang="en" sz="2400"/>
              <a:t>row_number()</a:t>
            </a:r>
            <a:endParaRPr sz="2400"/>
          </a:p>
          <a:p>
            <a:pPr marL="914400" lvl="0" indent="-381000" algn="l" rtl="0">
              <a:lnSpc>
                <a:spcPct val="90000"/>
              </a:lnSpc>
              <a:spcBef>
                <a:spcPts val="0"/>
              </a:spcBef>
              <a:spcAft>
                <a:spcPts val="0"/>
              </a:spcAft>
              <a:buSzPts val="2400"/>
              <a:buChar char="●"/>
            </a:pPr>
            <a:r>
              <a:rPr lang="en" sz="2400"/>
              <a:t>rank()</a:t>
            </a:r>
            <a:endParaRPr sz="2400"/>
          </a:p>
          <a:p>
            <a:pPr marL="914400" lvl="0" indent="-381000" algn="l" rtl="0">
              <a:lnSpc>
                <a:spcPct val="90000"/>
              </a:lnSpc>
              <a:spcBef>
                <a:spcPts val="0"/>
              </a:spcBef>
              <a:spcAft>
                <a:spcPts val="0"/>
              </a:spcAft>
              <a:buSzPts val="2400"/>
              <a:buChar char="●"/>
            </a:pPr>
            <a:r>
              <a:rPr lang="en" sz="2400"/>
              <a:t>ntile()</a:t>
            </a:r>
            <a:endParaRPr/>
          </a:p>
        </p:txBody>
      </p:sp>
      <p:sp>
        <p:nvSpPr>
          <p:cNvPr id="331" name="Google Shape;331;p50"/>
          <p:cNvSpPr txBox="1"/>
          <p:nvPr/>
        </p:nvSpPr>
        <p:spPr>
          <a:xfrm>
            <a:off x="1616850" y="4353375"/>
            <a:ext cx="5910300" cy="744900"/>
          </a:xfrm>
          <a:prstGeom prst="rect">
            <a:avLst/>
          </a:prstGeom>
          <a:noFill/>
          <a:ln>
            <a:noFill/>
          </a:ln>
        </p:spPr>
        <p:txBody>
          <a:bodyPr spcFirstLastPara="1" wrap="square" lIns="91425" tIns="45700" rIns="91425" bIns="45700" anchor="t" anchorCtr="0">
            <a:noAutofit/>
          </a:bodyPr>
          <a:lstStyle/>
          <a:p>
            <a:pPr marL="457200" marR="0" lvl="0" indent="-317500" algn="l" rtl="0">
              <a:lnSpc>
                <a:spcPct val="100000"/>
              </a:lnSpc>
              <a:spcBef>
                <a:spcPts val="480"/>
              </a:spcBef>
              <a:spcAft>
                <a:spcPts val="0"/>
              </a:spcAft>
              <a:buClr>
                <a:srgbClr val="000000"/>
              </a:buClr>
              <a:buSzPts val="1400"/>
              <a:buFont typeface="Arial"/>
              <a:buChar char="•"/>
            </a:pPr>
            <a:r>
              <a:rPr lang="en" sz="1400" b="0" i="0" u="none" strike="noStrike" cap="none">
                <a:solidFill>
                  <a:srgbClr val="000000"/>
                </a:solidFill>
                <a:latin typeface="Arial"/>
                <a:ea typeface="Arial"/>
                <a:cs typeface="Arial"/>
                <a:sym typeface="Arial"/>
              </a:rPr>
              <a:t>T</a:t>
            </a:r>
            <a:r>
              <a:rPr lang="en"/>
              <a:t>he list of available window functions</a:t>
            </a:r>
            <a:r>
              <a:rPr lang="en" sz="1400" b="0" i="0" u="none" strike="noStrike" cap="none">
                <a:solidFill>
                  <a:srgbClr val="000000"/>
                </a:solidFill>
                <a:latin typeface="Arial"/>
                <a:ea typeface="Arial"/>
                <a:cs typeface="Arial"/>
                <a:sym typeface="Arial"/>
              </a:rPr>
              <a:t> can be found here:</a:t>
            </a:r>
            <a:br>
              <a:rPr lang="en" sz="1400" b="0" i="0" u="none" strike="noStrike" cap="none">
                <a:solidFill>
                  <a:srgbClr val="000000"/>
                </a:solidFill>
                <a:latin typeface="Arial"/>
                <a:ea typeface="Arial"/>
                <a:cs typeface="Arial"/>
                <a:sym typeface="Arial"/>
              </a:rPr>
            </a:br>
            <a:r>
              <a:rPr lang="en" u="sng">
                <a:solidFill>
                  <a:schemeClr val="hlink"/>
                </a:solidFill>
                <a:hlinkClick r:id="rId3"/>
              </a:rPr>
              <a:t>https://www.postgresql.org/docs/9.3/functions-window.html</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51"/>
          <p:cNvSpPr txBox="1">
            <a:spLocks noGrp="1"/>
          </p:cNvSpPr>
          <p:nvPr>
            <p:ph type="title"/>
          </p:nvPr>
        </p:nvSpPr>
        <p:spPr>
          <a:xfrm>
            <a:off x="387424" y="504993"/>
            <a:ext cx="8312700" cy="552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2800"/>
              <a:buNone/>
            </a:pPr>
            <a:r>
              <a:rPr lang="en"/>
              <a:t>Top Requested Titles</a:t>
            </a:r>
            <a:endParaRPr/>
          </a:p>
        </p:txBody>
      </p:sp>
      <p:sp>
        <p:nvSpPr>
          <p:cNvPr id="338" name="Google Shape;338;p51"/>
          <p:cNvSpPr txBox="1">
            <a:spLocks noGrp="1"/>
          </p:cNvSpPr>
          <p:nvPr>
            <p:ph type="body" idx="1"/>
          </p:nvPr>
        </p:nvSpPr>
        <p:spPr>
          <a:xfrm>
            <a:off x="387424" y="1211925"/>
            <a:ext cx="8440500" cy="3311100"/>
          </a:xfrm>
          <a:prstGeom prst="rect">
            <a:avLst/>
          </a:prstGeom>
          <a:noFill/>
          <a:ln>
            <a:noFill/>
          </a:ln>
        </p:spPr>
        <p:txBody>
          <a:bodyPr spcFirstLastPara="1" wrap="square" lIns="91425" tIns="45700" rIns="91425" bIns="45700" anchor="t" anchorCtr="0">
            <a:normAutofit fontScale="25000" lnSpcReduction="20000"/>
          </a:bodyPr>
          <a:lstStyle/>
          <a:p>
            <a:pPr marL="0" lvl="0" indent="0" algn="l" rtl="0">
              <a:lnSpc>
                <a:spcPct val="90000"/>
              </a:lnSpc>
              <a:spcBef>
                <a:spcPts val="1000"/>
              </a:spcBef>
              <a:spcAft>
                <a:spcPts val="0"/>
              </a:spcAft>
              <a:buClr>
                <a:schemeClr val="dk1"/>
              </a:buClr>
              <a:buSzPts val="275"/>
              <a:buFont typeface="Arial"/>
              <a:buNone/>
            </a:pPr>
            <a:r>
              <a:rPr lang="en" sz="7200" dirty="0"/>
              <a:t>SELECT</a:t>
            </a:r>
            <a:endParaRPr sz="7200" dirty="0"/>
          </a:p>
          <a:p>
            <a:pPr marL="0" lvl="0" indent="0" algn="l" rtl="0">
              <a:lnSpc>
                <a:spcPct val="90000"/>
              </a:lnSpc>
              <a:spcBef>
                <a:spcPts val="1000"/>
              </a:spcBef>
              <a:spcAft>
                <a:spcPts val="0"/>
              </a:spcAft>
              <a:buClr>
                <a:schemeClr val="dk1"/>
              </a:buClr>
              <a:buSzPts val="275"/>
              <a:buFont typeface="Arial"/>
              <a:buNone/>
            </a:pPr>
            <a:r>
              <a:rPr lang="en" sz="7200" dirty="0"/>
              <a:t>b.best_title,</a:t>
            </a:r>
            <a:endParaRPr sz="7200" dirty="0"/>
          </a:p>
          <a:p>
            <a:pPr marL="0" lvl="0" indent="0" algn="l" rtl="0">
              <a:lnSpc>
                <a:spcPct val="90000"/>
              </a:lnSpc>
              <a:spcBef>
                <a:spcPts val="1000"/>
              </a:spcBef>
              <a:spcAft>
                <a:spcPts val="0"/>
              </a:spcAft>
              <a:buClr>
                <a:schemeClr val="dk1"/>
              </a:buClr>
              <a:buSzPts val="275"/>
              <a:buFont typeface="Arial"/>
              <a:buNone/>
            </a:pPr>
            <a:r>
              <a:rPr lang="en" sz="7200" dirty="0"/>
              <a:t>COUNT(h.id) AS hold_count</a:t>
            </a:r>
            <a:endParaRPr sz="7200" dirty="0"/>
          </a:p>
          <a:p>
            <a:pPr marL="0" lvl="0" indent="0" algn="l" rtl="0">
              <a:lnSpc>
                <a:spcPct val="90000"/>
              </a:lnSpc>
              <a:spcBef>
                <a:spcPts val="1000"/>
              </a:spcBef>
              <a:spcAft>
                <a:spcPts val="0"/>
              </a:spcAft>
              <a:buClr>
                <a:schemeClr val="dk1"/>
              </a:buClr>
              <a:buSzPts val="275"/>
              <a:buFont typeface="Arial"/>
              <a:buNone/>
            </a:pPr>
            <a:endParaRPr sz="7200" dirty="0"/>
          </a:p>
          <a:p>
            <a:pPr marL="0" lvl="0" indent="0" algn="l" rtl="0">
              <a:lnSpc>
                <a:spcPct val="90000"/>
              </a:lnSpc>
              <a:spcBef>
                <a:spcPts val="1000"/>
              </a:spcBef>
              <a:spcAft>
                <a:spcPts val="0"/>
              </a:spcAft>
              <a:buClr>
                <a:schemeClr val="dk1"/>
              </a:buClr>
              <a:buSzPts val="275"/>
              <a:buFont typeface="Arial"/>
              <a:buNone/>
            </a:pPr>
            <a:r>
              <a:rPr lang="en" sz="7200" dirty="0"/>
              <a:t>FROM</a:t>
            </a:r>
            <a:endParaRPr sz="7200" dirty="0"/>
          </a:p>
          <a:p>
            <a:pPr marL="0" lvl="0" indent="0" algn="l" rtl="0">
              <a:lnSpc>
                <a:spcPct val="90000"/>
              </a:lnSpc>
              <a:spcBef>
                <a:spcPts val="1000"/>
              </a:spcBef>
              <a:spcAft>
                <a:spcPts val="0"/>
              </a:spcAft>
              <a:buClr>
                <a:schemeClr val="dk1"/>
              </a:buClr>
              <a:buSzPts val="275"/>
              <a:buFont typeface="Arial"/>
              <a:buNone/>
            </a:pPr>
            <a:r>
              <a:rPr lang="en" sz="7200" dirty="0"/>
              <a:t>sierra_view.hold h</a:t>
            </a:r>
            <a:endParaRPr sz="7200" dirty="0"/>
          </a:p>
          <a:p>
            <a:pPr marL="0" lvl="0" indent="0" algn="l" rtl="0">
              <a:lnSpc>
                <a:spcPct val="90000"/>
              </a:lnSpc>
              <a:spcBef>
                <a:spcPts val="1000"/>
              </a:spcBef>
              <a:spcAft>
                <a:spcPts val="0"/>
              </a:spcAft>
              <a:buClr>
                <a:schemeClr val="dk1"/>
              </a:buClr>
              <a:buSzPts val="275"/>
              <a:buFont typeface="Arial"/>
              <a:buNone/>
            </a:pPr>
            <a:r>
              <a:rPr lang="en" sz="7200" dirty="0"/>
              <a:t>JOIN</a:t>
            </a:r>
            <a:endParaRPr sz="7200" dirty="0"/>
          </a:p>
          <a:p>
            <a:pPr marL="0" lvl="0" indent="0" algn="l" rtl="0">
              <a:lnSpc>
                <a:spcPct val="90000"/>
              </a:lnSpc>
              <a:spcBef>
                <a:spcPts val="1000"/>
              </a:spcBef>
              <a:spcAft>
                <a:spcPts val="0"/>
              </a:spcAft>
              <a:buClr>
                <a:schemeClr val="dk1"/>
              </a:buClr>
              <a:buSzPts val="275"/>
              <a:buFont typeface="Arial"/>
              <a:buNone/>
            </a:pPr>
            <a:r>
              <a:rPr lang="en" sz="7200" dirty="0"/>
              <a:t>sierra_view.bib_record_property b</a:t>
            </a:r>
            <a:endParaRPr sz="7200" dirty="0"/>
          </a:p>
          <a:p>
            <a:pPr marL="0" lvl="0" indent="0" algn="l" rtl="0">
              <a:lnSpc>
                <a:spcPct val="90000"/>
              </a:lnSpc>
              <a:spcBef>
                <a:spcPts val="1000"/>
              </a:spcBef>
              <a:spcAft>
                <a:spcPts val="0"/>
              </a:spcAft>
              <a:buClr>
                <a:schemeClr val="dk1"/>
              </a:buClr>
              <a:buSzPts val="275"/>
              <a:buFont typeface="Arial"/>
              <a:buNone/>
            </a:pPr>
            <a:r>
              <a:rPr lang="en" sz="7200" dirty="0"/>
              <a:t>ON h.record_id = b.bib_record_id</a:t>
            </a:r>
            <a:endParaRPr sz="7200" dirty="0"/>
          </a:p>
          <a:p>
            <a:pPr marL="0" lvl="0" indent="0" algn="l" rtl="0">
              <a:lnSpc>
                <a:spcPct val="90000"/>
              </a:lnSpc>
              <a:spcBef>
                <a:spcPts val="1000"/>
              </a:spcBef>
              <a:spcAft>
                <a:spcPts val="0"/>
              </a:spcAft>
              <a:buClr>
                <a:schemeClr val="dk1"/>
              </a:buClr>
              <a:buSzPts val="275"/>
              <a:buFont typeface="Arial"/>
              <a:buNone/>
            </a:pPr>
            <a:endParaRPr sz="7200" dirty="0"/>
          </a:p>
          <a:p>
            <a:pPr marL="0" lvl="0" indent="0" algn="l" rtl="0">
              <a:lnSpc>
                <a:spcPct val="90000"/>
              </a:lnSpc>
              <a:spcBef>
                <a:spcPts val="1000"/>
              </a:spcBef>
              <a:spcAft>
                <a:spcPts val="0"/>
              </a:spcAft>
              <a:buClr>
                <a:schemeClr val="dk1"/>
              </a:buClr>
              <a:buSzPts val="275"/>
              <a:buFont typeface="Arial"/>
              <a:buNone/>
            </a:pPr>
            <a:r>
              <a:rPr lang="en" sz="7200" dirty="0"/>
              <a:t>GROUP BY 1</a:t>
            </a:r>
            <a:endParaRPr sz="7200" dirty="0"/>
          </a:p>
          <a:p>
            <a:pPr marL="0" lvl="0" indent="0" algn="l" rtl="0">
              <a:lnSpc>
                <a:spcPct val="90000"/>
              </a:lnSpc>
              <a:spcBef>
                <a:spcPts val="1000"/>
              </a:spcBef>
              <a:spcAft>
                <a:spcPts val="0"/>
              </a:spcAft>
              <a:buClr>
                <a:schemeClr val="dk1"/>
              </a:buClr>
              <a:buSzPts val="275"/>
              <a:buFont typeface="Arial"/>
              <a:buNone/>
            </a:pPr>
            <a:r>
              <a:rPr lang="en" sz="7200" dirty="0"/>
              <a:t>ORDER BY 2 DESC</a:t>
            </a:r>
            <a:endParaRPr sz="7200" dirty="0"/>
          </a:p>
          <a:p>
            <a:pPr marL="0" lvl="0" indent="0" algn="l" rtl="0">
              <a:lnSpc>
                <a:spcPct val="90000"/>
              </a:lnSpc>
              <a:spcBef>
                <a:spcPts val="1000"/>
              </a:spcBef>
              <a:spcAft>
                <a:spcPts val="0"/>
              </a:spcAft>
              <a:buSzPct val="150000"/>
              <a:buNone/>
            </a:pPr>
            <a:endParaRPr sz="1200" dirty="0"/>
          </a:p>
          <a:p>
            <a:pPr marL="0" lvl="0" indent="0" algn="l" rtl="0">
              <a:lnSpc>
                <a:spcPct val="90000"/>
              </a:lnSpc>
              <a:spcBef>
                <a:spcPts val="1000"/>
              </a:spcBef>
              <a:spcAft>
                <a:spcPts val="0"/>
              </a:spcAft>
              <a:buSzPct val="150000"/>
              <a:buNone/>
            </a:pPr>
            <a:endParaRPr sz="1200" dirty="0"/>
          </a:p>
          <a:p>
            <a:pPr marL="0" lvl="0" indent="0" algn="l" rtl="0">
              <a:lnSpc>
                <a:spcPct val="90000"/>
              </a:lnSpc>
              <a:spcBef>
                <a:spcPts val="1000"/>
              </a:spcBef>
              <a:spcAft>
                <a:spcPts val="0"/>
              </a:spcAft>
              <a:buSzPct val="150000"/>
              <a:buNone/>
            </a:pPr>
            <a:endParaRPr sz="1200" dirty="0"/>
          </a:p>
        </p:txBody>
      </p:sp>
      <p:pic>
        <p:nvPicPr>
          <p:cNvPr id="339" name="Google Shape;339;p51"/>
          <p:cNvPicPr preferRelativeResize="0"/>
          <p:nvPr/>
        </p:nvPicPr>
        <p:blipFill>
          <a:blip r:embed="rId3">
            <a:alphaModFix/>
          </a:blip>
          <a:stretch>
            <a:fillRect/>
          </a:stretch>
        </p:blipFill>
        <p:spPr>
          <a:xfrm>
            <a:off x="4811322" y="1519675"/>
            <a:ext cx="4107055" cy="3003350"/>
          </a:xfrm>
          <a:prstGeom prst="rect">
            <a:avLst/>
          </a:prstGeom>
          <a:noFill/>
          <a:ln>
            <a:noFill/>
          </a:ln>
          <a:effectLst>
            <a:outerShdw blurRad="57150" dist="19050" dir="5400000" algn="bl" rotWithShape="0">
              <a:srgbClr val="000000">
                <a:alpha val="49410"/>
              </a:srgbClr>
            </a:outerShdw>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52"/>
          <p:cNvSpPr txBox="1">
            <a:spLocks noGrp="1"/>
          </p:cNvSpPr>
          <p:nvPr>
            <p:ph type="title"/>
          </p:nvPr>
        </p:nvSpPr>
        <p:spPr>
          <a:xfrm>
            <a:off x="387424" y="504993"/>
            <a:ext cx="8312700" cy="552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2800"/>
              <a:buNone/>
            </a:pPr>
            <a:r>
              <a:rPr lang="en"/>
              <a:t>RANK()</a:t>
            </a:r>
            <a:endParaRPr/>
          </a:p>
        </p:txBody>
      </p:sp>
      <p:sp>
        <p:nvSpPr>
          <p:cNvPr id="346" name="Google Shape;346;p52"/>
          <p:cNvSpPr txBox="1">
            <a:spLocks noGrp="1"/>
          </p:cNvSpPr>
          <p:nvPr>
            <p:ph type="body" idx="1"/>
          </p:nvPr>
        </p:nvSpPr>
        <p:spPr>
          <a:xfrm>
            <a:off x="387425" y="1229166"/>
            <a:ext cx="8440500" cy="3311100"/>
          </a:xfrm>
          <a:prstGeom prst="rect">
            <a:avLst/>
          </a:prstGeom>
          <a:noFill/>
          <a:ln>
            <a:noFill/>
          </a:ln>
        </p:spPr>
        <p:txBody>
          <a:bodyPr spcFirstLastPara="1" wrap="square" lIns="91425" tIns="45700" rIns="91425" bIns="45700" anchor="t" anchorCtr="0">
            <a:normAutofit fontScale="25000" lnSpcReduction="20000"/>
          </a:bodyPr>
          <a:lstStyle/>
          <a:p>
            <a:pPr marL="0" lvl="0" indent="0" algn="l" rtl="0">
              <a:lnSpc>
                <a:spcPct val="90000"/>
              </a:lnSpc>
              <a:spcBef>
                <a:spcPts val="1000"/>
              </a:spcBef>
              <a:spcAft>
                <a:spcPts val="0"/>
              </a:spcAft>
              <a:buSzPts val="275"/>
              <a:buNone/>
            </a:pPr>
            <a:r>
              <a:rPr lang="en" sz="7000" dirty="0"/>
              <a:t>SELECT</a:t>
            </a:r>
            <a:endParaRPr sz="7000" dirty="0"/>
          </a:p>
          <a:p>
            <a:pPr marL="0" lvl="0" indent="0" algn="l" rtl="0">
              <a:lnSpc>
                <a:spcPct val="90000"/>
              </a:lnSpc>
              <a:spcBef>
                <a:spcPts val="1000"/>
              </a:spcBef>
              <a:spcAft>
                <a:spcPts val="0"/>
              </a:spcAft>
              <a:buSzPts val="275"/>
              <a:buNone/>
            </a:pPr>
            <a:r>
              <a:rPr lang="en" sz="7000" dirty="0"/>
              <a:t>b.best_title,</a:t>
            </a:r>
            <a:endParaRPr sz="7000" dirty="0"/>
          </a:p>
          <a:p>
            <a:pPr marL="0" lvl="0" indent="0" algn="l" rtl="0">
              <a:lnSpc>
                <a:spcPct val="90000"/>
              </a:lnSpc>
              <a:spcBef>
                <a:spcPts val="1000"/>
              </a:spcBef>
              <a:spcAft>
                <a:spcPts val="0"/>
              </a:spcAft>
              <a:buSzPts val="275"/>
              <a:buNone/>
            </a:pPr>
            <a:r>
              <a:rPr lang="en" sz="7000" dirty="0">
                <a:highlight>
                  <a:srgbClr val="FFFF00"/>
                </a:highlight>
              </a:rPr>
              <a:t>RANK() OVER (ORDER BY COUNT(h.id) DESC) AS rank</a:t>
            </a:r>
            <a:endParaRPr sz="7000" dirty="0">
              <a:highlight>
                <a:srgbClr val="FFFF00"/>
              </a:highlight>
            </a:endParaRPr>
          </a:p>
          <a:p>
            <a:pPr marL="0" lvl="0" indent="0" algn="l" rtl="0">
              <a:lnSpc>
                <a:spcPct val="90000"/>
              </a:lnSpc>
              <a:spcBef>
                <a:spcPts val="1000"/>
              </a:spcBef>
              <a:spcAft>
                <a:spcPts val="0"/>
              </a:spcAft>
              <a:buSzPts val="275"/>
              <a:buNone/>
            </a:pPr>
            <a:endParaRPr sz="7000" dirty="0"/>
          </a:p>
          <a:p>
            <a:pPr marL="0" lvl="0" indent="0" algn="l" rtl="0">
              <a:lnSpc>
                <a:spcPct val="90000"/>
              </a:lnSpc>
              <a:spcBef>
                <a:spcPts val="1000"/>
              </a:spcBef>
              <a:spcAft>
                <a:spcPts val="0"/>
              </a:spcAft>
              <a:buSzPts val="275"/>
              <a:buNone/>
            </a:pPr>
            <a:r>
              <a:rPr lang="en" sz="7000" dirty="0"/>
              <a:t>FROM</a:t>
            </a:r>
            <a:endParaRPr sz="7000" dirty="0"/>
          </a:p>
          <a:p>
            <a:pPr marL="0" lvl="0" indent="0" algn="l" rtl="0">
              <a:lnSpc>
                <a:spcPct val="90000"/>
              </a:lnSpc>
              <a:spcBef>
                <a:spcPts val="1000"/>
              </a:spcBef>
              <a:spcAft>
                <a:spcPts val="0"/>
              </a:spcAft>
              <a:buSzPts val="275"/>
              <a:buNone/>
            </a:pPr>
            <a:r>
              <a:rPr lang="en" sz="7000" dirty="0"/>
              <a:t>sierra_view.hold h</a:t>
            </a:r>
            <a:endParaRPr sz="7000" dirty="0"/>
          </a:p>
          <a:p>
            <a:pPr marL="0" lvl="0" indent="0" algn="l" rtl="0">
              <a:lnSpc>
                <a:spcPct val="90000"/>
              </a:lnSpc>
              <a:spcBef>
                <a:spcPts val="1000"/>
              </a:spcBef>
              <a:spcAft>
                <a:spcPts val="0"/>
              </a:spcAft>
              <a:buSzPts val="275"/>
              <a:buNone/>
            </a:pPr>
            <a:r>
              <a:rPr lang="en" sz="7000" dirty="0"/>
              <a:t>JOIN</a:t>
            </a:r>
            <a:endParaRPr sz="7000" dirty="0"/>
          </a:p>
          <a:p>
            <a:pPr marL="0" lvl="0" indent="0" algn="l" rtl="0">
              <a:lnSpc>
                <a:spcPct val="90000"/>
              </a:lnSpc>
              <a:spcBef>
                <a:spcPts val="1000"/>
              </a:spcBef>
              <a:spcAft>
                <a:spcPts val="0"/>
              </a:spcAft>
              <a:buSzPts val="275"/>
              <a:buNone/>
            </a:pPr>
            <a:r>
              <a:rPr lang="en" sz="7000" dirty="0"/>
              <a:t>sierra_view.bib_record_property b</a:t>
            </a:r>
            <a:endParaRPr sz="7000" dirty="0"/>
          </a:p>
          <a:p>
            <a:pPr marL="0" lvl="0" indent="0" algn="l" rtl="0">
              <a:lnSpc>
                <a:spcPct val="90000"/>
              </a:lnSpc>
              <a:spcBef>
                <a:spcPts val="1000"/>
              </a:spcBef>
              <a:spcAft>
                <a:spcPts val="0"/>
              </a:spcAft>
              <a:buSzPts val="275"/>
              <a:buNone/>
            </a:pPr>
            <a:r>
              <a:rPr lang="en" sz="7000" dirty="0"/>
              <a:t>ON h.record_id = b.bib_record_id</a:t>
            </a:r>
            <a:endParaRPr sz="7000" dirty="0"/>
          </a:p>
          <a:p>
            <a:pPr marL="0" lvl="0" indent="0" algn="l" rtl="0">
              <a:lnSpc>
                <a:spcPct val="90000"/>
              </a:lnSpc>
              <a:spcBef>
                <a:spcPts val="1000"/>
              </a:spcBef>
              <a:spcAft>
                <a:spcPts val="0"/>
              </a:spcAft>
              <a:buSzPts val="275"/>
              <a:buNone/>
            </a:pPr>
            <a:endParaRPr sz="7000" dirty="0"/>
          </a:p>
          <a:p>
            <a:pPr marL="0" lvl="0" indent="0" algn="l" rtl="0">
              <a:lnSpc>
                <a:spcPct val="90000"/>
              </a:lnSpc>
              <a:spcBef>
                <a:spcPts val="1000"/>
              </a:spcBef>
              <a:spcAft>
                <a:spcPts val="0"/>
              </a:spcAft>
              <a:buSzPts val="275"/>
              <a:buNone/>
            </a:pPr>
            <a:r>
              <a:rPr lang="en" sz="7000" dirty="0"/>
              <a:t>GROUP BY 1</a:t>
            </a:r>
            <a:endParaRPr sz="7000" dirty="0"/>
          </a:p>
          <a:p>
            <a:pPr marL="0" lvl="0" indent="0" algn="l" rtl="0">
              <a:lnSpc>
                <a:spcPct val="90000"/>
              </a:lnSpc>
              <a:spcBef>
                <a:spcPts val="1000"/>
              </a:spcBef>
              <a:spcAft>
                <a:spcPts val="0"/>
              </a:spcAft>
              <a:buSzPts val="275"/>
              <a:buNone/>
            </a:pPr>
            <a:r>
              <a:rPr lang="en" sz="7000" dirty="0"/>
              <a:t>ORDER BY 2</a:t>
            </a:r>
            <a:endParaRPr sz="7000" dirty="0"/>
          </a:p>
          <a:p>
            <a:pPr marL="0" lvl="0" indent="0" algn="l" rtl="0">
              <a:lnSpc>
                <a:spcPct val="90000"/>
              </a:lnSpc>
              <a:spcBef>
                <a:spcPts val="1000"/>
              </a:spcBef>
              <a:spcAft>
                <a:spcPts val="0"/>
              </a:spcAft>
              <a:buSzPct val="150000"/>
              <a:buNone/>
            </a:pPr>
            <a:endParaRPr sz="1200" dirty="0"/>
          </a:p>
          <a:p>
            <a:pPr marL="0" lvl="0" indent="0" algn="l" rtl="0">
              <a:lnSpc>
                <a:spcPct val="90000"/>
              </a:lnSpc>
              <a:spcBef>
                <a:spcPts val="1000"/>
              </a:spcBef>
              <a:spcAft>
                <a:spcPts val="0"/>
              </a:spcAft>
              <a:buSzPct val="150000"/>
              <a:buNone/>
            </a:pPr>
            <a:endParaRPr sz="1200" dirty="0"/>
          </a:p>
          <a:p>
            <a:pPr marL="0" lvl="0" indent="0" algn="l" rtl="0">
              <a:lnSpc>
                <a:spcPct val="90000"/>
              </a:lnSpc>
              <a:spcBef>
                <a:spcPts val="1000"/>
              </a:spcBef>
              <a:spcAft>
                <a:spcPts val="0"/>
              </a:spcAft>
              <a:buSzPct val="150000"/>
              <a:buNone/>
            </a:pPr>
            <a:endParaRPr sz="1200" dirty="0"/>
          </a:p>
        </p:txBody>
      </p:sp>
      <p:pic>
        <p:nvPicPr>
          <p:cNvPr id="347" name="Google Shape;347;p52"/>
          <p:cNvPicPr preferRelativeResize="0"/>
          <p:nvPr/>
        </p:nvPicPr>
        <p:blipFill>
          <a:blip r:embed="rId3">
            <a:alphaModFix/>
          </a:blip>
          <a:stretch>
            <a:fillRect/>
          </a:stretch>
        </p:blipFill>
        <p:spPr>
          <a:xfrm>
            <a:off x="5456075" y="2301250"/>
            <a:ext cx="3371850" cy="2733675"/>
          </a:xfrm>
          <a:prstGeom prst="rect">
            <a:avLst/>
          </a:prstGeom>
          <a:noFill/>
          <a:ln>
            <a:noFill/>
          </a:ln>
          <a:effectLst>
            <a:outerShdw blurRad="57150" dist="19050" dir="5400000" algn="bl" rotWithShape="0">
              <a:srgbClr val="000000">
                <a:alpha val="49410"/>
              </a:srgbClr>
            </a:outerShdw>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53"/>
          <p:cNvSpPr txBox="1">
            <a:spLocks noGrp="1"/>
          </p:cNvSpPr>
          <p:nvPr>
            <p:ph type="title"/>
          </p:nvPr>
        </p:nvSpPr>
        <p:spPr>
          <a:xfrm>
            <a:off x="387424" y="504993"/>
            <a:ext cx="8312700" cy="552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2800"/>
              <a:buNone/>
            </a:pPr>
            <a:r>
              <a:rPr lang="en"/>
              <a:t>PARTITION</a:t>
            </a:r>
            <a:endParaRPr/>
          </a:p>
        </p:txBody>
      </p:sp>
      <p:sp>
        <p:nvSpPr>
          <p:cNvPr id="354" name="Google Shape;354;p53"/>
          <p:cNvSpPr txBox="1">
            <a:spLocks noGrp="1"/>
          </p:cNvSpPr>
          <p:nvPr>
            <p:ph type="body" idx="1"/>
          </p:nvPr>
        </p:nvSpPr>
        <p:spPr>
          <a:xfrm>
            <a:off x="387424" y="1321723"/>
            <a:ext cx="8312700" cy="33111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1800"/>
              <a:buNone/>
            </a:pPr>
            <a:r>
              <a:rPr lang="en"/>
              <a:t>The PARTITION clause allow us to subdivide a table into smaller sets of rows</a:t>
            </a:r>
            <a:endParaRPr/>
          </a:p>
          <a:p>
            <a:pPr marL="0" lvl="0" indent="0" algn="l" rtl="0">
              <a:lnSpc>
                <a:spcPct val="90000"/>
              </a:lnSpc>
              <a:spcBef>
                <a:spcPts val="0"/>
              </a:spcBef>
              <a:spcAft>
                <a:spcPts val="0"/>
              </a:spcAft>
              <a:buSzPts val="1800"/>
              <a:buNone/>
            </a:pPr>
            <a:endParaRPr/>
          </a:p>
          <a:p>
            <a:pPr marL="0" lvl="0" indent="0" algn="l" rtl="0">
              <a:lnSpc>
                <a:spcPct val="90000"/>
              </a:lnSpc>
              <a:spcBef>
                <a:spcPts val="0"/>
              </a:spcBef>
              <a:spcAft>
                <a:spcPts val="0"/>
              </a:spcAft>
              <a:buSzPts val="1800"/>
              <a:buNone/>
            </a:pPr>
            <a:r>
              <a:rPr lang="en"/>
              <a:t>In combination with a window function we can then apply that function to subsets of our data</a:t>
            </a:r>
            <a:endParaRPr/>
          </a:p>
          <a:p>
            <a:pPr marL="0" lvl="0" indent="0" algn="l" rtl="0">
              <a:lnSpc>
                <a:spcPct val="90000"/>
              </a:lnSpc>
              <a:spcBef>
                <a:spcPts val="0"/>
              </a:spcBef>
              <a:spcAft>
                <a:spcPts val="0"/>
              </a:spcAft>
              <a:buSzPts val="1800"/>
              <a:buNone/>
            </a:pPr>
            <a:endParaRPr/>
          </a:p>
          <a:p>
            <a:pPr marL="457200" lvl="0" indent="0" algn="l" rtl="0">
              <a:lnSpc>
                <a:spcPct val="90000"/>
              </a:lnSpc>
              <a:spcBef>
                <a:spcPts val="0"/>
              </a:spcBef>
              <a:spcAft>
                <a:spcPts val="0"/>
              </a:spcAft>
              <a:buSzPts val="1800"/>
              <a:buNone/>
            </a:pPr>
            <a:r>
              <a:rPr lang="en"/>
              <a:t>RANK() OVER (</a:t>
            </a:r>
            <a:endParaRPr/>
          </a:p>
          <a:p>
            <a:pPr marL="457200" lvl="0" indent="457200" algn="l" rtl="0">
              <a:lnSpc>
                <a:spcPct val="90000"/>
              </a:lnSpc>
              <a:spcBef>
                <a:spcPts val="0"/>
              </a:spcBef>
              <a:spcAft>
                <a:spcPts val="0"/>
              </a:spcAft>
              <a:buSzPts val="1800"/>
              <a:buNone/>
            </a:pPr>
            <a:r>
              <a:rPr lang="en"/>
              <a:t>PARTITION BY b.material_code </a:t>
            </a:r>
            <a:endParaRPr/>
          </a:p>
          <a:p>
            <a:pPr marL="457200" lvl="0" indent="457200" algn="l" rtl="0">
              <a:lnSpc>
                <a:spcPct val="90000"/>
              </a:lnSpc>
              <a:spcBef>
                <a:spcPts val="0"/>
              </a:spcBef>
              <a:spcAft>
                <a:spcPts val="0"/>
              </a:spcAft>
              <a:buSzPts val="1800"/>
              <a:buNone/>
            </a:pPr>
            <a:r>
              <a:rPr lang="en"/>
              <a:t>ORDER BY COUNT(h.id) DESC</a:t>
            </a:r>
            <a:endParaRPr/>
          </a:p>
          <a:p>
            <a:pPr marL="0" lvl="0" indent="457200" algn="l" rtl="0">
              <a:lnSpc>
                <a:spcPct val="90000"/>
              </a:lnSpc>
              <a:spcBef>
                <a:spcPts val="0"/>
              </a:spcBef>
              <a:spcAft>
                <a:spcPts val="0"/>
              </a:spcAft>
              <a:buSzPts val="1800"/>
              <a:buNone/>
            </a:pPr>
            <a:r>
              <a:rPr lang="en"/>
              <a:t>) AS rank</a:t>
            </a:r>
            <a:endParaRPr/>
          </a:p>
          <a:p>
            <a:pPr marL="457200" lvl="0" indent="0" algn="l" rtl="0">
              <a:lnSpc>
                <a:spcPct val="90000"/>
              </a:lnSpc>
              <a:spcBef>
                <a:spcPts val="0"/>
              </a:spcBef>
              <a:spcAft>
                <a:spcPts val="0"/>
              </a:spcAft>
              <a:buSzPts val="1800"/>
              <a:buNone/>
            </a:pPr>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54"/>
          <p:cNvSpPr txBox="1">
            <a:spLocks noGrp="1"/>
          </p:cNvSpPr>
          <p:nvPr>
            <p:ph type="title"/>
          </p:nvPr>
        </p:nvSpPr>
        <p:spPr>
          <a:xfrm>
            <a:off x="387424" y="504993"/>
            <a:ext cx="8312700" cy="552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2800"/>
              <a:buNone/>
            </a:pPr>
            <a:r>
              <a:rPr lang="en"/>
              <a:t>Top Requested Titles By Format</a:t>
            </a:r>
            <a:endParaRPr/>
          </a:p>
        </p:txBody>
      </p:sp>
      <p:sp>
        <p:nvSpPr>
          <p:cNvPr id="361" name="Google Shape;361;p54"/>
          <p:cNvSpPr txBox="1">
            <a:spLocks noGrp="1"/>
          </p:cNvSpPr>
          <p:nvPr>
            <p:ph type="body" idx="1"/>
          </p:nvPr>
        </p:nvSpPr>
        <p:spPr>
          <a:xfrm>
            <a:off x="323524" y="1056993"/>
            <a:ext cx="8440500" cy="3311100"/>
          </a:xfrm>
          <a:prstGeom prst="rect">
            <a:avLst/>
          </a:prstGeom>
          <a:noFill/>
          <a:ln>
            <a:noFill/>
          </a:ln>
        </p:spPr>
        <p:txBody>
          <a:bodyPr spcFirstLastPara="1" wrap="square" lIns="91425" tIns="45700" rIns="91425" bIns="45700" anchor="t" anchorCtr="0">
            <a:normAutofit fontScale="25000" lnSpcReduction="20000"/>
          </a:bodyPr>
          <a:lstStyle/>
          <a:p>
            <a:pPr marL="0" lvl="0" indent="0" algn="l" rtl="0">
              <a:lnSpc>
                <a:spcPct val="80000"/>
              </a:lnSpc>
              <a:spcBef>
                <a:spcPts val="1000"/>
              </a:spcBef>
              <a:spcAft>
                <a:spcPts val="0"/>
              </a:spcAft>
              <a:buSzPts val="275"/>
              <a:buNone/>
            </a:pPr>
            <a:r>
              <a:rPr lang="en" sz="6000" dirty="0">
                <a:solidFill>
                  <a:srgbClr val="000000"/>
                </a:solidFill>
                <a:highlight>
                  <a:srgbClr val="FFFF00"/>
                </a:highlight>
              </a:rPr>
              <a:t>SELECT *</a:t>
            </a:r>
            <a:endParaRPr sz="6000" dirty="0">
              <a:solidFill>
                <a:srgbClr val="000000"/>
              </a:solidFill>
              <a:highlight>
                <a:srgbClr val="FFFF00"/>
              </a:highlight>
            </a:endParaRPr>
          </a:p>
          <a:p>
            <a:pPr marL="0" lvl="0" indent="0" algn="l" rtl="0">
              <a:lnSpc>
                <a:spcPct val="80000"/>
              </a:lnSpc>
              <a:spcBef>
                <a:spcPts val="1000"/>
              </a:spcBef>
              <a:spcAft>
                <a:spcPts val="0"/>
              </a:spcAft>
              <a:buSzPts val="275"/>
              <a:buNone/>
            </a:pPr>
            <a:r>
              <a:rPr lang="en" sz="6000" dirty="0">
                <a:solidFill>
                  <a:srgbClr val="000000"/>
                </a:solidFill>
                <a:highlight>
                  <a:srgbClr val="FFFF00"/>
                </a:highlight>
              </a:rPr>
              <a:t>FROM (</a:t>
            </a:r>
            <a:r>
              <a:rPr lang="en" sz="6000" dirty="0">
                <a:solidFill>
                  <a:srgbClr val="000000"/>
                </a:solidFill>
              </a:rPr>
              <a:t> </a:t>
            </a:r>
            <a:endParaRPr sz="6000" dirty="0">
              <a:solidFill>
                <a:srgbClr val="000000"/>
              </a:solidFill>
            </a:endParaRPr>
          </a:p>
          <a:p>
            <a:pPr marL="0" lvl="0" indent="0" algn="l" rtl="0">
              <a:lnSpc>
                <a:spcPct val="80000"/>
              </a:lnSpc>
              <a:spcBef>
                <a:spcPts val="1000"/>
              </a:spcBef>
              <a:spcAft>
                <a:spcPts val="0"/>
              </a:spcAft>
              <a:buClr>
                <a:schemeClr val="dk1"/>
              </a:buClr>
              <a:buSzPts val="275"/>
              <a:buFont typeface="Arial"/>
              <a:buNone/>
            </a:pPr>
            <a:r>
              <a:rPr lang="en" sz="6000" dirty="0">
                <a:solidFill>
                  <a:srgbClr val="000000"/>
                </a:solidFill>
              </a:rPr>
              <a:t>SELECT</a:t>
            </a:r>
            <a:endParaRPr sz="6000" dirty="0">
              <a:solidFill>
                <a:srgbClr val="000000"/>
              </a:solidFill>
            </a:endParaRPr>
          </a:p>
          <a:p>
            <a:pPr marL="0" lvl="0" indent="0" algn="l" rtl="0">
              <a:lnSpc>
                <a:spcPct val="80000"/>
              </a:lnSpc>
              <a:spcBef>
                <a:spcPts val="1000"/>
              </a:spcBef>
              <a:spcAft>
                <a:spcPts val="0"/>
              </a:spcAft>
              <a:buClr>
                <a:schemeClr val="dk1"/>
              </a:buClr>
              <a:buSzPts val="275"/>
              <a:buFont typeface="Arial"/>
              <a:buNone/>
            </a:pPr>
            <a:r>
              <a:rPr lang="en" sz="6000" dirty="0">
                <a:solidFill>
                  <a:srgbClr val="000000"/>
                </a:solidFill>
              </a:rPr>
              <a:t>b.material_code, b.best_title,</a:t>
            </a:r>
            <a:endParaRPr sz="6000" dirty="0">
              <a:solidFill>
                <a:srgbClr val="000000"/>
              </a:solidFill>
            </a:endParaRPr>
          </a:p>
          <a:p>
            <a:pPr marL="0" lvl="0" indent="0" algn="l" rtl="0">
              <a:lnSpc>
                <a:spcPct val="80000"/>
              </a:lnSpc>
              <a:spcBef>
                <a:spcPts val="1000"/>
              </a:spcBef>
              <a:spcAft>
                <a:spcPts val="0"/>
              </a:spcAft>
              <a:buClr>
                <a:schemeClr val="dk1"/>
              </a:buClr>
              <a:buSzPts val="275"/>
              <a:buFont typeface="Arial"/>
              <a:buNone/>
            </a:pPr>
            <a:r>
              <a:rPr lang="en" sz="6000" dirty="0">
                <a:solidFill>
                  <a:srgbClr val="000000"/>
                </a:solidFill>
                <a:highlight>
                  <a:srgbClr val="FFFF00"/>
                </a:highlight>
              </a:rPr>
              <a:t>RANK() OVER (PARTITION BY b.material_code ORDER BY COUNT(h.id) DESC) AS rank</a:t>
            </a:r>
            <a:endParaRPr sz="6000" dirty="0">
              <a:solidFill>
                <a:srgbClr val="000000"/>
              </a:solidFill>
              <a:highlight>
                <a:srgbClr val="FFFF00"/>
              </a:highlight>
            </a:endParaRPr>
          </a:p>
          <a:p>
            <a:pPr marL="0" lvl="0" indent="0" algn="l" rtl="0">
              <a:lnSpc>
                <a:spcPct val="80000"/>
              </a:lnSpc>
              <a:spcBef>
                <a:spcPts val="1000"/>
              </a:spcBef>
              <a:spcAft>
                <a:spcPts val="0"/>
              </a:spcAft>
              <a:buClr>
                <a:schemeClr val="dk1"/>
              </a:buClr>
              <a:buSzPts val="275"/>
              <a:buFont typeface="Arial"/>
              <a:buNone/>
            </a:pPr>
            <a:r>
              <a:rPr lang="en" sz="6000" dirty="0">
                <a:solidFill>
                  <a:srgbClr val="000000"/>
                </a:solidFill>
              </a:rPr>
              <a:t>FROM</a:t>
            </a:r>
            <a:endParaRPr sz="6000" dirty="0">
              <a:solidFill>
                <a:srgbClr val="000000"/>
              </a:solidFill>
            </a:endParaRPr>
          </a:p>
          <a:p>
            <a:pPr marL="0" lvl="0" indent="0" algn="l" rtl="0">
              <a:lnSpc>
                <a:spcPct val="80000"/>
              </a:lnSpc>
              <a:spcBef>
                <a:spcPts val="1000"/>
              </a:spcBef>
              <a:spcAft>
                <a:spcPts val="0"/>
              </a:spcAft>
              <a:buClr>
                <a:schemeClr val="dk1"/>
              </a:buClr>
              <a:buSzPts val="275"/>
              <a:buFont typeface="Arial"/>
              <a:buNone/>
            </a:pPr>
            <a:r>
              <a:rPr lang="en" sz="6000" dirty="0">
                <a:solidFill>
                  <a:srgbClr val="000000"/>
                </a:solidFill>
              </a:rPr>
              <a:t>sierra_view.hold h</a:t>
            </a:r>
            <a:endParaRPr sz="6000" dirty="0">
              <a:solidFill>
                <a:srgbClr val="000000"/>
              </a:solidFill>
            </a:endParaRPr>
          </a:p>
          <a:p>
            <a:pPr marL="0" lvl="0" indent="0" algn="l" rtl="0">
              <a:lnSpc>
                <a:spcPct val="80000"/>
              </a:lnSpc>
              <a:spcBef>
                <a:spcPts val="1000"/>
              </a:spcBef>
              <a:spcAft>
                <a:spcPts val="0"/>
              </a:spcAft>
              <a:buClr>
                <a:schemeClr val="dk1"/>
              </a:buClr>
              <a:buSzPts val="275"/>
              <a:buFont typeface="Arial"/>
              <a:buNone/>
            </a:pPr>
            <a:r>
              <a:rPr lang="en" sz="6000" dirty="0">
                <a:solidFill>
                  <a:srgbClr val="000000"/>
                </a:solidFill>
              </a:rPr>
              <a:t>JOIN</a:t>
            </a:r>
            <a:endParaRPr sz="6000" dirty="0">
              <a:solidFill>
                <a:srgbClr val="000000"/>
              </a:solidFill>
            </a:endParaRPr>
          </a:p>
          <a:p>
            <a:pPr marL="0" lvl="0" indent="0" algn="l" rtl="0">
              <a:lnSpc>
                <a:spcPct val="80000"/>
              </a:lnSpc>
              <a:spcBef>
                <a:spcPts val="1000"/>
              </a:spcBef>
              <a:spcAft>
                <a:spcPts val="0"/>
              </a:spcAft>
              <a:buClr>
                <a:schemeClr val="dk1"/>
              </a:buClr>
              <a:buSzPts val="275"/>
              <a:buFont typeface="Arial"/>
              <a:buNone/>
            </a:pPr>
            <a:r>
              <a:rPr lang="en" sz="6000" dirty="0">
                <a:solidFill>
                  <a:srgbClr val="000000"/>
                </a:solidFill>
              </a:rPr>
              <a:t>sierra_view.bib_record_property b</a:t>
            </a:r>
            <a:endParaRPr sz="6000" dirty="0">
              <a:solidFill>
                <a:srgbClr val="000000"/>
              </a:solidFill>
            </a:endParaRPr>
          </a:p>
          <a:p>
            <a:pPr marL="0" lvl="0" indent="0" algn="l" rtl="0">
              <a:lnSpc>
                <a:spcPct val="80000"/>
              </a:lnSpc>
              <a:spcBef>
                <a:spcPts val="1000"/>
              </a:spcBef>
              <a:spcAft>
                <a:spcPts val="0"/>
              </a:spcAft>
              <a:buClr>
                <a:schemeClr val="dk1"/>
              </a:buClr>
              <a:buSzPts val="275"/>
              <a:buFont typeface="Arial"/>
              <a:buNone/>
            </a:pPr>
            <a:r>
              <a:rPr lang="en" sz="6000" dirty="0">
                <a:solidFill>
                  <a:srgbClr val="000000"/>
                </a:solidFill>
              </a:rPr>
              <a:t>ON h.record_id = b.bib_record_id</a:t>
            </a:r>
            <a:endParaRPr sz="6000" dirty="0">
              <a:solidFill>
                <a:srgbClr val="000000"/>
              </a:solidFill>
            </a:endParaRPr>
          </a:p>
          <a:p>
            <a:pPr marL="0" lvl="0" indent="0" algn="l" rtl="0">
              <a:lnSpc>
                <a:spcPct val="80000"/>
              </a:lnSpc>
              <a:spcBef>
                <a:spcPts val="1000"/>
              </a:spcBef>
              <a:spcAft>
                <a:spcPts val="0"/>
              </a:spcAft>
              <a:buClr>
                <a:schemeClr val="dk1"/>
              </a:buClr>
              <a:buSzPts val="275"/>
              <a:buFont typeface="Arial"/>
              <a:buNone/>
            </a:pPr>
            <a:r>
              <a:rPr lang="en" sz="6000" dirty="0">
                <a:solidFill>
                  <a:srgbClr val="000000"/>
                </a:solidFill>
              </a:rPr>
              <a:t>GROUP BY 1,2</a:t>
            </a:r>
            <a:endParaRPr sz="6000" dirty="0">
              <a:solidFill>
                <a:srgbClr val="000000"/>
              </a:solidFill>
            </a:endParaRPr>
          </a:p>
          <a:p>
            <a:pPr marL="0" lvl="0" indent="0" algn="l" rtl="0">
              <a:lnSpc>
                <a:spcPct val="80000"/>
              </a:lnSpc>
              <a:spcBef>
                <a:spcPts val="1000"/>
              </a:spcBef>
              <a:spcAft>
                <a:spcPts val="0"/>
              </a:spcAft>
              <a:buSzPts val="275"/>
              <a:buNone/>
            </a:pPr>
            <a:r>
              <a:rPr lang="en" sz="6000" dirty="0">
                <a:solidFill>
                  <a:srgbClr val="000000"/>
                </a:solidFill>
                <a:highlight>
                  <a:srgbClr val="FFFF00"/>
                </a:highlight>
              </a:rPr>
              <a:t>)inner_query</a:t>
            </a:r>
            <a:endParaRPr sz="6000" dirty="0">
              <a:solidFill>
                <a:srgbClr val="000000"/>
              </a:solidFill>
              <a:highlight>
                <a:srgbClr val="FFFF00"/>
              </a:highlight>
            </a:endParaRPr>
          </a:p>
          <a:p>
            <a:pPr marL="0" lvl="0" indent="0" algn="l" rtl="0">
              <a:lnSpc>
                <a:spcPct val="80000"/>
              </a:lnSpc>
              <a:spcBef>
                <a:spcPts val="1000"/>
              </a:spcBef>
              <a:spcAft>
                <a:spcPts val="0"/>
              </a:spcAft>
              <a:buClr>
                <a:schemeClr val="dk1"/>
              </a:buClr>
              <a:buSzPts val="275"/>
              <a:buFont typeface="Arial"/>
              <a:buNone/>
            </a:pPr>
            <a:endParaRPr sz="6000" dirty="0">
              <a:solidFill>
                <a:srgbClr val="000000"/>
              </a:solidFill>
              <a:highlight>
                <a:srgbClr val="FFFF00"/>
              </a:highlight>
            </a:endParaRPr>
          </a:p>
          <a:p>
            <a:pPr marL="0" lvl="0" indent="0" algn="l" rtl="0">
              <a:lnSpc>
                <a:spcPct val="80000"/>
              </a:lnSpc>
              <a:spcBef>
                <a:spcPts val="1000"/>
              </a:spcBef>
              <a:spcAft>
                <a:spcPts val="0"/>
              </a:spcAft>
              <a:buClr>
                <a:schemeClr val="dk1"/>
              </a:buClr>
              <a:buSzPts val="275"/>
              <a:buFont typeface="Arial"/>
              <a:buNone/>
            </a:pPr>
            <a:r>
              <a:rPr lang="en" sz="6000" dirty="0">
                <a:solidFill>
                  <a:srgbClr val="000000"/>
                </a:solidFill>
                <a:highlight>
                  <a:srgbClr val="FFFF00"/>
                </a:highlight>
              </a:rPr>
              <a:t>WHERE inner_query.rank &lt; 6</a:t>
            </a:r>
            <a:endParaRPr sz="6000" dirty="0">
              <a:solidFill>
                <a:srgbClr val="000000"/>
              </a:solidFill>
              <a:highlight>
                <a:srgbClr val="FFFF00"/>
              </a:highlight>
            </a:endParaRPr>
          </a:p>
          <a:p>
            <a:pPr marL="0" lvl="0" indent="0" algn="l" rtl="0">
              <a:lnSpc>
                <a:spcPct val="80000"/>
              </a:lnSpc>
              <a:spcBef>
                <a:spcPts val="1000"/>
              </a:spcBef>
              <a:spcAft>
                <a:spcPts val="0"/>
              </a:spcAft>
              <a:buClr>
                <a:schemeClr val="dk1"/>
              </a:buClr>
              <a:buSzPts val="275"/>
              <a:buFont typeface="Arial"/>
              <a:buNone/>
            </a:pPr>
            <a:r>
              <a:rPr lang="en" sz="6000" dirty="0">
                <a:solidFill>
                  <a:srgbClr val="000000"/>
                </a:solidFill>
                <a:highlight>
                  <a:srgbClr val="FFFF00"/>
                </a:highlight>
              </a:rPr>
              <a:t>ORDER BY 1,3</a:t>
            </a:r>
            <a:endParaRPr sz="6000" dirty="0">
              <a:solidFill>
                <a:srgbClr val="000000"/>
              </a:solidFill>
              <a:highlight>
                <a:srgbClr val="FFFF00"/>
              </a:highlight>
            </a:endParaRPr>
          </a:p>
          <a:p>
            <a:pPr marL="0" lvl="0" indent="0" algn="l" rtl="0">
              <a:lnSpc>
                <a:spcPct val="80000"/>
              </a:lnSpc>
              <a:spcBef>
                <a:spcPts val="1000"/>
              </a:spcBef>
              <a:spcAft>
                <a:spcPts val="0"/>
              </a:spcAft>
              <a:buSzPct val="30000"/>
              <a:buNone/>
            </a:pPr>
            <a:endParaRPr sz="6000" dirty="0">
              <a:solidFill>
                <a:srgbClr val="000000"/>
              </a:solidFill>
            </a:endParaRPr>
          </a:p>
          <a:p>
            <a:pPr marL="0" lvl="0" indent="0" algn="l" rtl="0">
              <a:lnSpc>
                <a:spcPct val="80000"/>
              </a:lnSpc>
              <a:spcBef>
                <a:spcPts val="1000"/>
              </a:spcBef>
              <a:spcAft>
                <a:spcPts val="0"/>
              </a:spcAft>
              <a:buSzPct val="150000"/>
              <a:buNone/>
            </a:pPr>
            <a:endParaRPr sz="1200" dirty="0"/>
          </a:p>
          <a:p>
            <a:pPr marL="0" lvl="0" indent="0" algn="l" rtl="0">
              <a:lnSpc>
                <a:spcPct val="90000"/>
              </a:lnSpc>
              <a:spcBef>
                <a:spcPts val="1000"/>
              </a:spcBef>
              <a:spcAft>
                <a:spcPts val="0"/>
              </a:spcAft>
              <a:buSzPct val="150000"/>
              <a:buNone/>
            </a:pPr>
            <a:endParaRPr sz="1200" dirty="0"/>
          </a:p>
        </p:txBody>
      </p:sp>
      <p:sp>
        <p:nvSpPr>
          <p:cNvPr id="362" name="Google Shape;362;p54"/>
          <p:cNvSpPr txBox="1"/>
          <p:nvPr/>
        </p:nvSpPr>
        <p:spPr>
          <a:xfrm>
            <a:off x="3530225" y="1708625"/>
            <a:ext cx="5169900" cy="406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4A86E8"/>
              </a:solidFill>
              <a:latin typeface="Arial"/>
              <a:ea typeface="Arial"/>
              <a:cs typeface="Arial"/>
              <a:sym typeface="Arial"/>
            </a:endParaRPr>
          </a:p>
        </p:txBody>
      </p:sp>
      <p:pic>
        <p:nvPicPr>
          <p:cNvPr id="363" name="Google Shape;363;p54"/>
          <p:cNvPicPr preferRelativeResize="0"/>
          <p:nvPr/>
        </p:nvPicPr>
        <p:blipFill>
          <a:blip r:embed="rId3">
            <a:alphaModFix/>
          </a:blip>
          <a:stretch>
            <a:fillRect/>
          </a:stretch>
        </p:blipFill>
        <p:spPr>
          <a:xfrm>
            <a:off x="4775213" y="2571738"/>
            <a:ext cx="4295775" cy="2314575"/>
          </a:xfrm>
          <a:prstGeom prst="rect">
            <a:avLst/>
          </a:prstGeom>
          <a:noFill/>
          <a:ln>
            <a:noFill/>
          </a:ln>
          <a:effectLst>
            <a:outerShdw blurRad="57150" dist="19050" dir="5400000" algn="bl" rotWithShape="0">
              <a:srgbClr val="000000">
                <a:alpha val="50000"/>
              </a:srgbClr>
            </a:outerShdw>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55"/>
          <p:cNvSpPr txBox="1">
            <a:spLocks noGrp="1"/>
          </p:cNvSpPr>
          <p:nvPr>
            <p:ph type="title"/>
          </p:nvPr>
        </p:nvSpPr>
        <p:spPr>
          <a:xfrm>
            <a:off x="387424" y="504993"/>
            <a:ext cx="8312700" cy="552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2800"/>
              <a:buNone/>
            </a:pPr>
            <a:r>
              <a:rPr lang="en"/>
              <a:t>LAG() &amp; LEAD()</a:t>
            </a:r>
            <a:endParaRPr/>
          </a:p>
        </p:txBody>
      </p:sp>
      <p:sp>
        <p:nvSpPr>
          <p:cNvPr id="370" name="Google Shape;370;p55"/>
          <p:cNvSpPr txBox="1">
            <a:spLocks noGrp="1"/>
          </p:cNvSpPr>
          <p:nvPr>
            <p:ph type="body" idx="1"/>
          </p:nvPr>
        </p:nvSpPr>
        <p:spPr>
          <a:xfrm>
            <a:off x="61475" y="1321725"/>
            <a:ext cx="8638800" cy="3311100"/>
          </a:xfrm>
          <a:prstGeom prst="rect">
            <a:avLst/>
          </a:prstGeom>
          <a:noFill/>
          <a:ln>
            <a:noFill/>
          </a:ln>
        </p:spPr>
        <p:txBody>
          <a:bodyPr spcFirstLastPara="1" wrap="square" lIns="91425" tIns="45700" rIns="91425" bIns="45700" anchor="t" anchorCtr="0">
            <a:normAutofit/>
          </a:bodyPr>
          <a:lstStyle/>
          <a:p>
            <a:pPr marL="457200" lvl="0" indent="-342900" algn="l" rtl="0">
              <a:lnSpc>
                <a:spcPct val="90000"/>
              </a:lnSpc>
              <a:spcBef>
                <a:spcPts val="1000"/>
              </a:spcBef>
              <a:spcAft>
                <a:spcPts val="0"/>
              </a:spcAft>
              <a:buSzPts val="1800"/>
              <a:buChar char="▪"/>
            </a:pPr>
            <a:r>
              <a:rPr lang="en"/>
              <a:t>LAG() &amp; LEAD() allow you to utilize a field from a neighboring row</a:t>
            </a:r>
            <a:endParaRPr/>
          </a:p>
          <a:p>
            <a:pPr marL="0" lvl="0" indent="0" algn="l" rtl="0">
              <a:lnSpc>
                <a:spcPct val="90000"/>
              </a:lnSpc>
              <a:spcBef>
                <a:spcPts val="1000"/>
              </a:spcBef>
              <a:spcAft>
                <a:spcPts val="0"/>
              </a:spcAft>
              <a:buNone/>
            </a:pPr>
            <a:endParaRPr/>
          </a:p>
          <a:p>
            <a:pPr marL="457200" lvl="0" indent="-342900" algn="l" rtl="0">
              <a:lnSpc>
                <a:spcPct val="90000"/>
              </a:lnSpc>
              <a:spcBef>
                <a:spcPts val="1000"/>
              </a:spcBef>
              <a:spcAft>
                <a:spcPts val="0"/>
              </a:spcAft>
              <a:buSzPts val="1800"/>
              <a:buChar char="▪"/>
            </a:pPr>
            <a:r>
              <a:rPr lang="en"/>
              <a:t>LAG(COUNT(id), 1)</a:t>
            </a:r>
            <a:endParaRPr/>
          </a:p>
          <a:p>
            <a:pPr marL="520700" lvl="1" indent="-177800" algn="l" rtl="0">
              <a:lnSpc>
                <a:spcPct val="90000"/>
              </a:lnSpc>
              <a:spcBef>
                <a:spcPts val="1000"/>
              </a:spcBef>
              <a:spcAft>
                <a:spcPts val="0"/>
              </a:spcAft>
              <a:buSzPts val="1400"/>
              <a:buChar char="○"/>
            </a:pPr>
            <a:r>
              <a:rPr lang="en"/>
              <a:t>Retrieves the value of the id field from 1 row prior.</a:t>
            </a:r>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0"/>
          <p:cNvSpPr txBox="1"/>
          <p:nvPr/>
        </p:nvSpPr>
        <p:spPr>
          <a:xfrm>
            <a:off x="571500" y="1103187"/>
            <a:ext cx="7421400" cy="36132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101" name="Google Shape;101;p20"/>
          <p:cNvSpPr txBox="1">
            <a:spLocks noGrp="1"/>
          </p:cNvSpPr>
          <p:nvPr>
            <p:ph type="title"/>
          </p:nvPr>
        </p:nvSpPr>
        <p:spPr>
          <a:xfrm>
            <a:off x="623888" y="1881495"/>
            <a:ext cx="7886700" cy="690300"/>
          </a:xfrm>
          <a:prstGeom prst="rect">
            <a:avLst/>
          </a:prstGeom>
          <a:noFill/>
          <a:ln>
            <a:noFill/>
          </a:ln>
        </p:spPr>
        <p:txBody>
          <a:bodyPr spcFirstLastPara="1" wrap="square" lIns="91425" tIns="45700" rIns="91425" bIns="45700" anchor="t" anchorCtr="0">
            <a:normAutofit fontScale="90000"/>
          </a:bodyPr>
          <a:lstStyle/>
          <a:p>
            <a:pPr marL="0" lvl="0" indent="0" algn="ctr" rtl="0">
              <a:lnSpc>
                <a:spcPct val="90000"/>
              </a:lnSpc>
              <a:spcBef>
                <a:spcPts val="0"/>
              </a:spcBef>
              <a:spcAft>
                <a:spcPts val="0"/>
              </a:spcAft>
              <a:buSzPct val="100000"/>
              <a:buNone/>
            </a:pPr>
            <a:r>
              <a:rPr lang="en"/>
              <a:t>Sierra_View</a:t>
            </a:r>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56"/>
          <p:cNvSpPr txBox="1">
            <a:spLocks noGrp="1"/>
          </p:cNvSpPr>
          <p:nvPr>
            <p:ph type="title"/>
          </p:nvPr>
        </p:nvSpPr>
        <p:spPr>
          <a:xfrm>
            <a:off x="387424" y="504993"/>
            <a:ext cx="8312700" cy="552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2800"/>
              <a:buNone/>
            </a:pPr>
            <a:r>
              <a:rPr lang="en"/>
              <a:t>Daily Checkout Comparison</a:t>
            </a:r>
            <a:endParaRPr/>
          </a:p>
        </p:txBody>
      </p:sp>
      <p:sp>
        <p:nvSpPr>
          <p:cNvPr id="377" name="Google Shape;377;p56"/>
          <p:cNvSpPr txBox="1">
            <a:spLocks noGrp="1"/>
          </p:cNvSpPr>
          <p:nvPr>
            <p:ph type="body" idx="1"/>
          </p:nvPr>
        </p:nvSpPr>
        <p:spPr>
          <a:xfrm>
            <a:off x="42374" y="1256173"/>
            <a:ext cx="8312700" cy="3311100"/>
          </a:xfrm>
          <a:prstGeom prst="rect">
            <a:avLst/>
          </a:prstGeom>
          <a:noFill/>
          <a:ln>
            <a:noFill/>
          </a:ln>
        </p:spPr>
        <p:txBody>
          <a:bodyPr spcFirstLastPara="1" wrap="square" lIns="91425" tIns="45700" rIns="91425" bIns="45700" anchor="t" anchorCtr="0">
            <a:normAutofit fontScale="62500" lnSpcReduction="20000"/>
          </a:bodyPr>
          <a:lstStyle/>
          <a:p>
            <a:pPr marL="0" lvl="0" indent="0" algn="l" rtl="0">
              <a:lnSpc>
                <a:spcPct val="90000"/>
              </a:lnSpc>
              <a:spcBef>
                <a:spcPts val="1000"/>
              </a:spcBef>
              <a:spcAft>
                <a:spcPts val="0"/>
              </a:spcAft>
              <a:buClr>
                <a:schemeClr val="dk1"/>
              </a:buClr>
              <a:buSzPct val="47826"/>
              <a:buFont typeface="Arial"/>
              <a:buNone/>
            </a:pPr>
            <a:r>
              <a:rPr lang="en" sz="2300"/>
              <a:t>SELECT</a:t>
            </a:r>
            <a:endParaRPr sz="2300"/>
          </a:p>
          <a:p>
            <a:pPr marL="0" lvl="0" indent="457200" algn="l" rtl="0">
              <a:lnSpc>
                <a:spcPct val="90000"/>
              </a:lnSpc>
              <a:spcBef>
                <a:spcPts val="1000"/>
              </a:spcBef>
              <a:spcAft>
                <a:spcPts val="0"/>
              </a:spcAft>
              <a:buClr>
                <a:schemeClr val="dk1"/>
              </a:buClr>
              <a:buSzPct val="47826"/>
              <a:buFont typeface="Arial"/>
              <a:buNone/>
            </a:pPr>
            <a:r>
              <a:rPr lang="en" sz="2300"/>
              <a:t>c.transaction_gmt::DATE,</a:t>
            </a:r>
            <a:endParaRPr sz="2300"/>
          </a:p>
          <a:p>
            <a:pPr marL="0" lvl="0" indent="457200" algn="l" rtl="0">
              <a:lnSpc>
                <a:spcPct val="90000"/>
              </a:lnSpc>
              <a:spcBef>
                <a:spcPts val="1000"/>
              </a:spcBef>
              <a:spcAft>
                <a:spcPts val="0"/>
              </a:spcAft>
              <a:buClr>
                <a:schemeClr val="dk1"/>
              </a:buClr>
              <a:buSzPct val="47826"/>
              <a:buFont typeface="Arial"/>
              <a:buNone/>
            </a:pPr>
            <a:r>
              <a:rPr lang="en" sz="2300"/>
              <a:t>COUNT(c.id) AS total_checkouts,</a:t>
            </a:r>
            <a:endParaRPr sz="2300"/>
          </a:p>
          <a:p>
            <a:pPr marL="0" lvl="0" indent="457200" algn="l" rtl="0">
              <a:lnSpc>
                <a:spcPct val="90000"/>
              </a:lnSpc>
              <a:spcBef>
                <a:spcPts val="1000"/>
              </a:spcBef>
              <a:spcAft>
                <a:spcPts val="0"/>
              </a:spcAft>
              <a:buSzPct val="78260"/>
              <a:buNone/>
            </a:pPr>
            <a:r>
              <a:rPr lang="en" sz="2300">
                <a:highlight>
                  <a:srgbClr val="FFFF00"/>
                </a:highlight>
              </a:rPr>
              <a:t>LAG(COUNT(c.id),1) </a:t>
            </a:r>
            <a:endParaRPr sz="2300">
              <a:highlight>
                <a:srgbClr val="FFFF00"/>
              </a:highlight>
            </a:endParaRPr>
          </a:p>
          <a:p>
            <a:pPr marL="457200" lvl="0" indent="0" algn="l" rtl="0">
              <a:lnSpc>
                <a:spcPct val="90000"/>
              </a:lnSpc>
              <a:spcBef>
                <a:spcPts val="1000"/>
              </a:spcBef>
              <a:spcAft>
                <a:spcPts val="0"/>
              </a:spcAft>
              <a:buClr>
                <a:schemeClr val="dk1"/>
              </a:buClr>
              <a:buSzPct val="47826"/>
              <a:buFont typeface="Arial"/>
              <a:buNone/>
            </a:pPr>
            <a:r>
              <a:rPr lang="en" sz="2300">
                <a:highlight>
                  <a:srgbClr val="FFFFFF"/>
                </a:highlight>
              </a:rPr>
              <a:t>  </a:t>
            </a:r>
            <a:r>
              <a:rPr lang="en" sz="2300">
                <a:highlight>
                  <a:srgbClr val="FFFF00"/>
                </a:highlight>
              </a:rPr>
              <a:t>OVER (ORDER BY c.transaction_gmt::DATE)</a:t>
            </a:r>
            <a:r>
              <a:rPr lang="en" sz="2300"/>
              <a:t> AS prior_day,</a:t>
            </a:r>
            <a:endParaRPr sz="2300"/>
          </a:p>
          <a:p>
            <a:pPr marL="0" lvl="0" indent="457200" algn="l" rtl="0">
              <a:lnSpc>
                <a:spcPct val="90000"/>
              </a:lnSpc>
              <a:spcBef>
                <a:spcPts val="1000"/>
              </a:spcBef>
              <a:spcAft>
                <a:spcPts val="0"/>
              </a:spcAft>
              <a:buSzPct val="78260"/>
              <a:buNone/>
            </a:pPr>
            <a:r>
              <a:rPr lang="en" sz="2300"/>
              <a:t>COUNT(c.id) - LAG(COUNT(c.id),1) </a:t>
            </a:r>
            <a:endParaRPr sz="2300"/>
          </a:p>
          <a:p>
            <a:pPr marL="457200" lvl="0" indent="0" algn="l" rtl="0">
              <a:lnSpc>
                <a:spcPct val="90000"/>
              </a:lnSpc>
              <a:spcBef>
                <a:spcPts val="1000"/>
              </a:spcBef>
              <a:spcAft>
                <a:spcPts val="0"/>
              </a:spcAft>
              <a:buClr>
                <a:schemeClr val="dk1"/>
              </a:buClr>
              <a:buSzPct val="47826"/>
              <a:buFont typeface="Arial"/>
              <a:buNone/>
            </a:pPr>
            <a:r>
              <a:rPr lang="en" sz="2300"/>
              <a:t>  OVER (ORDER BY c.transaction_gmt::DATE) AS change</a:t>
            </a:r>
            <a:endParaRPr sz="2300"/>
          </a:p>
          <a:p>
            <a:pPr marL="0" lvl="0" indent="0" algn="l" rtl="0">
              <a:lnSpc>
                <a:spcPct val="90000"/>
              </a:lnSpc>
              <a:spcBef>
                <a:spcPts val="1000"/>
              </a:spcBef>
              <a:spcAft>
                <a:spcPts val="0"/>
              </a:spcAft>
              <a:buClr>
                <a:schemeClr val="dk1"/>
              </a:buClr>
              <a:buSzPct val="47826"/>
              <a:buFont typeface="Arial"/>
              <a:buNone/>
            </a:pPr>
            <a:r>
              <a:rPr lang="en" sz="2300"/>
              <a:t>FROM sierra_view.circ_trans c</a:t>
            </a:r>
            <a:endParaRPr sz="2300"/>
          </a:p>
          <a:p>
            <a:pPr marL="0" lvl="0" indent="0" algn="l" rtl="0">
              <a:lnSpc>
                <a:spcPct val="90000"/>
              </a:lnSpc>
              <a:spcBef>
                <a:spcPts val="1000"/>
              </a:spcBef>
              <a:spcAft>
                <a:spcPts val="0"/>
              </a:spcAft>
              <a:buClr>
                <a:schemeClr val="dk1"/>
              </a:buClr>
              <a:buSzPct val="47826"/>
              <a:buFont typeface="Arial"/>
              <a:buNone/>
            </a:pPr>
            <a:r>
              <a:rPr lang="en" sz="2300"/>
              <a:t>WHERE c.op_code = 'o'</a:t>
            </a:r>
            <a:endParaRPr sz="2300"/>
          </a:p>
          <a:p>
            <a:pPr marL="0" lvl="0" indent="0" algn="l" rtl="0">
              <a:lnSpc>
                <a:spcPct val="90000"/>
              </a:lnSpc>
              <a:spcBef>
                <a:spcPts val="1000"/>
              </a:spcBef>
              <a:spcAft>
                <a:spcPts val="0"/>
              </a:spcAft>
              <a:buClr>
                <a:schemeClr val="dk1"/>
              </a:buClr>
              <a:buSzPct val="47826"/>
              <a:buFont typeface="Arial"/>
              <a:buNone/>
            </a:pPr>
            <a:r>
              <a:rPr lang="en" sz="2300"/>
              <a:t>GROUP BY 1</a:t>
            </a:r>
            <a:endParaRPr sz="2300"/>
          </a:p>
          <a:p>
            <a:pPr marL="0" lvl="0" indent="0" algn="l" rtl="0">
              <a:lnSpc>
                <a:spcPct val="90000"/>
              </a:lnSpc>
              <a:spcBef>
                <a:spcPts val="1000"/>
              </a:spcBef>
              <a:spcAft>
                <a:spcPts val="0"/>
              </a:spcAft>
              <a:buClr>
                <a:schemeClr val="dk1"/>
              </a:buClr>
              <a:buSzPct val="47826"/>
              <a:buFont typeface="Arial"/>
              <a:buNone/>
            </a:pPr>
            <a:r>
              <a:rPr lang="en" sz="2300"/>
              <a:t>ORDER BY 1;</a:t>
            </a:r>
            <a:endParaRPr sz="2300"/>
          </a:p>
          <a:p>
            <a:pPr marL="0" lvl="0" indent="0" algn="l" rtl="0">
              <a:lnSpc>
                <a:spcPct val="90000"/>
              </a:lnSpc>
              <a:spcBef>
                <a:spcPts val="1000"/>
              </a:spcBef>
              <a:spcAft>
                <a:spcPts val="0"/>
              </a:spcAft>
              <a:buSzPct val="100000"/>
              <a:buNone/>
            </a:pPr>
            <a:endParaRPr sz="1800"/>
          </a:p>
        </p:txBody>
      </p:sp>
      <p:pic>
        <p:nvPicPr>
          <p:cNvPr id="378" name="Google Shape;378;p56"/>
          <p:cNvPicPr preferRelativeResize="0"/>
          <p:nvPr/>
        </p:nvPicPr>
        <p:blipFill>
          <a:blip r:embed="rId3">
            <a:alphaModFix/>
          </a:blip>
          <a:stretch>
            <a:fillRect/>
          </a:stretch>
        </p:blipFill>
        <p:spPr>
          <a:xfrm>
            <a:off x="5620700" y="1256175"/>
            <a:ext cx="3478575" cy="2662250"/>
          </a:xfrm>
          <a:prstGeom prst="rect">
            <a:avLst/>
          </a:prstGeom>
          <a:noFill/>
          <a:ln>
            <a:noFill/>
          </a:ln>
          <a:effectLst>
            <a:outerShdw blurRad="57150" dist="19050" dir="5400000" algn="bl" rotWithShape="0">
              <a:srgbClr val="000000">
                <a:alpha val="49800"/>
              </a:srgbClr>
            </a:outerShdw>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57"/>
          <p:cNvSpPr txBox="1"/>
          <p:nvPr/>
        </p:nvSpPr>
        <p:spPr>
          <a:xfrm>
            <a:off x="571500" y="1103187"/>
            <a:ext cx="7421400" cy="36132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384" name="Google Shape;384;p57"/>
          <p:cNvSpPr txBox="1">
            <a:spLocks noGrp="1"/>
          </p:cNvSpPr>
          <p:nvPr>
            <p:ph type="title"/>
          </p:nvPr>
        </p:nvSpPr>
        <p:spPr>
          <a:xfrm>
            <a:off x="623888" y="1881495"/>
            <a:ext cx="7886700" cy="690300"/>
          </a:xfrm>
          <a:prstGeom prst="rect">
            <a:avLst/>
          </a:prstGeom>
          <a:noFill/>
          <a:ln>
            <a:noFill/>
          </a:ln>
        </p:spPr>
        <p:txBody>
          <a:bodyPr spcFirstLastPara="1" wrap="square" lIns="91425" tIns="45700" rIns="91425" bIns="45700" anchor="t" anchorCtr="0">
            <a:normAutofit fontScale="90000"/>
          </a:bodyPr>
          <a:lstStyle/>
          <a:p>
            <a:pPr marL="0" lvl="0" indent="0" algn="ctr" rtl="0">
              <a:lnSpc>
                <a:spcPct val="90000"/>
              </a:lnSpc>
              <a:spcBef>
                <a:spcPts val="0"/>
              </a:spcBef>
              <a:spcAft>
                <a:spcPts val="0"/>
              </a:spcAft>
              <a:buSzPct val="100000"/>
              <a:buNone/>
            </a:pPr>
            <a:r>
              <a:rPr lang="en"/>
              <a:t>Combining Queries</a:t>
            </a:r>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58"/>
          <p:cNvSpPr txBox="1">
            <a:spLocks noGrp="1"/>
          </p:cNvSpPr>
          <p:nvPr>
            <p:ph type="title"/>
          </p:nvPr>
        </p:nvSpPr>
        <p:spPr>
          <a:xfrm>
            <a:off x="387424" y="504993"/>
            <a:ext cx="8312700" cy="552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2800"/>
              <a:buFont typeface="Arial"/>
              <a:buNone/>
            </a:pPr>
            <a:r>
              <a:rPr lang="en"/>
              <a:t>EXISTS / NOT EXISTS</a:t>
            </a:r>
            <a:endParaRPr/>
          </a:p>
        </p:txBody>
      </p:sp>
      <p:sp>
        <p:nvSpPr>
          <p:cNvPr id="390" name="Google Shape;390;p58"/>
          <p:cNvSpPr txBox="1">
            <a:spLocks noGrp="1"/>
          </p:cNvSpPr>
          <p:nvPr>
            <p:ph type="body" idx="1"/>
          </p:nvPr>
        </p:nvSpPr>
        <p:spPr>
          <a:xfrm>
            <a:off x="387424" y="1321723"/>
            <a:ext cx="8312700" cy="33111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1800"/>
              <a:buNone/>
            </a:pPr>
            <a:r>
              <a:rPr lang="en"/>
              <a:t>The Exists operator tests for the existence of a row in a subquery</a:t>
            </a:r>
            <a:endParaRPr/>
          </a:p>
          <a:p>
            <a:pPr marL="0" lvl="0" indent="457200" algn="l" rtl="0">
              <a:lnSpc>
                <a:spcPct val="90000"/>
              </a:lnSpc>
              <a:spcBef>
                <a:spcPts val="1000"/>
              </a:spcBef>
              <a:spcAft>
                <a:spcPts val="0"/>
              </a:spcAft>
              <a:buSzPts val="1800"/>
              <a:buNone/>
            </a:pPr>
            <a:r>
              <a:rPr lang="en"/>
              <a:t>If there is a result then TRUE else FALSE </a:t>
            </a:r>
            <a:endParaRPr/>
          </a:p>
          <a:p>
            <a:pPr marL="0" lvl="0" indent="0" algn="l" rtl="0">
              <a:lnSpc>
                <a:spcPct val="90000"/>
              </a:lnSpc>
              <a:spcBef>
                <a:spcPts val="1000"/>
              </a:spcBef>
              <a:spcAft>
                <a:spcPts val="0"/>
              </a:spcAft>
              <a:buSzPts val="1800"/>
              <a:buNone/>
            </a:pPr>
            <a:endParaRPr/>
          </a:p>
          <a:p>
            <a:pPr marL="0" lvl="0" indent="0" algn="l" rtl="0">
              <a:lnSpc>
                <a:spcPct val="90000"/>
              </a:lnSpc>
              <a:spcBef>
                <a:spcPts val="1000"/>
              </a:spcBef>
              <a:spcAft>
                <a:spcPts val="0"/>
              </a:spcAft>
              <a:buSzPts val="1800"/>
              <a:buNone/>
            </a:pPr>
            <a:r>
              <a:rPr lang="en"/>
              <a:t>Use it within a WHERE clause to limit results based on a subquery</a:t>
            </a:r>
            <a:endParaRPr/>
          </a:p>
          <a:p>
            <a:pPr marL="0" lvl="0" indent="0" algn="l" rtl="0">
              <a:lnSpc>
                <a:spcPct val="90000"/>
              </a:lnSpc>
              <a:spcBef>
                <a:spcPts val="1000"/>
              </a:spcBef>
              <a:spcAft>
                <a:spcPts val="0"/>
              </a:spcAft>
              <a:buSzPts val="1800"/>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59"/>
          <p:cNvSpPr txBox="1">
            <a:spLocks noGrp="1"/>
          </p:cNvSpPr>
          <p:nvPr>
            <p:ph type="title"/>
          </p:nvPr>
        </p:nvSpPr>
        <p:spPr>
          <a:xfrm>
            <a:off x="387424" y="504993"/>
            <a:ext cx="8312700" cy="552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2800"/>
              <a:buFont typeface="Arial"/>
              <a:buNone/>
            </a:pPr>
            <a:r>
              <a:rPr lang="en"/>
              <a:t>Titles Where All Items Share an Itype</a:t>
            </a:r>
            <a:endParaRPr/>
          </a:p>
        </p:txBody>
      </p:sp>
      <p:sp>
        <p:nvSpPr>
          <p:cNvPr id="396" name="Google Shape;396;p59"/>
          <p:cNvSpPr txBox="1">
            <a:spLocks noGrp="1"/>
          </p:cNvSpPr>
          <p:nvPr>
            <p:ph type="body" idx="1"/>
          </p:nvPr>
        </p:nvSpPr>
        <p:spPr>
          <a:xfrm>
            <a:off x="351751" y="1163400"/>
            <a:ext cx="8440500" cy="3311100"/>
          </a:xfrm>
          <a:prstGeom prst="rect">
            <a:avLst/>
          </a:prstGeom>
          <a:noFill/>
          <a:ln>
            <a:noFill/>
          </a:ln>
        </p:spPr>
        <p:txBody>
          <a:bodyPr spcFirstLastPara="1" wrap="square" lIns="91425" tIns="45700" rIns="91425" bIns="45700" anchor="t" anchorCtr="0">
            <a:normAutofit fontScale="25000" lnSpcReduction="20000"/>
          </a:bodyPr>
          <a:lstStyle/>
          <a:p>
            <a:pPr marL="0" lvl="0" indent="0" algn="l" rtl="0">
              <a:lnSpc>
                <a:spcPct val="90000"/>
              </a:lnSpc>
              <a:spcBef>
                <a:spcPts val="1000"/>
              </a:spcBef>
              <a:spcAft>
                <a:spcPts val="0"/>
              </a:spcAft>
              <a:buSzPts val="275"/>
              <a:buNone/>
            </a:pPr>
            <a:r>
              <a:rPr lang="en" sz="6000"/>
              <a:t>SELECT id2reckey(b.id)||'a' AS bib_number</a:t>
            </a:r>
            <a:endParaRPr sz="6000"/>
          </a:p>
          <a:p>
            <a:pPr marL="0" lvl="0" indent="0" algn="l" rtl="0">
              <a:lnSpc>
                <a:spcPct val="90000"/>
              </a:lnSpc>
              <a:spcBef>
                <a:spcPts val="1000"/>
              </a:spcBef>
              <a:spcAft>
                <a:spcPts val="0"/>
              </a:spcAft>
              <a:buSzPts val="275"/>
              <a:buNone/>
            </a:pPr>
            <a:r>
              <a:rPr lang="en" sz="6000"/>
              <a:t>    FROM sierra_view.bib_record b</a:t>
            </a:r>
            <a:endParaRPr sz="6000"/>
          </a:p>
          <a:p>
            <a:pPr marL="0" lvl="0" indent="0" algn="l" rtl="0">
              <a:lnSpc>
                <a:spcPct val="90000"/>
              </a:lnSpc>
              <a:spcBef>
                <a:spcPts val="1000"/>
              </a:spcBef>
              <a:spcAft>
                <a:spcPts val="0"/>
              </a:spcAft>
              <a:buSzPts val="275"/>
              <a:buNone/>
            </a:pPr>
            <a:r>
              <a:rPr lang="en" sz="6000">
                <a:highlight>
                  <a:srgbClr val="FFFF00"/>
                </a:highlight>
              </a:rPr>
              <a:t>WHERE EXISTS (</a:t>
            </a:r>
            <a:endParaRPr sz="6000">
              <a:highlight>
                <a:srgbClr val="FFFF00"/>
              </a:highlight>
            </a:endParaRPr>
          </a:p>
          <a:p>
            <a:pPr marL="0" lvl="0" indent="0" algn="l" rtl="0">
              <a:lnSpc>
                <a:spcPct val="90000"/>
              </a:lnSpc>
              <a:spcBef>
                <a:spcPts val="1000"/>
              </a:spcBef>
              <a:spcAft>
                <a:spcPts val="0"/>
              </a:spcAft>
              <a:buSzPts val="275"/>
              <a:buNone/>
            </a:pPr>
            <a:r>
              <a:rPr lang="en" sz="6000"/>
              <a:t>   SELECT l.id   </a:t>
            </a:r>
            <a:endParaRPr sz="6000"/>
          </a:p>
          <a:p>
            <a:pPr marL="0" lvl="0" indent="0" algn="l" rtl="0">
              <a:lnSpc>
                <a:spcPct val="90000"/>
              </a:lnSpc>
              <a:spcBef>
                <a:spcPts val="1000"/>
              </a:spcBef>
              <a:spcAft>
                <a:spcPts val="0"/>
              </a:spcAft>
              <a:buSzPts val="275"/>
              <a:buNone/>
            </a:pPr>
            <a:r>
              <a:rPr lang="en" sz="6000"/>
              <a:t>   FROM  sierra_view.bib_record_item_record_link l</a:t>
            </a:r>
            <a:endParaRPr sz="6000"/>
          </a:p>
          <a:p>
            <a:pPr marL="0" lvl="0" indent="0" algn="l" rtl="0">
              <a:lnSpc>
                <a:spcPct val="90000"/>
              </a:lnSpc>
              <a:spcBef>
                <a:spcPts val="1000"/>
              </a:spcBef>
              <a:spcAft>
                <a:spcPts val="0"/>
              </a:spcAft>
              <a:buSzPts val="275"/>
              <a:buNone/>
            </a:pPr>
            <a:r>
              <a:rPr lang="en" sz="6000"/>
              <a:t>   JOIN   sierra_view.item_record i ON l.item_record_id = i.id</a:t>
            </a:r>
            <a:endParaRPr sz="6000"/>
          </a:p>
          <a:p>
            <a:pPr marL="0" lvl="0" indent="0" algn="l" rtl="0">
              <a:lnSpc>
                <a:spcPct val="90000"/>
              </a:lnSpc>
              <a:spcBef>
                <a:spcPts val="1000"/>
              </a:spcBef>
              <a:spcAft>
                <a:spcPts val="0"/>
              </a:spcAft>
              <a:buSzPts val="275"/>
              <a:buNone/>
            </a:pPr>
            <a:r>
              <a:rPr lang="en" sz="6000"/>
              <a:t>   WHERE  </a:t>
            </a:r>
            <a:r>
              <a:rPr lang="en" sz="6000">
                <a:highlight>
                  <a:srgbClr val="FFFF00"/>
                </a:highlight>
              </a:rPr>
              <a:t>b.id = l.bib_record_id</a:t>
            </a:r>
            <a:r>
              <a:rPr lang="en" sz="6000"/>
              <a:t> AND i.itype_code_num = '21'</a:t>
            </a:r>
            <a:r>
              <a:rPr lang="en" sz="6000">
                <a:highlight>
                  <a:srgbClr val="FFFF00"/>
                </a:highlight>
              </a:rPr>
              <a:t>)</a:t>
            </a:r>
            <a:endParaRPr sz="6000">
              <a:highlight>
                <a:srgbClr val="FFFF00"/>
              </a:highlight>
            </a:endParaRPr>
          </a:p>
          <a:p>
            <a:pPr marL="0" lvl="0" indent="0" algn="l" rtl="0">
              <a:lnSpc>
                <a:spcPct val="90000"/>
              </a:lnSpc>
              <a:spcBef>
                <a:spcPts val="1000"/>
              </a:spcBef>
              <a:spcAft>
                <a:spcPts val="0"/>
              </a:spcAft>
              <a:buSzPts val="275"/>
              <a:buNone/>
            </a:pPr>
            <a:r>
              <a:rPr lang="en" sz="6000">
                <a:highlight>
                  <a:srgbClr val="FFFF00"/>
                </a:highlight>
              </a:rPr>
              <a:t>AND NOT EXISTS (</a:t>
            </a:r>
            <a:endParaRPr sz="6000">
              <a:highlight>
                <a:srgbClr val="FFFF00"/>
              </a:highlight>
            </a:endParaRPr>
          </a:p>
          <a:p>
            <a:pPr marL="0" lvl="0" indent="0" algn="l" rtl="0">
              <a:lnSpc>
                <a:spcPct val="90000"/>
              </a:lnSpc>
              <a:spcBef>
                <a:spcPts val="1000"/>
              </a:spcBef>
              <a:spcAft>
                <a:spcPts val="0"/>
              </a:spcAft>
              <a:buSzPts val="275"/>
              <a:buNone/>
            </a:pPr>
            <a:r>
              <a:rPr lang="en" sz="6000"/>
              <a:t>   SELECT l.id   </a:t>
            </a:r>
            <a:endParaRPr sz="6000"/>
          </a:p>
          <a:p>
            <a:pPr marL="0" lvl="0" indent="0" algn="l" rtl="0">
              <a:lnSpc>
                <a:spcPct val="90000"/>
              </a:lnSpc>
              <a:spcBef>
                <a:spcPts val="1000"/>
              </a:spcBef>
              <a:spcAft>
                <a:spcPts val="0"/>
              </a:spcAft>
              <a:buSzPts val="275"/>
              <a:buNone/>
            </a:pPr>
            <a:r>
              <a:rPr lang="en" sz="6000"/>
              <a:t>   FROM sierra_view.bib_record_item_record_link l</a:t>
            </a:r>
            <a:endParaRPr sz="6000"/>
          </a:p>
          <a:p>
            <a:pPr marL="0" lvl="0" indent="0" algn="l" rtl="0">
              <a:lnSpc>
                <a:spcPct val="90000"/>
              </a:lnSpc>
              <a:spcBef>
                <a:spcPts val="1000"/>
              </a:spcBef>
              <a:spcAft>
                <a:spcPts val="0"/>
              </a:spcAft>
              <a:buSzPts val="275"/>
              <a:buNone/>
            </a:pPr>
            <a:r>
              <a:rPr lang="en" sz="6000"/>
              <a:t>   JOIN sierra_view.item_record i ON l.item_record_id = i.id</a:t>
            </a:r>
            <a:endParaRPr sz="6000"/>
          </a:p>
          <a:p>
            <a:pPr marL="0" lvl="0" indent="0" algn="l" rtl="0">
              <a:lnSpc>
                <a:spcPct val="90000"/>
              </a:lnSpc>
              <a:spcBef>
                <a:spcPts val="1000"/>
              </a:spcBef>
              <a:spcAft>
                <a:spcPts val="0"/>
              </a:spcAft>
              <a:buSzPts val="275"/>
              <a:buNone/>
            </a:pPr>
            <a:r>
              <a:rPr lang="en" sz="6000"/>
              <a:t>   WHERE  </a:t>
            </a:r>
            <a:r>
              <a:rPr lang="en" sz="6000">
                <a:highlight>
                  <a:srgbClr val="FFFF00"/>
                </a:highlight>
              </a:rPr>
              <a:t>b.id = l.bib_record_id</a:t>
            </a:r>
            <a:r>
              <a:rPr lang="en" sz="6000"/>
              <a:t> AND i.itype_code_num != '21'</a:t>
            </a:r>
            <a:r>
              <a:rPr lang="en" sz="6000">
                <a:highlight>
                  <a:srgbClr val="FFFF00"/>
                </a:highlight>
              </a:rPr>
              <a:t>)</a:t>
            </a:r>
            <a:endParaRPr sz="6000">
              <a:highlight>
                <a:srgbClr val="FFFF00"/>
              </a:highlight>
            </a:endParaRPr>
          </a:p>
          <a:p>
            <a:pPr marL="0" lvl="0" indent="0" algn="l" rtl="0">
              <a:lnSpc>
                <a:spcPct val="90000"/>
              </a:lnSpc>
              <a:spcBef>
                <a:spcPts val="1000"/>
              </a:spcBef>
              <a:spcAft>
                <a:spcPts val="0"/>
              </a:spcAft>
              <a:buSzPts val="275"/>
              <a:buNone/>
            </a:pPr>
            <a:r>
              <a:rPr lang="en" sz="6000"/>
              <a:t>ORDER BY 1</a:t>
            </a:r>
            <a:endParaRPr sz="6000"/>
          </a:p>
          <a:p>
            <a:pPr marL="0" lvl="0" indent="0" algn="l" rtl="0">
              <a:lnSpc>
                <a:spcPct val="90000"/>
              </a:lnSpc>
              <a:spcBef>
                <a:spcPts val="1000"/>
              </a:spcBef>
              <a:spcAft>
                <a:spcPts val="0"/>
              </a:spcAft>
              <a:buSzPts val="275"/>
              <a:buNone/>
            </a:pPr>
            <a:endParaRPr sz="7200"/>
          </a:p>
          <a:p>
            <a:pPr marL="0" lvl="0" indent="0" algn="l" rtl="0">
              <a:lnSpc>
                <a:spcPct val="90000"/>
              </a:lnSpc>
              <a:spcBef>
                <a:spcPts val="1000"/>
              </a:spcBef>
              <a:spcAft>
                <a:spcPts val="0"/>
              </a:spcAft>
              <a:buSzPts val="275"/>
              <a:buNone/>
            </a:pPr>
            <a:endParaRPr sz="7200"/>
          </a:p>
          <a:p>
            <a:pPr marL="0" lvl="0" indent="0" algn="l" rtl="0">
              <a:lnSpc>
                <a:spcPct val="90000"/>
              </a:lnSpc>
              <a:spcBef>
                <a:spcPts val="1000"/>
              </a:spcBef>
              <a:spcAft>
                <a:spcPts val="0"/>
              </a:spcAft>
              <a:buSzPct val="150000"/>
              <a:buNone/>
            </a:pPr>
            <a:endParaRPr sz="1200"/>
          </a:p>
          <a:p>
            <a:pPr marL="0" lvl="0" indent="0" algn="l" rtl="0">
              <a:lnSpc>
                <a:spcPct val="90000"/>
              </a:lnSpc>
              <a:spcBef>
                <a:spcPts val="1000"/>
              </a:spcBef>
              <a:spcAft>
                <a:spcPts val="0"/>
              </a:spcAft>
              <a:buSzPct val="150000"/>
              <a:buNone/>
            </a:pPr>
            <a:endParaRPr sz="1200"/>
          </a:p>
          <a:p>
            <a:pPr marL="0" lvl="0" indent="0" algn="l" rtl="0">
              <a:lnSpc>
                <a:spcPct val="90000"/>
              </a:lnSpc>
              <a:spcBef>
                <a:spcPts val="1000"/>
              </a:spcBef>
              <a:spcAft>
                <a:spcPts val="0"/>
              </a:spcAft>
              <a:buSzPct val="150000"/>
              <a:buNone/>
            </a:pPr>
            <a:endParaRPr sz="120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60"/>
          <p:cNvSpPr txBox="1">
            <a:spLocks noGrp="1"/>
          </p:cNvSpPr>
          <p:nvPr>
            <p:ph type="title"/>
          </p:nvPr>
        </p:nvSpPr>
        <p:spPr>
          <a:xfrm>
            <a:off x="387424" y="504993"/>
            <a:ext cx="8312700" cy="552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2800"/>
              <a:buFont typeface="Arial"/>
              <a:buNone/>
            </a:pPr>
            <a:r>
              <a:rPr lang="en"/>
              <a:t>Titles Where All Items Share an Itype</a:t>
            </a:r>
            <a:endParaRPr/>
          </a:p>
        </p:txBody>
      </p:sp>
      <p:pic>
        <p:nvPicPr>
          <p:cNvPr id="402" name="Google Shape;402;p60"/>
          <p:cNvPicPr preferRelativeResize="0"/>
          <p:nvPr/>
        </p:nvPicPr>
        <p:blipFill>
          <a:blip r:embed="rId3">
            <a:alphaModFix/>
          </a:blip>
          <a:stretch>
            <a:fillRect/>
          </a:stretch>
        </p:blipFill>
        <p:spPr>
          <a:xfrm>
            <a:off x="4081800" y="1340088"/>
            <a:ext cx="923925" cy="1457325"/>
          </a:xfrm>
          <a:prstGeom prst="rect">
            <a:avLst/>
          </a:prstGeom>
          <a:noFill/>
          <a:ln>
            <a:noFill/>
          </a:ln>
          <a:effectLst>
            <a:outerShdw blurRad="57150" dist="19050" dir="5400000" algn="bl" rotWithShape="0">
              <a:srgbClr val="000000">
                <a:alpha val="50000"/>
              </a:srgbClr>
            </a:outerShdw>
          </a:effectLst>
        </p:spPr>
      </p:pic>
      <p:pic>
        <p:nvPicPr>
          <p:cNvPr id="403" name="Google Shape;403;p60"/>
          <p:cNvPicPr preferRelativeResize="0"/>
          <p:nvPr/>
        </p:nvPicPr>
        <p:blipFill>
          <a:blip r:embed="rId4">
            <a:alphaModFix/>
          </a:blip>
          <a:stretch>
            <a:fillRect/>
          </a:stretch>
        </p:blipFill>
        <p:spPr>
          <a:xfrm>
            <a:off x="903838" y="2797426"/>
            <a:ext cx="7336326" cy="21977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61"/>
          <p:cNvSpPr txBox="1">
            <a:spLocks noGrp="1"/>
          </p:cNvSpPr>
          <p:nvPr>
            <p:ph type="title"/>
          </p:nvPr>
        </p:nvSpPr>
        <p:spPr>
          <a:xfrm>
            <a:off x="387424" y="504993"/>
            <a:ext cx="8312700" cy="552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2800"/>
              <a:buFont typeface="Arial"/>
              <a:buNone/>
            </a:pPr>
            <a:r>
              <a:rPr lang="en"/>
              <a:t>Intersect/ Except/ Union </a:t>
            </a:r>
            <a:endParaRPr/>
          </a:p>
        </p:txBody>
      </p:sp>
      <p:sp>
        <p:nvSpPr>
          <p:cNvPr id="409" name="Google Shape;409;p61"/>
          <p:cNvSpPr txBox="1">
            <a:spLocks noGrp="1"/>
          </p:cNvSpPr>
          <p:nvPr>
            <p:ph type="body" idx="1"/>
          </p:nvPr>
        </p:nvSpPr>
        <p:spPr>
          <a:xfrm>
            <a:off x="387424" y="1321723"/>
            <a:ext cx="8312700" cy="3311100"/>
          </a:xfrm>
          <a:prstGeom prst="rect">
            <a:avLst/>
          </a:prstGeom>
          <a:noFill/>
          <a:ln>
            <a:noFill/>
          </a:ln>
        </p:spPr>
        <p:txBody>
          <a:bodyPr spcFirstLastPara="1" wrap="square" lIns="91425" tIns="45700" rIns="91425" bIns="45700" anchor="t" anchorCtr="0">
            <a:normAutofit/>
          </a:bodyPr>
          <a:lstStyle/>
          <a:p>
            <a:pPr marL="457200" lvl="0" indent="-228600" algn="l" rtl="0">
              <a:lnSpc>
                <a:spcPct val="90000"/>
              </a:lnSpc>
              <a:spcBef>
                <a:spcPts val="1000"/>
              </a:spcBef>
              <a:spcAft>
                <a:spcPts val="0"/>
              </a:spcAft>
              <a:buClr>
                <a:srgbClr val="53575A"/>
              </a:buClr>
              <a:buSzPts val="1800"/>
              <a:buNone/>
            </a:pPr>
            <a:endParaRPr/>
          </a:p>
        </p:txBody>
      </p:sp>
      <p:sp>
        <p:nvSpPr>
          <p:cNvPr id="410" name="Google Shape;410;p61"/>
          <p:cNvSpPr/>
          <p:nvPr/>
        </p:nvSpPr>
        <p:spPr>
          <a:xfrm>
            <a:off x="6088053" y="2373552"/>
            <a:ext cx="685800" cy="571500"/>
          </a:xfrm>
          <a:prstGeom prst="ellipse">
            <a:avLst/>
          </a:prstGeom>
          <a:solidFill>
            <a:schemeClr val="lt1"/>
          </a:solidFill>
          <a:ln w="9525" cap="flat" cmpd="sng">
            <a:solidFill>
              <a:schemeClr val="dk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1" name="Google Shape;411;p61"/>
          <p:cNvSpPr/>
          <p:nvPr/>
        </p:nvSpPr>
        <p:spPr>
          <a:xfrm>
            <a:off x="6483292" y="2373552"/>
            <a:ext cx="685800" cy="571500"/>
          </a:xfrm>
          <a:prstGeom prst="ellipse">
            <a:avLst/>
          </a:prstGeom>
          <a:solidFill>
            <a:schemeClr val="lt1"/>
          </a:solidFill>
          <a:ln w="9525" cap="flat" cmpd="sng">
            <a:solidFill>
              <a:schemeClr val="dk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2" name="Google Shape;412;p61"/>
          <p:cNvSpPr/>
          <p:nvPr/>
        </p:nvSpPr>
        <p:spPr>
          <a:xfrm>
            <a:off x="425392" y="3487154"/>
            <a:ext cx="6000900" cy="1200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1" i="0" u="none" strike="noStrike" cap="none">
                <a:solidFill>
                  <a:srgbClr val="000000"/>
                </a:solidFill>
                <a:latin typeface="Arial"/>
                <a:ea typeface="Arial"/>
                <a:cs typeface="Arial"/>
                <a:sym typeface="Arial"/>
              </a:rPr>
              <a:t>UNION returns the combined results of the two queries.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 sz="1200" b="1" i="0" u="none" strike="noStrike" cap="none">
                <a:solidFill>
                  <a:srgbClr val="000000"/>
                </a:solidFill>
                <a:latin typeface="Arial"/>
                <a:ea typeface="Arial"/>
                <a:cs typeface="Arial"/>
                <a:sym typeface="Arial"/>
              </a:rPr>
              <a:t>INTERSECT returns the results shared by the two queries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 sz="1200" b="1" i="0" u="none" strike="noStrike" cap="none">
                <a:solidFill>
                  <a:srgbClr val="000000"/>
                </a:solidFill>
                <a:latin typeface="Arial"/>
                <a:ea typeface="Arial"/>
                <a:cs typeface="Arial"/>
                <a:sym typeface="Arial"/>
              </a:rPr>
              <a:t>EXCEPT returns the results in the first query, but not in the second</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 sz="1200" b="1" i="0" u="none" strike="noStrike" cap="none">
                <a:solidFill>
                  <a:srgbClr val="000000"/>
                </a:solidFill>
                <a:latin typeface="Arial"/>
                <a:ea typeface="Arial"/>
                <a:cs typeface="Arial"/>
                <a:sym typeface="Arial"/>
              </a:rPr>
              <a:t>All 3 follow two rules – the queries must have the same number of columns and each column must match data type.</a:t>
            </a:r>
            <a:endParaRPr sz="1400" b="0" i="0" u="none" strike="noStrike" cap="none">
              <a:solidFill>
                <a:srgbClr val="000000"/>
              </a:solidFill>
              <a:latin typeface="Arial"/>
              <a:ea typeface="Arial"/>
              <a:cs typeface="Arial"/>
              <a:sym typeface="Arial"/>
            </a:endParaRPr>
          </a:p>
        </p:txBody>
      </p:sp>
      <p:sp>
        <p:nvSpPr>
          <p:cNvPr id="413" name="Google Shape;413;p61"/>
          <p:cNvSpPr/>
          <p:nvPr/>
        </p:nvSpPr>
        <p:spPr>
          <a:xfrm>
            <a:off x="2405935" y="1777874"/>
            <a:ext cx="685800" cy="571500"/>
          </a:xfrm>
          <a:prstGeom prst="ellipse">
            <a:avLst/>
          </a:prstGeom>
          <a:solidFill>
            <a:srgbClr val="FF0000"/>
          </a:solidFill>
          <a:ln w="9525" cap="flat" cmpd="sng">
            <a:solidFill>
              <a:schemeClr val="dk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4" name="Google Shape;414;p61"/>
          <p:cNvSpPr/>
          <p:nvPr/>
        </p:nvSpPr>
        <p:spPr>
          <a:xfrm>
            <a:off x="3263185" y="1777874"/>
            <a:ext cx="685800" cy="571500"/>
          </a:xfrm>
          <a:prstGeom prst="ellipse">
            <a:avLst/>
          </a:prstGeom>
          <a:solidFill>
            <a:srgbClr val="0000FF"/>
          </a:solidFill>
          <a:ln w="9525" cap="flat" cmpd="sng">
            <a:solidFill>
              <a:schemeClr val="dk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5" name="Google Shape;415;p61"/>
          <p:cNvSpPr/>
          <p:nvPr/>
        </p:nvSpPr>
        <p:spPr>
          <a:xfrm>
            <a:off x="6083242" y="1459152"/>
            <a:ext cx="685800" cy="571500"/>
          </a:xfrm>
          <a:prstGeom prst="ellipse">
            <a:avLst/>
          </a:prstGeom>
          <a:solidFill>
            <a:srgbClr val="FF0000"/>
          </a:solidFill>
          <a:ln w="9525" cap="flat" cmpd="sng">
            <a:solidFill>
              <a:schemeClr val="dk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6" name="Google Shape;416;p61"/>
          <p:cNvSpPr/>
          <p:nvPr/>
        </p:nvSpPr>
        <p:spPr>
          <a:xfrm>
            <a:off x="6769042" y="1459152"/>
            <a:ext cx="685800" cy="571500"/>
          </a:xfrm>
          <a:prstGeom prst="ellipse">
            <a:avLst/>
          </a:prstGeom>
          <a:solidFill>
            <a:srgbClr val="0000FF"/>
          </a:solidFill>
          <a:ln w="9525" cap="flat" cmpd="sng">
            <a:solidFill>
              <a:schemeClr val="dk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7" name="Google Shape;417;p61"/>
          <p:cNvSpPr/>
          <p:nvPr/>
        </p:nvSpPr>
        <p:spPr>
          <a:xfrm>
            <a:off x="6483292" y="2423200"/>
            <a:ext cx="294479" cy="468703"/>
          </a:xfrm>
          <a:custGeom>
            <a:avLst/>
            <a:gdLst/>
            <a:ahLst/>
            <a:cxnLst/>
            <a:rect l="l" t="t" r="r" b="b"/>
            <a:pathLst>
              <a:path w="392639" h="624937" extrusionOk="0">
                <a:moveTo>
                  <a:pt x="201678" y="478"/>
                </a:moveTo>
                <a:cubicBezTo>
                  <a:pt x="180247" y="-3491"/>
                  <a:pt x="167547" y="17941"/>
                  <a:pt x="144528" y="38578"/>
                </a:cubicBezTo>
                <a:cubicBezTo>
                  <a:pt x="121509" y="59215"/>
                  <a:pt x="85790" y="90966"/>
                  <a:pt x="63565" y="124303"/>
                </a:cubicBezTo>
                <a:cubicBezTo>
                  <a:pt x="41340" y="157640"/>
                  <a:pt x="21497" y="203678"/>
                  <a:pt x="11178" y="238603"/>
                </a:cubicBezTo>
                <a:cubicBezTo>
                  <a:pt x="859" y="273528"/>
                  <a:pt x="-2316" y="297341"/>
                  <a:pt x="1653" y="333853"/>
                </a:cubicBezTo>
                <a:cubicBezTo>
                  <a:pt x="5622" y="370366"/>
                  <a:pt x="19909" y="424341"/>
                  <a:pt x="34990" y="457678"/>
                </a:cubicBezTo>
                <a:cubicBezTo>
                  <a:pt x="50071" y="491015"/>
                  <a:pt x="72296" y="510859"/>
                  <a:pt x="92140" y="533878"/>
                </a:cubicBezTo>
                <a:cubicBezTo>
                  <a:pt x="111984" y="556897"/>
                  <a:pt x="136590" y="580710"/>
                  <a:pt x="154053" y="595791"/>
                </a:cubicBezTo>
                <a:cubicBezTo>
                  <a:pt x="171515" y="610872"/>
                  <a:pt x="177071" y="628335"/>
                  <a:pt x="196915" y="624366"/>
                </a:cubicBezTo>
                <a:cubicBezTo>
                  <a:pt x="216759" y="620397"/>
                  <a:pt x="250096" y="594203"/>
                  <a:pt x="273115" y="571978"/>
                </a:cubicBezTo>
                <a:cubicBezTo>
                  <a:pt x="296134" y="549753"/>
                  <a:pt x="317566" y="519591"/>
                  <a:pt x="335028" y="491016"/>
                </a:cubicBezTo>
                <a:cubicBezTo>
                  <a:pt x="352490" y="462441"/>
                  <a:pt x="368365" y="433072"/>
                  <a:pt x="377890" y="400528"/>
                </a:cubicBezTo>
                <a:cubicBezTo>
                  <a:pt x="387415" y="367984"/>
                  <a:pt x="394559" y="331472"/>
                  <a:pt x="392178" y="295753"/>
                </a:cubicBezTo>
                <a:cubicBezTo>
                  <a:pt x="389797" y="260034"/>
                  <a:pt x="375509" y="216378"/>
                  <a:pt x="363603" y="186216"/>
                </a:cubicBezTo>
                <a:cubicBezTo>
                  <a:pt x="351697" y="156054"/>
                  <a:pt x="335821" y="135415"/>
                  <a:pt x="320740" y="114778"/>
                </a:cubicBezTo>
                <a:cubicBezTo>
                  <a:pt x="305659" y="94141"/>
                  <a:pt x="292959" y="79853"/>
                  <a:pt x="273115" y="62391"/>
                </a:cubicBezTo>
                <a:cubicBezTo>
                  <a:pt x="253271" y="44929"/>
                  <a:pt x="223109" y="4447"/>
                  <a:pt x="201678" y="478"/>
                </a:cubicBezTo>
                <a:close/>
              </a:path>
            </a:pathLst>
          </a:custGeom>
          <a:solidFill>
            <a:srgbClr val="7030A0"/>
          </a:solidFill>
          <a:ln w="9525" cap="flat" cmpd="sng">
            <a:solidFill>
              <a:schemeClr val="dk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8" name="Google Shape;418;p61"/>
          <p:cNvSpPr/>
          <p:nvPr/>
        </p:nvSpPr>
        <p:spPr>
          <a:xfrm>
            <a:off x="6083242" y="3230802"/>
            <a:ext cx="685800" cy="571500"/>
          </a:xfrm>
          <a:prstGeom prst="ellipse">
            <a:avLst/>
          </a:prstGeom>
          <a:solidFill>
            <a:srgbClr val="FF0000"/>
          </a:solidFill>
          <a:ln w="9525" cap="flat" cmpd="sng">
            <a:solidFill>
              <a:schemeClr val="dk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9" name="Google Shape;419;p61"/>
          <p:cNvSpPr/>
          <p:nvPr/>
        </p:nvSpPr>
        <p:spPr>
          <a:xfrm>
            <a:off x="6483292" y="3230802"/>
            <a:ext cx="685800" cy="571500"/>
          </a:xfrm>
          <a:prstGeom prst="ellipse">
            <a:avLst/>
          </a:prstGeom>
          <a:solidFill>
            <a:schemeClr val="lt1"/>
          </a:solidFill>
          <a:ln w="9525" cap="flat" cmpd="sng">
            <a:solidFill>
              <a:schemeClr val="dk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0" name="Google Shape;420;p61"/>
          <p:cNvSpPr/>
          <p:nvPr/>
        </p:nvSpPr>
        <p:spPr>
          <a:xfrm>
            <a:off x="5168842" y="1617945"/>
            <a:ext cx="723300" cy="276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1" i="0" u="none" strike="noStrike" cap="none">
                <a:solidFill>
                  <a:srgbClr val="000000"/>
                </a:solidFill>
                <a:latin typeface="Arial"/>
                <a:ea typeface="Arial"/>
                <a:cs typeface="Arial"/>
                <a:sym typeface="Arial"/>
              </a:rPr>
              <a:t>UNION </a:t>
            </a:r>
            <a:endParaRPr sz="1200" b="0" i="0" u="none" strike="noStrike" cap="none">
              <a:solidFill>
                <a:srgbClr val="000000"/>
              </a:solidFill>
              <a:latin typeface="Arial"/>
              <a:ea typeface="Arial"/>
              <a:cs typeface="Arial"/>
              <a:sym typeface="Arial"/>
            </a:endParaRPr>
          </a:p>
        </p:txBody>
      </p:sp>
      <p:sp>
        <p:nvSpPr>
          <p:cNvPr id="421" name="Google Shape;421;p61"/>
          <p:cNvSpPr/>
          <p:nvPr/>
        </p:nvSpPr>
        <p:spPr>
          <a:xfrm>
            <a:off x="5054542" y="2519687"/>
            <a:ext cx="1056600" cy="276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1" i="0" u="none" strike="noStrike" cap="none">
                <a:solidFill>
                  <a:srgbClr val="000000"/>
                </a:solidFill>
                <a:latin typeface="Arial"/>
                <a:ea typeface="Arial"/>
                <a:cs typeface="Arial"/>
                <a:sym typeface="Arial"/>
              </a:rPr>
              <a:t>INTERSECT</a:t>
            </a:r>
            <a:endParaRPr sz="1200" b="0" i="0" u="none" strike="noStrike" cap="none">
              <a:solidFill>
                <a:srgbClr val="000000"/>
              </a:solidFill>
              <a:latin typeface="Arial"/>
              <a:ea typeface="Arial"/>
              <a:cs typeface="Arial"/>
              <a:sym typeface="Arial"/>
            </a:endParaRPr>
          </a:p>
        </p:txBody>
      </p:sp>
      <p:sp>
        <p:nvSpPr>
          <p:cNvPr id="422" name="Google Shape;422;p61"/>
          <p:cNvSpPr/>
          <p:nvPr/>
        </p:nvSpPr>
        <p:spPr>
          <a:xfrm>
            <a:off x="5225992" y="3402253"/>
            <a:ext cx="800100" cy="276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1" i="0" u="none" strike="noStrike" cap="none">
                <a:solidFill>
                  <a:srgbClr val="000000"/>
                </a:solidFill>
                <a:latin typeface="Arial"/>
                <a:ea typeface="Arial"/>
                <a:cs typeface="Arial"/>
                <a:sym typeface="Arial"/>
              </a:rPr>
              <a:t>EXCEPT</a:t>
            </a:r>
            <a:endParaRPr sz="1200" b="0" i="0" u="none" strike="noStrike" cap="none">
              <a:solidFill>
                <a:srgbClr val="000000"/>
              </a:solidFill>
              <a:latin typeface="Arial"/>
              <a:ea typeface="Arial"/>
              <a:cs typeface="Arial"/>
              <a:sym typeface="Arial"/>
            </a:endParaRPr>
          </a:p>
        </p:txBody>
      </p:sp>
      <p:sp>
        <p:nvSpPr>
          <p:cNvPr id="423" name="Google Shape;423;p61"/>
          <p:cNvSpPr/>
          <p:nvPr/>
        </p:nvSpPr>
        <p:spPr>
          <a:xfrm>
            <a:off x="2405935" y="2382346"/>
            <a:ext cx="756900" cy="276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1" i="0" u="none" strike="noStrike" cap="none">
                <a:solidFill>
                  <a:srgbClr val="000000"/>
                </a:solidFill>
                <a:latin typeface="Arial"/>
                <a:ea typeface="Arial"/>
                <a:cs typeface="Arial"/>
                <a:sym typeface="Arial"/>
              </a:rPr>
              <a:t>Query 1</a:t>
            </a:r>
            <a:endParaRPr sz="1200" b="0" i="0" u="none" strike="noStrike" cap="none">
              <a:solidFill>
                <a:srgbClr val="000000"/>
              </a:solidFill>
              <a:latin typeface="Arial"/>
              <a:ea typeface="Arial"/>
              <a:cs typeface="Arial"/>
              <a:sym typeface="Arial"/>
            </a:endParaRPr>
          </a:p>
        </p:txBody>
      </p:sp>
      <p:sp>
        <p:nvSpPr>
          <p:cNvPr id="424" name="Google Shape;424;p61"/>
          <p:cNvSpPr/>
          <p:nvPr/>
        </p:nvSpPr>
        <p:spPr>
          <a:xfrm>
            <a:off x="3263185" y="2381209"/>
            <a:ext cx="756900" cy="276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1" i="0" u="none" strike="noStrike" cap="none">
                <a:solidFill>
                  <a:srgbClr val="000000"/>
                </a:solidFill>
                <a:latin typeface="Arial"/>
                <a:ea typeface="Arial"/>
                <a:cs typeface="Arial"/>
                <a:sym typeface="Arial"/>
              </a:rPr>
              <a:t>Query 2</a:t>
            </a:r>
            <a:endParaRPr sz="1200" b="0" i="0" u="none" strike="noStrike" cap="none">
              <a:solidFill>
                <a:srgbClr val="000000"/>
              </a:solidFill>
              <a:latin typeface="Arial"/>
              <a:ea typeface="Arial"/>
              <a:cs typeface="Arial"/>
              <a:sym typeface="Arial"/>
            </a:endParaRPr>
          </a:p>
        </p:txBody>
      </p:sp>
      <p:sp>
        <p:nvSpPr>
          <p:cNvPr id="425" name="Google Shape;425;p61"/>
          <p:cNvSpPr/>
          <p:nvPr/>
        </p:nvSpPr>
        <p:spPr>
          <a:xfrm>
            <a:off x="6084135" y="1230552"/>
            <a:ext cx="1370700" cy="1021200"/>
          </a:xfrm>
          <a:prstGeom prst="ellipse">
            <a:avLst/>
          </a:prstGeom>
          <a:noFill/>
          <a:ln w="9525" cap="flat" cmpd="sng">
            <a:solidFill>
              <a:schemeClr val="dk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62"/>
          <p:cNvSpPr txBox="1">
            <a:spLocks noGrp="1"/>
          </p:cNvSpPr>
          <p:nvPr>
            <p:ph type="body" idx="1"/>
          </p:nvPr>
        </p:nvSpPr>
        <p:spPr>
          <a:xfrm>
            <a:off x="387424" y="1304573"/>
            <a:ext cx="8312700" cy="33111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1800"/>
              <a:buNone/>
            </a:pPr>
            <a:r>
              <a:rPr lang="en" sz="1200"/>
              <a:t>To combine the two queries, we insert UNION between them.  This takes the results of each query and displays the results of both as if they were part of one query.  In order for this to work, UNION the combined queries must follow two rules:</a:t>
            </a:r>
            <a:endParaRPr/>
          </a:p>
          <a:p>
            <a:pPr marL="0" lvl="0" indent="0" algn="l" rtl="0">
              <a:lnSpc>
                <a:spcPct val="90000"/>
              </a:lnSpc>
              <a:spcBef>
                <a:spcPts val="1000"/>
              </a:spcBef>
              <a:spcAft>
                <a:spcPts val="0"/>
              </a:spcAft>
              <a:buSzPts val="1800"/>
              <a:buNone/>
            </a:pPr>
            <a:endParaRPr sz="1200"/>
          </a:p>
          <a:p>
            <a:pPr marL="342900" lvl="0" indent="-342900" algn="l" rtl="0">
              <a:lnSpc>
                <a:spcPct val="90000"/>
              </a:lnSpc>
              <a:spcBef>
                <a:spcPts val="1000"/>
              </a:spcBef>
              <a:spcAft>
                <a:spcPts val="0"/>
              </a:spcAft>
              <a:buSzPts val="1800"/>
              <a:buFont typeface="Arial"/>
              <a:buAutoNum type="arabicPeriod"/>
            </a:pPr>
            <a:r>
              <a:rPr lang="en" sz="1200"/>
              <a:t>The queries must produce the same number of columns</a:t>
            </a:r>
            <a:endParaRPr/>
          </a:p>
          <a:p>
            <a:pPr marL="342900" lvl="0" indent="-342900" algn="l" rtl="0">
              <a:lnSpc>
                <a:spcPct val="90000"/>
              </a:lnSpc>
              <a:spcBef>
                <a:spcPts val="1000"/>
              </a:spcBef>
              <a:spcAft>
                <a:spcPts val="0"/>
              </a:spcAft>
              <a:buSzPts val="1800"/>
              <a:buFont typeface="Arial"/>
              <a:buAutoNum type="arabicPeriod"/>
            </a:pPr>
            <a:r>
              <a:rPr lang="en" sz="1200"/>
              <a:t>Each column must match on data type.</a:t>
            </a:r>
            <a:endParaRPr/>
          </a:p>
          <a:p>
            <a:pPr marL="0" lvl="0" indent="0" algn="l" rtl="0">
              <a:lnSpc>
                <a:spcPct val="90000"/>
              </a:lnSpc>
              <a:spcBef>
                <a:spcPts val="1000"/>
              </a:spcBef>
              <a:spcAft>
                <a:spcPts val="0"/>
              </a:spcAft>
              <a:buSzPts val="1800"/>
              <a:buNone/>
            </a:pPr>
            <a:endParaRPr sz="1200"/>
          </a:p>
          <a:p>
            <a:pPr marL="0" lvl="0" indent="0" algn="l" rtl="0">
              <a:lnSpc>
                <a:spcPct val="90000"/>
              </a:lnSpc>
              <a:spcBef>
                <a:spcPts val="1000"/>
              </a:spcBef>
              <a:spcAft>
                <a:spcPts val="0"/>
              </a:spcAft>
              <a:buSzPts val="1800"/>
              <a:buNone/>
            </a:pPr>
            <a:r>
              <a:rPr lang="en" sz="1200"/>
              <a:t>One ORDER BY command may be applied to the combined results at the end of the last query to sort the entire set of results.</a:t>
            </a:r>
            <a:endParaRPr/>
          </a:p>
        </p:txBody>
      </p:sp>
      <p:sp>
        <p:nvSpPr>
          <p:cNvPr id="431" name="Google Shape;431;p62"/>
          <p:cNvSpPr txBox="1">
            <a:spLocks noGrp="1"/>
          </p:cNvSpPr>
          <p:nvPr>
            <p:ph type="title"/>
          </p:nvPr>
        </p:nvSpPr>
        <p:spPr>
          <a:xfrm>
            <a:off x="387424" y="504993"/>
            <a:ext cx="8312700" cy="552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2800"/>
              <a:buFont typeface="Arial"/>
              <a:buNone/>
            </a:pPr>
            <a:r>
              <a:rPr lang="en"/>
              <a:t>Intersect/ Except/ Union </a:t>
            </a:r>
            <a:endParaRPr/>
          </a:p>
        </p:txBody>
      </p:sp>
      <p:graphicFrame>
        <p:nvGraphicFramePr>
          <p:cNvPr id="432" name="Google Shape;432;p62"/>
          <p:cNvGraphicFramePr/>
          <p:nvPr/>
        </p:nvGraphicFramePr>
        <p:xfrm>
          <a:off x="2519446" y="3668434"/>
          <a:ext cx="2228875" cy="521990"/>
        </p:xfrm>
        <a:graphic>
          <a:graphicData uri="http://schemas.openxmlformats.org/drawingml/2006/table">
            <a:tbl>
              <a:tblPr firstRow="1" bandRow="1">
                <a:noFill/>
                <a:tableStyleId>{B26C5CFC-93DC-4042-88B2-F3B85B2A9164}</a:tableStyleId>
              </a:tblPr>
              <a:tblGrid>
                <a:gridCol w="583750">
                  <a:extLst>
                    <a:ext uri="{9D8B030D-6E8A-4147-A177-3AD203B41FA5}">
                      <a16:colId xmlns:a16="http://schemas.microsoft.com/office/drawing/2014/main" val="20000"/>
                    </a:ext>
                  </a:extLst>
                </a:gridCol>
                <a:gridCol w="753575">
                  <a:extLst>
                    <a:ext uri="{9D8B030D-6E8A-4147-A177-3AD203B41FA5}">
                      <a16:colId xmlns:a16="http://schemas.microsoft.com/office/drawing/2014/main" val="20001"/>
                    </a:ext>
                  </a:extLst>
                </a:gridCol>
                <a:gridCol w="891550">
                  <a:extLst>
                    <a:ext uri="{9D8B030D-6E8A-4147-A177-3AD203B41FA5}">
                      <a16:colId xmlns:a16="http://schemas.microsoft.com/office/drawing/2014/main" val="20002"/>
                    </a:ext>
                  </a:extLst>
                </a:gridCol>
              </a:tblGrid>
              <a:tr h="228600">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t>Col 1</a:t>
                      </a:r>
                      <a:endParaRPr sz="1100" u="none" strike="noStrike" cap="none"/>
                    </a:p>
                  </a:txBody>
                  <a:tcPr marL="68575" marR="68575" marT="34300" marB="34300">
                    <a:solidFill>
                      <a:srgbClr val="4A86E8"/>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t>Col 2</a:t>
                      </a:r>
                      <a:endParaRPr sz="1100" u="none" strike="noStrike" cap="none"/>
                    </a:p>
                  </a:txBody>
                  <a:tcPr marL="68575" marR="68575" marT="34300" marB="34300">
                    <a:solidFill>
                      <a:srgbClr val="4A86E8"/>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t>Col 3</a:t>
                      </a:r>
                      <a:endParaRPr sz="1400" u="none" strike="noStrike" cap="none"/>
                    </a:p>
                  </a:txBody>
                  <a:tcPr marL="68575" marR="68575" marT="34300" marB="34300">
                    <a:solidFill>
                      <a:srgbClr val="4A86E8"/>
                    </a:solidFill>
                  </a:tcPr>
                </a:tc>
                <a:extLst>
                  <a:ext uri="{0D108BD9-81ED-4DB2-BD59-A6C34878D82A}">
                    <a16:rowId xmlns:a16="http://schemas.microsoft.com/office/drawing/2014/main" val="10000"/>
                  </a:ext>
                </a:extLst>
              </a:tr>
              <a:tr h="285750">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t>int</a:t>
                      </a:r>
                      <a:endParaRPr sz="1100" u="none" strike="noStrike" cap="none"/>
                    </a:p>
                  </a:txBody>
                  <a:tcPr marL="68575" marR="68575" marT="34300" marB="34300">
                    <a:solidFill>
                      <a:srgbClr val="E2E6EC"/>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t>varchar</a:t>
                      </a:r>
                      <a:endParaRPr sz="1400" u="none" strike="noStrike" cap="none"/>
                    </a:p>
                  </a:txBody>
                  <a:tcPr marL="68575" marR="68575" marT="34300" marB="34300">
                    <a:solidFill>
                      <a:srgbClr val="E2E6EC"/>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t>date</a:t>
                      </a:r>
                      <a:endParaRPr sz="1400" u="none" strike="noStrike" cap="none"/>
                    </a:p>
                  </a:txBody>
                  <a:tcPr marL="68575" marR="68575" marT="34300" marB="34300">
                    <a:solidFill>
                      <a:srgbClr val="E2E6EC"/>
                    </a:solidFill>
                  </a:tcPr>
                </a:tc>
                <a:extLst>
                  <a:ext uri="{0D108BD9-81ED-4DB2-BD59-A6C34878D82A}">
                    <a16:rowId xmlns:a16="http://schemas.microsoft.com/office/drawing/2014/main" val="10001"/>
                  </a:ext>
                </a:extLst>
              </a:tr>
            </a:tbl>
          </a:graphicData>
        </a:graphic>
      </p:graphicFrame>
      <p:graphicFrame>
        <p:nvGraphicFramePr>
          <p:cNvPr id="433" name="Google Shape;433;p62"/>
          <p:cNvGraphicFramePr/>
          <p:nvPr/>
        </p:nvGraphicFramePr>
        <p:xfrm>
          <a:off x="3610223" y="4519539"/>
          <a:ext cx="2148050" cy="521990"/>
        </p:xfrm>
        <a:graphic>
          <a:graphicData uri="http://schemas.openxmlformats.org/drawingml/2006/table">
            <a:tbl>
              <a:tblPr firstRow="1" bandRow="1">
                <a:noFill/>
                <a:tableStyleId>{B26C5CFC-93DC-4042-88B2-F3B85B2A9164}</a:tableStyleId>
              </a:tblPr>
              <a:tblGrid>
                <a:gridCol w="612725">
                  <a:extLst>
                    <a:ext uri="{9D8B030D-6E8A-4147-A177-3AD203B41FA5}">
                      <a16:colId xmlns:a16="http://schemas.microsoft.com/office/drawing/2014/main" val="20000"/>
                    </a:ext>
                  </a:extLst>
                </a:gridCol>
                <a:gridCol w="744775">
                  <a:extLst>
                    <a:ext uri="{9D8B030D-6E8A-4147-A177-3AD203B41FA5}">
                      <a16:colId xmlns:a16="http://schemas.microsoft.com/office/drawing/2014/main" val="20001"/>
                    </a:ext>
                  </a:extLst>
                </a:gridCol>
                <a:gridCol w="790550">
                  <a:extLst>
                    <a:ext uri="{9D8B030D-6E8A-4147-A177-3AD203B41FA5}">
                      <a16:colId xmlns:a16="http://schemas.microsoft.com/office/drawing/2014/main" val="20002"/>
                    </a:ext>
                  </a:extLst>
                </a:gridCol>
              </a:tblGrid>
              <a:tr h="228600">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t>Col 1</a:t>
                      </a:r>
                      <a:endParaRPr sz="1100" u="none" strike="noStrike" cap="none"/>
                    </a:p>
                  </a:txBody>
                  <a:tcPr marL="68575" marR="68575" marT="34300" marB="34300">
                    <a:solidFill>
                      <a:srgbClr val="C55A11"/>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t>Col 2</a:t>
                      </a:r>
                      <a:endParaRPr sz="1100" u="none" strike="noStrike" cap="none"/>
                    </a:p>
                  </a:txBody>
                  <a:tcPr marL="68575" marR="68575" marT="34300" marB="34300">
                    <a:solidFill>
                      <a:srgbClr val="C55A11"/>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t>Col 3</a:t>
                      </a:r>
                      <a:endParaRPr sz="1400" u="none" strike="noStrike" cap="none"/>
                    </a:p>
                  </a:txBody>
                  <a:tcPr marL="68575" marR="68575" marT="34300" marB="34300">
                    <a:solidFill>
                      <a:srgbClr val="C55A11"/>
                    </a:solidFill>
                  </a:tcPr>
                </a:tc>
                <a:extLst>
                  <a:ext uri="{0D108BD9-81ED-4DB2-BD59-A6C34878D82A}">
                    <a16:rowId xmlns:a16="http://schemas.microsoft.com/office/drawing/2014/main" val="10000"/>
                  </a:ext>
                </a:extLst>
              </a:tr>
              <a:tr h="285750">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t>int</a:t>
                      </a:r>
                      <a:endParaRPr sz="1100" u="none" strike="noStrike" cap="none"/>
                    </a:p>
                  </a:txBody>
                  <a:tcPr marL="68575" marR="68575" marT="34300" marB="34300">
                    <a:solidFill>
                      <a:srgbClr val="A8D08C"/>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t>varchar</a:t>
                      </a:r>
                      <a:endParaRPr sz="1400" u="none" strike="noStrike" cap="none"/>
                    </a:p>
                  </a:txBody>
                  <a:tcPr marL="68575" marR="68575" marT="34300" marB="34300">
                    <a:solidFill>
                      <a:srgbClr val="A8D08C"/>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t>date</a:t>
                      </a:r>
                      <a:endParaRPr sz="1400" u="none" strike="noStrike" cap="none"/>
                    </a:p>
                  </a:txBody>
                  <a:tcPr marL="68575" marR="68575" marT="34300" marB="34300">
                    <a:solidFill>
                      <a:srgbClr val="A8D08C"/>
                    </a:solidFill>
                  </a:tcPr>
                </a:tc>
                <a:extLst>
                  <a:ext uri="{0D108BD9-81ED-4DB2-BD59-A6C34878D82A}">
                    <a16:rowId xmlns:a16="http://schemas.microsoft.com/office/drawing/2014/main" val="10001"/>
                  </a:ext>
                </a:extLst>
              </a:tr>
            </a:tbl>
          </a:graphicData>
        </a:graphic>
      </p:graphicFrame>
      <p:cxnSp>
        <p:nvCxnSpPr>
          <p:cNvPr id="434" name="Google Shape;434;p62"/>
          <p:cNvCxnSpPr/>
          <p:nvPr/>
        </p:nvCxnSpPr>
        <p:spPr>
          <a:xfrm>
            <a:off x="2851999" y="4212243"/>
            <a:ext cx="998100" cy="327300"/>
          </a:xfrm>
          <a:prstGeom prst="straightConnector1">
            <a:avLst/>
          </a:prstGeom>
          <a:solidFill>
            <a:schemeClr val="accent1"/>
          </a:solidFill>
          <a:ln w="9525" cap="flat" cmpd="sng">
            <a:solidFill>
              <a:schemeClr val="dk1"/>
            </a:solidFill>
            <a:prstDash val="solid"/>
            <a:round/>
            <a:headEnd type="none" w="sm" len="sm"/>
            <a:tailEnd type="triangle" w="med" len="med"/>
          </a:ln>
        </p:spPr>
      </p:cxnSp>
      <p:cxnSp>
        <p:nvCxnSpPr>
          <p:cNvPr id="435" name="Google Shape;435;p62"/>
          <p:cNvCxnSpPr/>
          <p:nvPr/>
        </p:nvCxnSpPr>
        <p:spPr>
          <a:xfrm>
            <a:off x="3633871" y="4228505"/>
            <a:ext cx="880800" cy="290700"/>
          </a:xfrm>
          <a:prstGeom prst="straightConnector1">
            <a:avLst/>
          </a:prstGeom>
          <a:solidFill>
            <a:schemeClr val="accent1"/>
          </a:solidFill>
          <a:ln w="9525" cap="flat" cmpd="sng">
            <a:solidFill>
              <a:schemeClr val="dk1"/>
            </a:solidFill>
            <a:prstDash val="solid"/>
            <a:round/>
            <a:headEnd type="none" w="sm" len="sm"/>
            <a:tailEnd type="triangle" w="med" len="med"/>
          </a:ln>
        </p:spPr>
      </p:cxnSp>
      <p:cxnSp>
        <p:nvCxnSpPr>
          <p:cNvPr id="436" name="Google Shape;436;p62"/>
          <p:cNvCxnSpPr/>
          <p:nvPr/>
        </p:nvCxnSpPr>
        <p:spPr>
          <a:xfrm>
            <a:off x="4298739" y="4203668"/>
            <a:ext cx="974400" cy="315600"/>
          </a:xfrm>
          <a:prstGeom prst="straightConnector1">
            <a:avLst/>
          </a:prstGeom>
          <a:solidFill>
            <a:schemeClr val="accent1"/>
          </a:solidFill>
          <a:ln w="9525" cap="flat" cmpd="sng">
            <a:solidFill>
              <a:schemeClr val="dk1"/>
            </a:solidFill>
            <a:prstDash val="solid"/>
            <a:round/>
            <a:headEnd type="none" w="sm" len="sm"/>
            <a:tailEnd type="triangle" w="med" len="med"/>
          </a:ln>
        </p:spPr>
      </p:cxnSp>
      <p:sp>
        <p:nvSpPr>
          <p:cNvPr id="437" name="Google Shape;437;p62"/>
          <p:cNvSpPr/>
          <p:nvPr/>
        </p:nvSpPr>
        <p:spPr>
          <a:xfrm>
            <a:off x="4914473" y="3661984"/>
            <a:ext cx="663900" cy="253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r>
              <a:rPr lang="en" sz="1050" b="0" i="0" u="none" strike="noStrike" cap="none">
                <a:solidFill>
                  <a:srgbClr val="000000"/>
                </a:solidFill>
                <a:latin typeface="Arial"/>
                <a:ea typeface="Arial"/>
                <a:cs typeface="Arial"/>
                <a:sym typeface="Arial"/>
              </a:rPr>
              <a:t>Query 1</a:t>
            </a:r>
            <a:endParaRPr sz="1400" b="0" i="0" u="none" strike="noStrike" cap="none">
              <a:solidFill>
                <a:srgbClr val="000000"/>
              </a:solidFill>
              <a:latin typeface="Arial"/>
              <a:ea typeface="Arial"/>
              <a:cs typeface="Arial"/>
              <a:sym typeface="Arial"/>
            </a:endParaRPr>
          </a:p>
        </p:txBody>
      </p:sp>
      <p:sp>
        <p:nvSpPr>
          <p:cNvPr id="438" name="Google Shape;438;p62"/>
          <p:cNvSpPr/>
          <p:nvPr/>
        </p:nvSpPr>
        <p:spPr>
          <a:xfrm>
            <a:off x="5904198" y="4522575"/>
            <a:ext cx="663900" cy="253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r>
              <a:rPr lang="en" sz="1050" b="0" i="0" u="none" strike="noStrike" cap="none">
                <a:solidFill>
                  <a:srgbClr val="000000"/>
                </a:solidFill>
                <a:latin typeface="Arial"/>
                <a:ea typeface="Arial"/>
                <a:cs typeface="Arial"/>
                <a:sym typeface="Arial"/>
              </a:rPr>
              <a:t>Query 2</a:t>
            </a: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63"/>
          <p:cNvSpPr txBox="1">
            <a:spLocks noGrp="1"/>
          </p:cNvSpPr>
          <p:nvPr>
            <p:ph type="body" idx="1"/>
          </p:nvPr>
        </p:nvSpPr>
        <p:spPr>
          <a:xfrm>
            <a:off x="387424" y="1321723"/>
            <a:ext cx="8312700" cy="33111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1000"/>
              </a:spcBef>
              <a:spcAft>
                <a:spcPts val="0"/>
              </a:spcAft>
              <a:buClr>
                <a:schemeClr val="dk1"/>
              </a:buClr>
              <a:buSzPts val="1100"/>
              <a:buFont typeface="Arial"/>
              <a:buNone/>
            </a:pPr>
            <a:r>
              <a:rPr lang="en" sz="1800"/>
              <a:t>SELECT </a:t>
            </a:r>
            <a:endParaRPr sz="1800"/>
          </a:p>
          <a:p>
            <a:pPr marL="0" lvl="0" indent="457200" algn="l" rtl="0">
              <a:lnSpc>
                <a:spcPct val="90000"/>
              </a:lnSpc>
              <a:spcBef>
                <a:spcPts val="1000"/>
              </a:spcBef>
              <a:spcAft>
                <a:spcPts val="0"/>
              </a:spcAft>
              <a:buClr>
                <a:schemeClr val="dk1"/>
              </a:buClr>
              <a:buSzPts val="1100"/>
              <a:buFont typeface="Arial"/>
              <a:buNone/>
            </a:pPr>
            <a:r>
              <a:rPr lang="en" sz="1800"/>
              <a:t>ID2RECKEY(il.bib_record_id)||’a’ AS bib_num</a:t>
            </a:r>
            <a:endParaRPr sz="1800"/>
          </a:p>
          <a:p>
            <a:pPr marL="0" lvl="0" indent="0" algn="l" rtl="0">
              <a:lnSpc>
                <a:spcPct val="90000"/>
              </a:lnSpc>
              <a:spcBef>
                <a:spcPts val="1000"/>
              </a:spcBef>
              <a:spcAft>
                <a:spcPts val="0"/>
              </a:spcAft>
              <a:buClr>
                <a:schemeClr val="dk1"/>
              </a:buClr>
              <a:buSzPts val="1100"/>
              <a:buFont typeface="Arial"/>
              <a:buNone/>
            </a:pPr>
            <a:r>
              <a:rPr lang="en" sz="1800"/>
              <a:t>FROM </a:t>
            </a:r>
            <a:endParaRPr sz="1800"/>
          </a:p>
          <a:p>
            <a:pPr marL="0" lvl="0" indent="0" algn="l" rtl="0">
              <a:lnSpc>
                <a:spcPct val="90000"/>
              </a:lnSpc>
              <a:spcBef>
                <a:spcPts val="1000"/>
              </a:spcBef>
              <a:spcAft>
                <a:spcPts val="0"/>
              </a:spcAft>
              <a:buClr>
                <a:schemeClr val="dk1"/>
              </a:buClr>
              <a:buSzPts val="1100"/>
              <a:buFont typeface="Arial"/>
              <a:buNone/>
            </a:pPr>
            <a:r>
              <a:rPr lang="en" sz="1800"/>
              <a:t>sierra_view.bib_record_item_record_link il</a:t>
            </a:r>
            <a:endParaRPr sz="1800"/>
          </a:p>
          <a:p>
            <a:pPr marL="0" lvl="0" indent="0" algn="l" rtl="0">
              <a:lnSpc>
                <a:spcPct val="90000"/>
              </a:lnSpc>
              <a:spcBef>
                <a:spcPts val="1000"/>
              </a:spcBef>
              <a:spcAft>
                <a:spcPts val="0"/>
              </a:spcAft>
              <a:buClr>
                <a:schemeClr val="dk1"/>
              </a:buClr>
              <a:buSzPts val="1100"/>
              <a:buFont typeface="Arial"/>
              <a:buNone/>
            </a:pPr>
            <a:r>
              <a:rPr lang="en" sz="1800">
                <a:highlight>
                  <a:srgbClr val="FFFF00"/>
                </a:highlight>
              </a:rPr>
              <a:t>    INTERSECT</a:t>
            </a:r>
            <a:endParaRPr sz="1800">
              <a:highlight>
                <a:srgbClr val="FFFF00"/>
              </a:highlight>
            </a:endParaRPr>
          </a:p>
          <a:p>
            <a:pPr marL="0" lvl="0" indent="0" algn="l" rtl="0">
              <a:lnSpc>
                <a:spcPct val="90000"/>
              </a:lnSpc>
              <a:spcBef>
                <a:spcPts val="1000"/>
              </a:spcBef>
              <a:spcAft>
                <a:spcPts val="0"/>
              </a:spcAft>
              <a:buClr>
                <a:schemeClr val="dk1"/>
              </a:buClr>
              <a:buSzPts val="1100"/>
              <a:buFont typeface="Arial"/>
              <a:buNone/>
            </a:pPr>
            <a:r>
              <a:rPr lang="en" sz="1800"/>
              <a:t>    SELECT </a:t>
            </a:r>
            <a:endParaRPr sz="1800"/>
          </a:p>
          <a:p>
            <a:pPr marL="0" lvl="0" indent="0" algn="l" rtl="0">
              <a:lnSpc>
                <a:spcPct val="90000"/>
              </a:lnSpc>
              <a:spcBef>
                <a:spcPts val="1000"/>
              </a:spcBef>
              <a:spcAft>
                <a:spcPts val="0"/>
              </a:spcAft>
              <a:buClr>
                <a:schemeClr val="dk1"/>
              </a:buClr>
              <a:buSzPts val="1100"/>
              <a:buFont typeface="Arial"/>
              <a:buNone/>
            </a:pPr>
            <a:r>
              <a:rPr lang="en" sz="1800"/>
              <a:t>    	ID2RECKEY(ol.bib_record_id)||’a’ AS bib_num</a:t>
            </a:r>
            <a:endParaRPr sz="1800"/>
          </a:p>
          <a:p>
            <a:pPr marL="0" lvl="0" indent="0" algn="l" rtl="0">
              <a:lnSpc>
                <a:spcPct val="90000"/>
              </a:lnSpc>
              <a:spcBef>
                <a:spcPts val="1000"/>
              </a:spcBef>
              <a:spcAft>
                <a:spcPts val="0"/>
              </a:spcAft>
              <a:buClr>
                <a:schemeClr val="dk1"/>
              </a:buClr>
              <a:buSzPts val="1100"/>
              <a:buFont typeface="Arial"/>
              <a:buNone/>
            </a:pPr>
            <a:r>
              <a:rPr lang="en" sz="1800"/>
              <a:t>    	FROM sierra_view.bib_record_order_record_link ol</a:t>
            </a:r>
            <a:endParaRPr sz="1800"/>
          </a:p>
          <a:p>
            <a:pPr marL="0" lvl="0" indent="0" algn="l" rtl="0">
              <a:lnSpc>
                <a:spcPct val="90000"/>
              </a:lnSpc>
              <a:spcBef>
                <a:spcPts val="1000"/>
              </a:spcBef>
              <a:spcAft>
                <a:spcPts val="0"/>
              </a:spcAft>
              <a:buClr>
                <a:schemeClr val="dk1"/>
              </a:buClr>
              <a:buSzPts val="1100"/>
              <a:buFont typeface="Arial"/>
              <a:buNone/>
            </a:pPr>
            <a:r>
              <a:rPr lang="en" sz="1800"/>
              <a:t>ORDER BY bib_num;</a:t>
            </a:r>
            <a:endParaRPr sz="1800"/>
          </a:p>
        </p:txBody>
      </p:sp>
      <p:sp>
        <p:nvSpPr>
          <p:cNvPr id="444" name="Google Shape;444;p63"/>
          <p:cNvSpPr txBox="1">
            <a:spLocks noGrp="1"/>
          </p:cNvSpPr>
          <p:nvPr>
            <p:ph type="title"/>
          </p:nvPr>
        </p:nvSpPr>
        <p:spPr>
          <a:xfrm>
            <a:off x="387424" y="504993"/>
            <a:ext cx="8312700" cy="552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2800"/>
              <a:buNone/>
            </a:pPr>
            <a:r>
              <a:rPr lang="en"/>
              <a:t>INTERSECT: Bibs with both Items and Orders</a:t>
            </a:r>
            <a:endParaRPr/>
          </a:p>
        </p:txBody>
      </p:sp>
      <p:pic>
        <p:nvPicPr>
          <p:cNvPr id="445" name="Google Shape;445;p63"/>
          <p:cNvPicPr preferRelativeResize="0"/>
          <p:nvPr/>
        </p:nvPicPr>
        <p:blipFill rotWithShape="1">
          <a:blip r:embed="rId3">
            <a:alphaModFix/>
          </a:blip>
          <a:srcRect/>
          <a:stretch/>
        </p:blipFill>
        <p:spPr>
          <a:xfrm>
            <a:off x="6903525" y="1321725"/>
            <a:ext cx="802625" cy="3044500"/>
          </a:xfrm>
          <a:prstGeom prst="rect">
            <a:avLst/>
          </a:prstGeom>
          <a:noFill/>
          <a:ln>
            <a:noFill/>
          </a:ln>
          <a:effectLst>
            <a:outerShdw blurRad="57150" dist="19050" dir="5400000" algn="bl" rotWithShape="0">
              <a:srgbClr val="000000">
                <a:alpha val="48630"/>
              </a:srgbClr>
            </a:outerShdw>
          </a:effec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64"/>
          <p:cNvSpPr txBox="1">
            <a:spLocks noGrp="1"/>
          </p:cNvSpPr>
          <p:nvPr>
            <p:ph type="title"/>
          </p:nvPr>
        </p:nvSpPr>
        <p:spPr>
          <a:xfrm>
            <a:off x="623888" y="1881495"/>
            <a:ext cx="7886700" cy="690300"/>
          </a:xfrm>
          <a:prstGeom prst="rect">
            <a:avLst/>
          </a:prstGeom>
          <a:noFill/>
          <a:ln>
            <a:noFill/>
          </a:ln>
        </p:spPr>
        <p:txBody>
          <a:bodyPr spcFirstLastPara="1" wrap="square" lIns="91425" tIns="45700" rIns="91425" bIns="45700" anchor="t" anchorCtr="0">
            <a:normAutofit fontScale="90000"/>
          </a:bodyPr>
          <a:lstStyle/>
          <a:p>
            <a:pPr marL="0" lvl="0" indent="0" algn="ctr" rtl="0">
              <a:lnSpc>
                <a:spcPct val="90000"/>
              </a:lnSpc>
              <a:spcBef>
                <a:spcPts val="0"/>
              </a:spcBef>
              <a:spcAft>
                <a:spcPts val="0"/>
              </a:spcAft>
              <a:buSzPct val="100000"/>
              <a:buNone/>
            </a:pPr>
            <a:r>
              <a:rPr lang="en"/>
              <a:t>Time for One Last Query</a:t>
            </a:r>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p65"/>
          <p:cNvSpPr txBox="1">
            <a:spLocks noGrp="1"/>
          </p:cNvSpPr>
          <p:nvPr>
            <p:ph type="title"/>
          </p:nvPr>
        </p:nvSpPr>
        <p:spPr>
          <a:xfrm>
            <a:off x="387424" y="504993"/>
            <a:ext cx="8312700" cy="552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2800"/>
              <a:buNone/>
            </a:pPr>
            <a:r>
              <a:rPr lang="en"/>
              <a:t>Previously: Item Count By Location and Status</a:t>
            </a:r>
            <a:endParaRPr/>
          </a:p>
        </p:txBody>
      </p:sp>
      <p:sp>
        <p:nvSpPr>
          <p:cNvPr id="457" name="Google Shape;457;p65"/>
          <p:cNvSpPr txBox="1">
            <a:spLocks noGrp="1"/>
          </p:cNvSpPr>
          <p:nvPr>
            <p:ph type="body" idx="1"/>
          </p:nvPr>
        </p:nvSpPr>
        <p:spPr>
          <a:xfrm>
            <a:off x="56249" y="1156148"/>
            <a:ext cx="8312700" cy="3311100"/>
          </a:xfrm>
          <a:prstGeom prst="rect">
            <a:avLst/>
          </a:prstGeom>
          <a:noFill/>
          <a:ln>
            <a:noFill/>
          </a:ln>
        </p:spPr>
        <p:txBody>
          <a:bodyPr spcFirstLastPara="1" wrap="square" lIns="91425" tIns="45700" rIns="91425" bIns="45700" anchor="t" anchorCtr="0">
            <a:normAutofit fontScale="70000" lnSpcReduction="20000"/>
          </a:bodyPr>
          <a:lstStyle/>
          <a:p>
            <a:pPr marL="0" lvl="0" indent="0" algn="l" rtl="0">
              <a:lnSpc>
                <a:spcPct val="100000"/>
              </a:lnSpc>
              <a:spcBef>
                <a:spcPts val="0"/>
              </a:spcBef>
              <a:spcAft>
                <a:spcPts val="0"/>
              </a:spcAft>
              <a:buClr>
                <a:schemeClr val="dk1"/>
              </a:buClr>
              <a:buSzPct val="45833"/>
              <a:buFont typeface="Arial"/>
              <a:buNone/>
            </a:pPr>
            <a:r>
              <a:rPr lang="en" sz="2400">
                <a:solidFill>
                  <a:schemeClr val="dk1"/>
                </a:solidFill>
              </a:rPr>
              <a:t>SELECT </a:t>
            </a:r>
            <a:endParaRPr sz="2400">
              <a:solidFill>
                <a:schemeClr val="dk1"/>
              </a:solidFill>
            </a:endParaRPr>
          </a:p>
          <a:p>
            <a:pPr marL="0" lvl="0" indent="0" algn="l" rtl="0">
              <a:lnSpc>
                <a:spcPct val="100000"/>
              </a:lnSpc>
              <a:spcBef>
                <a:spcPts val="0"/>
              </a:spcBef>
              <a:spcAft>
                <a:spcPts val="0"/>
              </a:spcAft>
              <a:buClr>
                <a:schemeClr val="dk1"/>
              </a:buClr>
              <a:buSzPct val="45833"/>
              <a:buFont typeface="Arial"/>
              <a:buNone/>
            </a:pPr>
            <a:r>
              <a:rPr lang="en" sz="2400">
                <a:solidFill>
                  <a:schemeClr val="dk1"/>
                </a:solidFill>
              </a:rPr>
              <a:t>    </a:t>
            </a:r>
            <a:r>
              <a:rPr lang="en" sz="2400">
                <a:solidFill>
                  <a:schemeClr val="dk1"/>
                </a:solidFill>
                <a:highlight>
                  <a:srgbClr val="FFFFFF"/>
                </a:highlight>
              </a:rPr>
              <a:t>i.location_code</a:t>
            </a:r>
            <a:r>
              <a:rPr lang="en" sz="2400">
                <a:solidFill>
                  <a:schemeClr val="dk1"/>
                </a:solidFill>
              </a:rPr>
              <a:t>,</a:t>
            </a:r>
            <a:endParaRPr sz="2400">
              <a:solidFill>
                <a:schemeClr val="dk1"/>
              </a:solidFill>
            </a:endParaRPr>
          </a:p>
          <a:p>
            <a:pPr marL="0" lvl="0" indent="0" algn="l" rtl="0">
              <a:lnSpc>
                <a:spcPct val="100000"/>
              </a:lnSpc>
              <a:spcBef>
                <a:spcPts val="0"/>
              </a:spcBef>
              <a:spcAft>
                <a:spcPts val="0"/>
              </a:spcAft>
              <a:buClr>
                <a:schemeClr val="dk1"/>
              </a:buClr>
              <a:buSzPct val="45833"/>
              <a:buFont typeface="Arial"/>
              <a:buNone/>
            </a:pPr>
            <a:r>
              <a:rPr lang="en" sz="2400">
                <a:solidFill>
                  <a:schemeClr val="dk1"/>
                </a:solidFill>
              </a:rPr>
              <a:t>    COUNT(i.id) AS total_items,</a:t>
            </a:r>
            <a:endParaRPr sz="2400">
              <a:solidFill>
                <a:schemeClr val="dk1"/>
              </a:solidFill>
            </a:endParaRPr>
          </a:p>
          <a:p>
            <a:pPr marL="0" lvl="0" indent="0" algn="l" rtl="0">
              <a:lnSpc>
                <a:spcPct val="100000"/>
              </a:lnSpc>
              <a:spcBef>
                <a:spcPts val="0"/>
              </a:spcBef>
              <a:spcAft>
                <a:spcPts val="0"/>
              </a:spcAft>
              <a:buClr>
                <a:schemeClr val="dk1"/>
              </a:buClr>
              <a:buSzPct val="45833"/>
              <a:buFont typeface="Arial"/>
              <a:buNone/>
            </a:pPr>
            <a:r>
              <a:rPr lang="en" sz="2400">
                <a:solidFill>
                  <a:schemeClr val="dk1"/>
                </a:solidFill>
              </a:rPr>
              <a:t>    COUNT(i.id) </a:t>
            </a:r>
            <a:r>
              <a:rPr lang="en" sz="2400">
                <a:solidFill>
                  <a:schemeClr val="dk1"/>
                </a:solidFill>
                <a:highlight>
                  <a:srgbClr val="FFFF00"/>
                </a:highlight>
              </a:rPr>
              <a:t>FILTER(WHERE i.item_status_code = '-')</a:t>
            </a:r>
            <a:r>
              <a:rPr lang="en" sz="2400">
                <a:solidFill>
                  <a:schemeClr val="dk1"/>
                </a:solidFill>
              </a:rPr>
              <a:t> AS total_available,</a:t>
            </a:r>
            <a:endParaRPr sz="2400">
              <a:solidFill>
                <a:schemeClr val="dk1"/>
              </a:solidFill>
            </a:endParaRPr>
          </a:p>
          <a:p>
            <a:pPr marL="0" lvl="0" indent="0" algn="l" rtl="0">
              <a:lnSpc>
                <a:spcPct val="100000"/>
              </a:lnSpc>
              <a:spcBef>
                <a:spcPts val="0"/>
              </a:spcBef>
              <a:spcAft>
                <a:spcPts val="0"/>
              </a:spcAft>
              <a:buClr>
                <a:schemeClr val="dk1"/>
              </a:buClr>
              <a:buSzPct val="45833"/>
              <a:buFont typeface="Arial"/>
              <a:buNone/>
            </a:pPr>
            <a:r>
              <a:rPr lang="en" sz="2400">
                <a:solidFill>
                  <a:schemeClr val="dk1"/>
                </a:solidFill>
              </a:rPr>
              <a:t>    COUNT(i.id) </a:t>
            </a:r>
            <a:r>
              <a:rPr lang="en" sz="2400">
                <a:solidFill>
                  <a:schemeClr val="dk1"/>
                </a:solidFill>
                <a:highlight>
                  <a:srgbClr val="FFFF00"/>
                </a:highlight>
              </a:rPr>
              <a:t>FILTER(WHERE i.item_status_code = 'm')</a:t>
            </a:r>
            <a:r>
              <a:rPr lang="en" sz="2400">
                <a:solidFill>
                  <a:schemeClr val="dk1"/>
                </a:solidFill>
              </a:rPr>
              <a:t> AS total_missing,</a:t>
            </a:r>
            <a:endParaRPr sz="2400">
              <a:solidFill>
                <a:schemeClr val="dk1"/>
              </a:solidFill>
            </a:endParaRPr>
          </a:p>
          <a:p>
            <a:pPr marL="0" lvl="0" indent="0" algn="l" rtl="0">
              <a:lnSpc>
                <a:spcPct val="100000"/>
              </a:lnSpc>
              <a:spcBef>
                <a:spcPts val="0"/>
              </a:spcBef>
              <a:spcAft>
                <a:spcPts val="0"/>
              </a:spcAft>
              <a:buClr>
                <a:schemeClr val="dk1"/>
              </a:buClr>
              <a:buSzPct val="45833"/>
              <a:buFont typeface="Arial"/>
              <a:buNone/>
            </a:pPr>
            <a:r>
              <a:rPr lang="en" sz="2400">
                <a:solidFill>
                  <a:schemeClr val="dk1"/>
                </a:solidFill>
              </a:rPr>
              <a:t>    COUNT(i.id) </a:t>
            </a:r>
            <a:r>
              <a:rPr lang="en" sz="2400">
                <a:solidFill>
                  <a:schemeClr val="dk1"/>
                </a:solidFill>
                <a:highlight>
                  <a:srgbClr val="FFFF00"/>
                </a:highlight>
              </a:rPr>
              <a:t>FILTER(WHERE i.item_status_code = 'n')</a:t>
            </a:r>
            <a:r>
              <a:rPr lang="en" sz="2400">
                <a:solidFill>
                  <a:schemeClr val="dk1"/>
                </a:solidFill>
              </a:rPr>
              <a:t> AS total_billed</a:t>
            </a:r>
            <a:endParaRPr sz="2400">
              <a:solidFill>
                <a:schemeClr val="dk1"/>
              </a:solidFill>
            </a:endParaRPr>
          </a:p>
          <a:p>
            <a:pPr marL="0" lvl="0" indent="0" algn="l" rtl="0">
              <a:lnSpc>
                <a:spcPct val="100000"/>
              </a:lnSpc>
              <a:spcBef>
                <a:spcPts val="0"/>
              </a:spcBef>
              <a:spcAft>
                <a:spcPts val="0"/>
              </a:spcAft>
              <a:buClr>
                <a:schemeClr val="dk1"/>
              </a:buClr>
              <a:buSzPct val="45833"/>
              <a:buFont typeface="Arial"/>
              <a:buNone/>
            </a:pPr>
            <a:endParaRPr sz="2400">
              <a:solidFill>
                <a:schemeClr val="dk1"/>
              </a:solidFill>
            </a:endParaRPr>
          </a:p>
          <a:p>
            <a:pPr marL="0" lvl="0" indent="0" algn="l" rtl="0">
              <a:lnSpc>
                <a:spcPct val="100000"/>
              </a:lnSpc>
              <a:spcBef>
                <a:spcPts val="0"/>
              </a:spcBef>
              <a:spcAft>
                <a:spcPts val="0"/>
              </a:spcAft>
              <a:buClr>
                <a:schemeClr val="dk1"/>
              </a:buClr>
              <a:buSzPct val="45833"/>
              <a:buFont typeface="Arial"/>
              <a:buNone/>
            </a:pPr>
            <a:r>
              <a:rPr lang="en" sz="2400">
                <a:solidFill>
                  <a:schemeClr val="dk1"/>
                </a:solidFill>
              </a:rPr>
              <a:t>FROM </a:t>
            </a:r>
            <a:endParaRPr sz="2400">
              <a:solidFill>
                <a:schemeClr val="dk1"/>
              </a:solidFill>
            </a:endParaRPr>
          </a:p>
          <a:p>
            <a:pPr marL="0" lvl="0" indent="0" algn="l" rtl="0">
              <a:lnSpc>
                <a:spcPct val="100000"/>
              </a:lnSpc>
              <a:spcBef>
                <a:spcPts val="0"/>
              </a:spcBef>
              <a:spcAft>
                <a:spcPts val="0"/>
              </a:spcAft>
              <a:buClr>
                <a:schemeClr val="dk1"/>
              </a:buClr>
              <a:buSzPct val="45833"/>
              <a:buFont typeface="Arial"/>
              <a:buNone/>
            </a:pPr>
            <a:r>
              <a:rPr lang="en" sz="2400">
                <a:solidFill>
                  <a:schemeClr val="dk1"/>
                </a:solidFill>
              </a:rPr>
              <a:t>    sierra_view.item_record  i</a:t>
            </a:r>
            <a:endParaRPr sz="2400">
              <a:solidFill>
                <a:schemeClr val="dk1"/>
              </a:solidFill>
            </a:endParaRPr>
          </a:p>
          <a:p>
            <a:pPr marL="0" lvl="0" indent="0" algn="l" rtl="0">
              <a:lnSpc>
                <a:spcPct val="100000"/>
              </a:lnSpc>
              <a:spcBef>
                <a:spcPts val="0"/>
              </a:spcBef>
              <a:spcAft>
                <a:spcPts val="0"/>
              </a:spcAft>
              <a:buClr>
                <a:schemeClr val="dk1"/>
              </a:buClr>
              <a:buSzPct val="45833"/>
              <a:buFont typeface="Arial"/>
              <a:buNone/>
            </a:pPr>
            <a:endParaRPr sz="2400">
              <a:solidFill>
                <a:schemeClr val="dk1"/>
              </a:solidFill>
            </a:endParaRPr>
          </a:p>
          <a:p>
            <a:pPr marL="0" lvl="0" indent="0" algn="l" rtl="0">
              <a:lnSpc>
                <a:spcPct val="100000"/>
              </a:lnSpc>
              <a:spcBef>
                <a:spcPts val="0"/>
              </a:spcBef>
              <a:spcAft>
                <a:spcPts val="0"/>
              </a:spcAft>
              <a:buClr>
                <a:schemeClr val="dk1"/>
              </a:buClr>
              <a:buSzPct val="45833"/>
              <a:buFont typeface="Arial"/>
              <a:buNone/>
            </a:pPr>
            <a:r>
              <a:rPr lang="en" sz="2400">
                <a:solidFill>
                  <a:schemeClr val="dk1"/>
                </a:solidFill>
              </a:rPr>
              <a:t>GROUP BY 1</a:t>
            </a:r>
            <a:endParaRPr sz="2400">
              <a:solidFill>
                <a:schemeClr val="dk1"/>
              </a:solidFill>
            </a:endParaRPr>
          </a:p>
          <a:p>
            <a:pPr marL="0" lvl="0" indent="0" algn="l" rtl="0">
              <a:lnSpc>
                <a:spcPct val="100000"/>
              </a:lnSpc>
              <a:spcBef>
                <a:spcPts val="0"/>
              </a:spcBef>
              <a:spcAft>
                <a:spcPts val="0"/>
              </a:spcAft>
              <a:buClr>
                <a:schemeClr val="dk1"/>
              </a:buClr>
              <a:buSzPct val="45833"/>
              <a:buFont typeface="Arial"/>
              <a:buNone/>
            </a:pPr>
            <a:r>
              <a:rPr lang="en" sz="2400">
                <a:solidFill>
                  <a:schemeClr val="dk1"/>
                </a:solidFill>
              </a:rPr>
              <a:t>ORDER BY 1;</a:t>
            </a:r>
            <a:endParaRPr/>
          </a:p>
        </p:txBody>
      </p:sp>
      <p:pic>
        <p:nvPicPr>
          <p:cNvPr id="458" name="Google Shape;458;p65"/>
          <p:cNvPicPr preferRelativeResize="0"/>
          <p:nvPr/>
        </p:nvPicPr>
        <p:blipFill>
          <a:blip r:embed="rId3">
            <a:alphaModFix/>
          </a:blip>
          <a:stretch>
            <a:fillRect/>
          </a:stretch>
        </p:blipFill>
        <p:spPr>
          <a:xfrm>
            <a:off x="5243550" y="2819975"/>
            <a:ext cx="3698050" cy="2265050"/>
          </a:xfrm>
          <a:prstGeom prst="rect">
            <a:avLst/>
          </a:prstGeom>
          <a:noFill/>
          <a:ln>
            <a:noFill/>
          </a:ln>
          <a:effectLst>
            <a:outerShdw blurRad="57150" dist="19050" dir="5400000" algn="bl" rotWithShape="0">
              <a:srgbClr val="000000">
                <a:alpha val="50000"/>
              </a:srgbClr>
            </a:outerShdw>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1"/>
          <p:cNvSpPr txBox="1">
            <a:spLocks noGrp="1"/>
          </p:cNvSpPr>
          <p:nvPr>
            <p:ph type="title"/>
          </p:nvPr>
        </p:nvSpPr>
        <p:spPr>
          <a:xfrm>
            <a:off x="387424" y="504993"/>
            <a:ext cx="8312700" cy="552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2100"/>
              <a:buFont typeface="Arial"/>
              <a:buNone/>
            </a:pPr>
            <a:r>
              <a:rPr lang="en"/>
              <a:t>Overview</a:t>
            </a:r>
            <a:endParaRPr/>
          </a:p>
        </p:txBody>
      </p:sp>
      <p:sp>
        <p:nvSpPr>
          <p:cNvPr id="108" name="Google Shape;108;p21"/>
          <p:cNvSpPr txBox="1">
            <a:spLocks noGrp="1"/>
          </p:cNvSpPr>
          <p:nvPr>
            <p:ph type="body" idx="1"/>
          </p:nvPr>
        </p:nvSpPr>
        <p:spPr>
          <a:xfrm>
            <a:off x="387424" y="1321723"/>
            <a:ext cx="8312700" cy="3311100"/>
          </a:xfrm>
          <a:prstGeom prst="rect">
            <a:avLst/>
          </a:prstGeom>
          <a:noFill/>
          <a:ln>
            <a:noFill/>
          </a:ln>
        </p:spPr>
        <p:txBody>
          <a:bodyPr spcFirstLastPara="1" wrap="square" lIns="91425" tIns="45700" rIns="91425" bIns="45700" anchor="t" anchorCtr="0">
            <a:normAutofit/>
          </a:bodyPr>
          <a:lstStyle/>
          <a:p>
            <a:pPr marL="342900" lvl="0" indent="-327660" algn="l" rtl="0">
              <a:lnSpc>
                <a:spcPct val="90000"/>
              </a:lnSpc>
              <a:spcBef>
                <a:spcPts val="0"/>
              </a:spcBef>
              <a:spcAft>
                <a:spcPts val="0"/>
              </a:spcAft>
              <a:buClr>
                <a:schemeClr val="dk1"/>
              </a:buClr>
              <a:buSzPct val="177777"/>
              <a:buFont typeface="Times New Roman"/>
              <a:buChar char="▪"/>
            </a:pPr>
            <a:r>
              <a:rPr lang="en" sz="1800"/>
              <a:t>Views Not Tables</a:t>
            </a:r>
            <a:endParaRPr/>
          </a:p>
          <a:p>
            <a:pPr marL="342900" lvl="0" indent="-139700" algn="l" rtl="0">
              <a:lnSpc>
                <a:spcPct val="90000"/>
              </a:lnSpc>
              <a:spcBef>
                <a:spcPts val="0"/>
              </a:spcBef>
              <a:spcAft>
                <a:spcPts val="0"/>
              </a:spcAft>
              <a:buClr>
                <a:schemeClr val="dk1"/>
              </a:buClr>
              <a:buSzPct val="177777"/>
              <a:buFont typeface="Times New Roman"/>
              <a:buNone/>
            </a:pPr>
            <a:endParaRPr sz="1800"/>
          </a:p>
          <a:p>
            <a:pPr marL="342900" lvl="0" indent="-327660" algn="l" rtl="0">
              <a:lnSpc>
                <a:spcPct val="90000"/>
              </a:lnSpc>
              <a:spcBef>
                <a:spcPts val="640"/>
              </a:spcBef>
              <a:spcAft>
                <a:spcPts val="0"/>
              </a:spcAft>
              <a:buClr>
                <a:schemeClr val="dk1"/>
              </a:buClr>
              <a:buSzPct val="177777"/>
              <a:buFont typeface="Times New Roman"/>
              <a:buChar char="▪"/>
            </a:pPr>
            <a:r>
              <a:rPr lang="en" sz="1800"/>
              <a:t>360 tables </a:t>
            </a:r>
            <a:endParaRPr sz="1800"/>
          </a:p>
          <a:p>
            <a:pPr marL="742950" lvl="1" indent="-272415" algn="l" rtl="0">
              <a:lnSpc>
                <a:spcPct val="90000"/>
              </a:lnSpc>
              <a:spcBef>
                <a:spcPts val="560"/>
              </a:spcBef>
              <a:spcAft>
                <a:spcPts val="0"/>
              </a:spcAft>
              <a:buClr>
                <a:schemeClr val="dk1"/>
              </a:buClr>
              <a:buSzPct val="155555"/>
              <a:buFont typeface="Times New Roman"/>
              <a:buChar char="▪"/>
            </a:pPr>
            <a:r>
              <a:rPr lang="en" sz="1800"/>
              <a:t>2780 columns</a:t>
            </a:r>
            <a:endParaRPr sz="1800"/>
          </a:p>
          <a:p>
            <a:pPr marL="342900" lvl="0" indent="-139700" algn="l" rtl="0">
              <a:lnSpc>
                <a:spcPct val="90000"/>
              </a:lnSpc>
              <a:spcBef>
                <a:spcPts val="640"/>
              </a:spcBef>
              <a:spcAft>
                <a:spcPts val="0"/>
              </a:spcAft>
              <a:buClr>
                <a:schemeClr val="dk1"/>
              </a:buClr>
              <a:buSzPct val="177777"/>
              <a:buFont typeface="Times New Roman"/>
              <a:buNone/>
            </a:pPr>
            <a:endParaRPr sz="1800"/>
          </a:p>
          <a:p>
            <a:pPr marL="342900" lvl="0" indent="-327660" algn="l" rtl="0">
              <a:lnSpc>
                <a:spcPct val="90000"/>
              </a:lnSpc>
              <a:spcBef>
                <a:spcPts val="640"/>
              </a:spcBef>
              <a:spcAft>
                <a:spcPts val="0"/>
              </a:spcAft>
              <a:buClr>
                <a:schemeClr val="dk1"/>
              </a:buClr>
              <a:buSzPct val="177777"/>
              <a:buFont typeface="Times New Roman"/>
              <a:buChar char="▪"/>
            </a:pPr>
            <a:r>
              <a:rPr lang="en" sz="1800"/>
              <a:t>How to reference a field</a:t>
            </a:r>
            <a:endParaRPr/>
          </a:p>
          <a:p>
            <a:pPr marL="742950" lvl="1" indent="-272415" algn="l" rtl="0">
              <a:lnSpc>
                <a:spcPct val="90000"/>
              </a:lnSpc>
              <a:spcBef>
                <a:spcPts val="560"/>
              </a:spcBef>
              <a:spcAft>
                <a:spcPts val="0"/>
              </a:spcAft>
              <a:buClr>
                <a:schemeClr val="dk1"/>
              </a:buClr>
              <a:buSzPct val="155555"/>
              <a:buFont typeface="Times New Roman"/>
              <a:buChar char="▪"/>
            </a:pPr>
            <a:r>
              <a:rPr lang="en" sz="1800"/>
              <a:t>schema.table.column</a:t>
            </a:r>
            <a:endParaRPr sz="1800"/>
          </a:p>
          <a:p>
            <a:pPr marL="742950" lvl="1" indent="-272415" algn="l" rtl="0">
              <a:lnSpc>
                <a:spcPct val="90000"/>
              </a:lnSpc>
              <a:spcBef>
                <a:spcPts val="560"/>
              </a:spcBef>
              <a:spcAft>
                <a:spcPts val="0"/>
              </a:spcAft>
              <a:buClr>
                <a:schemeClr val="dk1"/>
              </a:buClr>
              <a:buSzPct val="155555"/>
              <a:buFont typeface="Times New Roman"/>
              <a:buChar char="▪"/>
            </a:pPr>
            <a:r>
              <a:rPr lang="en" sz="1800"/>
              <a:t>sierra_view.item_record.id</a:t>
            </a:r>
            <a:endParaRPr sz="1800"/>
          </a:p>
          <a:p>
            <a:pPr marL="1143000" lvl="2" indent="-217169" algn="l" rtl="0">
              <a:lnSpc>
                <a:spcPct val="90000"/>
              </a:lnSpc>
              <a:spcBef>
                <a:spcPts val="480"/>
              </a:spcBef>
              <a:spcAft>
                <a:spcPts val="0"/>
              </a:spcAft>
              <a:buClr>
                <a:schemeClr val="dk1"/>
              </a:buClr>
              <a:buSzPct val="133333"/>
              <a:buFont typeface="Times New Roman"/>
              <a:buChar char="▪"/>
            </a:pPr>
            <a:r>
              <a:rPr lang="en" sz="1800"/>
              <a:t>Only other schema you can access is pg_catalog</a:t>
            </a:r>
            <a:endParaRPr sz="1800"/>
          </a:p>
          <a:p>
            <a:pPr marL="342900" lvl="0" indent="-139700" algn="l" rtl="0">
              <a:lnSpc>
                <a:spcPct val="90000"/>
              </a:lnSpc>
              <a:spcBef>
                <a:spcPts val="640"/>
              </a:spcBef>
              <a:spcAft>
                <a:spcPts val="0"/>
              </a:spcAft>
              <a:buClr>
                <a:schemeClr val="dk1"/>
              </a:buClr>
              <a:buSzPct val="177777"/>
              <a:buFont typeface="Times New Roman"/>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66"/>
          <p:cNvSpPr txBox="1">
            <a:spLocks noGrp="1"/>
          </p:cNvSpPr>
          <p:nvPr>
            <p:ph type="body" idx="1"/>
          </p:nvPr>
        </p:nvSpPr>
        <p:spPr>
          <a:xfrm>
            <a:off x="387424" y="1321723"/>
            <a:ext cx="8312700" cy="3311100"/>
          </a:xfrm>
          <a:prstGeom prst="rect">
            <a:avLst/>
          </a:prstGeom>
          <a:noFill/>
          <a:ln>
            <a:noFill/>
          </a:ln>
        </p:spPr>
        <p:txBody>
          <a:bodyPr spcFirstLastPara="1" wrap="square" lIns="91425" tIns="45700" rIns="91425" bIns="45700" anchor="t" anchorCtr="0">
            <a:normAutofit fontScale="40000" lnSpcReduction="20000"/>
          </a:bodyPr>
          <a:lstStyle/>
          <a:p>
            <a:pPr marL="0" lvl="0" indent="0" algn="l" rtl="0">
              <a:lnSpc>
                <a:spcPct val="100000"/>
              </a:lnSpc>
              <a:spcBef>
                <a:spcPts val="0"/>
              </a:spcBef>
              <a:spcAft>
                <a:spcPts val="0"/>
              </a:spcAft>
              <a:buClr>
                <a:schemeClr val="dk1"/>
              </a:buClr>
              <a:buSzPct val="45833"/>
              <a:buFont typeface="Arial"/>
              <a:buNone/>
            </a:pPr>
            <a:r>
              <a:rPr lang="en" sz="2400" dirty="0">
                <a:solidFill>
                  <a:schemeClr val="dk1"/>
                </a:solidFill>
              </a:rPr>
              <a:t>SELECT </a:t>
            </a:r>
            <a:endParaRPr sz="2400" dirty="0">
              <a:solidFill>
                <a:schemeClr val="dk1"/>
              </a:solidFill>
            </a:endParaRPr>
          </a:p>
          <a:p>
            <a:pPr marL="0" lvl="0" indent="0" algn="l" rtl="0">
              <a:lnSpc>
                <a:spcPct val="100000"/>
              </a:lnSpc>
              <a:spcBef>
                <a:spcPts val="0"/>
              </a:spcBef>
              <a:spcAft>
                <a:spcPts val="0"/>
              </a:spcAft>
              <a:buClr>
                <a:schemeClr val="dk1"/>
              </a:buClr>
              <a:buSzPct val="45833"/>
              <a:buFont typeface="Arial"/>
              <a:buNone/>
            </a:pPr>
            <a:r>
              <a:rPr lang="en" sz="2400" dirty="0">
                <a:solidFill>
                  <a:schemeClr val="dk1"/>
                </a:solidFill>
              </a:rPr>
              <a:t>    </a:t>
            </a:r>
            <a:r>
              <a:rPr lang="en" sz="2400" dirty="0">
                <a:solidFill>
                  <a:schemeClr val="dk1"/>
                </a:solidFill>
                <a:highlight>
                  <a:srgbClr val="FFFFFF"/>
                </a:highlight>
              </a:rPr>
              <a:t>i.location_code</a:t>
            </a:r>
            <a:r>
              <a:rPr lang="en" sz="2400" dirty="0">
                <a:solidFill>
                  <a:schemeClr val="dk1"/>
                </a:solidFill>
              </a:rPr>
              <a:t>,</a:t>
            </a:r>
            <a:endParaRPr sz="2400" dirty="0">
              <a:solidFill>
                <a:schemeClr val="dk1"/>
              </a:solidFill>
            </a:endParaRPr>
          </a:p>
          <a:p>
            <a:pPr marL="0" lvl="0" indent="0" algn="l" rtl="0">
              <a:lnSpc>
                <a:spcPct val="100000"/>
              </a:lnSpc>
              <a:spcBef>
                <a:spcPts val="0"/>
              </a:spcBef>
              <a:spcAft>
                <a:spcPts val="0"/>
              </a:spcAft>
              <a:buClr>
                <a:schemeClr val="dk1"/>
              </a:buClr>
              <a:buSzPct val="45833"/>
              <a:buFont typeface="Arial"/>
              <a:buNone/>
            </a:pPr>
            <a:r>
              <a:rPr lang="en" sz="2400" dirty="0">
                <a:solidFill>
                  <a:schemeClr val="dk1"/>
                </a:solidFill>
              </a:rPr>
              <a:t>    COUNT(i.id) AS total_items,</a:t>
            </a:r>
            <a:endParaRPr sz="2400" dirty="0">
              <a:solidFill>
                <a:schemeClr val="dk1"/>
              </a:solidFill>
            </a:endParaRPr>
          </a:p>
          <a:p>
            <a:pPr marL="0" lvl="0" indent="0" algn="l" rtl="0">
              <a:lnSpc>
                <a:spcPct val="100000"/>
              </a:lnSpc>
              <a:spcBef>
                <a:spcPts val="0"/>
              </a:spcBef>
              <a:spcAft>
                <a:spcPts val="0"/>
              </a:spcAft>
              <a:buClr>
                <a:schemeClr val="dk1"/>
              </a:buClr>
              <a:buSzPct val="45833"/>
              <a:buFont typeface="Arial"/>
              <a:buNone/>
            </a:pPr>
            <a:r>
              <a:rPr lang="en" sz="2400" dirty="0">
                <a:solidFill>
                  <a:schemeClr val="dk1"/>
                </a:solidFill>
              </a:rPr>
              <a:t>    COUNT(i.id) FILTER(WHERE i.item_status_code = '-') AS total_available,</a:t>
            </a:r>
            <a:endParaRPr sz="2400" dirty="0">
              <a:solidFill>
                <a:schemeClr val="dk1"/>
              </a:solidFill>
            </a:endParaRPr>
          </a:p>
          <a:p>
            <a:pPr marL="0" lvl="0" indent="0" algn="l" rtl="0">
              <a:lnSpc>
                <a:spcPct val="100000"/>
              </a:lnSpc>
              <a:spcBef>
                <a:spcPts val="0"/>
              </a:spcBef>
              <a:spcAft>
                <a:spcPts val="0"/>
              </a:spcAft>
              <a:buClr>
                <a:schemeClr val="dk1"/>
              </a:buClr>
              <a:buSzPct val="45833"/>
              <a:buFont typeface="Arial"/>
              <a:buNone/>
            </a:pPr>
            <a:r>
              <a:rPr lang="en" sz="2400" dirty="0">
                <a:solidFill>
                  <a:schemeClr val="dk1"/>
                </a:solidFill>
              </a:rPr>
              <a:t>    COUNT(i.id) FILTER(WHERE i.item_status_code = 'm') AS total_missing,</a:t>
            </a:r>
            <a:endParaRPr sz="2400" dirty="0">
              <a:solidFill>
                <a:schemeClr val="dk1"/>
              </a:solidFill>
            </a:endParaRPr>
          </a:p>
          <a:p>
            <a:pPr marL="0" lvl="0" indent="0" algn="l" rtl="0">
              <a:lnSpc>
                <a:spcPct val="100000"/>
              </a:lnSpc>
              <a:spcBef>
                <a:spcPts val="0"/>
              </a:spcBef>
              <a:spcAft>
                <a:spcPts val="0"/>
              </a:spcAft>
              <a:buClr>
                <a:schemeClr val="dk1"/>
              </a:buClr>
              <a:buSzPct val="45833"/>
              <a:buFont typeface="Arial"/>
              <a:buNone/>
            </a:pPr>
            <a:r>
              <a:rPr lang="en" sz="2400" dirty="0">
                <a:solidFill>
                  <a:schemeClr val="dk1"/>
                </a:solidFill>
              </a:rPr>
              <a:t>    COUNT(i.id) FILTER(WHERE i.item_status_code = 'n') AS total_billed</a:t>
            </a:r>
            <a:endParaRPr sz="2400" dirty="0">
              <a:solidFill>
                <a:schemeClr val="dk1"/>
              </a:solidFill>
            </a:endParaRPr>
          </a:p>
          <a:p>
            <a:pPr marL="0" lvl="0" indent="0" algn="l" rtl="0">
              <a:lnSpc>
                <a:spcPct val="100000"/>
              </a:lnSpc>
              <a:spcBef>
                <a:spcPts val="0"/>
              </a:spcBef>
              <a:spcAft>
                <a:spcPts val="0"/>
              </a:spcAft>
              <a:buClr>
                <a:schemeClr val="dk1"/>
              </a:buClr>
              <a:buSzPct val="45833"/>
              <a:buFont typeface="Arial"/>
              <a:buNone/>
            </a:pPr>
            <a:endParaRPr sz="2400" dirty="0">
              <a:solidFill>
                <a:schemeClr val="dk1"/>
              </a:solidFill>
            </a:endParaRPr>
          </a:p>
          <a:p>
            <a:pPr marL="0" lvl="0" indent="0" algn="l" rtl="0">
              <a:lnSpc>
                <a:spcPct val="100000"/>
              </a:lnSpc>
              <a:spcBef>
                <a:spcPts val="0"/>
              </a:spcBef>
              <a:spcAft>
                <a:spcPts val="0"/>
              </a:spcAft>
              <a:buClr>
                <a:schemeClr val="dk1"/>
              </a:buClr>
              <a:buSzPct val="45833"/>
              <a:buFont typeface="Arial"/>
              <a:buNone/>
            </a:pPr>
            <a:r>
              <a:rPr lang="en" sz="2400" dirty="0">
                <a:solidFill>
                  <a:schemeClr val="dk1"/>
                </a:solidFill>
              </a:rPr>
              <a:t>FROM </a:t>
            </a:r>
            <a:endParaRPr sz="2400" dirty="0">
              <a:solidFill>
                <a:schemeClr val="dk1"/>
              </a:solidFill>
            </a:endParaRPr>
          </a:p>
          <a:p>
            <a:pPr marL="0" lvl="0" indent="0" algn="l" rtl="0">
              <a:lnSpc>
                <a:spcPct val="100000"/>
              </a:lnSpc>
              <a:spcBef>
                <a:spcPts val="0"/>
              </a:spcBef>
              <a:spcAft>
                <a:spcPts val="0"/>
              </a:spcAft>
              <a:buClr>
                <a:schemeClr val="dk1"/>
              </a:buClr>
              <a:buSzPct val="45833"/>
              <a:buFont typeface="Arial"/>
              <a:buNone/>
            </a:pPr>
            <a:r>
              <a:rPr lang="en" sz="2400" dirty="0">
                <a:solidFill>
                  <a:schemeClr val="dk1"/>
                </a:solidFill>
              </a:rPr>
              <a:t>    sierra_view.item_record  i</a:t>
            </a:r>
            <a:endParaRPr sz="2400" dirty="0">
              <a:solidFill>
                <a:schemeClr val="dk1"/>
              </a:solidFill>
            </a:endParaRPr>
          </a:p>
          <a:p>
            <a:pPr marL="0" lvl="0" indent="0" algn="l" rtl="0">
              <a:lnSpc>
                <a:spcPct val="100000"/>
              </a:lnSpc>
              <a:spcBef>
                <a:spcPts val="0"/>
              </a:spcBef>
              <a:spcAft>
                <a:spcPts val="0"/>
              </a:spcAft>
              <a:buClr>
                <a:schemeClr val="dk1"/>
              </a:buClr>
              <a:buSzPct val="45833"/>
              <a:buFont typeface="Arial"/>
              <a:buNone/>
            </a:pPr>
            <a:endParaRPr sz="2400" dirty="0">
              <a:solidFill>
                <a:schemeClr val="dk1"/>
              </a:solidFill>
            </a:endParaRPr>
          </a:p>
          <a:p>
            <a:pPr marL="0" lvl="0" indent="0" algn="l" rtl="0">
              <a:lnSpc>
                <a:spcPct val="100000"/>
              </a:lnSpc>
              <a:spcBef>
                <a:spcPts val="0"/>
              </a:spcBef>
              <a:spcAft>
                <a:spcPts val="0"/>
              </a:spcAft>
              <a:buClr>
                <a:schemeClr val="dk1"/>
              </a:buClr>
              <a:buSzPct val="45833"/>
              <a:buFont typeface="Arial"/>
              <a:buNone/>
            </a:pPr>
            <a:r>
              <a:rPr lang="en" sz="2400" dirty="0">
                <a:solidFill>
                  <a:schemeClr val="dk1"/>
                </a:solidFill>
              </a:rPr>
              <a:t>GROUP BY 1</a:t>
            </a:r>
            <a:endParaRPr sz="2400" dirty="0">
              <a:solidFill>
                <a:schemeClr val="dk1"/>
              </a:solidFill>
            </a:endParaRPr>
          </a:p>
          <a:p>
            <a:pPr marL="0" lvl="0" indent="0" algn="l" rtl="0">
              <a:lnSpc>
                <a:spcPct val="100000"/>
              </a:lnSpc>
              <a:spcBef>
                <a:spcPts val="0"/>
              </a:spcBef>
              <a:spcAft>
                <a:spcPts val="0"/>
              </a:spcAft>
              <a:buClr>
                <a:schemeClr val="dk1"/>
              </a:buClr>
              <a:buSzPct val="45833"/>
              <a:buFont typeface="Arial"/>
              <a:buNone/>
            </a:pPr>
            <a:endParaRPr sz="2400" dirty="0">
              <a:solidFill>
                <a:schemeClr val="dk1"/>
              </a:solidFill>
            </a:endParaRPr>
          </a:p>
          <a:p>
            <a:pPr marL="0" lvl="0" indent="0" algn="l" rtl="0">
              <a:lnSpc>
                <a:spcPct val="100000"/>
              </a:lnSpc>
              <a:spcBef>
                <a:spcPts val="0"/>
              </a:spcBef>
              <a:spcAft>
                <a:spcPts val="0"/>
              </a:spcAft>
              <a:buClr>
                <a:schemeClr val="dk1"/>
              </a:buClr>
              <a:buSzPct val="45833"/>
              <a:buFont typeface="Arial"/>
              <a:buNone/>
            </a:pPr>
            <a:r>
              <a:rPr lang="en" sz="2400" dirty="0">
                <a:solidFill>
                  <a:schemeClr val="dk1"/>
                </a:solidFill>
                <a:highlight>
                  <a:srgbClr val="FFFF00"/>
                </a:highlight>
              </a:rPr>
              <a:t>UNION</a:t>
            </a:r>
            <a:endParaRPr sz="2400" dirty="0">
              <a:solidFill>
                <a:schemeClr val="dk1"/>
              </a:solidFill>
              <a:highlight>
                <a:srgbClr val="FFFF00"/>
              </a:highlight>
            </a:endParaRPr>
          </a:p>
          <a:p>
            <a:pPr marL="0" lvl="0" indent="0" algn="l" rtl="0">
              <a:lnSpc>
                <a:spcPct val="100000"/>
              </a:lnSpc>
              <a:spcBef>
                <a:spcPts val="0"/>
              </a:spcBef>
              <a:spcAft>
                <a:spcPts val="0"/>
              </a:spcAft>
              <a:buClr>
                <a:schemeClr val="dk1"/>
              </a:buClr>
              <a:buSzPct val="45833"/>
              <a:buFont typeface="Arial"/>
              <a:buNone/>
            </a:pPr>
            <a:endParaRPr sz="2400" dirty="0">
              <a:solidFill>
                <a:schemeClr val="dk1"/>
              </a:solidFill>
              <a:highlight>
                <a:srgbClr val="FFFF00"/>
              </a:highlight>
            </a:endParaRPr>
          </a:p>
          <a:p>
            <a:pPr marL="0" lvl="0" indent="0" algn="l" rtl="0">
              <a:lnSpc>
                <a:spcPct val="100000"/>
              </a:lnSpc>
              <a:spcBef>
                <a:spcPts val="0"/>
              </a:spcBef>
              <a:spcAft>
                <a:spcPts val="0"/>
              </a:spcAft>
              <a:buClr>
                <a:schemeClr val="dk1"/>
              </a:buClr>
              <a:buSzPct val="45833"/>
              <a:buFont typeface="Arial"/>
              <a:buNone/>
            </a:pPr>
            <a:r>
              <a:rPr lang="en" sz="2400" dirty="0">
                <a:solidFill>
                  <a:schemeClr val="dk1"/>
                </a:solidFill>
                <a:highlight>
                  <a:srgbClr val="FFFF00"/>
                </a:highlight>
              </a:rPr>
              <a:t>SELECT</a:t>
            </a:r>
            <a:endParaRPr sz="2400" dirty="0">
              <a:solidFill>
                <a:schemeClr val="dk1"/>
              </a:solidFill>
              <a:highlight>
                <a:srgbClr val="FFFF00"/>
              </a:highlight>
            </a:endParaRPr>
          </a:p>
          <a:p>
            <a:pPr marL="0" lvl="0" indent="0" algn="l" rtl="0">
              <a:lnSpc>
                <a:spcPct val="100000"/>
              </a:lnSpc>
              <a:spcBef>
                <a:spcPts val="0"/>
              </a:spcBef>
              <a:spcAft>
                <a:spcPts val="0"/>
              </a:spcAft>
              <a:buClr>
                <a:schemeClr val="dk1"/>
              </a:buClr>
              <a:buSzPct val="45833"/>
              <a:buFont typeface="Arial"/>
              <a:buNone/>
            </a:pPr>
            <a:r>
              <a:rPr lang="en" sz="2400" dirty="0">
                <a:solidFill>
                  <a:schemeClr val="dk1"/>
                </a:solidFill>
                <a:highlight>
                  <a:srgbClr val="FFFF00"/>
                </a:highlight>
              </a:rPr>
              <a:t>   'total',</a:t>
            </a:r>
            <a:endParaRPr sz="2400" dirty="0">
              <a:solidFill>
                <a:schemeClr val="dk1"/>
              </a:solidFill>
              <a:highlight>
                <a:srgbClr val="FFFF00"/>
              </a:highlight>
            </a:endParaRPr>
          </a:p>
          <a:p>
            <a:pPr marL="0" lvl="0" indent="0" algn="l" rtl="0">
              <a:lnSpc>
                <a:spcPct val="100000"/>
              </a:lnSpc>
              <a:spcBef>
                <a:spcPts val="0"/>
              </a:spcBef>
              <a:spcAft>
                <a:spcPts val="0"/>
              </a:spcAft>
              <a:buClr>
                <a:schemeClr val="dk1"/>
              </a:buClr>
              <a:buSzPct val="45833"/>
              <a:buFont typeface="Arial"/>
              <a:buNone/>
            </a:pPr>
            <a:r>
              <a:rPr lang="en" sz="2400" dirty="0">
                <a:solidFill>
                  <a:schemeClr val="dk1"/>
                </a:solidFill>
                <a:highlight>
                  <a:srgbClr val="FFFF00"/>
                </a:highlight>
              </a:rPr>
              <a:t>   COUNT(i.id) AS total_items,</a:t>
            </a:r>
            <a:endParaRPr sz="2400" dirty="0">
              <a:solidFill>
                <a:schemeClr val="dk1"/>
              </a:solidFill>
              <a:highlight>
                <a:srgbClr val="FFFF00"/>
              </a:highlight>
            </a:endParaRPr>
          </a:p>
          <a:p>
            <a:pPr marL="0" lvl="0" indent="0" algn="l" rtl="0">
              <a:lnSpc>
                <a:spcPct val="100000"/>
              </a:lnSpc>
              <a:spcBef>
                <a:spcPts val="0"/>
              </a:spcBef>
              <a:spcAft>
                <a:spcPts val="0"/>
              </a:spcAft>
              <a:buClr>
                <a:schemeClr val="dk1"/>
              </a:buClr>
              <a:buSzPct val="45833"/>
              <a:buFont typeface="Arial"/>
              <a:buNone/>
            </a:pPr>
            <a:r>
              <a:rPr lang="en" sz="2400" dirty="0">
                <a:solidFill>
                  <a:schemeClr val="dk1"/>
                </a:solidFill>
                <a:highlight>
                  <a:srgbClr val="FFFF00"/>
                </a:highlight>
              </a:rPr>
              <a:t>   COUNT(i.id) FILTER(WHERE i.item_status_code = '-') AS total_available,</a:t>
            </a:r>
            <a:endParaRPr sz="2400" dirty="0">
              <a:solidFill>
                <a:schemeClr val="dk1"/>
              </a:solidFill>
              <a:highlight>
                <a:srgbClr val="FFFF00"/>
              </a:highlight>
            </a:endParaRPr>
          </a:p>
          <a:p>
            <a:pPr marL="0" lvl="0" indent="0" algn="l" rtl="0">
              <a:lnSpc>
                <a:spcPct val="100000"/>
              </a:lnSpc>
              <a:spcBef>
                <a:spcPts val="0"/>
              </a:spcBef>
              <a:spcAft>
                <a:spcPts val="0"/>
              </a:spcAft>
              <a:buClr>
                <a:schemeClr val="dk1"/>
              </a:buClr>
              <a:buSzPct val="45833"/>
              <a:buFont typeface="Arial"/>
              <a:buNone/>
            </a:pPr>
            <a:r>
              <a:rPr lang="en" sz="2400" dirty="0">
                <a:solidFill>
                  <a:schemeClr val="dk1"/>
                </a:solidFill>
                <a:highlight>
                  <a:srgbClr val="FFFF00"/>
                </a:highlight>
              </a:rPr>
              <a:t>   COUNT(i.id) FILTER(WHERE i.item_status_code = 'm') AS total_missing,</a:t>
            </a:r>
            <a:endParaRPr sz="2400" dirty="0">
              <a:solidFill>
                <a:schemeClr val="dk1"/>
              </a:solidFill>
              <a:highlight>
                <a:srgbClr val="FFFF00"/>
              </a:highlight>
            </a:endParaRPr>
          </a:p>
          <a:p>
            <a:pPr marL="0" lvl="0" indent="0" algn="l" rtl="0">
              <a:lnSpc>
                <a:spcPct val="100000"/>
              </a:lnSpc>
              <a:spcBef>
                <a:spcPts val="0"/>
              </a:spcBef>
              <a:spcAft>
                <a:spcPts val="0"/>
              </a:spcAft>
              <a:buClr>
                <a:schemeClr val="dk1"/>
              </a:buClr>
              <a:buSzPct val="45833"/>
              <a:buFont typeface="Arial"/>
              <a:buNone/>
            </a:pPr>
            <a:r>
              <a:rPr lang="en" sz="2400" dirty="0">
                <a:solidFill>
                  <a:schemeClr val="dk1"/>
                </a:solidFill>
                <a:highlight>
                  <a:srgbClr val="FFFF00"/>
                </a:highlight>
              </a:rPr>
              <a:t>   COUNT(i.id) FILTER(WHERE i.item_status_code = 'n') AS total_billed</a:t>
            </a:r>
            <a:endParaRPr sz="2400" dirty="0">
              <a:solidFill>
                <a:schemeClr val="dk1"/>
              </a:solidFill>
              <a:highlight>
                <a:srgbClr val="FFFF00"/>
              </a:highlight>
            </a:endParaRPr>
          </a:p>
          <a:p>
            <a:pPr marL="0" lvl="0" indent="0" algn="l" rtl="0">
              <a:lnSpc>
                <a:spcPct val="100000"/>
              </a:lnSpc>
              <a:spcBef>
                <a:spcPts val="0"/>
              </a:spcBef>
              <a:spcAft>
                <a:spcPts val="0"/>
              </a:spcAft>
              <a:buClr>
                <a:schemeClr val="dk1"/>
              </a:buClr>
              <a:buSzPct val="45833"/>
              <a:buFont typeface="Arial"/>
              <a:buNone/>
            </a:pPr>
            <a:endParaRPr sz="2400" dirty="0">
              <a:solidFill>
                <a:schemeClr val="dk1"/>
              </a:solidFill>
              <a:highlight>
                <a:srgbClr val="FFFF00"/>
              </a:highlight>
            </a:endParaRPr>
          </a:p>
          <a:p>
            <a:pPr marL="0" lvl="0" indent="0" algn="l" rtl="0">
              <a:lnSpc>
                <a:spcPct val="100000"/>
              </a:lnSpc>
              <a:spcBef>
                <a:spcPts val="0"/>
              </a:spcBef>
              <a:spcAft>
                <a:spcPts val="0"/>
              </a:spcAft>
              <a:buClr>
                <a:schemeClr val="dk1"/>
              </a:buClr>
              <a:buSzPct val="45833"/>
              <a:buFont typeface="Arial"/>
              <a:buNone/>
            </a:pPr>
            <a:r>
              <a:rPr lang="en" sz="2400" dirty="0">
                <a:solidFill>
                  <a:schemeClr val="dk1"/>
                </a:solidFill>
                <a:highlight>
                  <a:srgbClr val="FFFF00"/>
                </a:highlight>
              </a:rPr>
              <a:t>FROM </a:t>
            </a:r>
            <a:endParaRPr sz="2400" dirty="0">
              <a:solidFill>
                <a:schemeClr val="dk1"/>
              </a:solidFill>
              <a:highlight>
                <a:srgbClr val="FFFF00"/>
              </a:highlight>
            </a:endParaRPr>
          </a:p>
          <a:p>
            <a:pPr marL="0" lvl="0" indent="0" algn="l" rtl="0">
              <a:lnSpc>
                <a:spcPct val="100000"/>
              </a:lnSpc>
              <a:spcBef>
                <a:spcPts val="0"/>
              </a:spcBef>
              <a:spcAft>
                <a:spcPts val="0"/>
              </a:spcAft>
              <a:buClr>
                <a:schemeClr val="dk1"/>
              </a:buClr>
              <a:buSzPct val="45833"/>
              <a:buFont typeface="Arial"/>
              <a:buNone/>
            </a:pPr>
            <a:r>
              <a:rPr lang="en" sz="2400" dirty="0">
                <a:solidFill>
                  <a:schemeClr val="dk1"/>
                </a:solidFill>
                <a:highlight>
                  <a:srgbClr val="FFFF00"/>
                </a:highlight>
              </a:rPr>
              <a:t>   sierra_view.item_record  i</a:t>
            </a:r>
            <a:endParaRPr sz="2400" dirty="0">
              <a:solidFill>
                <a:schemeClr val="dk1"/>
              </a:solidFill>
              <a:highlight>
                <a:srgbClr val="FFFF00"/>
              </a:highlight>
            </a:endParaRPr>
          </a:p>
          <a:p>
            <a:pPr marL="0" lvl="0" indent="0" algn="l" rtl="0">
              <a:lnSpc>
                <a:spcPct val="100000"/>
              </a:lnSpc>
              <a:spcBef>
                <a:spcPts val="0"/>
              </a:spcBef>
              <a:spcAft>
                <a:spcPts val="0"/>
              </a:spcAft>
              <a:buClr>
                <a:schemeClr val="dk1"/>
              </a:buClr>
              <a:buSzPct val="45833"/>
              <a:buFont typeface="Arial"/>
              <a:buNone/>
            </a:pPr>
            <a:endParaRPr sz="2400" dirty="0">
              <a:solidFill>
                <a:schemeClr val="dk1"/>
              </a:solidFill>
              <a:highlight>
                <a:srgbClr val="FFFF00"/>
              </a:highlight>
            </a:endParaRPr>
          </a:p>
          <a:p>
            <a:pPr marL="0" lvl="0" indent="0" algn="l" rtl="0">
              <a:lnSpc>
                <a:spcPct val="100000"/>
              </a:lnSpc>
              <a:spcBef>
                <a:spcPts val="0"/>
              </a:spcBef>
              <a:spcAft>
                <a:spcPts val="0"/>
              </a:spcAft>
              <a:buClr>
                <a:schemeClr val="dk1"/>
              </a:buClr>
              <a:buSzPct val="45833"/>
              <a:buFont typeface="Arial"/>
              <a:buNone/>
            </a:pPr>
            <a:r>
              <a:rPr lang="en" sz="2400" dirty="0">
                <a:solidFill>
                  <a:schemeClr val="dk1"/>
                </a:solidFill>
                <a:highlight>
                  <a:srgbClr val="FFFF00"/>
                </a:highlight>
              </a:rPr>
              <a:t>ORDER BY location_code</a:t>
            </a:r>
            <a:endParaRPr sz="2400" dirty="0">
              <a:solidFill>
                <a:schemeClr val="dk1"/>
              </a:solidFill>
              <a:highlight>
                <a:srgbClr val="FFFF00"/>
              </a:highlight>
            </a:endParaRPr>
          </a:p>
          <a:p>
            <a:pPr marL="0" lvl="0" indent="0" algn="l" rtl="0">
              <a:lnSpc>
                <a:spcPct val="100000"/>
              </a:lnSpc>
              <a:spcBef>
                <a:spcPts val="0"/>
              </a:spcBef>
              <a:spcAft>
                <a:spcPts val="0"/>
              </a:spcAft>
              <a:buClr>
                <a:schemeClr val="dk1"/>
              </a:buClr>
              <a:buSzPct val="45833"/>
              <a:buFont typeface="Arial"/>
              <a:buNone/>
            </a:pPr>
            <a:endParaRPr sz="2400" dirty="0">
              <a:solidFill>
                <a:schemeClr val="dk1"/>
              </a:solidFill>
            </a:endParaRPr>
          </a:p>
        </p:txBody>
      </p:sp>
      <p:sp>
        <p:nvSpPr>
          <p:cNvPr id="464" name="Google Shape;464;p66"/>
          <p:cNvSpPr txBox="1">
            <a:spLocks noGrp="1"/>
          </p:cNvSpPr>
          <p:nvPr>
            <p:ph type="title"/>
          </p:nvPr>
        </p:nvSpPr>
        <p:spPr>
          <a:xfrm>
            <a:off x="387424" y="504993"/>
            <a:ext cx="8312700" cy="552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2800"/>
              <a:buNone/>
            </a:pPr>
            <a:r>
              <a:rPr lang="en"/>
              <a:t>UNION: Adding a Total Row</a:t>
            </a:r>
            <a:endParaRPr/>
          </a:p>
        </p:txBody>
      </p:sp>
      <p:pic>
        <p:nvPicPr>
          <p:cNvPr id="465" name="Google Shape;465;p66"/>
          <p:cNvPicPr preferRelativeResize="0"/>
          <p:nvPr/>
        </p:nvPicPr>
        <p:blipFill>
          <a:blip r:embed="rId3">
            <a:alphaModFix/>
          </a:blip>
          <a:stretch>
            <a:fillRect/>
          </a:stretch>
        </p:blipFill>
        <p:spPr>
          <a:xfrm>
            <a:off x="4824248" y="1416449"/>
            <a:ext cx="4248901" cy="3060958"/>
          </a:xfrm>
          <a:prstGeom prst="rect">
            <a:avLst/>
          </a:prstGeom>
          <a:noFill/>
          <a:ln>
            <a:noFill/>
          </a:ln>
          <a:effectLst>
            <a:outerShdw blurRad="57150" dist="19050" dir="5400000" algn="bl" rotWithShape="0">
              <a:srgbClr val="000000">
                <a:alpha val="50000"/>
              </a:srgbClr>
            </a:outerShdw>
          </a:effec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Google Shape;470;p67"/>
          <p:cNvSpPr txBox="1">
            <a:spLocks noGrp="1"/>
          </p:cNvSpPr>
          <p:nvPr>
            <p:ph type="body" idx="1"/>
          </p:nvPr>
        </p:nvSpPr>
        <p:spPr>
          <a:xfrm>
            <a:off x="387424" y="1321723"/>
            <a:ext cx="8312700" cy="3311100"/>
          </a:xfrm>
          <a:prstGeom prst="rect">
            <a:avLst/>
          </a:prstGeom>
          <a:noFill/>
          <a:ln>
            <a:noFill/>
          </a:ln>
        </p:spPr>
        <p:txBody>
          <a:bodyPr spcFirstLastPara="1" wrap="square" lIns="91425" tIns="45700" rIns="91425" bIns="45700" anchor="t" anchorCtr="0">
            <a:normAutofit fontScale="25000" lnSpcReduction="20000"/>
          </a:bodyPr>
          <a:lstStyle/>
          <a:p>
            <a:pPr marL="0" lvl="0" indent="0" algn="l" rtl="0">
              <a:lnSpc>
                <a:spcPct val="100000"/>
              </a:lnSpc>
              <a:spcBef>
                <a:spcPts val="0"/>
              </a:spcBef>
              <a:spcAft>
                <a:spcPts val="0"/>
              </a:spcAft>
              <a:buClr>
                <a:schemeClr val="dk1"/>
              </a:buClr>
              <a:buSzPct val="45833"/>
              <a:buFont typeface="Arial"/>
              <a:buNone/>
            </a:pPr>
            <a:r>
              <a:rPr lang="en" sz="3600" dirty="0">
                <a:solidFill>
                  <a:schemeClr val="dk1"/>
                </a:solidFill>
                <a:highlight>
                  <a:srgbClr val="FFFF00"/>
                </a:highlight>
              </a:rPr>
              <a:t>SELECT *</a:t>
            </a:r>
            <a:endParaRPr sz="3600" dirty="0">
              <a:solidFill>
                <a:schemeClr val="dk1"/>
              </a:solidFill>
              <a:highlight>
                <a:srgbClr val="FFFF00"/>
              </a:highlight>
            </a:endParaRPr>
          </a:p>
          <a:p>
            <a:pPr marL="0" lvl="0" indent="0" algn="l" rtl="0">
              <a:lnSpc>
                <a:spcPct val="100000"/>
              </a:lnSpc>
              <a:spcBef>
                <a:spcPts val="0"/>
              </a:spcBef>
              <a:spcAft>
                <a:spcPts val="0"/>
              </a:spcAft>
              <a:buClr>
                <a:schemeClr val="dk1"/>
              </a:buClr>
              <a:buSzPct val="45833"/>
              <a:buFont typeface="Arial"/>
              <a:buNone/>
            </a:pPr>
            <a:r>
              <a:rPr lang="en" sz="3600" dirty="0">
                <a:solidFill>
                  <a:schemeClr val="dk1"/>
                </a:solidFill>
                <a:highlight>
                  <a:srgbClr val="FFFF00"/>
                </a:highlight>
              </a:rPr>
              <a:t>FROM(</a:t>
            </a:r>
            <a:endParaRPr sz="3600" dirty="0">
              <a:solidFill>
                <a:schemeClr val="dk1"/>
              </a:solidFill>
              <a:highlight>
                <a:srgbClr val="FFFF00"/>
              </a:highlight>
            </a:endParaRPr>
          </a:p>
          <a:p>
            <a:pPr marL="0" lvl="0" indent="0" algn="l" rtl="0">
              <a:lnSpc>
                <a:spcPct val="100000"/>
              </a:lnSpc>
              <a:spcBef>
                <a:spcPts val="0"/>
              </a:spcBef>
              <a:spcAft>
                <a:spcPts val="0"/>
              </a:spcAft>
              <a:buClr>
                <a:schemeClr val="dk1"/>
              </a:buClr>
              <a:buSzPct val="45833"/>
              <a:buFont typeface="Arial"/>
              <a:buNone/>
            </a:pPr>
            <a:r>
              <a:rPr lang="en" sz="3600" dirty="0">
                <a:solidFill>
                  <a:schemeClr val="dk1"/>
                </a:solidFill>
              </a:rPr>
              <a:t>SELECT </a:t>
            </a:r>
            <a:endParaRPr sz="3600" dirty="0">
              <a:solidFill>
                <a:schemeClr val="dk1"/>
              </a:solidFill>
            </a:endParaRPr>
          </a:p>
          <a:p>
            <a:pPr marL="0" lvl="0" indent="0" algn="l" rtl="0">
              <a:lnSpc>
                <a:spcPct val="100000"/>
              </a:lnSpc>
              <a:spcBef>
                <a:spcPts val="0"/>
              </a:spcBef>
              <a:spcAft>
                <a:spcPts val="0"/>
              </a:spcAft>
              <a:buClr>
                <a:schemeClr val="dk1"/>
              </a:buClr>
              <a:buSzPct val="45833"/>
              <a:buFont typeface="Arial"/>
              <a:buNone/>
            </a:pPr>
            <a:r>
              <a:rPr lang="en" sz="3600" dirty="0">
                <a:solidFill>
                  <a:schemeClr val="dk1"/>
                </a:solidFill>
              </a:rPr>
              <a:t>    </a:t>
            </a:r>
            <a:r>
              <a:rPr lang="en" sz="3600" dirty="0">
                <a:solidFill>
                  <a:schemeClr val="dk1"/>
                </a:solidFill>
                <a:highlight>
                  <a:srgbClr val="FFFFFF"/>
                </a:highlight>
              </a:rPr>
              <a:t>i.location_code</a:t>
            </a:r>
            <a:r>
              <a:rPr lang="en" sz="3600" dirty="0">
                <a:solidFill>
                  <a:schemeClr val="dk1"/>
                </a:solidFill>
              </a:rPr>
              <a:t>,</a:t>
            </a:r>
            <a:endParaRPr sz="3600" dirty="0">
              <a:solidFill>
                <a:schemeClr val="dk1"/>
              </a:solidFill>
            </a:endParaRPr>
          </a:p>
          <a:p>
            <a:pPr marL="0" lvl="0" indent="0" algn="l" rtl="0">
              <a:lnSpc>
                <a:spcPct val="100000"/>
              </a:lnSpc>
              <a:spcBef>
                <a:spcPts val="0"/>
              </a:spcBef>
              <a:spcAft>
                <a:spcPts val="0"/>
              </a:spcAft>
              <a:buClr>
                <a:schemeClr val="dk1"/>
              </a:buClr>
              <a:buSzPct val="45833"/>
              <a:buFont typeface="Arial"/>
              <a:buNone/>
            </a:pPr>
            <a:r>
              <a:rPr lang="en" sz="3600" dirty="0">
                <a:solidFill>
                  <a:schemeClr val="dk1"/>
                </a:solidFill>
              </a:rPr>
              <a:t>    COUNT(i.id) AS total_items,</a:t>
            </a:r>
            <a:endParaRPr sz="3600" dirty="0">
              <a:solidFill>
                <a:schemeClr val="dk1"/>
              </a:solidFill>
            </a:endParaRPr>
          </a:p>
          <a:p>
            <a:pPr marL="0" lvl="0" indent="0" algn="l" rtl="0">
              <a:lnSpc>
                <a:spcPct val="100000"/>
              </a:lnSpc>
              <a:spcBef>
                <a:spcPts val="0"/>
              </a:spcBef>
              <a:spcAft>
                <a:spcPts val="0"/>
              </a:spcAft>
              <a:buClr>
                <a:schemeClr val="dk1"/>
              </a:buClr>
              <a:buSzPct val="45833"/>
              <a:buFont typeface="Arial"/>
              <a:buNone/>
            </a:pPr>
            <a:r>
              <a:rPr lang="en" sz="3600" dirty="0">
                <a:solidFill>
                  <a:schemeClr val="dk1"/>
                </a:solidFill>
              </a:rPr>
              <a:t>    COUNT(i.id) FILTER(WHERE i.item_status_code = '-') AS total_available,</a:t>
            </a:r>
            <a:endParaRPr sz="3600" dirty="0">
              <a:solidFill>
                <a:schemeClr val="dk1"/>
              </a:solidFill>
            </a:endParaRPr>
          </a:p>
          <a:p>
            <a:pPr marL="0" lvl="0" indent="0" algn="l" rtl="0">
              <a:lnSpc>
                <a:spcPct val="100000"/>
              </a:lnSpc>
              <a:spcBef>
                <a:spcPts val="0"/>
              </a:spcBef>
              <a:spcAft>
                <a:spcPts val="0"/>
              </a:spcAft>
              <a:buClr>
                <a:schemeClr val="dk1"/>
              </a:buClr>
              <a:buSzPct val="45833"/>
              <a:buFont typeface="Arial"/>
              <a:buNone/>
            </a:pPr>
            <a:r>
              <a:rPr lang="en" sz="3600" dirty="0">
                <a:solidFill>
                  <a:schemeClr val="dk1"/>
                </a:solidFill>
              </a:rPr>
              <a:t>    COUNT(i.id) FILTER(WHERE i.item_status_code = 'm') AS total_missing,</a:t>
            </a:r>
            <a:endParaRPr sz="3600" dirty="0">
              <a:solidFill>
                <a:schemeClr val="dk1"/>
              </a:solidFill>
            </a:endParaRPr>
          </a:p>
          <a:p>
            <a:pPr marL="0" lvl="0" indent="0" algn="l" rtl="0">
              <a:lnSpc>
                <a:spcPct val="100000"/>
              </a:lnSpc>
              <a:spcBef>
                <a:spcPts val="0"/>
              </a:spcBef>
              <a:spcAft>
                <a:spcPts val="0"/>
              </a:spcAft>
              <a:buClr>
                <a:schemeClr val="dk1"/>
              </a:buClr>
              <a:buSzPct val="45833"/>
              <a:buFont typeface="Arial"/>
              <a:buNone/>
            </a:pPr>
            <a:r>
              <a:rPr lang="en" sz="3600" dirty="0">
                <a:solidFill>
                  <a:schemeClr val="dk1"/>
                </a:solidFill>
              </a:rPr>
              <a:t>    COUNT(i.id) FILTER(WHERE i.item_status_code = 'n') AS total_billed</a:t>
            </a:r>
            <a:endParaRPr sz="3600" dirty="0">
              <a:solidFill>
                <a:schemeClr val="dk1"/>
              </a:solidFill>
            </a:endParaRPr>
          </a:p>
          <a:p>
            <a:pPr marL="0" lvl="0" indent="0" algn="l" rtl="0">
              <a:lnSpc>
                <a:spcPct val="100000"/>
              </a:lnSpc>
              <a:spcBef>
                <a:spcPts val="0"/>
              </a:spcBef>
              <a:spcAft>
                <a:spcPts val="0"/>
              </a:spcAft>
              <a:buClr>
                <a:schemeClr val="dk1"/>
              </a:buClr>
              <a:buSzPct val="45833"/>
              <a:buFont typeface="Arial"/>
              <a:buNone/>
            </a:pPr>
            <a:endParaRPr sz="3600" dirty="0">
              <a:solidFill>
                <a:schemeClr val="dk1"/>
              </a:solidFill>
            </a:endParaRPr>
          </a:p>
          <a:p>
            <a:pPr marL="0" lvl="0" indent="0" algn="l" rtl="0">
              <a:lnSpc>
                <a:spcPct val="100000"/>
              </a:lnSpc>
              <a:spcBef>
                <a:spcPts val="0"/>
              </a:spcBef>
              <a:spcAft>
                <a:spcPts val="0"/>
              </a:spcAft>
              <a:buClr>
                <a:schemeClr val="dk1"/>
              </a:buClr>
              <a:buSzPct val="45833"/>
              <a:buFont typeface="Arial"/>
              <a:buNone/>
            </a:pPr>
            <a:r>
              <a:rPr lang="en" sz="3600" dirty="0">
                <a:solidFill>
                  <a:schemeClr val="dk1"/>
                </a:solidFill>
              </a:rPr>
              <a:t>FROM </a:t>
            </a:r>
            <a:endParaRPr sz="3600" dirty="0">
              <a:solidFill>
                <a:schemeClr val="dk1"/>
              </a:solidFill>
            </a:endParaRPr>
          </a:p>
          <a:p>
            <a:pPr marL="0" lvl="0" indent="0" algn="l" rtl="0">
              <a:lnSpc>
                <a:spcPct val="100000"/>
              </a:lnSpc>
              <a:spcBef>
                <a:spcPts val="0"/>
              </a:spcBef>
              <a:spcAft>
                <a:spcPts val="0"/>
              </a:spcAft>
              <a:buClr>
                <a:schemeClr val="dk1"/>
              </a:buClr>
              <a:buSzPct val="45833"/>
              <a:buFont typeface="Arial"/>
              <a:buNone/>
            </a:pPr>
            <a:r>
              <a:rPr lang="en" sz="3600" dirty="0">
                <a:solidFill>
                  <a:schemeClr val="dk1"/>
                </a:solidFill>
              </a:rPr>
              <a:t>    sierra_view.item_record  i</a:t>
            </a:r>
            <a:endParaRPr sz="3600" dirty="0">
              <a:solidFill>
                <a:schemeClr val="dk1"/>
              </a:solidFill>
            </a:endParaRPr>
          </a:p>
          <a:p>
            <a:pPr marL="0" lvl="0" indent="0" algn="l" rtl="0">
              <a:lnSpc>
                <a:spcPct val="100000"/>
              </a:lnSpc>
              <a:spcBef>
                <a:spcPts val="0"/>
              </a:spcBef>
              <a:spcAft>
                <a:spcPts val="0"/>
              </a:spcAft>
              <a:buClr>
                <a:schemeClr val="dk1"/>
              </a:buClr>
              <a:buSzPct val="45833"/>
              <a:buFont typeface="Arial"/>
              <a:buNone/>
            </a:pPr>
            <a:endParaRPr sz="3600" dirty="0">
              <a:solidFill>
                <a:schemeClr val="dk1"/>
              </a:solidFill>
            </a:endParaRPr>
          </a:p>
          <a:p>
            <a:pPr marL="0" lvl="0" indent="0" algn="l" rtl="0">
              <a:lnSpc>
                <a:spcPct val="100000"/>
              </a:lnSpc>
              <a:spcBef>
                <a:spcPts val="0"/>
              </a:spcBef>
              <a:spcAft>
                <a:spcPts val="0"/>
              </a:spcAft>
              <a:buClr>
                <a:schemeClr val="dk1"/>
              </a:buClr>
              <a:buSzPct val="45833"/>
              <a:buFont typeface="Arial"/>
              <a:buNone/>
            </a:pPr>
            <a:r>
              <a:rPr lang="en" sz="3600" dirty="0">
                <a:solidFill>
                  <a:schemeClr val="dk1"/>
                </a:solidFill>
              </a:rPr>
              <a:t>GROUP BY 1</a:t>
            </a:r>
            <a:endParaRPr sz="3600" dirty="0">
              <a:solidFill>
                <a:schemeClr val="dk1"/>
              </a:solidFill>
            </a:endParaRPr>
          </a:p>
          <a:p>
            <a:pPr marL="0" lvl="0" indent="0" algn="l" rtl="0">
              <a:lnSpc>
                <a:spcPct val="100000"/>
              </a:lnSpc>
              <a:spcBef>
                <a:spcPts val="0"/>
              </a:spcBef>
              <a:spcAft>
                <a:spcPts val="0"/>
              </a:spcAft>
              <a:buClr>
                <a:schemeClr val="dk1"/>
              </a:buClr>
              <a:buSzPct val="45833"/>
              <a:buFont typeface="Arial"/>
              <a:buNone/>
            </a:pPr>
            <a:endParaRPr sz="3600" dirty="0">
              <a:solidFill>
                <a:schemeClr val="dk1"/>
              </a:solidFill>
            </a:endParaRPr>
          </a:p>
          <a:p>
            <a:pPr marL="0" lvl="0" indent="0" algn="l" rtl="0">
              <a:lnSpc>
                <a:spcPct val="100000"/>
              </a:lnSpc>
              <a:spcBef>
                <a:spcPts val="0"/>
              </a:spcBef>
              <a:spcAft>
                <a:spcPts val="0"/>
              </a:spcAft>
              <a:buClr>
                <a:schemeClr val="dk1"/>
              </a:buClr>
              <a:buSzPct val="45833"/>
              <a:buFont typeface="Arial"/>
              <a:buNone/>
            </a:pPr>
            <a:r>
              <a:rPr lang="en" sz="3600" dirty="0">
                <a:solidFill>
                  <a:schemeClr val="dk1"/>
                </a:solidFill>
              </a:rPr>
              <a:t>UNION</a:t>
            </a:r>
            <a:endParaRPr sz="3600" dirty="0">
              <a:solidFill>
                <a:schemeClr val="dk1"/>
              </a:solidFill>
            </a:endParaRPr>
          </a:p>
          <a:p>
            <a:pPr marL="0" lvl="0" indent="0" algn="l" rtl="0">
              <a:lnSpc>
                <a:spcPct val="100000"/>
              </a:lnSpc>
              <a:spcBef>
                <a:spcPts val="0"/>
              </a:spcBef>
              <a:spcAft>
                <a:spcPts val="0"/>
              </a:spcAft>
              <a:buClr>
                <a:schemeClr val="dk1"/>
              </a:buClr>
              <a:buSzPct val="45833"/>
              <a:buFont typeface="Arial"/>
              <a:buNone/>
            </a:pPr>
            <a:endParaRPr sz="3600" dirty="0">
              <a:solidFill>
                <a:schemeClr val="dk1"/>
              </a:solidFill>
            </a:endParaRPr>
          </a:p>
          <a:p>
            <a:pPr marL="0" lvl="0" indent="0" algn="l" rtl="0">
              <a:lnSpc>
                <a:spcPct val="100000"/>
              </a:lnSpc>
              <a:spcBef>
                <a:spcPts val="0"/>
              </a:spcBef>
              <a:spcAft>
                <a:spcPts val="0"/>
              </a:spcAft>
              <a:buClr>
                <a:schemeClr val="dk1"/>
              </a:buClr>
              <a:buSzPct val="45833"/>
              <a:buFont typeface="Arial"/>
              <a:buNone/>
            </a:pPr>
            <a:r>
              <a:rPr lang="en" sz="3600" dirty="0">
                <a:solidFill>
                  <a:schemeClr val="dk1"/>
                </a:solidFill>
              </a:rPr>
              <a:t>SELECT</a:t>
            </a:r>
            <a:endParaRPr sz="3600" dirty="0">
              <a:solidFill>
                <a:schemeClr val="dk1"/>
              </a:solidFill>
            </a:endParaRPr>
          </a:p>
          <a:p>
            <a:pPr marL="0" lvl="0" indent="0" algn="l" rtl="0">
              <a:lnSpc>
                <a:spcPct val="100000"/>
              </a:lnSpc>
              <a:spcBef>
                <a:spcPts val="0"/>
              </a:spcBef>
              <a:spcAft>
                <a:spcPts val="0"/>
              </a:spcAft>
              <a:buClr>
                <a:schemeClr val="dk1"/>
              </a:buClr>
              <a:buSzPct val="45833"/>
              <a:buFont typeface="Arial"/>
              <a:buNone/>
            </a:pPr>
            <a:r>
              <a:rPr lang="en" sz="3600" dirty="0">
                <a:solidFill>
                  <a:schemeClr val="dk1"/>
                </a:solidFill>
              </a:rPr>
              <a:t>   'total',</a:t>
            </a:r>
            <a:endParaRPr sz="3600" dirty="0">
              <a:solidFill>
                <a:schemeClr val="dk1"/>
              </a:solidFill>
            </a:endParaRPr>
          </a:p>
          <a:p>
            <a:pPr marL="0" lvl="0" indent="0" algn="l" rtl="0">
              <a:lnSpc>
                <a:spcPct val="100000"/>
              </a:lnSpc>
              <a:spcBef>
                <a:spcPts val="0"/>
              </a:spcBef>
              <a:spcAft>
                <a:spcPts val="0"/>
              </a:spcAft>
              <a:buClr>
                <a:schemeClr val="dk1"/>
              </a:buClr>
              <a:buSzPct val="45833"/>
              <a:buFont typeface="Arial"/>
              <a:buNone/>
            </a:pPr>
            <a:r>
              <a:rPr lang="en" sz="3600" dirty="0">
                <a:solidFill>
                  <a:schemeClr val="dk1"/>
                </a:solidFill>
              </a:rPr>
              <a:t>   COUNT(i.id) AS total_items,</a:t>
            </a:r>
            <a:endParaRPr sz="3600" dirty="0">
              <a:solidFill>
                <a:schemeClr val="dk1"/>
              </a:solidFill>
            </a:endParaRPr>
          </a:p>
          <a:p>
            <a:pPr marL="0" lvl="0" indent="0" algn="l" rtl="0">
              <a:lnSpc>
                <a:spcPct val="100000"/>
              </a:lnSpc>
              <a:spcBef>
                <a:spcPts val="0"/>
              </a:spcBef>
              <a:spcAft>
                <a:spcPts val="0"/>
              </a:spcAft>
              <a:buClr>
                <a:schemeClr val="dk1"/>
              </a:buClr>
              <a:buSzPct val="45833"/>
              <a:buFont typeface="Arial"/>
              <a:buNone/>
            </a:pPr>
            <a:r>
              <a:rPr lang="en" sz="3600" dirty="0">
                <a:solidFill>
                  <a:schemeClr val="dk1"/>
                </a:solidFill>
              </a:rPr>
              <a:t>   COUNT(i.id) FILTER(WHERE i.item_status_code = '-') AS total_available,</a:t>
            </a:r>
            <a:endParaRPr sz="3600" dirty="0">
              <a:solidFill>
                <a:schemeClr val="dk1"/>
              </a:solidFill>
            </a:endParaRPr>
          </a:p>
          <a:p>
            <a:pPr marL="0" lvl="0" indent="0" algn="l" rtl="0">
              <a:lnSpc>
                <a:spcPct val="100000"/>
              </a:lnSpc>
              <a:spcBef>
                <a:spcPts val="0"/>
              </a:spcBef>
              <a:spcAft>
                <a:spcPts val="0"/>
              </a:spcAft>
              <a:buClr>
                <a:schemeClr val="dk1"/>
              </a:buClr>
              <a:buSzPct val="45833"/>
              <a:buFont typeface="Arial"/>
              <a:buNone/>
            </a:pPr>
            <a:r>
              <a:rPr lang="en" sz="3600" dirty="0">
                <a:solidFill>
                  <a:schemeClr val="dk1"/>
                </a:solidFill>
              </a:rPr>
              <a:t>   COUNT(i.id) FILTER(WHERE i.item_status_code = 'm') AS total_missing,</a:t>
            </a:r>
            <a:endParaRPr sz="3600" dirty="0">
              <a:solidFill>
                <a:schemeClr val="dk1"/>
              </a:solidFill>
            </a:endParaRPr>
          </a:p>
          <a:p>
            <a:pPr marL="0" lvl="0" indent="0" algn="l" rtl="0">
              <a:lnSpc>
                <a:spcPct val="100000"/>
              </a:lnSpc>
              <a:spcBef>
                <a:spcPts val="0"/>
              </a:spcBef>
              <a:spcAft>
                <a:spcPts val="0"/>
              </a:spcAft>
              <a:buClr>
                <a:schemeClr val="dk1"/>
              </a:buClr>
              <a:buSzPct val="45833"/>
              <a:buFont typeface="Arial"/>
              <a:buNone/>
            </a:pPr>
            <a:r>
              <a:rPr lang="en" sz="3600" dirty="0">
                <a:solidFill>
                  <a:schemeClr val="dk1"/>
                </a:solidFill>
              </a:rPr>
              <a:t>   COUNT(i.id) FILTER(WHERE i.item_status_code = 'n') AS total_billed</a:t>
            </a:r>
            <a:endParaRPr sz="3600" dirty="0">
              <a:solidFill>
                <a:schemeClr val="dk1"/>
              </a:solidFill>
            </a:endParaRPr>
          </a:p>
          <a:p>
            <a:pPr marL="0" lvl="0" indent="0" algn="l" rtl="0">
              <a:lnSpc>
                <a:spcPct val="100000"/>
              </a:lnSpc>
              <a:spcBef>
                <a:spcPts val="0"/>
              </a:spcBef>
              <a:spcAft>
                <a:spcPts val="0"/>
              </a:spcAft>
              <a:buClr>
                <a:schemeClr val="dk1"/>
              </a:buClr>
              <a:buSzPct val="45833"/>
              <a:buFont typeface="Arial"/>
              <a:buNone/>
            </a:pPr>
            <a:endParaRPr sz="3600" dirty="0">
              <a:solidFill>
                <a:schemeClr val="dk1"/>
              </a:solidFill>
            </a:endParaRPr>
          </a:p>
          <a:p>
            <a:pPr marL="0" lvl="0" indent="0" algn="l" rtl="0">
              <a:lnSpc>
                <a:spcPct val="100000"/>
              </a:lnSpc>
              <a:spcBef>
                <a:spcPts val="0"/>
              </a:spcBef>
              <a:spcAft>
                <a:spcPts val="0"/>
              </a:spcAft>
              <a:buClr>
                <a:schemeClr val="dk1"/>
              </a:buClr>
              <a:buSzPct val="45833"/>
              <a:buFont typeface="Arial"/>
              <a:buNone/>
            </a:pPr>
            <a:r>
              <a:rPr lang="en" sz="3600" dirty="0">
                <a:solidFill>
                  <a:schemeClr val="dk1"/>
                </a:solidFill>
              </a:rPr>
              <a:t>FROM </a:t>
            </a:r>
            <a:endParaRPr sz="3600" dirty="0">
              <a:solidFill>
                <a:schemeClr val="dk1"/>
              </a:solidFill>
            </a:endParaRPr>
          </a:p>
          <a:p>
            <a:pPr marL="0" lvl="0" indent="0" algn="l" rtl="0">
              <a:lnSpc>
                <a:spcPct val="100000"/>
              </a:lnSpc>
              <a:spcBef>
                <a:spcPts val="0"/>
              </a:spcBef>
              <a:spcAft>
                <a:spcPts val="0"/>
              </a:spcAft>
              <a:buClr>
                <a:schemeClr val="dk1"/>
              </a:buClr>
              <a:buSzPct val="45833"/>
              <a:buFont typeface="Arial"/>
              <a:buNone/>
            </a:pPr>
            <a:r>
              <a:rPr lang="en" sz="3600" dirty="0">
                <a:solidFill>
                  <a:schemeClr val="dk1"/>
                </a:solidFill>
              </a:rPr>
              <a:t>   sierra_view.item_record  i</a:t>
            </a:r>
            <a:endParaRPr sz="3600" dirty="0">
              <a:solidFill>
                <a:schemeClr val="dk1"/>
              </a:solidFill>
            </a:endParaRPr>
          </a:p>
          <a:p>
            <a:pPr marL="0" lvl="0" indent="0" algn="l" rtl="0">
              <a:lnSpc>
                <a:spcPct val="100000"/>
              </a:lnSpc>
              <a:spcBef>
                <a:spcPts val="0"/>
              </a:spcBef>
              <a:spcAft>
                <a:spcPts val="0"/>
              </a:spcAft>
              <a:buClr>
                <a:schemeClr val="dk1"/>
              </a:buClr>
              <a:buSzPct val="45833"/>
              <a:buFont typeface="Arial"/>
              <a:buNone/>
            </a:pPr>
            <a:r>
              <a:rPr lang="en" sz="3600" dirty="0">
                <a:solidFill>
                  <a:schemeClr val="dk1"/>
                </a:solidFill>
                <a:highlight>
                  <a:srgbClr val="FFFF00"/>
                </a:highlight>
              </a:rPr>
              <a:t>)inner_query</a:t>
            </a:r>
            <a:endParaRPr sz="3600" dirty="0">
              <a:solidFill>
                <a:schemeClr val="dk1"/>
              </a:solidFill>
              <a:highlight>
                <a:srgbClr val="FFFF00"/>
              </a:highlight>
            </a:endParaRPr>
          </a:p>
          <a:p>
            <a:pPr marL="0" lvl="0" indent="0" algn="l" rtl="0">
              <a:lnSpc>
                <a:spcPct val="100000"/>
              </a:lnSpc>
              <a:spcBef>
                <a:spcPts val="0"/>
              </a:spcBef>
              <a:spcAft>
                <a:spcPts val="0"/>
              </a:spcAft>
              <a:buClr>
                <a:schemeClr val="dk1"/>
              </a:buClr>
              <a:buSzPct val="45833"/>
              <a:buFont typeface="Arial"/>
              <a:buNone/>
            </a:pPr>
            <a:r>
              <a:rPr lang="en" sz="3600" dirty="0">
                <a:solidFill>
                  <a:schemeClr val="dk1"/>
                </a:solidFill>
                <a:highlight>
                  <a:srgbClr val="FFFF00"/>
                </a:highlight>
              </a:rPr>
              <a:t>   </a:t>
            </a:r>
            <a:endParaRPr sz="3600" dirty="0">
              <a:solidFill>
                <a:schemeClr val="dk1"/>
              </a:solidFill>
              <a:highlight>
                <a:srgbClr val="FFFF00"/>
              </a:highlight>
            </a:endParaRPr>
          </a:p>
          <a:p>
            <a:pPr marL="0" lvl="0" indent="0" algn="l" rtl="0">
              <a:lnSpc>
                <a:spcPct val="100000"/>
              </a:lnSpc>
              <a:spcBef>
                <a:spcPts val="0"/>
              </a:spcBef>
              <a:spcAft>
                <a:spcPts val="0"/>
              </a:spcAft>
              <a:buClr>
                <a:schemeClr val="dk1"/>
              </a:buClr>
              <a:buSzPct val="45833"/>
              <a:buFont typeface="Arial"/>
              <a:buNone/>
            </a:pPr>
            <a:r>
              <a:rPr lang="en" sz="3600" dirty="0">
                <a:solidFill>
                  <a:schemeClr val="dk1"/>
                </a:solidFill>
                <a:highlight>
                  <a:srgbClr val="FFFF00"/>
                </a:highlight>
              </a:rPr>
              <a:t>ORDER BY CASE</a:t>
            </a:r>
            <a:endParaRPr sz="3600" dirty="0">
              <a:solidFill>
                <a:schemeClr val="dk1"/>
              </a:solidFill>
              <a:highlight>
                <a:srgbClr val="FFFF00"/>
              </a:highlight>
            </a:endParaRPr>
          </a:p>
          <a:p>
            <a:pPr marL="0" lvl="0" indent="0" algn="l" rtl="0">
              <a:lnSpc>
                <a:spcPct val="100000"/>
              </a:lnSpc>
              <a:spcBef>
                <a:spcPts val="0"/>
              </a:spcBef>
              <a:spcAft>
                <a:spcPts val="0"/>
              </a:spcAft>
              <a:buClr>
                <a:schemeClr val="dk1"/>
              </a:buClr>
              <a:buSzPct val="45833"/>
              <a:buFont typeface="Arial"/>
              <a:buNone/>
            </a:pPr>
            <a:r>
              <a:rPr lang="en" sz="3600" dirty="0">
                <a:solidFill>
                  <a:schemeClr val="dk1"/>
                </a:solidFill>
                <a:highlight>
                  <a:srgbClr val="FFFF00"/>
                </a:highlight>
              </a:rPr>
              <a:t>	WHEN location_code = 'total' THEN 2</a:t>
            </a:r>
            <a:endParaRPr sz="3600" dirty="0">
              <a:solidFill>
                <a:schemeClr val="dk1"/>
              </a:solidFill>
              <a:highlight>
                <a:srgbClr val="FFFF00"/>
              </a:highlight>
            </a:endParaRPr>
          </a:p>
          <a:p>
            <a:pPr marL="0" lvl="0" indent="0" algn="l" rtl="0">
              <a:lnSpc>
                <a:spcPct val="100000"/>
              </a:lnSpc>
              <a:spcBef>
                <a:spcPts val="0"/>
              </a:spcBef>
              <a:spcAft>
                <a:spcPts val="0"/>
              </a:spcAft>
              <a:buClr>
                <a:schemeClr val="dk1"/>
              </a:buClr>
              <a:buSzPct val="45833"/>
              <a:buFont typeface="Arial"/>
              <a:buNone/>
            </a:pPr>
            <a:r>
              <a:rPr lang="en" sz="3600" dirty="0">
                <a:solidFill>
                  <a:schemeClr val="dk1"/>
                </a:solidFill>
                <a:highlight>
                  <a:srgbClr val="FFFF00"/>
                </a:highlight>
              </a:rPr>
              <a:t>	ELSE 1</a:t>
            </a:r>
            <a:endParaRPr sz="3600" dirty="0">
              <a:solidFill>
                <a:schemeClr val="dk1"/>
              </a:solidFill>
              <a:highlight>
                <a:srgbClr val="FFFF00"/>
              </a:highlight>
            </a:endParaRPr>
          </a:p>
          <a:p>
            <a:pPr marL="0" lvl="0" indent="457200" algn="l" rtl="0">
              <a:lnSpc>
                <a:spcPct val="100000"/>
              </a:lnSpc>
              <a:spcBef>
                <a:spcPts val="0"/>
              </a:spcBef>
              <a:spcAft>
                <a:spcPts val="0"/>
              </a:spcAft>
              <a:buClr>
                <a:schemeClr val="dk1"/>
              </a:buClr>
              <a:buSzPct val="45833"/>
              <a:buFont typeface="Arial"/>
              <a:buNone/>
            </a:pPr>
            <a:r>
              <a:rPr lang="en" sz="3600" dirty="0">
                <a:solidFill>
                  <a:schemeClr val="dk1"/>
                </a:solidFill>
                <a:highlight>
                  <a:srgbClr val="FFFF00"/>
                </a:highlight>
              </a:rPr>
              <a:t>END,</a:t>
            </a:r>
            <a:endParaRPr sz="3600" dirty="0">
              <a:solidFill>
                <a:schemeClr val="dk1"/>
              </a:solidFill>
              <a:highlight>
                <a:srgbClr val="FFFF00"/>
              </a:highlight>
            </a:endParaRPr>
          </a:p>
          <a:p>
            <a:pPr marL="0" lvl="0" indent="457200" algn="l" rtl="0">
              <a:lnSpc>
                <a:spcPct val="100000"/>
              </a:lnSpc>
              <a:spcBef>
                <a:spcPts val="0"/>
              </a:spcBef>
              <a:spcAft>
                <a:spcPts val="0"/>
              </a:spcAft>
              <a:buClr>
                <a:schemeClr val="dk1"/>
              </a:buClr>
              <a:buSzPct val="45833"/>
              <a:buFont typeface="Arial"/>
              <a:buNone/>
            </a:pPr>
            <a:r>
              <a:rPr lang="en" sz="3600" dirty="0">
                <a:solidFill>
                  <a:schemeClr val="dk1"/>
                </a:solidFill>
                <a:highlight>
                  <a:srgbClr val="FFFF00"/>
                </a:highlight>
              </a:rPr>
              <a:t>location_code</a:t>
            </a:r>
            <a:endParaRPr sz="3600" dirty="0">
              <a:solidFill>
                <a:schemeClr val="dk1"/>
              </a:solidFill>
              <a:highlight>
                <a:srgbClr val="FFFF00"/>
              </a:highlight>
            </a:endParaRPr>
          </a:p>
          <a:p>
            <a:pPr marL="0" lvl="0" indent="0" algn="l" rtl="0">
              <a:lnSpc>
                <a:spcPct val="100000"/>
              </a:lnSpc>
              <a:spcBef>
                <a:spcPts val="0"/>
              </a:spcBef>
              <a:spcAft>
                <a:spcPts val="0"/>
              </a:spcAft>
              <a:buClr>
                <a:schemeClr val="dk1"/>
              </a:buClr>
              <a:buSzPct val="45833"/>
              <a:buFont typeface="Arial"/>
              <a:buNone/>
            </a:pPr>
            <a:endParaRPr sz="2400" dirty="0">
              <a:solidFill>
                <a:schemeClr val="dk1"/>
              </a:solidFill>
            </a:endParaRPr>
          </a:p>
        </p:txBody>
      </p:sp>
      <p:sp>
        <p:nvSpPr>
          <p:cNvPr id="471" name="Google Shape;471;p67"/>
          <p:cNvSpPr txBox="1">
            <a:spLocks noGrp="1"/>
          </p:cNvSpPr>
          <p:nvPr>
            <p:ph type="title"/>
          </p:nvPr>
        </p:nvSpPr>
        <p:spPr>
          <a:xfrm>
            <a:off x="387424" y="504993"/>
            <a:ext cx="8312700" cy="552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2800"/>
              <a:buNone/>
            </a:pPr>
            <a:r>
              <a:rPr lang="en"/>
              <a:t>UNION: Adding a Total Row</a:t>
            </a:r>
            <a:endParaRPr/>
          </a:p>
        </p:txBody>
      </p:sp>
      <p:pic>
        <p:nvPicPr>
          <p:cNvPr id="472" name="Google Shape;472;p67"/>
          <p:cNvPicPr preferRelativeResize="0"/>
          <p:nvPr/>
        </p:nvPicPr>
        <p:blipFill>
          <a:blip r:embed="rId3">
            <a:alphaModFix/>
          </a:blip>
          <a:stretch>
            <a:fillRect/>
          </a:stretch>
        </p:blipFill>
        <p:spPr>
          <a:xfrm>
            <a:off x="4510288" y="1781875"/>
            <a:ext cx="4543425" cy="2390775"/>
          </a:xfrm>
          <a:prstGeom prst="rect">
            <a:avLst/>
          </a:prstGeom>
          <a:noFill/>
          <a:ln>
            <a:noFill/>
          </a:ln>
          <a:effectLst>
            <a:outerShdw blurRad="57150" dist="19050" dir="5400000" algn="bl" rotWithShape="0">
              <a:srgbClr val="000000">
                <a:alpha val="50000"/>
              </a:srgbClr>
            </a:outerShdw>
          </a:effec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p68"/>
          <p:cNvSpPr txBox="1">
            <a:spLocks noGrp="1"/>
          </p:cNvSpPr>
          <p:nvPr>
            <p:ph type="title"/>
          </p:nvPr>
        </p:nvSpPr>
        <p:spPr>
          <a:xfrm>
            <a:off x="623888" y="1881495"/>
            <a:ext cx="7886700" cy="690300"/>
          </a:xfrm>
          <a:prstGeom prst="rect">
            <a:avLst/>
          </a:prstGeom>
          <a:noFill/>
          <a:ln>
            <a:noFill/>
          </a:ln>
        </p:spPr>
        <p:txBody>
          <a:bodyPr spcFirstLastPara="1" wrap="square" lIns="91425" tIns="45700" rIns="91425" bIns="45700" anchor="t" anchorCtr="0">
            <a:normAutofit fontScale="90000"/>
          </a:bodyPr>
          <a:lstStyle/>
          <a:p>
            <a:pPr marL="0" lvl="0" indent="0" algn="ctr" rtl="0">
              <a:lnSpc>
                <a:spcPct val="90000"/>
              </a:lnSpc>
              <a:spcBef>
                <a:spcPts val="0"/>
              </a:spcBef>
              <a:spcAft>
                <a:spcPts val="0"/>
              </a:spcAft>
              <a:buSzPct val="100000"/>
              <a:buNone/>
            </a:pPr>
            <a:r>
              <a:rPr lang="en"/>
              <a:t>Additional Resources</a:t>
            </a:r>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Google Shape;482;p69"/>
          <p:cNvSpPr txBox="1">
            <a:spLocks noGrp="1"/>
          </p:cNvSpPr>
          <p:nvPr>
            <p:ph type="title"/>
          </p:nvPr>
        </p:nvSpPr>
        <p:spPr>
          <a:xfrm>
            <a:off x="387424" y="504993"/>
            <a:ext cx="8312700" cy="552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2800"/>
              <a:buNone/>
            </a:pPr>
            <a:r>
              <a:rPr lang="en"/>
              <a:t>Additional Resources</a:t>
            </a:r>
            <a:endParaRPr/>
          </a:p>
        </p:txBody>
      </p:sp>
      <p:sp>
        <p:nvSpPr>
          <p:cNvPr id="483" name="Google Shape;483;p69"/>
          <p:cNvSpPr txBox="1">
            <a:spLocks noGrp="1"/>
          </p:cNvSpPr>
          <p:nvPr>
            <p:ph type="body" idx="1"/>
          </p:nvPr>
        </p:nvSpPr>
        <p:spPr>
          <a:xfrm>
            <a:off x="500900" y="1251375"/>
            <a:ext cx="8512200" cy="3311100"/>
          </a:xfrm>
          <a:prstGeom prst="rect">
            <a:avLst/>
          </a:prstGeom>
          <a:noFill/>
          <a:ln>
            <a:noFill/>
          </a:ln>
        </p:spPr>
        <p:txBody>
          <a:bodyPr spcFirstLastPara="1" wrap="square" lIns="91425" tIns="45700" rIns="91425" bIns="45700" anchor="t" anchorCtr="0">
            <a:normAutofit fontScale="92500" lnSpcReduction="10000"/>
          </a:bodyPr>
          <a:lstStyle/>
          <a:p>
            <a:pPr marL="457200" lvl="0" indent="-381000" algn="l" rtl="0">
              <a:lnSpc>
                <a:spcPct val="100000"/>
              </a:lnSpc>
              <a:spcBef>
                <a:spcPts val="0"/>
              </a:spcBef>
              <a:spcAft>
                <a:spcPts val="0"/>
              </a:spcAft>
              <a:buClr>
                <a:schemeClr val="dk1"/>
              </a:buClr>
              <a:buSzPts val="2400"/>
              <a:buFont typeface="Arial"/>
              <a:buChar char="●"/>
            </a:pPr>
            <a:r>
              <a:rPr lang="en" sz="2400">
                <a:solidFill>
                  <a:schemeClr val="dk1"/>
                </a:solidFill>
              </a:rPr>
              <a:t>Presentation Site</a:t>
            </a:r>
            <a:endParaRPr sz="2400">
              <a:solidFill>
                <a:schemeClr val="dk1"/>
              </a:solidFill>
            </a:endParaRPr>
          </a:p>
          <a:p>
            <a:pPr marL="520700" lvl="1" indent="-241300" algn="l" rtl="0">
              <a:lnSpc>
                <a:spcPct val="100000"/>
              </a:lnSpc>
              <a:spcBef>
                <a:spcPts val="0"/>
              </a:spcBef>
              <a:spcAft>
                <a:spcPts val="0"/>
              </a:spcAft>
              <a:buClr>
                <a:schemeClr val="dk1"/>
              </a:buClr>
              <a:buSzPts val="2400"/>
              <a:buChar char="○"/>
            </a:pPr>
            <a:r>
              <a:rPr lang="en" sz="2400" u="sng">
                <a:solidFill>
                  <a:schemeClr val="hlink"/>
                </a:solidFill>
                <a:hlinkClick r:id="rId3"/>
              </a:rPr>
              <a:t>https://site-checker.cincy.pl/iug2021/</a:t>
            </a:r>
            <a:endParaRPr sz="2400">
              <a:solidFill>
                <a:schemeClr val="dk1"/>
              </a:solidFill>
            </a:endParaRPr>
          </a:p>
          <a:p>
            <a:pPr marL="457200" lvl="0" indent="-381000" algn="l" rtl="0">
              <a:lnSpc>
                <a:spcPct val="100000"/>
              </a:lnSpc>
              <a:spcBef>
                <a:spcPts val="0"/>
              </a:spcBef>
              <a:spcAft>
                <a:spcPts val="0"/>
              </a:spcAft>
              <a:buClr>
                <a:schemeClr val="dk1"/>
              </a:buClr>
              <a:buSzPts val="2400"/>
              <a:buFont typeface="Arial"/>
              <a:buChar char="●"/>
            </a:pPr>
            <a:r>
              <a:rPr lang="en" sz="2400">
                <a:solidFill>
                  <a:schemeClr val="dk1"/>
                </a:solidFill>
              </a:rPr>
              <a:t>PostgreSQL Official Documentation</a:t>
            </a:r>
            <a:endParaRPr sz="2400">
              <a:solidFill>
                <a:schemeClr val="dk1"/>
              </a:solidFill>
            </a:endParaRPr>
          </a:p>
          <a:p>
            <a:pPr marL="520700" lvl="1" indent="-241300" algn="l" rtl="0">
              <a:lnSpc>
                <a:spcPct val="100000"/>
              </a:lnSpc>
              <a:spcBef>
                <a:spcPts val="0"/>
              </a:spcBef>
              <a:spcAft>
                <a:spcPts val="0"/>
              </a:spcAft>
              <a:buClr>
                <a:schemeClr val="dk1"/>
              </a:buClr>
              <a:buSzPts val="2400"/>
              <a:buFont typeface="Arial"/>
              <a:buChar char="○"/>
            </a:pPr>
            <a:r>
              <a:rPr lang="en" sz="2400" u="sng">
                <a:solidFill>
                  <a:schemeClr val="hlink"/>
                </a:solidFill>
                <a:hlinkClick r:id="rId4"/>
              </a:rPr>
              <a:t>https://www.postgresql.org/docs/</a:t>
            </a:r>
            <a:endParaRPr sz="2400">
              <a:solidFill>
                <a:schemeClr val="dk1"/>
              </a:solidFill>
            </a:endParaRPr>
          </a:p>
          <a:p>
            <a:pPr marL="457200" lvl="0" indent="-381000" algn="l" rtl="0">
              <a:lnSpc>
                <a:spcPct val="100000"/>
              </a:lnSpc>
              <a:spcBef>
                <a:spcPts val="0"/>
              </a:spcBef>
              <a:spcAft>
                <a:spcPts val="0"/>
              </a:spcAft>
              <a:buClr>
                <a:schemeClr val="dk1"/>
              </a:buClr>
              <a:buSzPts val="2400"/>
              <a:buFont typeface="Arial"/>
              <a:buChar char="●"/>
            </a:pPr>
            <a:r>
              <a:rPr lang="en" sz="2400">
                <a:solidFill>
                  <a:schemeClr val="dk1"/>
                </a:solidFill>
              </a:rPr>
              <a:t>Stackoverflow</a:t>
            </a:r>
            <a:endParaRPr sz="2400">
              <a:solidFill>
                <a:schemeClr val="dk1"/>
              </a:solidFill>
            </a:endParaRPr>
          </a:p>
          <a:p>
            <a:pPr marL="520700" lvl="1" indent="-241300" algn="l" rtl="0">
              <a:lnSpc>
                <a:spcPct val="100000"/>
              </a:lnSpc>
              <a:spcBef>
                <a:spcPts val="0"/>
              </a:spcBef>
              <a:spcAft>
                <a:spcPts val="0"/>
              </a:spcAft>
              <a:buClr>
                <a:schemeClr val="dk1"/>
              </a:buClr>
              <a:buSzPts val="2400"/>
              <a:buFont typeface="Arial"/>
              <a:buChar char="○"/>
            </a:pPr>
            <a:r>
              <a:rPr lang="en" sz="2400" u="sng">
                <a:solidFill>
                  <a:schemeClr val="hlink"/>
                </a:solidFill>
                <a:hlinkClick r:id="rId5"/>
              </a:rPr>
              <a:t>https://stackoverflow.com/</a:t>
            </a:r>
            <a:endParaRPr sz="2400">
              <a:solidFill>
                <a:schemeClr val="dk1"/>
              </a:solidFill>
            </a:endParaRPr>
          </a:p>
          <a:p>
            <a:pPr marL="457200" lvl="0" indent="-381000" algn="l" rtl="0">
              <a:lnSpc>
                <a:spcPct val="100000"/>
              </a:lnSpc>
              <a:spcBef>
                <a:spcPts val="0"/>
              </a:spcBef>
              <a:spcAft>
                <a:spcPts val="0"/>
              </a:spcAft>
              <a:buClr>
                <a:schemeClr val="dk1"/>
              </a:buClr>
              <a:buSzPts val="2400"/>
              <a:buFont typeface="Arial"/>
              <a:buChar char="●"/>
            </a:pPr>
            <a:r>
              <a:rPr lang="en" sz="2400">
                <a:solidFill>
                  <a:schemeClr val="dk1"/>
                </a:solidFill>
              </a:rPr>
              <a:t>SQL Cookbook by Anthony Molinaro</a:t>
            </a:r>
            <a:endParaRPr sz="2400">
              <a:solidFill>
                <a:schemeClr val="dk1"/>
              </a:solidFill>
            </a:endParaRPr>
          </a:p>
          <a:p>
            <a:pPr marL="520700" lvl="1" indent="-241300" algn="l" rtl="0">
              <a:lnSpc>
                <a:spcPct val="100000"/>
              </a:lnSpc>
              <a:spcBef>
                <a:spcPts val="0"/>
              </a:spcBef>
              <a:spcAft>
                <a:spcPts val="0"/>
              </a:spcAft>
              <a:buClr>
                <a:schemeClr val="dk1"/>
              </a:buClr>
              <a:buSzPts val="2400"/>
              <a:buFont typeface="Arial"/>
              <a:buChar char="○"/>
            </a:pPr>
            <a:r>
              <a:rPr lang="en" sz="2400">
                <a:solidFill>
                  <a:schemeClr val="dk1"/>
                </a:solidFill>
              </a:rPr>
              <a:t>O’Reilly, 2005</a:t>
            </a:r>
            <a:endParaRPr sz="2400">
              <a:solidFill>
                <a:schemeClr val="dk1"/>
              </a:solidFill>
            </a:endParaRPr>
          </a:p>
          <a:p>
            <a:pPr marL="457200" lvl="0" indent="-381000" algn="l" rtl="0">
              <a:lnSpc>
                <a:spcPct val="100000"/>
              </a:lnSpc>
              <a:spcBef>
                <a:spcPts val="0"/>
              </a:spcBef>
              <a:spcAft>
                <a:spcPts val="0"/>
              </a:spcAft>
              <a:buClr>
                <a:schemeClr val="dk1"/>
              </a:buClr>
              <a:buSzPts val="2400"/>
              <a:buFont typeface="Arial"/>
              <a:buChar char="●"/>
            </a:pPr>
            <a:r>
              <a:rPr lang="en" sz="2400">
                <a:solidFill>
                  <a:schemeClr val="dk1"/>
                </a:solidFill>
              </a:rPr>
              <a:t>SQL Murder Mystery</a:t>
            </a:r>
            <a:endParaRPr sz="2400">
              <a:solidFill>
                <a:schemeClr val="dk1"/>
              </a:solidFill>
            </a:endParaRPr>
          </a:p>
          <a:p>
            <a:pPr marL="520700" lvl="1" indent="-241300" algn="l" rtl="0">
              <a:lnSpc>
                <a:spcPct val="100000"/>
              </a:lnSpc>
              <a:spcBef>
                <a:spcPts val="0"/>
              </a:spcBef>
              <a:spcAft>
                <a:spcPts val="0"/>
              </a:spcAft>
              <a:buClr>
                <a:schemeClr val="dk1"/>
              </a:buClr>
              <a:buSzPts val="2400"/>
              <a:buFont typeface="Arial"/>
              <a:buChar char="○"/>
            </a:pPr>
            <a:r>
              <a:rPr lang="en" sz="2400" u="sng">
                <a:solidFill>
                  <a:schemeClr val="hlink"/>
                </a:solidFill>
                <a:hlinkClick r:id="rId6"/>
              </a:rPr>
              <a:t>https://mystery.knightlab.com/</a:t>
            </a:r>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Google Shape;488;p70"/>
          <p:cNvSpPr txBox="1">
            <a:spLocks noGrp="1"/>
          </p:cNvSpPr>
          <p:nvPr>
            <p:ph type="title"/>
          </p:nvPr>
        </p:nvSpPr>
        <p:spPr>
          <a:xfrm>
            <a:off x="387424" y="504993"/>
            <a:ext cx="8312700" cy="552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2800"/>
              <a:buNone/>
            </a:pPr>
            <a:r>
              <a:rPr lang="en"/>
              <a:t>Find Us on Slack</a:t>
            </a:r>
            <a:endParaRPr/>
          </a:p>
        </p:txBody>
      </p:sp>
      <p:sp>
        <p:nvSpPr>
          <p:cNvPr id="489" name="Google Shape;489;p70"/>
          <p:cNvSpPr txBox="1">
            <a:spLocks noGrp="1"/>
          </p:cNvSpPr>
          <p:nvPr>
            <p:ph type="body" idx="1"/>
          </p:nvPr>
        </p:nvSpPr>
        <p:spPr>
          <a:xfrm>
            <a:off x="387424" y="1321723"/>
            <a:ext cx="8312700" cy="33111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1000"/>
              </a:spcBef>
              <a:spcAft>
                <a:spcPts val="0"/>
              </a:spcAft>
              <a:buSzPts val="2000"/>
              <a:buNone/>
            </a:pPr>
            <a:r>
              <a:rPr lang="en" dirty="0"/>
              <a:t>Jeremy &amp; Ray can be found along with many other Sierra SQL experts, on the Sierra-ILS Slack workspace</a:t>
            </a:r>
            <a:endParaRPr dirty="0"/>
          </a:p>
          <a:p>
            <a:pPr marL="0" lvl="0" indent="0" algn="ctr" rtl="0">
              <a:lnSpc>
                <a:spcPct val="90000"/>
              </a:lnSpc>
              <a:spcBef>
                <a:spcPts val="1000"/>
              </a:spcBef>
              <a:spcAft>
                <a:spcPts val="0"/>
              </a:spcAft>
              <a:buSzPts val="2000"/>
              <a:buNone/>
            </a:pPr>
            <a:endParaRPr dirty="0"/>
          </a:p>
          <a:p>
            <a:pPr marL="0" lvl="0" indent="0" algn="ctr" rtl="0">
              <a:lnSpc>
                <a:spcPct val="90000"/>
              </a:lnSpc>
              <a:spcBef>
                <a:spcPts val="1000"/>
              </a:spcBef>
              <a:spcAft>
                <a:spcPts val="0"/>
              </a:spcAft>
              <a:buSzPts val="2000"/>
              <a:buNone/>
            </a:pPr>
            <a:r>
              <a:rPr lang="en" dirty="0"/>
              <a:t>Invite link will be available on the presentation site page:</a:t>
            </a:r>
            <a:endParaRPr dirty="0"/>
          </a:p>
          <a:p>
            <a:pPr marL="0" lvl="0" indent="0" algn="ctr">
              <a:spcBef>
                <a:spcPts val="1000"/>
              </a:spcBef>
              <a:buSzPts val="2000"/>
              <a:buNone/>
            </a:pPr>
            <a:r>
              <a:rPr lang="en-US" u="sng" dirty="0">
                <a:solidFill>
                  <a:schemeClr val="hlink"/>
                </a:solidFill>
                <a:hlinkClick r:id="rId3"/>
              </a:rPr>
              <a:t>https://howtosql.cincy.pl/iug2021</a:t>
            </a:r>
            <a:r>
              <a:rPr lang="en-US" u="sng" dirty="0" smtClean="0">
                <a:solidFill>
                  <a:schemeClr val="hlink"/>
                </a:solidFill>
                <a:hlinkClick r:id="rId3"/>
              </a:rPr>
              <a:t>/</a:t>
            </a:r>
            <a:endParaRPr lang="en-US" u="sng" dirty="0" smtClean="0">
              <a:solidFill>
                <a:schemeClr val="hlink"/>
              </a:solidFill>
            </a:endParaRPr>
          </a:p>
          <a:p>
            <a:pPr marL="0" lvl="0" indent="0" algn="ctr">
              <a:spcBef>
                <a:spcPts val="1000"/>
              </a:spcBef>
              <a:buSzPts val="2000"/>
              <a:buNone/>
            </a:pPr>
            <a:r>
              <a:rPr lang="en" dirty="0" smtClean="0"/>
              <a:t>Or </a:t>
            </a:r>
            <a:r>
              <a:rPr lang="en" dirty="0"/>
              <a:t>e-mail Jeremy or Ray</a:t>
            </a:r>
            <a:endParaRPr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71"/>
          <p:cNvSpPr txBox="1">
            <a:spLocks noGrp="1"/>
          </p:cNvSpPr>
          <p:nvPr>
            <p:ph type="title"/>
          </p:nvPr>
        </p:nvSpPr>
        <p:spPr>
          <a:xfrm>
            <a:off x="387424" y="504993"/>
            <a:ext cx="8312700" cy="552000"/>
          </a:xfrm>
          <a:prstGeom prst="rect">
            <a:avLst/>
          </a:prstGeom>
        </p:spPr>
        <p:txBody>
          <a:bodyPr spcFirstLastPara="1" wrap="square" lIns="68575" tIns="34275" rIns="68575" bIns="34275" anchor="ctr" anchorCtr="0">
            <a:normAutofit/>
          </a:bodyPr>
          <a:lstStyle/>
          <a:p>
            <a:pPr marL="0" lvl="0" indent="0" algn="ctr" rtl="0">
              <a:spcBef>
                <a:spcPts val="0"/>
              </a:spcBef>
              <a:spcAft>
                <a:spcPts val="0"/>
              </a:spcAft>
              <a:buNone/>
            </a:pPr>
            <a:r>
              <a:rPr lang="en"/>
              <a:t>JGI</a:t>
            </a:r>
            <a:endParaRPr/>
          </a:p>
        </p:txBody>
      </p:sp>
      <p:sp>
        <p:nvSpPr>
          <p:cNvPr id="495" name="Google Shape;495;p71"/>
          <p:cNvSpPr txBox="1">
            <a:spLocks noGrp="1"/>
          </p:cNvSpPr>
          <p:nvPr>
            <p:ph type="body" idx="1"/>
          </p:nvPr>
        </p:nvSpPr>
        <p:spPr>
          <a:xfrm>
            <a:off x="387424" y="1321723"/>
            <a:ext cx="8312700" cy="3311100"/>
          </a:xfrm>
          <a:prstGeom prst="rect">
            <a:avLst/>
          </a:prstGeom>
        </p:spPr>
        <p:txBody>
          <a:bodyPr spcFirstLastPara="1" wrap="square" lIns="68575" tIns="34275" rIns="68575" bIns="34275" anchor="t" anchorCtr="0">
            <a:normAutofit/>
          </a:bodyPr>
          <a:lstStyle/>
          <a:p>
            <a:pPr marL="0" lvl="0" indent="0" algn="l" rtl="0">
              <a:spcBef>
                <a:spcPts val="800"/>
              </a:spcBef>
              <a:spcAft>
                <a:spcPts val="1200"/>
              </a:spcAft>
              <a:buNone/>
            </a:pPr>
            <a:endParaRPr/>
          </a:p>
        </p:txBody>
      </p:sp>
      <p:pic>
        <p:nvPicPr>
          <p:cNvPr id="496" name="Google Shape;496;p71"/>
          <p:cNvPicPr preferRelativeResize="0"/>
          <p:nvPr/>
        </p:nvPicPr>
        <p:blipFill>
          <a:blip r:embed="rId3">
            <a:alphaModFix/>
          </a:blip>
          <a:stretch>
            <a:fillRect/>
          </a:stretch>
        </p:blipFill>
        <p:spPr>
          <a:xfrm>
            <a:off x="0" y="1174240"/>
            <a:ext cx="9143999" cy="3969260"/>
          </a:xfrm>
          <a:prstGeom prst="rect">
            <a:avLst/>
          </a:prstGeom>
          <a:noFill/>
          <a:ln>
            <a:noFill/>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72"/>
          <p:cNvSpPr txBox="1">
            <a:spLocks noGrp="1"/>
          </p:cNvSpPr>
          <p:nvPr>
            <p:ph type="title"/>
          </p:nvPr>
        </p:nvSpPr>
        <p:spPr>
          <a:xfrm>
            <a:off x="387424" y="504993"/>
            <a:ext cx="8312700" cy="552000"/>
          </a:xfrm>
          <a:prstGeom prst="rect">
            <a:avLst/>
          </a:prstGeom>
        </p:spPr>
        <p:txBody>
          <a:bodyPr spcFirstLastPara="1" wrap="square" lIns="68575" tIns="34275" rIns="68575" bIns="34275" anchor="ctr" anchorCtr="0">
            <a:normAutofit/>
          </a:bodyPr>
          <a:lstStyle/>
          <a:p>
            <a:pPr marL="0" lvl="0" indent="0" algn="ctr" rtl="0">
              <a:spcBef>
                <a:spcPts val="0"/>
              </a:spcBef>
              <a:spcAft>
                <a:spcPts val="0"/>
              </a:spcAft>
              <a:buNone/>
            </a:pPr>
            <a:r>
              <a:rPr lang="en"/>
              <a:t>Thank You!</a:t>
            </a:r>
            <a:endParaRPr/>
          </a:p>
        </p:txBody>
      </p:sp>
      <p:pic>
        <p:nvPicPr>
          <p:cNvPr id="502" name="Google Shape;502;p72"/>
          <p:cNvPicPr preferRelativeResize="0"/>
          <p:nvPr/>
        </p:nvPicPr>
        <p:blipFill>
          <a:blip r:embed="rId3">
            <a:alphaModFix/>
          </a:blip>
          <a:stretch>
            <a:fillRect/>
          </a:stretch>
        </p:blipFill>
        <p:spPr>
          <a:xfrm>
            <a:off x="5549701" y="1136400"/>
            <a:ext cx="2274653" cy="3032870"/>
          </a:xfrm>
          <a:prstGeom prst="rect">
            <a:avLst/>
          </a:prstGeom>
          <a:noFill/>
          <a:ln>
            <a:noFill/>
          </a:ln>
        </p:spPr>
      </p:pic>
      <p:pic>
        <p:nvPicPr>
          <p:cNvPr id="503" name="Google Shape;503;p72"/>
          <p:cNvPicPr preferRelativeResize="0"/>
          <p:nvPr/>
        </p:nvPicPr>
        <p:blipFill>
          <a:blip r:embed="rId4">
            <a:alphaModFix/>
          </a:blip>
          <a:stretch>
            <a:fillRect/>
          </a:stretch>
        </p:blipFill>
        <p:spPr>
          <a:xfrm>
            <a:off x="869125" y="1136400"/>
            <a:ext cx="2274650" cy="3032876"/>
          </a:xfrm>
          <a:prstGeom prst="rect">
            <a:avLst/>
          </a:prstGeom>
          <a:noFill/>
          <a:ln>
            <a:noFill/>
          </a:ln>
        </p:spPr>
      </p:pic>
      <p:sp>
        <p:nvSpPr>
          <p:cNvPr id="504" name="Google Shape;504;p72"/>
          <p:cNvSpPr txBox="1"/>
          <p:nvPr/>
        </p:nvSpPr>
        <p:spPr>
          <a:xfrm>
            <a:off x="836650" y="4310025"/>
            <a:ext cx="23241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Jeremy Goldstein</a:t>
            </a:r>
            <a:endParaRPr/>
          </a:p>
          <a:p>
            <a:pPr marL="0" lvl="0" indent="0" algn="l" rtl="0">
              <a:spcBef>
                <a:spcPts val="0"/>
              </a:spcBef>
              <a:spcAft>
                <a:spcPts val="0"/>
              </a:spcAft>
              <a:buNone/>
            </a:pPr>
            <a:r>
              <a:rPr lang="en"/>
              <a:t>jgoldstein@minlib.net</a:t>
            </a:r>
            <a:endParaRPr/>
          </a:p>
        </p:txBody>
      </p:sp>
      <p:sp>
        <p:nvSpPr>
          <p:cNvPr id="505" name="Google Shape;505;p72"/>
          <p:cNvSpPr txBox="1"/>
          <p:nvPr/>
        </p:nvSpPr>
        <p:spPr>
          <a:xfrm>
            <a:off x="5549700" y="4310025"/>
            <a:ext cx="28674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Ray Voelker</a:t>
            </a:r>
            <a:endParaRPr/>
          </a:p>
          <a:p>
            <a:pPr marL="0" lvl="0" indent="0" algn="l" rtl="0">
              <a:spcBef>
                <a:spcPts val="0"/>
              </a:spcBef>
              <a:spcAft>
                <a:spcPts val="0"/>
              </a:spcAft>
              <a:buNone/>
            </a:pPr>
            <a:r>
              <a:rPr lang="en"/>
              <a:t>ray.voelker@cincinnatilibrary.org </a:t>
            </a:r>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2"/>
          <p:cNvSpPr txBox="1">
            <a:spLocks noGrp="1"/>
          </p:cNvSpPr>
          <p:nvPr>
            <p:ph type="title"/>
          </p:nvPr>
        </p:nvSpPr>
        <p:spPr>
          <a:xfrm>
            <a:off x="387424" y="504993"/>
            <a:ext cx="8312700" cy="552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2800"/>
              <a:buFont typeface="Arial"/>
              <a:buNone/>
            </a:pPr>
            <a:r>
              <a:rPr lang="en"/>
              <a:t>Sierra DNA</a:t>
            </a:r>
            <a:endParaRPr/>
          </a:p>
        </p:txBody>
      </p:sp>
      <p:sp>
        <p:nvSpPr>
          <p:cNvPr id="114" name="Google Shape;114;p22"/>
          <p:cNvSpPr txBox="1">
            <a:spLocks noGrp="1"/>
          </p:cNvSpPr>
          <p:nvPr>
            <p:ph type="body" idx="1"/>
          </p:nvPr>
        </p:nvSpPr>
        <p:spPr>
          <a:xfrm>
            <a:off x="387424" y="1321723"/>
            <a:ext cx="8312700" cy="3311100"/>
          </a:xfrm>
          <a:prstGeom prst="rect">
            <a:avLst/>
          </a:prstGeom>
          <a:noFill/>
          <a:ln>
            <a:noFill/>
          </a:ln>
        </p:spPr>
        <p:txBody>
          <a:bodyPr spcFirstLastPara="1" wrap="square" lIns="91425" tIns="45700" rIns="91425" bIns="45700" anchor="t" anchorCtr="0">
            <a:normAutofit/>
          </a:bodyPr>
          <a:lstStyle/>
          <a:p>
            <a:pPr marL="457200" lvl="0" indent="-342900" algn="l" rtl="0">
              <a:lnSpc>
                <a:spcPct val="90000"/>
              </a:lnSpc>
              <a:spcBef>
                <a:spcPts val="1000"/>
              </a:spcBef>
              <a:spcAft>
                <a:spcPts val="0"/>
              </a:spcAft>
              <a:buClr>
                <a:srgbClr val="53575A"/>
              </a:buClr>
              <a:buSzPts val="1800"/>
              <a:buNone/>
            </a:pPr>
            <a:r>
              <a:rPr lang="en"/>
              <a:t>Sierra DNA (Database NAvigator)</a:t>
            </a:r>
            <a:endParaRPr/>
          </a:p>
          <a:p>
            <a:pPr marL="457200" lvl="0" indent="-342900" algn="l" rtl="0">
              <a:lnSpc>
                <a:spcPct val="90000"/>
              </a:lnSpc>
              <a:spcBef>
                <a:spcPts val="1000"/>
              </a:spcBef>
              <a:spcAft>
                <a:spcPts val="0"/>
              </a:spcAft>
              <a:buClr>
                <a:srgbClr val="53575A"/>
              </a:buClr>
              <a:buSzPts val="1800"/>
              <a:buNone/>
            </a:pPr>
            <a:r>
              <a:rPr lang="en"/>
              <a:t>   </a:t>
            </a:r>
            <a:r>
              <a:rPr lang="en" u="sng">
                <a:solidFill>
                  <a:schemeClr val="hlink"/>
                </a:solidFill>
                <a:hlinkClick r:id="rId3"/>
              </a:rPr>
              <a:t>http://techdocs.iii.com/sierradna/</a:t>
            </a:r>
            <a:endParaRPr/>
          </a:p>
          <a:p>
            <a:pPr marL="457200" lvl="0" indent="-342900" algn="l" rtl="0">
              <a:lnSpc>
                <a:spcPct val="90000"/>
              </a:lnSpc>
              <a:spcBef>
                <a:spcPts val="1000"/>
              </a:spcBef>
              <a:spcAft>
                <a:spcPts val="0"/>
              </a:spcAft>
              <a:buClr>
                <a:srgbClr val="53575A"/>
              </a:buClr>
              <a:buSzPts val="1800"/>
              <a:buNone/>
            </a:pPr>
            <a:r>
              <a:rPr lang="en"/>
              <a:t>Uses the same username &amp; password as Supportal / CSDirect</a:t>
            </a:r>
            <a:endParaRPr/>
          </a:p>
          <a:p>
            <a:pPr marL="457200" lvl="0" indent="-228600" algn="l" rtl="0">
              <a:lnSpc>
                <a:spcPct val="90000"/>
              </a:lnSpc>
              <a:spcBef>
                <a:spcPts val="1000"/>
              </a:spcBef>
              <a:spcAft>
                <a:spcPts val="0"/>
              </a:spcAft>
              <a:buClr>
                <a:srgbClr val="53575A"/>
              </a:buClr>
              <a:buSzPts val="1800"/>
              <a:buFont typeface="Arial"/>
              <a:buNone/>
            </a:pPr>
            <a:endParaRPr sz="2100"/>
          </a:p>
          <a:p>
            <a:pPr marL="457200" lvl="0" indent="-342900" algn="l" rtl="0">
              <a:lnSpc>
                <a:spcPct val="90000"/>
              </a:lnSpc>
              <a:spcBef>
                <a:spcPts val="1000"/>
              </a:spcBef>
              <a:spcAft>
                <a:spcPts val="0"/>
              </a:spcAft>
              <a:buClr>
                <a:srgbClr val="53575A"/>
              </a:buClr>
              <a:buSzPts val="1800"/>
              <a:buNone/>
            </a:pPr>
            <a:endParaRPr sz="2100"/>
          </a:p>
        </p:txBody>
      </p:sp>
      <p:pic>
        <p:nvPicPr>
          <p:cNvPr id="115" name="Google Shape;115;p22" descr="PPT7D0B.jpg"/>
          <p:cNvPicPr preferRelativeResize="0"/>
          <p:nvPr/>
        </p:nvPicPr>
        <p:blipFill rotWithShape="1">
          <a:blip r:embed="rId4">
            <a:alphaModFix/>
          </a:blip>
          <a:srcRect/>
          <a:stretch/>
        </p:blipFill>
        <p:spPr>
          <a:xfrm>
            <a:off x="387424" y="2571749"/>
            <a:ext cx="4765021" cy="2159277"/>
          </a:xfrm>
          <a:prstGeom prst="rect">
            <a:avLst/>
          </a:prstGeom>
          <a:noFill/>
          <a:ln>
            <a:noFill/>
          </a:ln>
        </p:spPr>
      </p:pic>
      <p:sp>
        <p:nvSpPr>
          <p:cNvPr id="116" name="Google Shape;116;p22"/>
          <p:cNvSpPr/>
          <p:nvPr/>
        </p:nvSpPr>
        <p:spPr>
          <a:xfrm>
            <a:off x="5880283" y="3144251"/>
            <a:ext cx="1571700" cy="1015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1" i="0" u="none" strike="noStrike" cap="none">
                <a:solidFill>
                  <a:srgbClr val="000000"/>
                </a:solidFill>
                <a:latin typeface="Arial"/>
                <a:ea typeface="Arial"/>
                <a:cs typeface="Arial"/>
                <a:sym typeface="Arial"/>
              </a:rPr>
              <a:t>The Sierra DNA describes all the SQL tables and the columns in those tables.</a:t>
            </a:r>
            <a:endParaRPr sz="1800" b="0" i="0" u="none" strike="noStrike" cap="none">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3"/>
          <p:cNvSpPr txBox="1">
            <a:spLocks noGrp="1"/>
          </p:cNvSpPr>
          <p:nvPr>
            <p:ph type="title"/>
          </p:nvPr>
        </p:nvSpPr>
        <p:spPr>
          <a:xfrm>
            <a:off x="387424" y="504993"/>
            <a:ext cx="8312700" cy="552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2800"/>
              <a:buFont typeface="Arial"/>
              <a:buNone/>
            </a:pPr>
            <a:r>
              <a:rPr lang="en"/>
              <a:t>Documentation</a:t>
            </a:r>
            <a:endParaRPr/>
          </a:p>
        </p:txBody>
      </p:sp>
      <p:sp>
        <p:nvSpPr>
          <p:cNvPr id="122" name="Google Shape;122;p23"/>
          <p:cNvSpPr txBox="1">
            <a:spLocks noGrp="1"/>
          </p:cNvSpPr>
          <p:nvPr>
            <p:ph type="body" idx="1"/>
          </p:nvPr>
        </p:nvSpPr>
        <p:spPr>
          <a:xfrm>
            <a:off x="387424" y="1321723"/>
            <a:ext cx="8312700" cy="3311100"/>
          </a:xfrm>
          <a:prstGeom prst="rect">
            <a:avLst/>
          </a:prstGeom>
          <a:noFill/>
          <a:ln>
            <a:noFill/>
          </a:ln>
        </p:spPr>
        <p:txBody>
          <a:bodyPr spcFirstLastPara="1" wrap="square" lIns="91425" tIns="45700" rIns="91425" bIns="45700" anchor="t" anchorCtr="0">
            <a:normAutofit/>
          </a:bodyPr>
          <a:lstStyle/>
          <a:p>
            <a:pPr marL="457200" lvl="0" indent="-342900" algn="l" rtl="0">
              <a:lnSpc>
                <a:spcPct val="90000"/>
              </a:lnSpc>
              <a:spcBef>
                <a:spcPts val="1000"/>
              </a:spcBef>
              <a:spcAft>
                <a:spcPts val="0"/>
              </a:spcAft>
              <a:buClr>
                <a:srgbClr val="53575A"/>
              </a:buClr>
              <a:buSzPts val="1800"/>
              <a:buNone/>
            </a:pPr>
            <a:r>
              <a:rPr lang="en"/>
              <a:t>ERD (Entity Relationship Diagram) View </a:t>
            </a:r>
            <a:endParaRPr/>
          </a:p>
          <a:p>
            <a:pPr marL="457200" lvl="0" indent="-342900" algn="l" rtl="0">
              <a:lnSpc>
                <a:spcPct val="90000"/>
              </a:lnSpc>
              <a:spcBef>
                <a:spcPts val="1000"/>
              </a:spcBef>
              <a:spcAft>
                <a:spcPts val="0"/>
              </a:spcAft>
              <a:buClr>
                <a:srgbClr val="53575A"/>
              </a:buClr>
              <a:buSzPts val="1800"/>
              <a:buNone/>
            </a:pPr>
            <a:endParaRPr sz="2100"/>
          </a:p>
        </p:txBody>
      </p:sp>
      <p:grpSp>
        <p:nvGrpSpPr>
          <p:cNvPr id="123" name="Google Shape;123;p23"/>
          <p:cNvGrpSpPr/>
          <p:nvPr/>
        </p:nvGrpSpPr>
        <p:grpSpPr>
          <a:xfrm>
            <a:off x="1028700" y="2057400"/>
            <a:ext cx="2673839" cy="2628900"/>
            <a:chOff x="1371600" y="2743200"/>
            <a:chExt cx="3565118" cy="3505200"/>
          </a:xfrm>
        </p:grpSpPr>
        <p:pic>
          <p:nvPicPr>
            <p:cNvPr id="124" name="Google Shape;124;p23" descr="PPT7A11.jpg"/>
            <p:cNvPicPr preferRelativeResize="0"/>
            <p:nvPr/>
          </p:nvPicPr>
          <p:blipFill rotWithShape="1">
            <a:blip r:embed="rId3">
              <a:alphaModFix/>
            </a:blip>
            <a:srcRect/>
            <a:stretch/>
          </p:blipFill>
          <p:spPr>
            <a:xfrm>
              <a:off x="1371600" y="2743200"/>
              <a:ext cx="3565118" cy="3505200"/>
            </a:xfrm>
            <a:prstGeom prst="rect">
              <a:avLst/>
            </a:prstGeom>
            <a:noFill/>
            <a:ln>
              <a:noFill/>
            </a:ln>
          </p:spPr>
        </p:pic>
        <p:sp>
          <p:nvSpPr>
            <p:cNvPr id="125" name="Google Shape;125;p23"/>
            <p:cNvSpPr/>
            <p:nvPr/>
          </p:nvSpPr>
          <p:spPr>
            <a:xfrm>
              <a:off x="4191000" y="4142232"/>
              <a:ext cx="713100" cy="822900"/>
            </a:xfrm>
            <a:prstGeom prst="rect">
              <a:avLst/>
            </a:prstGeom>
            <a:noFill/>
            <a:ln w="19050" cap="flat" cmpd="sng">
              <a:solidFill>
                <a:srgbClr val="FF00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6" name="Google Shape;126;p23"/>
            <p:cNvSpPr/>
            <p:nvPr/>
          </p:nvSpPr>
          <p:spPr>
            <a:xfrm>
              <a:off x="2926080" y="4142232"/>
              <a:ext cx="731400" cy="822900"/>
            </a:xfrm>
            <a:prstGeom prst="rect">
              <a:avLst/>
            </a:prstGeom>
            <a:noFill/>
            <a:ln w="19050" cap="flat" cmpd="sng">
              <a:solidFill>
                <a:srgbClr val="FF00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7" name="Google Shape;127;p23"/>
            <p:cNvSpPr/>
            <p:nvPr/>
          </p:nvSpPr>
          <p:spPr>
            <a:xfrm>
              <a:off x="1399032" y="2761488"/>
              <a:ext cx="731400" cy="420600"/>
            </a:xfrm>
            <a:prstGeom prst="rect">
              <a:avLst/>
            </a:prstGeom>
            <a:noFill/>
            <a:ln w="19050" cap="flat" cmpd="sng">
              <a:solidFill>
                <a:srgbClr val="FF00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cxnSp>
          <p:nvCxnSpPr>
            <p:cNvPr id="128" name="Google Shape;128;p23"/>
            <p:cNvCxnSpPr>
              <a:stCxn id="127" idx="3"/>
              <a:endCxn id="126" idx="1"/>
            </p:cNvCxnSpPr>
            <p:nvPr/>
          </p:nvCxnSpPr>
          <p:spPr>
            <a:xfrm>
              <a:off x="2130432" y="2971788"/>
              <a:ext cx="795600" cy="1581900"/>
            </a:xfrm>
            <a:prstGeom prst="bentConnector3">
              <a:avLst>
                <a:gd name="adj1" fmla="val 297183"/>
              </a:avLst>
            </a:prstGeom>
            <a:solidFill>
              <a:schemeClr val="accent1"/>
            </a:solidFill>
            <a:ln w="19050" cap="flat" cmpd="sng">
              <a:solidFill>
                <a:srgbClr val="FF0000"/>
              </a:solidFill>
              <a:prstDash val="solid"/>
              <a:round/>
              <a:headEnd type="none" w="sm" len="sm"/>
              <a:tailEnd type="none" w="sm" len="sm"/>
            </a:ln>
          </p:spPr>
        </p:cxnSp>
        <p:cxnSp>
          <p:nvCxnSpPr>
            <p:cNvPr id="129" name="Google Shape;129;p23"/>
            <p:cNvCxnSpPr>
              <a:stCxn id="126" idx="3"/>
              <a:endCxn id="125" idx="1"/>
            </p:cNvCxnSpPr>
            <p:nvPr/>
          </p:nvCxnSpPr>
          <p:spPr>
            <a:xfrm>
              <a:off x="3657480" y="4553682"/>
              <a:ext cx="533400" cy="0"/>
            </a:xfrm>
            <a:prstGeom prst="straightConnector1">
              <a:avLst/>
            </a:prstGeom>
            <a:solidFill>
              <a:schemeClr val="accent1"/>
            </a:solidFill>
            <a:ln w="19050" cap="flat" cmpd="sng">
              <a:solidFill>
                <a:srgbClr val="FF0000"/>
              </a:solidFill>
              <a:prstDash val="solid"/>
              <a:round/>
              <a:headEnd type="none" w="sm" len="sm"/>
              <a:tailEnd type="none" w="sm" len="sm"/>
            </a:ln>
          </p:spPr>
        </p:cxnSp>
      </p:grpSp>
      <p:pic>
        <p:nvPicPr>
          <p:cNvPr id="130" name="Google Shape;130;p23" descr="PPT6114.jpg"/>
          <p:cNvPicPr preferRelativeResize="0"/>
          <p:nvPr/>
        </p:nvPicPr>
        <p:blipFill rotWithShape="1">
          <a:blip r:embed="rId4">
            <a:alphaModFix/>
          </a:blip>
          <a:srcRect/>
          <a:stretch/>
        </p:blipFill>
        <p:spPr>
          <a:xfrm>
            <a:off x="3980125" y="2007965"/>
            <a:ext cx="1864519" cy="378619"/>
          </a:xfrm>
          <a:prstGeom prst="rect">
            <a:avLst/>
          </a:prstGeom>
          <a:noFill/>
          <a:ln>
            <a:noFill/>
          </a:ln>
        </p:spPr>
      </p:pic>
      <p:sp>
        <p:nvSpPr>
          <p:cNvPr id="131" name="Google Shape;131;p23"/>
          <p:cNvSpPr/>
          <p:nvPr/>
        </p:nvSpPr>
        <p:spPr>
          <a:xfrm>
            <a:off x="4129493" y="2571750"/>
            <a:ext cx="3259800" cy="1385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1" i="0" u="none" strike="noStrike" cap="none">
                <a:solidFill>
                  <a:srgbClr val="000000"/>
                </a:solidFill>
                <a:latin typeface="Arial"/>
                <a:ea typeface="Arial"/>
                <a:cs typeface="Arial"/>
                <a:sym typeface="Arial"/>
              </a:rPr>
              <a:t>This shows which tables are linkable – there is an column in one table that matches a column in another.  </a:t>
            </a: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endParaRPr sz="12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 sz="1200" b="1" i="0" u="none" strike="noStrike" cap="none">
                <a:solidFill>
                  <a:srgbClr val="000000"/>
                </a:solidFill>
                <a:latin typeface="Arial"/>
                <a:ea typeface="Arial"/>
                <a:cs typeface="Arial"/>
                <a:sym typeface="Arial"/>
              </a:rPr>
              <a:t>In this example, you can link </a:t>
            </a:r>
            <a:r>
              <a:rPr lang="en" sz="1200" b="1" i="0" u="none" strike="noStrike" cap="none">
                <a:solidFill>
                  <a:srgbClr val="7030A0"/>
                </a:solidFill>
                <a:latin typeface="Arial"/>
                <a:ea typeface="Arial"/>
                <a:cs typeface="Arial"/>
                <a:sym typeface="Arial"/>
              </a:rPr>
              <a:t>patron_record_address_type</a:t>
            </a:r>
            <a:r>
              <a:rPr lang="en" sz="1200" b="1" i="0" u="none" strike="noStrike" cap="none">
                <a:solidFill>
                  <a:srgbClr val="000000"/>
                </a:solidFill>
                <a:latin typeface="Arial"/>
                <a:ea typeface="Arial"/>
                <a:cs typeface="Arial"/>
                <a:sym typeface="Arial"/>
              </a:rPr>
              <a:t> to </a:t>
            </a:r>
            <a:r>
              <a:rPr lang="en" sz="1200" b="1" i="0" u="none" strike="noStrike" cap="none">
                <a:solidFill>
                  <a:srgbClr val="7030A0"/>
                </a:solidFill>
                <a:latin typeface="Arial"/>
                <a:ea typeface="Arial"/>
                <a:cs typeface="Arial"/>
                <a:sym typeface="Arial"/>
              </a:rPr>
              <a:t>patron_record</a:t>
            </a:r>
            <a:r>
              <a:rPr lang="en" sz="1200" b="1" i="0" u="none" strike="noStrike" cap="none">
                <a:solidFill>
                  <a:srgbClr val="000000"/>
                </a:solidFill>
                <a:latin typeface="Arial"/>
                <a:ea typeface="Arial"/>
                <a:cs typeface="Arial"/>
                <a:sym typeface="Arial"/>
              </a:rPr>
              <a:t> via </a:t>
            </a:r>
            <a:r>
              <a:rPr lang="en" sz="1200" b="1" i="0" u="none" strike="noStrike" cap="none">
                <a:solidFill>
                  <a:srgbClr val="7030A0"/>
                </a:solidFill>
                <a:latin typeface="Arial"/>
                <a:ea typeface="Arial"/>
                <a:cs typeface="Arial"/>
                <a:sym typeface="Arial"/>
              </a:rPr>
              <a:t>patron_record_address</a:t>
            </a:r>
            <a:endParaRPr sz="1200" b="1" i="0" u="none" strike="noStrike" cap="none">
              <a:solidFill>
                <a:srgbClr val="7030A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4"/>
          <p:cNvSpPr txBox="1">
            <a:spLocks noGrp="1"/>
          </p:cNvSpPr>
          <p:nvPr>
            <p:ph type="title"/>
          </p:nvPr>
        </p:nvSpPr>
        <p:spPr>
          <a:xfrm>
            <a:off x="387424" y="504993"/>
            <a:ext cx="8312700" cy="552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D174B"/>
              </a:buClr>
              <a:buSzPts val="1800"/>
              <a:buFont typeface="Arial"/>
              <a:buNone/>
            </a:pPr>
            <a:r>
              <a:rPr lang="en"/>
              <a:t>Previewing Your Data</a:t>
            </a:r>
            <a:endParaRPr/>
          </a:p>
        </p:txBody>
      </p:sp>
      <p:grpSp>
        <p:nvGrpSpPr>
          <p:cNvPr id="137" name="Google Shape;137;p24"/>
          <p:cNvGrpSpPr/>
          <p:nvPr/>
        </p:nvGrpSpPr>
        <p:grpSpPr>
          <a:xfrm>
            <a:off x="390906" y="1323594"/>
            <a:ext cx="3400425" cy="2771775"/>
            <a:chOff x="800100" y="1581150"/>
            <a:chExt cx="4533900" cy="3695700"/>
          </a:xfrm>
        </p:grpSpPr>
        <p:pic>
          <p:nvPicPr>
            <p:cNvPr id="138" name="Google Shape;138;p24"/>
            <p:cNvPicPr preferRelativeResize="0"/>
            <p:nvPr/>
          </p:nvPicPr>
          <p:blipFill rotWithShape="1">
            <a:blip r:embed="rId3">
              <a:alphaModFix/>
            </a:blip>
            <a:srcRect/>
            <a:stretch/>
          </p:blipFill>
          <p:spPr>
            <a:xfrm>
              <a:off x="800100" y="1581150"/>
              <a:ext cx="4533900" cy="3695700"/>
            </a:xfrm>
            <a:prstGeom prst="rect">
              <a:avLst/>
            </a:prstGeom>
            <a:noFill/>
            <a:ln>
              <a:noFill/>
            </a:ln>
          </p:spPr>
        </p:pic>
        <p:sp>
          <p:nvSpPr>
            <p:cNvPr id="139" name="Google Shape;139;p24"/>
            <p:cNvSpPr/>
            <p:nvPr/>
          </p:nvSpPr>
          <p:spPr>
            <a:xfrm>
              <a:off x="800100" y="1905000"/>
              <a:ext cx="1066800" cy="152400"/>
            </a:xfrm>
            <a:prstGeom prst="rect">
              <a:avLst/>
            </a:prstGeom>
            <a:noFill/>
            <a:ln w="19050" cap="flat" cmpd="sng">
              <a:solidFill>
                <a:srgbClr val="FF00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140" name="Google Shape;140;p24"/>
          <p:cNvSpPr/>
          <p:nvPr/>
        </p:nvSpPr>
        <p:spPr>
          <a:xfrm>
            <a:off x="4083794" y="2148840"/>
            <a:ext cx="1886100" cy="1569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1" i="0" u="none" strike="noStrike" cap="none">
                <a:solidFill>
                  <a:srgbClr val="000000"/>
                </a:solidFill>
                <a:latin typeface="Arial"/>
                <a:ea typeface="Arial"/>
                <a:cs typeface="Arial"/>
                <a:sym typeface="Arial"/>
              </a:rPr>
              <a:t>To see sample data from a table, right click on the table (bib_view in this example) and then View Data and then View Top 100 Rows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000000"/>
              </a:solidFill>
              <a:latin typeface="Arial"/>
              <a:ea typeface="Arial"/>
              <a:cs typeface="Arial"/>
              <a:sym typeface="Arial"/>
            </a:endParaRPr>
          </a:p>
        </p:txBody>
      </p:sp>
      <p:sp>
        <p:nvSpPr>
          <p:cNvPr id="141" name="Google Shape;141;p24"/>
          <p:cNvSpPr txBox="1"/>
          <p:nvPr/>
        </p:nvSpPr>
        <p:spPr>
          <a:xfrm>
            <a:off x="252851" y="4165157"/>
            <a:ext cx="8758800" cy="346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 sz="2400" b="0" i="0" u="none" strike="noStrike" cap="none">
                <a:solidFill>
                  <a:schemeClr val="dk1"/>
                </a:solidFill>
                <a:latin typeface="Times New Roman"/>
                <a:ea typeface="Times New Roman"/>
                <a:cs typeface="Times New Roman"/>
                <a:sym typeface="Times New Roman"/>
              </a:rPr>
              <a:t>Screen using PGAdmin </a:t>
            </a:r>
            <a:r>
              <a:rPr lang="en" sz="2400" b="0" i="0" u="sng" strike="noStrike" cap="none">
                <a:solidFill>
                  <a:schemeClr val="hlink"/>
                </a:solidFill>
                <a:latin typeface="Arial"/>
                <a:ea typeface="Arial"/>
                <a:cs typeface="Arial"/>
                <a:sym typeface="Arial"/>
                <a:hlinkClick r:id="rId4"/>
              </a:rPr>
              <a:t>https://www.pgadmin.org/</a:t>
            </a: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5"/>
          <p:cNvSpPr txBox="1">
            <a:spLocks noGrp="1"/>
          </p:cNvSpPr>
          <p:nvPr>
            <p:ph type="title"/>
          </p:nvPr>
        </p:nvSpPr>
        <p:spPr>
          <a:xfrm>
            <a:off x="387424" y="504993"/>
            <a:ext cx="8312700" cy="552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2100"/>
              <a:buFont typeface="Arial"/>
              <a:buNone/>
            </a:pPr>
            <a:r>
              <a:rPr lang="en"/>
              <a:t>Explore your data</a:t>
            </a:r>
            <a:endParaRPr/>
          </a:p>
        </p:txBody>
      </p:sp>
      <p:sp>
        <p:nvSpPr>
          <p:cNvPr id="148" name="Google Shape;148;p25"/>
          <p:cNvSpPr txBox="1"/>
          <p:nvPr/>
        </p:nvSpPr>
        <p:spPr>
          <a:xfrm>
            <a:off x="204725" y="4088344"/>
            <a:ext cx="8758800" cy="346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2400"/>
              <a:buFont typeface="Times New Roman"/>
              <a:buNone/>
            </a:pPr>
            <a:r>
              <a:rPr lang="en" sz="2400" b="0" i="0" u="none" strike="noStrike" cap="none">
                <a:solidFill>
                  <a:schemeClr val="dk1"/>
                </a:solidFill>
                <a:latin typeface="Times New Roman"/>
                <a:ea typeface="Times New Roman"/>
                <a:cs typeface="Times New Roman"/>
                <a:sym typeface="Times New Roman"/>
              </a:rPr>
              <a:t>Screens using HeidiSQL </a:t>
            </a:r>
            <a:r>
              <a:rPr lang="en" sz="2400" b="0" i="0" u="sng" strike="noStrike" cap="none">
                <a:solidFill>
                  <a:schemeClr val="hlink"/>
                </a:solidFill>
                <a:latin typeface="Times New Roman"/>
                <a:ea typeface="Times New Roman"/>
                <a:cs typeface="Times New Roman"/>
                <a:sym typeface="Times New Roman"/>
                <a:hlinkClick r:id="rId3"/>
              </a:rPr>
              <a:t>https://www.heidisql.com/</a:t>
            </a:r>
            <a:endParaRPr sz="1800" b="0" i="0" u="none" strike="noStrike" cap="none">
              <a:solidFill>
                <a:schemeClr val="dk1"/>
              </a:solidFill>
              <a:latin typeface="Arial"/>
              <a:ea typeface="Arial"/>
              <a:cs typeface="Arial"/>
              <a:sym typeface="Arial"/>
            </a:endParaRPr>
          </a:p>
        </p:txBody>
      </p:sp>
      <p:pic>
        <p:nvPicPr>
          <p:cNvPr id="149" name="Google Shape;149;p25"/>
          <p:cNvPicPr preferRelativeResize="0"/>
          <p:nvPr/>
        </p:nvPicPr>
        <p:blipFill rotWithShape="1">
          <a:blip r:embed="rId4">
            <a:alphaModFix/>
          </a:blip>
          <a:srcRect/>
          <a:stretch/>
        </p:blipFill>
        <p:spPr>
          <a:xfrm>
            <a:off x="576350" y="1314922"/>
            <a:ext cx="8023544" cy="251648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1496</TotalTime>
  <Words>3571</Words>
  <Application>Microsoft Office PowerPoint</Application>
  <PresentationFormat>On-screen Show (16:9)</PresentationFormat>
  <Paragraphs>538</Paragraphs>
  <Slides>56</Slides>
  <Notes>56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56</vt:i4>
      </vt:variant>
    </vt:vector>
  </HeadingPairs>
  <TitlesOfParts>
    <vt:vector size="60" baseType="lpstr">
      <vt:lpstr>Arial</vt:lpstr>
      <vt:lpstr>Calibri</vt:lpstr>
      <vt:lpstr>Times New Roman</vt:lpstr>
      <vt:lpstr>Simple Light</vt:lpstr>
      <vt:lpstr>How to SQL</vt:lpstr>
      <vt:lpstr>Meet Jeremy and Ray...and Rufus and Audrey</vt:lpstr>
      <vt:lpstr>Agenda</vt:lpstr>
      <vt:lpstr>Sierra_View</vt:lpstr>
      <vt:lpstr>Overview</vt:lpstr>
      <vt:lpstr>Sierra DNA</vt:lpstr>
      <vt:lpstr>Documentation</vt:lpstr>
      <vt:lpstr>Previewing Your Data</vt:lpstr>
      <vt:lpstr>Explore your data</vt:lpstr>
      <vt:lpstr>The Query Based Approach</vt:lpstr>
      <vt:lpstr>The Query Based Approach</vt:lpstr>
      <vt:lpstr>A Shameless Plug</vt:lpstr>
      <vt:lpstr>Casting and Data Types</vt:lpstr>
      <vt:lpstr>Data Types</vt:lpstr>
      <vt:lpstr>CAST()</vt:lpstr>
      <vt:lpstr>Date Types</vt:lpstr>
      <vt:lpstr>Timestamps</vt:lpstr>
      <vt:lpstr>PowerPoint Presentation</vt:lpstr>
      <vt:lpstr>PowerPoint Presentation</vt:lpstr>
      <vt:lpstr>Functions</vt:lpstr>
      <vt:lpstr>Functions()</vt:lpstr>
      <vt:lpstr>COUNT()</vt:lpstr>
      <vt:lpstr>COUNT() Count By Location and Status</vt:lpstr>
      <vt:lpstr>FILTER()</vt:lpstr>
      <vt:lpstr>ID2RECKEY()</vt:lpstr>
      <vt:lpstr>ID2RECKEY()</vt:lpstr>
      <vt:lpstr>String Functions()</vt:lpstr>
      <vt:lpstr>CONCAT()</vt:lpstr>
      <vt:lpstr>More on Concatenation</vt:lpstr>
      <vt:lpstr>SUBSTRING()</vt:lpstr>
      <vt:lpstr>SPLIT_PART(): Author Last names</vt:lpstr>
      <vt:lpstr>Nesting String Functions</vt:lpstr>
      <vt:lpstr>Window Functions</vt:lpstr>
      <vt:lpstr>Window Functions</vt:lpstr>
      <vt:lpstr>Top Requested Titles</vt:lpstr>
      <vt:lpstr>RANK()</vt:lpstr>
      <vt:lpstr>PARTITION</vt:lpstr>
      <vt:lpstr>Top Requested Titles By Format</vt:lpstr>
      <vt:lpstr>LAG() &amp; LEAD()</vt:lpstr>
      <vt:lpstr>Daily Checkout Comparison</vt:lpstr>
      <vt:lpstr>Combining Queries</vt:lpstr>
      <vt:lpstr>EXISTS / NOT EXISTS</vt:lpstr>
      <vt:lpstr>Titles Where All Items Share an Itype</vt:lpstr>
      <vt:lpstr>Titles Where All Items Share an Itype</vt:lpstr>
      <vt:lpstr>Intersect/ Except/ Union </vt:lpstr>
      <vt:lpstr>Intersect/ Except/ Union </vt:lpstr>
      <vt:lpstr>INTERSECT: Bibs with both Items and Orders</vt:lpstr>
      <vt:lpstr>Time for One Last Query</vt:lpstr>
      <vt:lpstr>Previously: Item Count By Location and Status</vt:lpstr>
      <vt:lpstr>UNION: Adding a Total Row</vt:lpstr>
      <vt:lpstr>UNION: Adding a Total Row</vt:lpstr>
      <vt:lpstr>Additional Resources</vt:lpstr>
      <vt:lpstr>Additional Resources</vt:lpstr>
      <vt:lpstr>Find Us on Slack</vt:lpstr>
      <vt:lpstr>JGI</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SQL</dc:title>
  <dc:creator>Jeremy Goldstein</dc:creator>
  <cp:lastModifiedBy>Jeremy Goldstein</cp:lastModifiedBy>
  <cp:revision>7</cp:revision>
  <dcterms:modified xsi:type="dcterms:W3CDTF">2021-03-16T14:13:21Z</dcterms:modified>
</cp:coreProperties>
</file>