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1"/>
  </p:sldMasterIdLst>
  <p:notesMasterIdLst>
    <p:notesMasterId r:id="rId32"/>
  </p:notesMasterIdLst>
  <p:handoutMasterIdLst>
    <p:handoutMasterId r:id="rId33"/>
  </p:handoutMasterIdLst>
  <p:sldIdLst>
    <p:sldId id="284" r:id="rId2"/>
    <p:sldId id="278" r:id="rId3"/>
    <p:sldId id="259" r:id="rId4"/>
    <p:sldId id="280" r:id="rId5"/>
    <p:sldId id="279" r:id="rId6"/>
    <p:sldId id="260" r:id="rId7"/>
    <p:sldId id="272" r:id="rId8"/>
    <p:sldId id="274" r:id="rId9"/>
    <p:sldId id="273" r:id="rId10"/>
    <p:sldId id="283" r:id="rId11"/>
    <p:sldId id="285" r:id="rId12"/>
    <p:sldId id="282" r:id="rId13"/>
    <p:sldId id="257" r:id="rId14"/>
    <p:sldId id="261" r:id="rId15"/>
    <p:sldId id="276" r:id="rId16"/>
    <p:sldId id="265" r:id="rId17"/>
    <p:sldId id="277" r:id="rId18"/>
    <p:sldId id="263" r:id="rId19"/>
    <p:sldId id="281" r:id="rId20"/>
    <p:sldId id="264" r:id="rId21"/>
    <p:sldId id="266" r:id="rId22"/>
    <p:sldId id="258" r:id="rId23"/>
    <p:sldId id="267" r:id="rId24"/>
    <p:sldId id="268" r:id="rId25"/>
    <p:sldId id="269" r:id="rId26"/>
    <p:sldId id="275" r:id="rId27"/>
    <p:sldId id="270" r:id="rId28"/>
    <p:sldId id="271" r:id="rId29"/>
    <p:sldId id="287" r:id="rId30"/>
    <p:sldId id="286" r:id="rId31"/>
  </p:sldIdLst>
  <p:sldSz cx="12192000" cy="6858000"/>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8020" autoAdjust="0"/>
  </p:normalViewPr>
  <p:slideViewPr>
    <p:cSldViewPr snapToGrid="0">
      <p:cViewPr varScale="1">
        <p:scale>
          <a:sx n="50" d="100"/>
          <a:sy n="50" d="100"/>
        </p:scale>
        <p:origin x="702" y="60"/>
      </p:cViewPr>
      <p:guideLst/>
    </p:cSldViewPr>
  </p:slideViewPr>
  <p:outlineViewPr>
    <p:cViewPr>
      <p:scale>
        <a:sx n="33" d="100"/>
        <a:sy n="33" d="100"/>
      </p:scale>
      <p:origin x="0" y="-8592"/>
    </p:cViewPr>
  </p:outlineViewPr>
  <p:notesTextViewPr>
    <p:cViewPr>
      <p:scale>
        <a:sx n="1" d="1"/>
        <a:sy n="1" d="1"/>
      </p:scale>
      <p:origin x="0" y="0"/>
    </p:cViewPr>
  </p:notesTextViewPr>
  <p:sorterViewPr>
    <p:cViewPr>
      <p:scale>
        <a:sx n="100" d="100"/>
        <a:sy n="100" d="100"/>
      </p:scale>
      <p:origin x="0" y="-2238"/>
    </p:cViewPr>
  </p:sorterViewPr>
  <p:notesViewPr>
    <p:cSldViewPr snapToGrid="0">
      <p:cViewPr varScale="1">
        <p:scale>
          <a:sx n="79" d="100"/>
          <a:sy n="79" d="100"/>
        </p:scale>
        <p:origin x="19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7"/>
          </a:xfrm>
          <a:prstGeom prst="rect">
            <a:avLst/>
          </a:prstGeom>
        </p:spPr>
        <p:txBody>
          <a:bodyPr vert="horz" lIns="93028" tIns="46514" rIns="93028" bIns="46514"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5797"/>
          </a:xfrm>
          <a:prstGeom prst="rect">
            <a:avLst/>
          </a:prstGeom>
        </p:spPr>
        <p:txBody>
          <a:bodyPr vert="horz" lIns="93028" tIns="46514" rIns="93028" bIns="46514" rtlCol="0"/>
          <a:lstStyle>
            <a:lvl1pPr algn="r">
              <a:defRPr sz="1200"/>
            </a:lvl1pPr>
          </a:lstStyle>
          <a:p>
            <a:fld id="{BEFC72B6-5688-4940-95CB-989752FCAA75}" type="datetimeFigureOut">
              <a:rPr lang="en-US" smtClean="0"/>
              <a:t>4/4/2017</a:t>
            </a:fld>
            <a:endParaRPr lang="en-US"/>
          </a:p>
        </p:txBody>
      </p:sp>
      <p:sp>
        <p:nvSpPr>
          <p:cNvPr id="4" name="Footer Placeholder 3"/>
          <p:cNvSpPr>
            <a:spLocks noGrp="1"/>
          </p:cNvSpPr>
          <p:nvPr>
            <p:ph type="ftr" sz="quarter" idx="2"/>
          </p:nvPr>
        </p:nvSpPr>
        <p:spPr>
          <a:xfrm>
            <a:off x="0" y="8817905"/>
            <a:ext cx="3032337" cy="465796"/>
          </a:xfrm>
          <a:prstGeom prst="rect">
            <a:avLst/>
          </a:prstGeom>
        </p:spPr>
        <p:txBody>
          <a:bodyPr vert="horz" lIns="93028" tIns="46514" rIns="93028" bIns="46514"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5"/>
            <a:ext cx="3032337" cy="465796"/>
          </a:xfrm>
          <a:prstGeom prst="rect">
            <a:avLst/>
          </a:prstGeom>
        </p:spPr>
        <p:txBody>
          <a:bodyPr vert="horz" lIns="93028" tIns="46514" rIns="93028" bIns="46514" rtlCol="0" anchor="b"/>
          <a:lstStyle>
            <a:lvl1pPr algn="r">
              <a:defRPr sz="1200"/>
            </a:lvl1pPr>
          </a:lstStyle>
          <a:p>
            <a:fld id="{3E4A29A4-EB64-4F7E-AAE9-195864019DD8}" type="slidenum">
              <a:rPr lang="en-US" smtClean="0"/>
              <a:t>‹#›</a:t>
            </a:fld>
            <a:endParaRPr lang="en-US"/>
          </a:p>
        </p:txBody>
      </p:sp>
    </p:spTree>
    <p:extLst>
      <p:ext uri="{BB962C8B-B14F-4D97-AF65-F5344CB8AC3E}">
        <p14:creationId xmlns:p14="http://schemas.microsoft.com/office/powerpoint/2010/main" val="26144850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971" cy="466087"/>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63146" y="1"/>
            <a:ext cx="3032971" cy="466087"/>
          </a:xfrm>
          <a:prstGeom prst="rect">
            <a:avLst/>
          </a:prstGeom>
        </p:spPr>
        <p:txBody>
          <a:bodyPr vert="horz" lIns="91294" tIns="45647" rIns="91294" bIns="45647" rtlCol="0"/>
          <a:lstStyle>
            <a:lvl1pPr algn="r">
              <a:defRPr sz="1200"/>
            </a:lvl1pPr>
          </a:lstStyle>
          <a:p>
            <a:fld id="{F794E317-20AB-4497-A0AB-6FCB2E541B07}" type="datetimeFigureOut">
              <a:rPr lang="en-US" smtClean="0"/>
              <a:t>4/4/2017</a:t>
            </a:fld>
            <a:endParaRPr lang="en-US"/>
          </a:p>
        </p:txBody>
      </p:sp>
      <p:sp>
        <p:nvSpPr>
          <p:cNvPr id="4" name="Slide Image Placeholder 3"/>
          <p:cNvSpPr>
            <a:spLocks noGrp="1" noRot="1" noChangeAspect="1"/>
          </p:cNvSpPr>
          <p:nvPr>
            <p:ph type="sldImg" idx="2"/>
          </p:nvPr>
        </p:nvSpPr>
        <p:spPr>
          <a:xfrm>
            <a:off x="715963" y="1160463"/>
            <a:ext cx="5565775" cy="3132137"/>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4" y="4467464"/>
            <a:ext cx="5596892" cy="3655774"/>
          </a:xfrm>
          <a:prstGeom prst="rect">
            <a:avLst/>
          </a:prstGeom>
        </p:spPr>
        <p:txBody>
          <a:bodyPr vert="horz" lIns="91294" tIns="45647" rIns="91294" bIns="4564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17613"/>
            <a:ext cx="3032971" cy="466087"/>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63146" y="8817613"/>
            <a:ext cx="3032971" cy="466087"/>
          </a:xfrm>
          <a:prstGeom prst="rect">
            <a:avLst/>
          </a:prstGeom>
        </p:spPr>
        <p:txBody>
          <a:bodyPr vert="horz" lIns="91294" tIns="45647" rIns="91294" bIns="45647" rtlCol="0" anchor="b"/>
          <a:lstStyle>
            <a:lvl1pPr algn="r">
              <a:defRPr sz="1200"/>
            </a:lvl1pPr>
          </a:lstStyle>
          <a:p>
            <a:fld id="{4E83B0FB-F032-4854-AF0D-6B8CFFB6FEBB}" type="slidenum">
              <a:rPr lang="en-US" smtClean="0"/>
              <a:t>‹#›</a:t>
            </a:fld>
            <a:endParaRPr lang="en-US"/>
          </a:p>
        </p:txBody>
      </p:sp>
    </p:spTree>
    <p:extLst>
      <p:ext uri="{BB962C8B-B14F-4D97-AF65-F5344CB8AC3E}">
        <p14:creationId xmlns:p14="http://schemas.microsoft.com/office/powerpoint/2010/main" val="28295158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5161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jQuery HTML / CSS Methods  : https://www.w3schools.com/jquery/jquery_ref_html.asp</a:t>
            </a:r>
          </a:p>
          <a:p>
            <a:endParaRPr lang="en-US" dirty="0"/>
          </a:p>
        </p:txBody>
      </p:sp>
    </p:spTree>
    <p:extLst>
      <p:ext uri="{BB962C8B-B14F-4D97-AF65-F5344CB8AC3E}">
        <p14:creationId xmlns:p14="http://schemas.microsoft.com/office/powerpoint/2010/main" val="270960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jQuery HTML / CSS Methods  : https://www.w3schools.com/jquery/jquery_ref_html.asp</a:t>
            </a:r>
          </a:p>
          <a:p>
            <a:endParaRPr lang="en-US" dirty="0"/>
          </a:p>
        </p:txBody>
      </p:sp>
    </p:spTree>
    <p:extLst>
      <p:ext uri="{BB962C8B-B14F-4D97-AF65-F5344CB8AC3E}">
        <p14:creationId xmlns:p14="http://schemas.microsoft.com/office/powerpoint/2010/main" val="40586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34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2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79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 text </a:t>
            </a:r>
            <a:r>
              <a:rPr lang="en-US" dirty="0" smtClean="0"/>
              <a:t>“Check Shelves” for available items on status. However,</a:t>
            </a:r>
            <a:r>
              <a:rPr lang="en-US" baseline="0" dirty="0" smtClean="0"/>
              <a:t> there is a case which confuses patrons. When a book is reserved, the book is located at the reserve desk. But, the default system’s status says ‘Check  Shelves’, patrons go to the regular circulation stack instead of the reserve desk. So, we want to change it to ‘At Reserve Desk’ to give a correct location information.</a:t>
            </a:r>
            <a:endParaRPr lang="en-US" dirty="0"/>
          </a:p>
        </p:txBody>
      </p:sp>
    </p:spTree>
    <p:extLst>
      <p:ext uri="{BB962C8B-B14F-4D97-AF65-F5344CB8AC3E}">
        <p14:creationId xmlns:p14="http://schemas.microsoft.com/office/powerpoint/2010/main" val="262459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888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629275" cy="3167062"/>
          </a:xfrm>
        </p:spPr>
      </p:sp>
      <p:sp>
        <p:nvSpPr>
          <p:cNvPr id="3" name="Notes Placeholder 2"/>
          <p:cNvSpPr>
            <a:spLocks noGrp="1"/>
          </p:cNvSpPr>
          <p:nvPr>
            <p:ph type="body" idx="1"/>
          </p:nvPr>
        </p:nvSpPr>
        <p:spPr/>
        <p:txBody>
          <a:bodyPr/>
          <a:lstStyle/>
          <a:p>
            <a:endParaRPr lang="en-US" dirty="0"/>
          </a:p>
          <a:p>
            <a:r>
              <a:rPr lang="en-US" dirty="0" smtClean="0"/>
              <a:t>		</a:t>
            </a:r>
            <a:endParaRPr lang="en-US" dirty="0"/>
          </a:p>
        </p:txBody>
      </p:sp>
    </p:spTree>
    <p:extLst>
      <p:ext uri="{BB962C8B-B14F-4D97-AF65-F5344CB8AC3E}">
        <p14:creationId xmlns:p14="http://schemas.microsoft.com/office/powerpoint/2010/main" val="7984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r>
              <a:rPr lang="en-US" dirty="0" err="1" smtClean="0"/>
              <a:t>Jquery</a:t>
            </a:r>
            <a:r>
              <a:rPr lang="en-US" baseline="0" dirty="0" smtClean="0"/>
              <a:t> to </a:t>
            </a:r>
            <a:r>
              <a:rPr lang="en-US" dirty="0" smtClean="0"/>
              <a:t>add an id to td  in bib_display.html and this id will be treated in style.css  */</a:t>
            </a:r>
          </a:p>
          <a:p>
            <a:r>
              <a:rPr lang="en-US" dirty="0" smtClean="0"/>
              <a:t>$("</a:t>
            </a:r>
            <a:r>
              <a:rPr lang="en-US" dirty="0" err="1" smtClean="0"/>
              <a:t>div.bibDisplayUrls</a:t>
            </a:r>
            <a:r>
              <a:rPr lang="en-US" dirty="0" smtClean="0"/>
              <a:t> </a:t>
            </a:r>
            <a:r>
              <a:rPr lang="en-US" dirty="0" err="1" smtClean="0"/>
              <a:t>table.bibLinks</a:t>
            </a:r>
            <a:r>
              <a:rPr lang="en-US" dirty="0" smtClean="0"/>
              <a:t> td").</a:t>
            </a:r>
            <a:r>
              <a:rPr lang="en-US" dirty="0" err="1" smtClean="0"/>
              <a:t>attr</a:t>
            </a:r>
            <a:r>
              <a:rPr lang="en-US" dirty="0" smtClean="0"/>
              <a:t>('id','</a:t>
            </a:r>
            <a:r>
              <a:rPr lang="en-US" dirty="0" err="1" smtClean="0"/>
              <a:t>catEbook</a:t>
            </a:r>
            <a:r>
              <a:rPr lang="en-US" dirty="0" smtClean="0"/>
              <a:t>');</a:t>
            </a:r>
          </a:p>
          <a:p>
            <a:endParaRPr lang="en-US" dirty="0"/>
          </a:p>
          <a:p>
            <a:endParaRPr lang="en-US" dirty="0"/>
          </a:p>
          <a:p>
            <a:r>
              <a:rPr lang="en-US" dirty="0"/>
              <a:t>/* CSS (style.css) To make </a:t>
            </a:r>
            <a:r>
              <a:rPr lang="en-US" dirty="0" err="1"/>
              <a:t>ebook</a:t>
            </a:r>
            <a:r>
              <a:rPr lang="en-US" dirty="0"/>
              <a:t> link more visible */	</a:t>
            </a:r>
          </a:p>
          <a:p>
            <a:r>
              <a:rPr lang="en-US" dirty="0" err="1"/>
              <a:t>td#catEbook</a:t>
            </a:r>
            <a:r>
              <a:rPr lang="en-US" dirty="0"/>
              <a:t> {	height: 25px;</a:t>
            </a:r>
          </a:p>
          <a:p>
            <a:r>
              <a:rPr lang="en-US" dirty="0"/>
              <a:t>	background-color: #09C;		}</a:t>
            </a:r>
          </a:p>
          <a:p>
            <a:r>
              <a:rPr lang="en-US" dirty="0" err="1"/>
              <a:t>td#catEbook</a:t>
            </a:r>
            <a:r>
              <a:rPr lang="en-US" dirty="0"/>
              <a:t> a:link{font-size: 14px;</a:t>
            </a:r>
          </a:p>
          <a:p>
            <a:r>
              <a:rPr lang="en-US" dirty="0"/>
              <a:t>	color: #FFF;</a:t>
            </a:r>
          </a:p>
          <a:p>
            <a:r>
              <a:rPr lang="en-US" dirty="0"/>
              <a:t>	text-decoration: underline;</a:t>
            </a:r>
          </a:p>
          <a:p>
            <a:r>
              <a:rPr lang="en-US" dirty="0"/>
              <a:t>	font-family: Verdana, Geneva, sans-serif;</a:t>
            </a:r>
          </a:p>
          <a:p>
            <a:r>
              <a:rPr lang="en-US" dirty="0"/>
              <a:t>	font-weight: bold;	}	</a:t>
            </a:r>
          </a:p>
          <a:p>
            <a:r>
              <a:rPr lang="en-US" dirty="0" err="1"/>
              <a:t>td#catEbook</a:t>
            </a:r>
            <a:r>
              <a:rPr lang="en-US" dirty="0"/>
              <a:t> a:hover{</a:t>
            </a:r>
          </a:p>
          <a:p>
            <a:r>
              <a:rPr lang="en-US" dirty="0"/>
              <a:t>	color: #CCC;</a:t>
            </a:r>
          </a:p>
          <a:p>
            <a:r>
              <a:rPr lang="en-US" dirty="0"/>
              <a:t>	text-decoration: none;</a:t>
            </a:r>
          </a:p>
          <a:p>
            <a:r>
              <a:rPr lang="en-US" dirty="0"/>
              <a:t>	}</a:t>
            </a:r>
            <a:r>
              <a:rPr lang="en-US" dirty="0" smtClean="0"/>
              <a:t>				</a:t>
            </a:r>
          </a:p>
          <a:p>
            <a:endParaRPr lang="en-US" dirty="0"/>
          </a:p>
        </p:txBody>
      </p:sp>
    </p:spTree>
    <p:extLst>
      <p:ext uri="{BB962C8B-B14F-4D97-AF65-F5344CB8AC3E}">
        <p14:creationId xmlns:p14="http://schemas.microsoft.com/office/powerpoint/2010/main" val="94206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$(document).ready(function(){	</a:t>
            </a:r>
          </a:p>
          <a:p>
            <a:r>
              <a:rPr lang="en-US" dirty="0" smtClean="0"/>
              <a:t>$( "</a:t>
            </a:r>
            <a:r>
              <a:rPr lang="en-US" dirty="0" err="1" smtClean="0"/>
              <a:t>form:first</a:t>
            </a:r>
            <a:r>
              <a:rPr lang="en-US" dirty="0" smtClean="0"/>
              <a:t>" ).submit(function( event ) {	</a:t>
            </a:r>
          </a:p>
          <a:p>
            <a:pPr marL="231404" indent="-231404"/>
            <a:r>
              <a:rPr lang="en-US" dirty="0" smtClean="0"/>
              <a:t>	</a:t>
            </a:r>
            <a:r>
              <a:rPr lang="en-US" dirty="0" err="1" smtClean="0"/>
              <a:t>var</a:t>
            </a:r>
            <a:r>
              <a:rPr lang="en-US" dirty="0" smtClean="0"/>
              <a:t> </a:t>
            </a:r>
            <a:r>
              <a:rPr lang="en-US" dirty="0" err="1" smtClean="0"/>
              <a:t>errorMsg</a:t>
            </a:r>
            <a:r>
              <a:rPr lang="en-US" dirty="0" smtClean="0"/>
              <a:t> = "";</a:t>
            </a:r>
          </a:p>
          <a:p>
            <a:pPr marL="231404" indent="-231404"/>
            <a:r>
              <a:rPr lang="en-US" dirty="0" smtClean="0"/>
              <a:t>	//$( "</a:t>
            </a:r>
            <a:r>
              <a:rPr lang="en-US" dirty="0" err="1" smtClean="0"/>
              <a:t>form:first</a:t>
            </a:r>
            <a:r>
              <a:rPr lang="en-US" dirty="0" smtClean="0"/>
              <a:t>" ).submit();</a:t>
            </a:r>
          </a:p>
          <a:p>
            <a:pPr marL="231404" indent="-231404"/>
            <a:r>
              <a:rPr lang="en-US" dirty="0" smtClean="0"/>
              <a:t>	if($.trim($("#main1").</a:t>
            </a:r>
            <a:r>
              <a:rPr lang="en-US" dirty="0" err="1" smtClean="0"/>
              <a:t>val</a:t>
            </a:r>
            <a:r>
              <a:rPr lang="en-US" dirty="0" smtClean="0"/>
              <a:t>()).length == 0)</a:t>
            </a:r>
          </a:p>
          <a:p>
            <a:pPr marL="231404" indent="-231404"/>
            <a:r>
              <a:rPr lang="en-US" dirty="0" smtClean="0"/>
              <a:t>		</a:t>
            </a:r>
            <a:r>
              <a:rPr lang="en-US" dirty="0" err="1" smtClean="0"/>
              <a:t>errorMsg</a:t>
            </a:r>
            <a:r>
              <a:rPr lang="en-US" dirty="0" smtClean="0"/>
              <a:t> = "Title. \n"</a:t>
            </a:r>
          </a:p>
          <a:p>
            <a:pPr marL="231404" indent="-231404"/>
            <a:r>
              <a:rPr lang="en-US" dirty="0" smtClean="0"/>
              <a:t>	if($.trim($("#info0").</a:t>
            </a:r>
            <a:r>
              <a:rPr lang="en-US" dirty="0" err="1" smtClean="0"/>
              <a:t>val</a:t>
            </a:r>
            <a:r>
              <a:rPr lang="en-US" dirty="0" smtClean="0"/>
              <a:t>()).length == 0)</a:t>
            </a:r>
          </a:p>
          <a:p>
            <a:pPr marL="231404" indent="-231404"/>
            <a:r>
              <a:rPr lang="en-US" dirty="0" smtClean="0"/>
              <a:t>		</a:t>
            </a:r>
            <a:r>
              <a:rPr lang="en-US" dirty="0" err="1" smtClean="0"/>
              <a:t>errorMsg</a:t>
            </a:r>
            <a:r>
              <a:rPr lang="en-US" dirty="0" smtClean="0"/>
              <a:t> += "Email Address. \n"</a:t>
            </a:r>
          </a:p>
          <a:p>
            <a:pPr marL="231404" indent="-231404"/>
            <a:r>
              <a:rPr lang="en-US" dirty="0" smtClean="0"/>
              <a:t>	if($.trim($("#info2").</a:t>
            </a:r>
            <a:r>
              <a:rPr lang="en-US" dirty="0" err="1" smtClean="0"/>
              <a:t>val</a:t>
            </a:r>
            <a:r>
              <a:rPr lang="en-US" dirty="0" smtClean="0"/>
              <a:t>()).length == 0)</a:t>
            </a:r>
          </a:p>
          <a:p>
            <a:pPr marL="231404" indent="-231404"/>
            <a:r>
              <a:rPr lang="en-US" dirty="0" smtClean="0"/>
              <a:t>		</a:t>
            </a:r>
            <a:r>
              <a:rPr lang="en-US" dirty="0" err="1" smtClean="0"/>
              <a:t>errorMsg</a:t>
            </a:r>
            <a:r>
              <a:rPr lang="en-US" dirty="0" smtClean="0"/>
              <a:t> += "Pick Up location - Catonsville, Essex or </a:t>
            </a:r>
            <a:r>
              <a:rPr lang="en-US" dirty="0" err="1" smtClean="0"/>
              <a:t>Dundalk</a:t>
            </a:r>
            <a:r>
              <a:rPr lang="en-US" dirty="0" smtClean="0"/>
              <a:t>. \n"	</a:t>
            </a:r>
          </a:p>
          <a:p>
            <a:pPr marL="231404" indent="-231404"/>
            <a:r>
              <a:rPr lang="en-US" dirty="0" smtClean="0"/>
              <a:t>	if(</a:t>
            </a:r>
            <a:r>
              <a:rPr lang="en-US" dirty="0" err="1" smtClean="0"/>
              <a:t>errorMsg</a:t>
            </a:r>
            <a:r>
              <a:rPr lang="en-US" dirty="0" smtClean="0"/>
              <a:t> == "")</a:t>
            </a:r>
          </a:p>
          <a:p>
            <a:pPr marL="231404" indent="-231404"/>
            <a:r>
              <a:rPr lang="en-US" dirty="0" smtClean="0"/>
              <a:t>		$( "</a:t>
            </a:r>
            <a:r>
              <a:rPr lang="en-US" dirty="0" err="1" smtClean="0"/>
              <a:t>form:first</a:t>
            </a:r>
            <a:r>
              <a:rPr lang="en-US" dirty="0" smtClean="0"/>
              <a:t>" ).submit();</a:t>
            </a:r>
          </a:p>
          <a:p>
            <a:pPr marL="231404" indent="-231404"/>
            <a:r>
              <a:rPr lang="en-US" dirty="0" smtClean="0"/>
              <a:t>	else</a:t>
            </a:r>
          </a:p>
          <a:p>
            <a:pPr marL="231404" indent="-231404"/>
            <a:r>
              <a:rPr lang="en-US" dirty="0" smtClean="0"/>
              <a:t>		alert(</a:t>
            </a:r>
            <a:r>
              <a:rPr lang="en-US" dirty="0" err="1" smtClean="0"/>
              <a:t>errorMsg</a:t>
            </a:r>
            <a:r>
              <a:rPr lang="en-US" dirty="0" smtClean="0"/>
              <a:t> + "\</a:t>
            </a:r>
            <a:r>
              <a:rPr lang="en-US" dirty="0" err="1" smtClean="0"/>
              <a:t>nRequired</a:t>
            </a:r>
            <a:r>
              <a:rPr lang="en-US" dirty="0" smtClean="0"/>
              <a:t>");</a:t>
            </a:r>
          </a:p>
          <a:p>
            <a:pPr marL="231404" indent="-231404"/>
            <a:r>
              <a:rPr lang="en-US" dirty="0" smtClean="0"/>
              <a:t>			</a:t>
            </a:r>
          </a:p>
          <a:p>
            <a:pPr marL="231404" indent="-231404"/>
            <a:r>
              <a:rPr lang="en-US" dirty="0" smtClean="0"/>
              <a:t>	</a:t>
            </a:r>
            <a:r>
              <a:rPr lang="en-US" dirty="0" err="1" smtClean="0"/>
              <a:t>event.preventDefault</a:t>
            </a:r>
            <a:r>
              <a:rPr lang="en-US" dirty="0" smtClean="0"/>
              <a:t>();</a:t>
            </a:r>
          </a:p>
          <a:p>
            <a:pPr marL="231404" indent="-231404"/>
            <a:r>
              <a:rPr lang="en-US" dirty="0" smtClean="0"/>
              <a:t>	});</a:t>
            </a:r>
          </a:p>
          <a:p>
            <a:r>
              <a:rPr lang="en-US" dirty="0" smtClean="0"/>
              <a:t>})</a:t>
            </a:r>
          </a:p>
          <a:p>
            <a:endParaRPr lang="en-US" dirty="0"/>
          </a:p>
        </p:txBody>
      </p:sp>
    </p:spTree>
    <p:extLst>
      <p:ext uri="{BB962C8B-B14F-4D97-AF65-F5344CB8AC3E}">
        <p14:creationId xmlns:p14="http://schemas.microsoft.com/office/powerpoint/2010/main" val="112107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284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codes in http://library.ccbcmd.edu/screens/ccbcJavascript2.js</a:t>
            </a:r>
            <a:endParaRPr lang="en-US" dirty="0" smtClean="0"/>
          </a:p>
          <a:p>
            <a:r>
              <a:rPr lang="en-US" dirty="0" err="1" smtClean="0"/>
              <a:t>filter_dundalkonly_URL</a:t>
            </a:r>
            <a:r>
              <a:rPr lang="en-US" dirty="0" smtClean="0"/>
              <a:t> = </a:t>
            </a:r>
            <a:r>
              <a:rPr lang="en-US" dirty="0" err="1" smtClean="0"/>
              <a:t>baseURL</a:t>
            </a:r>
            <a:endParaRPr lang="en-US" dirty="0" smtClean="0"/>
          </a:p>
          <a:p>
            <a:r>
              <a:rPr lang="en-US" dirty="0" smtClean="0"/>
              <a:t>	+ </a:t>
            </a:r>
            <a:r>
              <a:rPr lang="en-US" dirty="0" err="1" smtClean="0"/>
              <a:t>rawKeywords</a:t>
            </a:r>
            <a:r>
              <a:rPr lang="en-US" dirty="0" smtClean="0"/>
              <a:t> + "&amp;</a:t>
            </a:r>
            <a:r>
              <a:rPr lang="en-US" dirty="0" err="1" smtClean="0"/>
              <a:t>searchscope</a:t>
            </a:r>
            <a:r>
              <a:rPr lang="en-US" dirty="0" smtClean="0"/>
              <a:t>=2"</a:t>
            </a:r>
          </a:p>
          <a:p>
            <a:r>
              <a:rPr lang="en-US" dirty="0" smtClean="0"/>
              <a:t>	+ "&amp;Da=" + (</a:t>
            </a:r>
            <a:r>
              <a:rPr lang="en-US" dirty="0" err="1" smtClean="0"/>
              <a:t>yearExists</a:t>
            </a:r>
            <a:r>
              <a:rPr lang="en-US" dirty="0" smtClean="0"/>
              <a:t>=='no' || </a:t>
            </a:r>
            <a:r>
              <a:rPr lang="en-US" dirty="0" err="1" smtClean="0"/>
              <a:t>yearExists</a:t>
            </a:r>
            <a:r>
              <a:rPr lang="en-US" dirty="0" smtClean="0"/>
              <a:t>==null || </a:t>
            </a:r>
            <a:r>
              <a:rPr lang="en-US" dirty="0" err="1" smtClean="0"/>
              <a:t>yearExists</a:t>
            </a:r>
            <a:r>
              <a:rPr lang="en-US" dirty="0" smtClean="0"/>
              <a:t>==''?"":</a:t>
            </a:r>
            <a:r>
              <a:rPr lang="en-US" dirty="0" err="1" smtClean="0"/>
              <a:t>startYear</a:t>
            </a:r>
            <a:r>
              <a:rPr lang="en-US" dirty="0" smtClean="0"/>
              <a:t>)</a:t>
            </a:r>
          </a:p>
          <a:p>
            <a:r>
              <a:rPr lang="en-US" dirty="0" smtClean="0"/>
              <a:t>	+ "&amp;</a:t>
            </a:r>
            <a:r>
              <a:rPr lang="en-US" dirty="0" err="1" smtClean="0"/>
              <a:t>Db</a:t>
            </a:r>
            <a:r>
              <a:rPr lang="en-US" dirty="0" smtClean="0"/>
              <a:t>=&amp;SORT=D"</a:t>
            </a:r>
          </a:p>
          <a:p>
            <a:r>
              <a:rPr lang="en-US" dirty="0" smtClean="0"/>
              <a:t>	+ (</a:t>
            </a:r>
            <a:r>
              <a:rPr lang="en-US" dirty="0" err="1" smtClean="0"/>
              <a:t>materialtype</a:t>
            </a:r>
            <a:r>
              <a:rPr lang="en-US" dirty="0" smtClean="0"/>
              <a:t>!=''?'&amp;m='+</a:t>
            </a:r>
            <a:r>
              <a:rPr lang="en-US" dirty="0" err="1" smtClean="0"/>
              <a:t>materialtype</a:t>
            </a:r>
            <a:r>
              <a:rPr lang="en-US" dirty="0" smtClean="0"/>
              <a:t>:"");</a:t>
            </a:r>
          </a:p>
          <a:p>
            <a:r>
              <a:rPr lang="en-US" dirty="0" smtClean="0"/>
              <a:t>	</a:t>
            </a:r>
            <a:r>
              <a:rPr lang="en-US" dirty="0" err="1" smtClean="0"/>
              <a:t>var</a:t>
            </a:r>
            <a:r>
              <a:rPr lang="en-US" dirty="0" smtClean="0"/>
              <a:t> </a:t>
            </a:r>
            <a:r>
              <a:rPr lang="en-US" dirty="0" err="1" smtClean="0"/>
              <a:t>numofdandalkResults</a:t>
            </a:r>
            <a:r>
              <a:rPr lang="en-US" dirty="0" smtClean="0"/>
              <a:t> = </a:t>
            </a:r>
            <a:r>
              <a:rPr lang="en-US" dirty="0" err="1" smtClean="0"/>
              <a:t>getNumofResults</a:t>
            </a:r>
            <a:r>
              <a:rPr lang="en-US" dirty="0" smtClean="0"/>
              <a:t>(</a:t>
            </a:r>
            <a:r>
              <a:rPr lang="en-US" dirty="0" err="1" smtClean="0"/>
              <a:t>filter_dundalkonly_URL</a:t>
            </a:r>
            <a:r>
              <a:rPr lang="en-US" dirty="0" smtClean="0"/>
              <a:t>);</a:t>
            </a:r>
          </a:p>
          <a:p>
            <a:endParaRPr lang="en-US" dirty="0" smtClean="0"/>
          </a:p>
          <a:p>
            <a:r>
              <a:rPr lang="en-US" dirty="0" err="1" smtClean="0"/>
              <a:t>filter_dundalkonly</a:t>
            </a:r>
            <a:r>
              <a:rPr lang="en-US" dirty="0" smtClean="0"/>
              <a:t> = "&lt;a </a:t>
            </a:r>
            <a:r>
              <a:rPr lang="en-US" dirty="0" err="1" smtClean="0"/>
              <a:t>href</a:t>
            </a:r>
            <a:r>
              <a:rPr lang="en-US" dirty="0" smtClean="0"/>
              <a:t>='"</a:t>
            </a:r>
          </a:p>
          <a:p>
            <a:r>
              <a:rPr lang="en-US" dirty="0" smtClean="0"/>
              <a:t>	+ </a:t>
            </a:r>
            <a:r>
              <a:rPr lang="en-US" dirty="0" err="1" smtClean="0"/>
              <a:t>filter_dundalkonly_URL</a:t>
            </a:r>
            <a:endParaRPr lang="en-US" dirty="0" smtClean="0"/>
          </a:p>
          <a:p>
            <a:r>
              <a:rPr lang="en-US" dirty="0" smtClean="0"/>
              <a:t>	+ "' </a:t>
            </a:r>
            <a:r>
              <a:rPr lang="en-US" dirty="0" err="1" smtClean="0"/>
              <a:t>onclick</a:t>
            </a:r>
            <a:r>
              <a:rPr lang="en-US" dirty="0" smtClean="0"/>
              <a:t>=\"</a:t>
            </a:r>
            <a:r>
              <a:rPr lang="en-US" dirty="0" err="1" smtClean="0"/>
              <a:t>javascript</a:t>
            </a:r>
            <a:r>
              <a:rPr lang="en-US" dirty="0" smtClean="0"/>
              <a:t>: </a:t>
            </a:r>
            <a:r>
              <a:rPr lang="en-US" dirty="0" err="1" smtClean="0"/>
              <a:t>ga</a:t>
            </a:r>
            <a:r>
              <a:rPr lang="en-US" dirty="0" smtClean="0"/>
              <a:t>('send','</a:t>
            </a:r>
            <a:r>
              <a:rPr lang="en-US" dirty="0" err="1" smtClean="0"/>
              <a:t>pageview</a:t>
            </a:r>
            <a:r>
              <a:rPr lang="en-US" dirty="0" smtClean="0"/>
              <a:t>','/</a:t>
            </a:r>
            <a:r>
              <a:rPr lang="en-US" dirty="0" err="1" smtClean="0"/>
              <a:t>narrowresults</a:t>
            </a:r>
            <a:r>
              <a:rPr lang="en-US" dirty="0" smtClean="0"/>
              <a:t>/</a:t>
            </a:r>
            <a:r>
              <a:rPr lang="en-US" dirty="0" err="1" smtClean="0"/>
              <a:t>dundalk</a:t>
            </a:r>
            <a:r>
              <a:rPr lang="en-US" dirty="0" smtClean="0"/>
              <a:t>');\""</a:t>
            </a:r>
          </a:p>
          <a:p>
            <a:r>
              <a:rPr lang="en-US" dirty="0" smtClean="0"/>
              <a:t>	+ "&gt;</a:t>
            </a:r>
            <a:r>
              <a:rPr lang="en-US" dirty="0" err="1" smtClean="0"/>
              <a:t>Dundalk</a:t>
            </a:r>
            <a:r>
              <a:rPr lang="en-US" dirty="0" smtClean="0"/>
              <a:t> Only (" + </a:t>
            </a:r>
            <a:r>
              <a:rPr lang="en-US" dirty="0" err="1" smtClean="0"/>
              <a:t>numofdandalkResults</a:t>
            </a:r>
            <a:r>
              <a:rPr lang="en-US" dirty="0" smtClean="0"/>
              <a:t> + ")&lt;/a&gt;&lt;</a:t>
            </a:r>
            <a:r>
              <a:rPr lang="en-US" dirty="0" err="1" smtClean="0"/>
              <a:t>br</a:t>
            </a:r>
            <a:r>
              <a:rPr lang="en-US" dirty="0" smtClean="0"/>
              <a:t> /&gt;";</a:t>
            </a:r>
          </a:p>
          <a:p>
            <a:endParaRPr lang="en-US" dirty="0" smtClean="0"/>
          </a:p>
          <a:p>
            <a:r>
              <a:rPr lang="en-US" dirty="0" err="1" smtClean="0"/>
              <a:t>strOutput</a:t>
            </a:r>
            <a:r>
              <a:rPr lang="en-US" dirty="0" smtClean="0"/>
              <a:t> = (</a:t>
            </a:r>
            <a:r>
              <a:rPr lang="en-US" dirty="0" err="1" smtClean="0"/>
              <a:t>searchscope</a:t>
            </a:r>
            <a:r>
              <a:rPr lang="en-US" dirty="0" smtClean="0"/>
              <a:t>!=2&amp;materialtype!='q'? "&lt;</a:t>
            </a:r>
            <a:r>
              <a:rPr lang="en-US" dirty="0" err="1" smtClean="0"/>
              <a:t>dd</a:t>
            </a:r>
            <a:r>
              <a:rPr lang="en-US" dirty="0" smtClean="0"/>
              <a:t>&gt;"+ </a:t>
            </a:r>
            <a:r>
              <a:rPr lang="en-US" dirty="0" err="1" smtClean="0"/>
              <a:t>filter_dundalkonly</a:t>
            </a:r>
            <a:r>
              <a:rPr lang="en-US" dirty="0" smtClean="0"/>
              <a:t>+ "&lt;/</a:t>
            </a:r>
            <a:r>
              <a:rPr lang="en-US" dirty="0" err="1" smtClean="0"/>
              <a:t>dd</a:t>
            </a:r>
            <a:r>
              <a:rPr lang="en-US" dirty="0" smtClean="0"/>
              <a:t>&gt;":"");</a:t>
            </a:r>
          </a:p>
          <a:p>
            <a:r>
              <a:rPr lang="en-US" dirty="0" err="1" smtClean="0"/>
              <a:t>targetFacet.append</a:t>
            </a:r>
            <a:r>
              <a:rPr lang="en-US" dirty="0" smtClean="0"/>
              <a:t>(</a:t>
            </a:r>
            <a:r>
              <a:rPr lang="en-US" dirty="0" err="1" smtClean="0"/>
              <a:t>strOutput</a:t>
            </a:r>
            <a:r>
              <a:rPr lang="en-US" dirty="0" smtClean="0"/>
              <a:t>); //push</a:t>
            </a:r>
            <a:r>
              <a:rPr lang="en-US" baseline="0" dirty="0" smtClean="0"/>
              <a:t> out a line ‘</a:t>
            </a:r>
            <a:r>
              <a:rPr lang="en-US" baseline="0" dirty="0" err="1" smtClean="0"/>
              <a:t>Dundalk</a:t>
            </a:r>
            <a:r>
              <a:rPr lang="en-US" baseline="0" dirty="0" smtClean="0"/>
              <a:t> Only’ under ‘Narrow your results’</a:t>
            </a:r>
            <a:endParaRPr lang="en-US" dirty="0" smtClean="0"/>
          </a:p>
          <a:p>
            <a:r>
              <a:rPr lang="en-US" dirty="0" smtClean="0"/>
              <a:t>	</a:t>
            </a:r>
          </a:p>
          <a:p>
            <a:r>
              <a:rPr lang="en-US" dirty="0" smtClean="0"/>
              <a:t>//function to get</a:t>
            </a:r>
            <a:r>
              <a:rPr lang="en-US" baseline="0" dirty="0" smtClean="0"/>
              <a:t> a number for a query</a:t>
            </a:r>
            <a:endParaRPr lang="en-US" dirty="0" smtClean="0"/>
          </a:p>
          <a:p>
            <a:r>
              <a:rPr lang="en-US" dirty="0" smtClean="0"/>
              <a:t>function </a:t>
            </a:r>
            <a:r>
              <a:rPr lang="en-US" dirty="0" err="1" smtClean="0"/>
              <a:t>getNumofResults</a:t>
            </a:r>
            <a:r>
              <a:rPr lang="en-US" dirty="0" smtClean="0"/>
              <a:t>(</a:t>
            </a:r>
            <a:r>
              <a:rPr lang="en-US" dirty="0" err="1" smtClean="0"/>
              <a:t>targetURL</a:t>
            </a:r>
            <a:r>
              <a:rPr lang="en-US" dirty="0" smtClean="0"/>
              <a:t>)</a:t>
            </a:r>
          </a:p>
          <a:p>
            <a:r>
              <a:rPr lang="en-US" dirty="0" smtClean="0"/>
              <a:t>{</a:t>
            </a:r>
          </a:p>
          <a:p>
            <a:r>
              <a:rPr lang="en-US" baseline="0" dirty="0" smtClean="0"/>
              <a:t>     </a:t>
            </a:r>
            <a:r>
              <a:rPr lang="en-US" dirty="0" err="1" smtClean="0"/>
              <a:t>var</a:t>
            </a:r>
            <a:r>
              <a:rPr lang="en-US" dirty="0" smtClean="0"/>
              <a:t> </a:t>
            </a:r>
            <a:r>
              <a:rPr lang="en-US" dirty="0" err="1" smtClean="0"/>
              <a:t>outstring</a:t>
            </a:r>
            <a:r>
              <a:rPr lang="en-US" dirty="0" smtClean="0"/>
              <a:t> = "0";</a:t>
            </a:r>
          </a:p>
          <a:p>
            <a:r>
              <a:rPr lang="en-US" dirty="0" smtClean="0"/>
              <a:t>     $.</a:t>
            </a:r>
            <a:r>
              <a:rPr lang="en-US" dirty="0" err="1" smtClean="0"/>
              <a:t>ajax</a:t>
            </a:r>
            <a:r>
              <a:rPr lang="en-US" dirty="0" smtClean="0"/>
              <a:t>({</a:t>
            </a:r>
          </a:p>
          <a:p>
            <a:r>
              <a:rPr lang="en-US" dirty="0" smtClean="0"/>
              <a:t>        url: </a:t>
            </a:r>
            <a:r>
              <a:rPr lang="en-US" dirty="0" err="1" smtClean="0"/>
              <a:t>targetURL</a:t>
            </a:r>
            <a:r>
              <a:rPr lang="en-US" dirty="0" smtClean="0"/>
              <a:t>,</a:t>
            </a:r>
          </a:p>
          <a:p>
            <a:r>
              <a:rPr lang="en-US" dirty="0" smtClean="0"/>
              <a:t>        type: 'get',</a:t>
            </a:r>
          </a:p>
          <a:p>
            <a:r>
              <a:rPr lang="en-US" dirty="0" smtClean="0"/>
              <a:t>        </a:t>
            </a:r>
            <a:r>
              <a:rPr lang="en-US" dirty="0" err="1" smtClean="0"/>
              <a:t>dataType</a:t>
            </a:r>
            <a:r>
              <a:rPr lang="en-US" dirty="0" smtClean="0"/>
              <a:t>: 'html',</a:t>
            </a:r>
          </a:p>
          <a:p>
            <a:r>
              <a:rPr lang="en-US" dirty="0" smtClean="0"/>
              <a:t>        </a:t>
            </a:r>
            <a:r>
              <a:rPr lang="en-US" dirty="0" err="1" smtClean="0"/>
              <a:t>async</a:t>
            </a:r>
            <a:r>
              <a:rPr lang="en-US" dirty="0" smtClean="0"/>
              <a:t>: false,</a:t>
            </a:r>
          </a:p>
          <a:p>
            <a:r>
              <a:rPr lang="en-US" dirty="0" smtClean="0"/>
              <a:t>        success: function(data) {</a:t>
            </a:r>
          </a:p>
          <a:p>
            <a:r>
              <a:rPr lang="en-US" dirty="0" smtClean="0"/>
              <a:t>	</a:t>
            </a:r>
            <a:r>
              <a:rPr lang="en-US" dirty="0" err="1" smtClean="0"/>
              <a:t>var</a:t>
            </a:r>
            <a:r>
              <a:rPr lang="en-US" dirty="0" smtClean="0"/>
              <a:t> </a:t>
            </a:r>
            <a:r>
              <a:rPr lang="en-US" dirty="0" err="1" smtClean="0"/>
              <a:t>htmlString</a:t>
            </a:r>
            <a:r>
              <a:rPr lang="en-US" dirty="0" smtClean="0"/>
              <a:t> = data;  </a:t>
            </a:r>
          </a:p>
          <a:p>
            <a:r>
              <a:rPr lang="en-US" dirty="0" smtClean="0"/>
              <a:t>	</a:t>
            </a:r>
            <a:r>
              <a:rPr lang="en-US" dirty="0" err="1" smtClean="0"/>
              <a:t>var</a:t>
            </a:r>
            <a:r>
              <a:rPr lang="en-US" dirty="0" smtClean="0"/>
              <a:t> $</a:t>
            </a:r>
            <a:r>
              <a:rPr lang="en-US" dirty="0" err="1" smtClean="0"/>
              <a:t>htmlDoc</a:t>
            </a:r>
            <a:r>
              <a:rPr lang="en-US" dirty="0" smtClean="0"/>
              <a:t> = $( </a:t>
            </a:r>
            <a:r>
              <a:rPr lang="en-US" dirty="0" err="1" smtClean="0"/>
              <a:t>htmlString</a:t>
            </a:r>
            <a:r>
              <a:rPr lang="en-US" dirty="0" smtClean="0"/>
              <a:t> ); </a:t>
            </a:r>
          </a:p>
          <a:p>
            <a:r>
              <a:rPr lang="en-US" dirty="0" smtClean="0"/>
              <a:t>	</a:t>
            </a:r>
            <a:r>
              <a:rPr lang="en-US" dirty="0" err="1" smtClean="0"/>
              <a:t>var</a:t>
            </a:r>
            <a:r>
              <a:rPr lang="en-US" dirty="0" smtClean="0"/>
              <a:t> </a:t>
            </a:r>
            <a:r>
              <a:rPr lang="en-US" dirty="0" err="1" smtClean="0"/>
              <a:t>itags</a:t>
            </a:r>
            <a:r>
              <a:rPr lang="en-US" dirty="0" smtClean="0"/>
              <a:t> = $</a:t>
            </a:r>
            <a:r>
              <a:rPr lang="en-US" dirty="0" err="1" smtClean="0"/>
              <a:t>htmlDoc.find</a:t>
            </a:r>
            <a:r>
              <a:rPr lang="en-US" dirty="0" smtClean="0"/>
              <a:t>('</a:t>
            </a:r>
            <a:r>
              <a:rPr lang="en-US" dirty="0" err="1" smtClean="0"/>
              <a:t>i</a:t>
            </a:r>
            <a:r>
              <a:rPr lang="en-US" dirty="0" smtClean="0"/>
              <a:t>');</a:t>
            </a:r>
          </a:p>
          <a:p>
            <a:r>
              <a:rPr lang="en-US" dirty="0" smtClean="0"/>
              <a:t>	</a:t>
            </a:r>
            <a:r>
              <a:rPr lang="en-US" dirty="0" err="1" smtClean="0"/>
              <a:t>var</a:t>
            </a:r>
            <a:r>
              <a:rPr lang="en-US" dirty="0" smtClean="0"/>
              <a:t> </a:t>
            </a:r>
            <a:r>
              <a:rPr lang="en-US" dirty="0" err="1" smtClean="0"/>
              <a:t>placeholderlabel</a:t>
            </a:r>
            <a:r>
              <a:rPr lang="en-US" dirty="0" smtClean="0"/>
              <a:t> = "td[title='</a:t>
            </a:r>
            <a:r>
              <a:rPr lang="en-US" dirty="0" err="1" smtClean="0"/>
              <a:t>briefcit_facet_placeholder</a:t>
            </a:r>
            <a:r>
              <a:rPr lang="en-US" dirty="0" smtClean="0"/>
              <a:t>']";	</a:t>
            </a:r>
          </a:p>
          <a:p>
            <a:r>
              <a:rPr lang="en-US" dirty="0" smtClean="0"/>
              <a:t>	</a:t>
            </a:r>
            <a:r>
              <a:rPr lang="en-US" dirty="0" err="1" smtClean="0"/>
              <a:t>var</a:t>
            </a:r>
            <a:r>
              <a:rPr lang="en-US" dirty="0" smtClean="0"/>
              <a:t> placeholder = </a:t>
            </a:r>
            <a:r>
              <a:rPr lang="en-US" dirty="0" err="1" smtClean="0"/>
              <a:t>placeholderlabel</a:t>
            </a:r>
            <a:r>
              <a:rPr lang="en-US" dirty="0" smtClean="0"/>
              <a:t> + ':</a:t>
            </a:r>
            <a:r>
              <a:rPr lang="en-US" dirty="0" err="1" smtClean="0"/>
              <a:t>eq</a:t>
            </a:r>
            <a:r>
              <a:rPr lang="en-US" dirty="0" smtClean="0"/>
              <a:t>(0)';</a:t>
            </a:r>
          </a:p>
          <a:p>
            <a:r>
              <a:rPr lang="en-US" dirty="0" smtClean="0"/>
              <a:t>	</a:t>
            </a:r>
            <a:r>
              <a:rPr lang="en-US" dirty="0" err="1" smtClean="0"/>
              <a:t>var</a:t>
            </a:r>
            <a:r>
              <a:rPr lang="en-US" dirty="0" smtClean="0"/>
              <a:t> </a:t>
            </a:r>
            <a:r>
              <a:rPr lang="en-US" dirty="0" err="1" smtClean="0"/>
              <a:t>targettd</a:t>
            </a:r>
            <a:r>
              <a:rPr lang="en-US" dirty="0" smtClean="0"/>
              <a:t> = $(placeholder);</a:t>
            </a:r>
          </a:p>
          <a:p>
            <a:endParaRPr lang="en-US" dirty="0" smtClean="0"/>
          </a:p>
          <a:p>
            <a:r>
              <a:rPr lang="en-US" dirty="0" smtClean="0"/>
              <a:t>	for(</a:t>
            </a:r>
            <a:r>
              <a:rPr lang="en-US" dirty="0" err="1" smtClean="0"/>
              <a:t>i</a:t>
            </a:r>
            <a:r>
              <a:rPr lang="en-US" dirty="0" smtClean="0"/>
              <a:t>=0;i&lt;</a:t>
            </a:r>
            <a:r>
              <a:rPr lang="en-US" dirty="0" err="1" smtClean="0"/>
              <a:t>itags.length;i</a:t>
            </a:r>
            <a:r>
              <a:rPr lang="en-US" dirty="0" smtClean="0"/>
              <a:t>++)</a:t>
            </a:r>
          </a:p>
          <a:p>
            <a:r>
              <a:rPr lang="en-US" dirty="0" smtClean="0"/>
              <a:t>	{	</a:t>
            </a:r>
          </a:p>
          <a:p>
            <a:r>
              <a:rPr lang="en-US" dirty="0" smtClean="0"/>
              <a:t>	</a:t>
            </a:r>
            <a:r>
              <a:rPr lang="en-US" baseline="0" dirty="0" smtClean="0"/>
              <a:t>        </a:t>
            </a:r>
            <a:r>
              <a:rPr lang="en-US" dirty="0" err="1" smtClean="0"/>
              <a:t>outstring</a:t>
            </a:r>
            <a:r>
              <a:rPr lang="en-US" dirty="0" smtClean="0"/>
              <a:t> = </a:t>
            </a:r>
            <a:r>
              <a:rPr lang="en-US" dirty="0" err="1" smtClean="0"/>
              <a:t>itags.eq</a:t>
            </a:r>
            <a:r>
              <a:rPr lang="en-US" dirty="0" smtClean="0"/>
              <a:t>(</a:t>
            </a:r>
            <a:r>
              <a:rPr lang="en-US" dirty="0" err="1" smtClean="0"/>
              <a:t>i</a:t>
            </a:r>
            <a:r>
              <a:rPr lang="en-US" dirty="0" smtClean="0"/>
              <a:t>).text();</a:t>
            </a:r>
          </a:p>
          <a:p>
            <a:r>
              <a:rPr lang="en-US" dirty="0" smtClean="0"/>
              <a:t>	</a:t>
            </a:r>
            <a:r>
              <a:rPr lang="en-US" baseline="0" dirty="0" smtClean="0"/>
              <a:t>        </a:t>
            </a:r>
            <a:r>
              <a:rPr lang="en-US" dirty="0" smtClean="0"/>
              <a:t>if(</a:t>
            </a:r>
            <a:r>
              <a:rPr lang="en-US" dirty="0" err="1" smtClean="0"/>
              <a:t>outstring.indexOf</a:t>
            </a:r>
            <a:r>
              <a:rPr lang="en-US" dirty="0" smtClean="0"/>
              <a:t>("results") &gt;= 0)</a:t>
            </a:r>
          </a:p>
          <a:p>
            <a:r>
              <a:rPr lang="en-US" dirty="0" smtClean="0"/>
              <a:t>	</a:t>
            </a:r>
            <a:r>
              <a:rPr lang="en-US" baseline="0" dirty="0" smtClean="0"/>
              <a:t>        </a:t>
            </a:r>
            <a:r>
              <a:rPr lang="en-US" dirty="0" smtClean="0"/>
              <a:t>{</a:t>
            </a:r>
          </a:p>
          <a:p>
            <a:r>
              <a:rPr lang="en-US" dirty="0" smtClean="0"/>
              <a:t>	</a:t>
            </a:r>
            <a:r>
              <a:rPr lang="en-US" baseline="0" dirty="0" smtClean="0"/>
              <a:t>                	</a:t>
            </a:r>
            <a:r>
              <a:rPr lang="en-US" dirty="0" err="1" smtClean="0"/>
              <a:t>var</a:t>
            </a:r>
            <a:r>
              <a:rPr lang="en-US" dirty="0" smtClean="0"/>
              <a:t> </a:t>
            </a:r>
            <a:r>
              <a:rPr lang="en-US" dirty="0" err="1" smtClean="0"/>
              <a:t>strPos</a:t>
            </a:r>
            <a:r>
              <a:rPr lang="en-US" dirty="0" smtClean="0"/>
              <a:t> = </a:t>
            </a:r>
            <a:r>
              <a:rPr lang="en-US" dirty="0" err="1" smtClean="0"/>
              <a:t>outstring.indexOf</a:t>
            </a:r>
            <a:r>
              <a:rPr lang="en-US" dirty="0" smtClean="0"/>
              <a:t>("results"); // strip off the number of results i.e. "&lt;</a:t>
            </a:r>
            <a:r>
              <a:rPr lang="en-US" dirty="0" err="1" smtClean="0"/>
              <a:t>i</a:t>
            </a:r>
            <a:r>
              <a:rPr lang="en-US" dirty="0" smtClean="0"/>
              <a:t>&gt;27 results found.&lt;/</a:t>
            </a:r>
            <a:r>
              <a:rPr lang="en-US" dirty="0" err="1" smtClean="0"/>
              <a:t>i</a:t>
            </a:r>
            <a:r>
              <a:rPr lang="en-US" dirty="0" smtClean="0"/>
              <a:t>&gt;"</a:t>
            </a:r>
          </a:p>
          <a:p>
            <a:r>
              <a:rPr lang="en-US" dirty="0" smtClean="0"/>
              <a:t>	</a:t>
            </a:r>
            <a:r>
              <a:rPr lang="en-US" baseline="0" dirty="0" smtClean="0"/>
              <a:t>           	</a:t>
            </a:r>
            <a:r>
              <a:rPr lang="en-US" dirty="0" err="1" smtClean="0"/>
              <a:t>outstring</a:t>
            </a:r>
            <a:r>
              <a:rPr lang="en-US" dirty="0" smtClean="0"/>
              <a:t> = $.trim(</a:t>
            </a:r>
            <a:r>
              <a:rPr lang="en-US" dirty="0" err="1" smtClean="0"/>
              <a:t>outstring.substring</a:t>
            </a:r>
            <a:r>
              <a:rPr lang="en-US" dirty="0" smtClean="0"/>
              <a:t>(0,strPos));	</a:t>
            </a:r>
          </a:p>
          <a:p>
            <a:r>
              <a:rPr lang="en-US" dirty="0" smtClean="0"/>
              <a:t>	</a:t>
            </a:r>
            <a:r>
              <a:rPr lang="en-US" baseline="0" dirty="0" smtClean="0"/>
              <a:t>             	</a:t>
            </a:r>
            <a:r>
              <a:rPr lang="en-US" dirty="0" smtClean="0"/>
              <a:t>break;</a:t>
            </a:r>
          </a:p>
          <a:p>
            <a:r>
              <a:rPr lang="en-US" dirty="0" smtClean="0"/>
              <a:t>	</a:t>
            </a:r>
            <a:r>
              <a:rPr lang="en-US" baseline="0" dirty="0" smtClean="0"/>
              <a:t>          </a:t>
            </a:r>
            <a:r>
              <a:rPr lang="en-US" dirty="0" smtClean="0"/>
              <a:t>}</a:t>
            </a:r>
          </a:p>
          <a:p>
            <a:r>
              <a:rPr lang="en-US" dirty="0" smtClean="0"/>
              <a:t>	</a:t>
            </a:r>
            <a:r>
              <a:rPr lang="en-US" baseline="0" dirty="0" smtClean="0"/>
              <a:t>          </a:t>
            </a:r>
            <a:r>
              <a:rPr lang="en-US" dirty="0" smtClean="0"/>
              <a:t>else if(</a:t>
            </a:r>
            <a:r>
              <a:rPr lang="en-US" dirty="0" err="1" smtClean="0"/>
              <a:t>outstring.indexOf</a:t>
            </a:r>
            <a:r>
              <a:rPr lang="en-US" dirty="0" smtClean="0"/>
              <a:t>("result found") &gt;= 0 )</a:t>
            </a:r>
          </a:p>
          <a:p>
            <a:r>
              <a:rPr lang="en-US" dirty="0" smtClean="0"/>
              <a:t>	</a:t>
            </a:r>
            <a:r>
              <a:rPr lang="en-US" baseline="0" dirty="0" smtClean="0"/>
              <a:t>         </a:t>
            </a:r>
            <a:r>
              <a:rPr lang="en-US" dirty="0" smtClean="0"/>
              <a:t>{</a:t>
            </a:r>
          </a:p>
          <a:p>
            <a:r>
              <a:rPr lang="en-US" dirty="0" smtClean="0"/>
              <a:t>	</a:t>
            </a:r>
            <a:r>
              <a:rPr lang="en-US" baseline="0" dirty="0" smtClean="0"/>
              <a:t> 	</a:t>
            </a:r>
            <a:r>
              <a:rPr lang="en-US" dirty="0" err="1" smtClean="0"/>
              <a:t>var</a:t>
            </a:r>
            <a:r>
              <a:rPr lang="en-US" dirty="0" smtClean="0"/>
              <a:t> </a:t>
            </a:r>
            <a:r>
              <a:rPr lang="en-US" dirty="0" err="1" smtClean="0"/>
              <a:t>strPos</a:t>
            </a:r>
            <a:r>
              <a:rPr lang="en-US" dirty="0" smtClean="0"/>
              <a:t> = </a:t>
            </a:r>
            <a:r>
              <a:rPr lang="en-US" dirty="0" err="1" smtClean="0"/>
              <a:t>outstring.indexOf</a:t>
            </a:r>
            <a:r>
              <a:rPr lang="en-US" dirty="0" smtClean="0"/>
              <a:t>("result found");</a:t>
            </a:r>
          </a:p>
          <a:p>
            <a:r>
              <a:rPr lang="en-US" dirty="0" smtClean="0"/>
              <a:t>		</a:t>
            </a:r>
            <a:r>
              <a:rPr lang="en-US" dirty="0" err="1" smtClean="0"/>
              <a:t>outstring</a:t>
            </a:r>
            <a:r>
              <a:rPr lang="en-US" dirty="0" smtClean="0"/>
              <a:t> = $.trim(</a:t>
            </a:r>
            <a:r>
              <a:rPr lang="en-US" dirty="0" err="1" smtClean="0"/>
              <a:t>outstring.substring</a:t>
            </a:r>
            <a:r>
              <a:rPr lang="en-US" dirty="0" smtClean="0"/>
              <a:t>(strPos-2,strPos-1));</a:t>
            </a:r>
          </a:p>
          <a:p>
            <a:r>
              <a:rPr lang="en-US" dirty="0" smtClean="0"/>
              <a:t>		break;</a:t>
            </a:r>
          </a:p>
          <a:p>
            <a:r>
              <a:rPr lang="en-US" dirty="0" smtClean="0"/>
              <a:t>	</a:t>
            </a:r>
            <a:r>
              <a:rPr lang="en-US" baseline="0" dirty="0" smtClean="0"/>
              <a:t>          </a:t>
            </a:r>
            <a:r>
              <a:rPr lang="en-US" dirty="0" smtClean="0"/>
              <a:t>}</a:t>
            </a:r>
          </a:p>
          <a:p>
            <a:r>
              <a:rPr lang="en-US" dirty="0" smtClean="0"/>
              <a:t>	</a:t>
            </a:r>
            <a:r>
              <a:rPr lang="en-US" baseline="0" dirty="0" smtClean="0"/>
              <a:t>         </a:t>
            </a:r>
            <a:r>
              <a:rPr lang="en-US" dirty="0" smtClean="0"/>
              <a:t>else</a:t>
            </a:r>
          </a:p>
          <a:p>
            <a:r>
              <a:rPr lang="en-US" dirty="0" smtClean="0"/>
              <a:t>		</a:t>
            </a:r>
            <a:r>
              <a:rPr lang="en-US" dirty="0" err="1" smtClean="0"/>
              <a:t>outstring</a:t>
            </a:r>
            <a:r>
              <a:rPr lang="en-US" dirty="0" smtClean="0"/>
              <a:t> = "0";</a:t>
            </a:r>
          </a:p>
          <a:p>
            <a:r>
              <a:rPr lang="en-US" dirty="0" smtClean="0"/>
              <a:t>	}//End of for</a:t>
            </a:r>
          </a:p>
          <a:p>
            <a:r>
              <a:rPr lang="en-US" dirty="0" smtClean="0"/>
              <a:t>           } </a:t>
            </a:r>
          </a:p>
          <a:p>
            <a:r>
              <a:rPr lang="en-US" dirty="0" smtClean="0"/>
              <a:t>     });//End of </a:t>
            </a:r>
            <a:r>
              <a:rPr lang="en-US" dirty="0" err="1" smtClean="0"/>
              <a:t>ajax</a:t>
            </a:r>
            <a:endParaRPr lang="en-US" dirty="0" smtClean="0"/>
          </a:p>
          <a:p>
            <a:r>
              <a:rPr lang="en-US" dirty="0" smtClean="0"/>
              <a:t>     return </a:t>
            </a:r>
            <a:r>
              <a:rPr lang="en-US" dirty="0" err="1" smtClean="0"/>
              <a:t>outstring</a:t>
            </a:r>
            <a:r>
              <a:rPr lang="en-US" dirty="0" smtClean="0"/>
              <a:t>;</a:t>
            </a:r>
          </a:p>
          <a:p>
            <a:r>
              <a:rPr lang="en-US" dirty="0" smtClean="0"/>
              <a:t>}</a:t>
            </a:r>
          </a:p>
          <a:p>
            <a:r>
              <a:rPr lang="en-US" dirty="0" smtClean="0"/>
              <a:t>	</a:t>
            </a:r>
            <a:endParaRPr lang="en-US" dirty="0"/>
          </a:p>
        </p:txBody>
      </p:sp>
    </p:spTree>
    <p:extLst>
      <p:ext uri="{BB962C8B-B14F-4D97-AF65-F5344CB8AC3E}">
        <p14:creationId xmlns:p14="http://schemas.microsoft.com/office/powerpoint/2010/main" val="3898969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base code that I used </a:t>
            </a:r>
            <a:r>
              <a:rPr lang="en-US" baseline="0" dirty="0" smtClean="0"/>
              <a:t>found </a:t>
            </a:r>
            <a:r>
              <a:rPr lang="en-US" dirty="0" smtClean="0"/>
              <a:t>at http://jsfiddle.net/LxXJz/</a:t>
            </a:r>
          </a:p>
          <a:p>
            <a:r>
              <a:rPr lang="en-US" dirty="0" smtClean="0"/>
              <a:t>$(function () {</a:t>
            </a:r>
          </a:p>
          <a:p>
            <a:r>
              <a:rPr lang="en-US" dirty="0" smtClean="0"/>
              <a:t>    $("#hulk").autocomplete({</a:t>
            </a:r>
          </a:p>
          <a:p>
            <a:r>
              <a:rPr lang="en-US" dirty="0" smtClean="0"/>
              <a:t>        source: function (request, response) {</a:t>
            </a:r>
          </a:p>
          <a:p>
            <a:r>
              <a:rPr lang="en-US" dirty="0" smtClean="0"/>
              <a:t>            console.log("source");</a:t>
            </a:r>
          </a:p>
          <a:p>
            <a:r>
              <a:rPr lang="en-US" dirty="0" smtClean="0"/>
              <a:t>            $.</a:t>
            </a:r>
            <a:r>
              <a:rPr lang="en-US" dirty="0" err="1" smtClean="0"/>
              <a:t>ajax</a:t>
            </a:r>
            <a:r>
              <a:rPr lang="en-US" dirty="0" smtClean="0"/>
              <a:t>({</a:t>
            </a:r>
          </a:p>
          <a:p>
            <a:r>
              <a:rPr lang="en-US" dirty="0" smtClean="0"/>
              <a:t>                url: "http://api.bing.net/</a:t>
            </a:r>
            <a:r>
              <a:rPr lang="en-US" dirty="0" err="1" smtClean="0"/>
              <a:t>qson.aspx?Query</a:t>
            </a:r>
            <a:r>
              <a:rPr lang="en-US" dirty="0" smtClean="0"/>
              <a:t>=" + </a:t>
            </a:r>
            <a:r>
              <a:rPr lang="en-US" dirty="0" err="1" smtClean="0"/>
              <a:t>encodeURIComponent</a:t>
            </a:r>
            <a:r>
              <a:rPr lang="en-US" dirty="0" smtClean="0"/>
              <a:t>(</a:t>
            </a:r>
            <a:r>
              <a:rPr lang="en-US" dirty="0" err="1" smtClean="0"/>
              <a:t>request.term</a:t>
            </a:r>
            <a:r>
              <a:rPr lang="en-US" dirty="0" smtClean="0"/>
              <a:t>) + "&amp;</a:t>
            </a:r>
            <a:r>
              <a:rPr lang="en-US" dirty="0" err="1" smtClean="0"/>
              <a:t>JsonType</a:t>
            </a:r>
            <a:r>
              <a:rPr lang="en-US" dirty="0" smtClean="0"/>
              <a:t>=</a:t>
            </a:r>
            <a:r>
              <a:rPr lang="en-US" dirty="0" err="1" smtClean="0"/>
              <a:t>callback&amp;JsonCallback</a:t>
            </a:r>
            <a:r>
              <a:rPr lang="en-US" dirty="0" smtClean="0"/>
              <a:t>=?",</a:t>
            </a:r>
          </a:p>
          <a:p>
            <a:r>
              <a:rPr lang="en-US" dirty="0" smtClean="0"/>
              <a:t>                </a:t>
            </a:r>
            <a:r>
              <a:rPr lang="en-US" dirty="0" err="1" smtClean="0"/>
              <a:t>dataType</a:t>
            </a:r>
            <a:r>
              <a:rPr lang="en-US" dirty="0" smtClean="0"/>
              <a:t>: "</a:t>
            </a:r>
            <a:r>
              <a:rPr lang="en-US" dirty="0" err="1" smtClean="0"/>
              <a:t>jsonp</a:t>
            </a:r>
            <a:r>
              <a:rPr lang="en-US" dirty="0" smtClean="0"/>
              <a:t>",</a:t>
            </a:r>
          </a:p>
          <a:p>
            <a:r>
              <a:rPr lang="en-US" dirty="0" smtClean="0"/>
              <a:t>                /*data: {</a:t>
            </a:r>
          </a:p>
          <a:p>
            <a:r>
              <a:rPr lang="en-US" dirty="0" smtClean="0"/>
              <a:t>                "Query": </a:t>
            </a:r>
            <a:r>
              <a:rPr lang="en-US" dirty="0" err="1" smtClean="0"/>
              <a:t>request.term</a:t>
            </a:r>
            <a:r>
              <a:rPr lang="en-US" dirty="0" smtClean="0"/>
              <a:t>,</a:t>
            </a:r>
          </a:p>
          <a:p>
            <a:r>
              <a:rPr lang="en-US" dirty="0" smtClean="0"/>
              <a:t>                "</a:t>
            </a:r>
            <a:r>
              <a:rPr lang="en-US" dirty="0" err="1" smtClean="0"/>
              <a:t>JsonType</a:t>
            </a:r>
            <a:r>
              <a:rPr lang="en-US" dirty="0" smtClean="0"/>
              <a:t>": "callback",</a:t>
            </a:r>
          </a:p>
          <a:p>
            <a:r>
              <a:rPr lang="en-US" dirty="0" smtClean="0"/>
              <a:t>                "</a:t>
            </a:r>
            <a:r>
              <a:rPr lang="en-US" dirty="0" err="1" smtClean="0"/>
              <a:t>JsonCallback</a:t>
            </a:r>
            <a:r>
              <a:rPr lang="en-US" dirty="0" smtClean="0"/>
              <a:t>" : "?"</a:t>
            </a:r>
          </a:p>
          <a:p>
            <a:r>
              <a:rPr lang="en-US" dirty="0" smtClean="0"/>
              <a:t>            },*/</a:t>
            </a:r>
          </a:p>
          <a:p>
            <a:endParaRPr lang="en-US" dirty="0" smtClean="0"/>
          </a:p>
          <a:p>
            <a:endParaRPr lang="en-US" dirty="0" smtClean="0"/>
          </a:p>
          <a:p>
            <a:r>
              <a:rPr lang="en-US" dirty="0" smtClean="0"/>
              <a:t>                success: function (data) {</a:t>
            </a:r>
          </a:p>
          <a:p>
            <a:r>
              <a:rPr lang="en-US" dirty="0" smtClean="0"/>
              <a:t>                    console.log("success!");</a:t>
            </a:r>
          </a:p>
          <a:p>
            <a:r>
              <a:rPr lang="en-US" dirty="0" smtClean="0"/>
              <a:t>                    </a:t>
            </a:r>
            <a:r>
              <a:rPr lang="en-US" dirty="0" err="1" smtClean="0"/>
              <a:t>var</a:t>
            </a:r>
            <a:r>
              <a:rPr lang="en-US" dirty="0" smtClean="0"/>
              <a:t> suggestions = [];</a:t>
            </a:r>
          </a:p>
          <a:p>
            <a:r>
              <a:rPr lang="en-US" dirty="0" smtClean="0"/>
              <a:t>                    $.each(</a:t>
            </a:r>
            <a:r>
              <a:rPr lang="en-US" dirty="0" err="1" smtClean="0"/>
              <a:t>data.SearchSuggestion.Section</a:t>
            </a:r>
            <a:r>
              <a:rPr lang="en-US" dirty="0" smtClean="0"/>
              <a:t>, function (</a:t>
            </a:r>
            <a:r>
              <a:rPr lang="en-US" dirty="0" err="1" smtClean="0"/>
              <a:t>i</a:t>
            </a:r>
            <a:r>
              <a:rPr lang="en-US" dirty="0" smtClean="0"/>
              <a:t>, </a:t>
            </a:r>
            <a:r>
              <a:rPr lang="en-US" dirty="0" err="1" smtClean="0"/>
              <a:t>val</a:t>
            </a:r>
            <a:r>
              <a:rPr lang="en-US" dirty="0" smtClean="0"/>
              <a:t>) {</a:t>
            </a:r>
          </a:p>
          <a:p>
            <a:r>
              <a:rPr lang="en-US" dirty="0" smtClean="0"/>
              <a:t>                        console.log("suggestion: " + </a:t>
            </a:r>
            <a:r>
              <a:rPr lang="en-US" dirty="0" err="1" smtClean="0"/>
              <a:t>val.Text</a:t>
            </a:r>
            <a:r>
              <a:rPr lang="en-US" dirty="0" smtClean="0"/>
              <a:t>);</a:t>
            </a:r>
          </a:p>
          <a:p>
            <a:r>
              <a:rPr lang="en-US" dirty="0" smtClean="0"/>
              <a:t>                        </a:t>
            </a:r>
            <a:r>
              <a:rPr lang="en-US" dirty="0" err="1" smtClean="0"/>
              <a:t>suggestions.push</a:t>
            </a:r>
            <a:r>
              <a:rPr lang="en-US" dirty="0" smtClean="0"/>
              <a:t>(</a:t>
            </a:r>
            <a:r>
              <a:rPr lang="en-US" dirty="0" err="1" smtClean="0"/>
              <a:t>val.Text</a:t>
            </a:r>
            <a:r>
              <a:rPr lang="en-US" dirty="0" smtClean="0"/>
              <a:t>);</a:t>
            </a:r>
          </a:p>
          <a:p>
            <a:r>
              <a:rPr lang="en-US" dirty="0" smtClean="0"/>
              <a:t>                    });</a:t>
            </a:r>
          </a:p>
          <a:p>
            <a:r>
              <a:rPr lang="en-US" dirty="0" smtClean="0"/>
              <a:t>                    response(suggestions);</a:t>
            </a:r>
          </a:p>
          <a:p>
            <a:endParaRPr lang="en-US" dirty="0" smtClean="0"/>
          </a:p>
          <a:p>
            <a:r>
              <a:rPr lang="en-US" dirty="0" smtClean="0"/>
              <a:t>                }</a:t>
            </a:r>
          </a:p>
          <a:p>
            <a:r>
              <a:rPr lang="en-US" dirty="0" smtClean="0"/>
              <a:t>            });</a:t>
            </a:r>
          </a:p>
          <a:p>
            <a:r>
              <a:rPr lang="en-US" dirty="0" smtClean="0"/>
              <a:t>        }</a:t>
            </a:r>
          </a:p>
          <a:p>
            <a:r>
              <a:rPr lang="en-US" dirty="0" smtClean="0"/>
              <a:t>    });</a:t>
            </a:r>
          </a:p>
          <a:p>
            <a:r>
              <a:rPr lang="en-US" dirty="0" smtClean="0"/>
              <a:t>});</a:t>
            </a:r>
            <a:endParaRPr lang="en-US" dirty="0"/>
          </a:p>
        </p:txBody>
      </p:sp>
    </p:spTree>
    <p:extLst>
      <p:ext uri="{BB962C8B-B14F-4D97-AF65-F5344CB8AC3E}">
        <p14:creationId xmlns:p14="http://schemas.microsoft.com/office/powerpoint/2010/main" val="31884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0490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//Fully developed</a:t>
            </a:r>
            <a:r>
              <a:rPr lang="en-US" baseline="0" dirty="0" smtClean="0"/>
              <a:t> code is in mainmenu.html</a:t>
            </a:r>
          </a:p>
          <a:p>
            <a:r>
              <a:rPr lang="en-US" baseline="0" dirty="0" smtClean="0"/>
              <a:t>//functions are in http://library.ccbcmd.edu/screens/ccbcJavascript6.js</a:t>
            </a:r>
            <a:endParaRPr lang="en-US" dirty="0" smtClean="0"/>
          </a:p>
          <a:p>
            <a:r>
              <a:rPr lang="en-US" dirty="0" smtClean="0"/>
              <a:t>&lt;script type='text/</a:t>
            </a:r>
            <a:r>
              <a:rPr lang="en-US" dirty="0" err="1" smtClean="0"/>
              <a:t>javascript</a:t>
            </a:r>
            <a:r>
              <a:rPr lang="en-US" dirty="0" smtClean="0"/>
              <a:t>'&gt;//&lt;![CDATA[</a:t>
            </a:r>
          </a:p>
          <a:p>
            <a:r>
              <a:rPr lang="en-US" dirty="0" smtClean="0"/>
              <a:t>$(window).load(function(){</a:t>
            </a:r>
          </a:p>
          <a:p>
            <a:r>
              <a:rPr lang="en-US" dirty="0" smtClean="0"/>
              <a:t>$(function () {</a:t>
            </a:r>
          </a:p>
          <a:p>
            <a:r>
              <a:rPr lang="en-US" dirty="0" smtClean="0"/>
              <a:t>    $("#</a:t>
            </a:r>
            <a:r>
              <a:rPr lang="en-US" dirty="0" err="1" smtClean="0"/>
              <a:t>ebscohostsearchtext</a:t>
            </a:r>
            <a:r>
              <a:rPr lang="en-US" dirty="0" smtClean="0"/>
              <a:t>").</a:t>
            </a:r>
            <a:r>
              <a:rPr lang="en-US" dirty="0" err="1" smtClean="0"/>
              <a:t>catcomplete</a:t>
            </a:r>
            <a:r>
              <a:rPr lang="en-US" dirty="0" smtClean="0"/>
              <a:t>({</a:t>
            </a:r>
          </a:p>
          <a:p>
            <a:r>
              <a:rPr lang="en-US" dirty="0" smtClean="0"/>
              <a:t>       select: function( event, </a:t>
            </a:r>
            <a:r>
              <a:rPr lang="en-US" dirty="0" err="1" smtClean="0"/>
              <a:t>ui</a:t>
            </a:r>
            <a:r>
              <a:rPr lang="en-US" dirty="0" smtClean="0"/>
              <a:t> ) { </a:t>
            </a:r>
          </a:p>
          <a:p>
            <a:r>
              <a:rPr lang="en-US" dirty="0" smtClean="0"/>
              <a:t>            </a:t>
            </a:r>
            <a:r>
              <a:rPr lang="en-US" dirty="0" err="1" smtClean="0"/>
              <a:t>checklocalentry</a:t>
            </a:r>
            <a:r>
              <a:rPr lang="en-US" dirty="0" smtClean="0"/>
              <a:t>(</a:t>
            </a:r>
            <a:r>
              <a:rPr lang="en-US" dirty="0" err="1" smtClean="0"/>
              <a:t>ui.item.value</a:t>
            </a:r>
            <a:r>
              <a:rPr lang="en-US" dirty="0" smtClean="0"/>
              <a:t>, 'y');</a:t>
            </a:r>
          </a:p>
          <a:p>
            <a:r>
              <a:rPr lang="en-US" dirty="0" smtClean="0"/>
              <a:t>        },			</a:t>
            </a:r>
          </a:p>
          <a:p>
            <a:r>
              <a:rPr lang="en-US" baseline="0" dirty="0" smtClean="0"/>
              <a:t>        </a:t>
            </a:r>
            <a:r>
              <a:rPr lang="en-US" dirty="0" err="1" smtClean="0"/>
              <a:t>minLength</a:t>
            </a:r>
            <a:r>
              <a:rPr lang="en-US" dirty="0" smtClean="0"/>
              <a:t>: 3,//search after three characters typed in		</a:t>
            </a:r>
          </a:p>
          <a:p>
            <a:r>
              <a:rPr lang="en-US" dirty="0" smtClean="0"/>
              <a:t>        source: function (request, response) {</a:t>
            </a:r>
          </a:p>
          <a:p>
            <a:r>
              <a:rPr lang="en-US" dirty="0" smtClean="0"/>
              <a:t>	 </a:t>
            </a:r>
            <a:r>
              <a:rPr lang="en-US" dirty="0" err="1" smtClean="0"/>
              <a:t>var</a:t>
            </a:r>
            <a:r>
              <a:rPr lang="en-US" dirty="0" smtClean="0"/>
              <a:t> suggestions2 = [];</a:t>
            </a:r>
          </a:p>
          <a:p>
            <a:r>
              <a:rPr lang="en-US" dirty="0" smtClean="0"/>
              <a:t>	if(</a:t>
            </a:r>
            <a:r>
              <a:rPr lang="en-US" dirty="0" err="1" smtClean="0"/>
              <a:t>request.term.length</a:t>
            </a:r>
            <a:r>
              <a:rPr lang="en-US" dirty="0" smtClean="0"/>
              <a:t> &gt;2)</a:t>
            </a:r>
          </a:p>
          <a:p>
            <a:r>
              <a:rPr lang="en-US" dirty="0" smtClean="0"/>
              <a:t>	{</a:t>
            </a:r>
          </a:p>
          <a:p>
            <a:r>
              <a:rPr lang="en-US" dirty="0" smtClean="0"/>
              <a:t>	</a:t>
            </a:r>
            <a:r>
              <a:rPr lang="en-US" baseline="0" dirty="0" smtClean="0"/>
              <a:t>      </a:t>
            </a:r>
            <a:r>
              <a:rPr lang="en-US" dirty="0" smtClean="0"/>
              <a:t>suggestions2 = </a:t>
            </a:r>
            <a:r>
              <a:rPr lang="en-US" dirty="0" err="1" smtClean="0"/>
              <a:t>getLocalCourses</a:t>
            </a:r>
            <a:r>
              <a:rPr lang="en-US" dirty="0" smtClean="0"/>
              <a:t>(</a:t>
            </a:r>
            <a:r>
              <a:rPr lang="en-US" dirty="0" err="1" smtClean="0"/>
              <a:t>request.term</a:t>
            </a:r>
            <a:r>
              <a:rPr lang="en-US" dirty="0" smtClean="0"/>
              <a:t>);	</a:t>
            </a:r>
          </a:p>
          <a:p>
            <a:r>
              <a:rPr lang="en-US" dirty="0" smtClean="0"/>
              <a:t>        	</a:t>
            </a:r>
            <a:r>
              <a:rPr lang="en-US" baseline="0" dirty="0" smtClean="0"/>
              <a:t>      </a:t>
            </a:r>
            <a:r>
              <a:rPr lang="en-US" dirty="0" smtClean="0"/>
              <a:t>response(suggestions2);</a:t>
            </a:r>
          </a:p>
          <a:p>
            <a:r>
              <a:rPr lang="en-US" dirty="0" smtClean="0"/>
              <a:t>	}		   </a:t>
            </a:r>
          </a:p>
          <a:p>
            <a:r>
              <a:rPr lang="en-US" dirty="0" smtClean="0"/>
              <a:t>            $.</a:t>
            </a:r>
            <a:r>
              <a:rPr lang="en-US" dirty="0" err="1" smtClean="0"/>
              <a:t>ajax</a:t>
            </a:r>
            <a:r>
              <a:rPr lang="en-US" dirty="0" smtClean="0"/>
              <a:t>({</a:t>
            </a:r>
          </a:p>
          <a:p>
            <a:r>
              <a:rPr lang="en-US" dirty="0" smtClean="0"/>
              <a:t>                url: "//api.bing.net/</a:t>
            </a:r>
            <a:r>
              <a:rPr lang="en-US" dirty="0" err="1" smtClean="0"/>
              <a:t>qson.aspx?Query</a:t>
            </a:r>
            <a:r>
              <a:rPr lang="en-US" dirty="0" smtClean="0"/>
              <a:t>=" + </a:t>
            </a:r>
            <a:r>
              <a:rPr lang="en-US" dirty="0" err="1" smtClean="0"/>
              <a:t>encodeURIComponent</a:t>
            </a:r>
            <a:r>
              <a:rPr lang="en-US" dirty="0" smtClean="0"/>
              <a:t>(</a:t>
            </a:r>
            <a:r>
              <a:rPr lang="en-US" dirty="0" err="1" smtClean="0"/>
              <a:t>request.term</a:t>
            </a:r>
            <a:r>
              <a:rPr lang="en-US" dirty="0" smtClean="0"/>
              <a:t>) + "&amp;</a:t>
            </a:r>
            <a:r>
              <a:rPr lang="en-US" dirty="0" err="1" smtClean="0"/>
              <a:t>JsonType</a:t>
            </a:r>
            <a:r>
              <a:rPr lang="en-US" dirty="0" smtClean="0"/>
              <a:t>=</a:t>
            </a:r>
            <a:r>
              <a:rPr lang="en-US" dirty="0" err="1" smtClean="0"/>
              <a:t>callback&amp;JsonCallback</a:t>
            </a:r>
            <a:r>
              <a:rPr lang="en-US" dirty="0" smtClean="0"/>
              <a:t>=?",</a:t>
            </a:r>
          </a:p>
          <a:p>
            <a:r>
              <a:rPr lang="en-US" dirty="0" smtClean="0"/>
              <a:t>                </a:t>
            </a:r>
            <a:r>
              <a:rPr lang="en-US" dirty="0" err="1" smtClean="0"/>
              <a:t>dataType</a:t>
            </a:r>
            <a:r>
              <a:rPr lang="en-US" dirty="0" smtClean="0"/>
              <a:t>: "</a:t>
            </a:r>
            <a:r>
              <a:rPr lang="en-US" dirty="0" err="1" smtClean="0"/>
              <a:t>jsonp</a:t>
            </a:r>
            <a:r>
              <a:rPr lang="en-US" dirty="0" smtClean="0"/>
              <a:t>",</a:t>
            </a:r>
          </a:p>
          <a:p>
            <a:r>
              <a:rPr lang="en-US" dirty="0" smtClean="0"/>
              <a:t>                /*data: {</a:t>
            </a:r>
          </a:p>
          <a:p>
            <a:r>
              <a:rPr lang="en-US" dirty="0" smtClean="0"/>
              <a:t>                "Query": </a:t>
            </a:r>
            <a:r>
              <a:rPr lang="en-US" dirty="0" err="1" smtClean="0"/>
              <a:t>request.term</a:t>
            </a:r>
            <a:r>
              <a:rPr lang="en-US" dirty="0" smtClean="0"/>
              <a:t>,</a:t>
            </a:r>
          </a:p>
          <a:p>
            <a:r>
              <a:rPr lang="en-US" dirty="0" smtClean="0"/>
              <a:t>                "</a:t>
            </a:r>
            <a:r>
              <a:rPr lang="en-US" dirty="0" err="1" smtClean="0"/>
              <a:t>JsonType</a:t>
            </a:r>
            <a:r>
              <a:rPr lang="en-US" dirty="0" smtClean="0"/>
              <a:t>": "callback",</a:t>
            </a:r>
          </a:p>
          <a:p>
            <a:r>
              <a:rPr lang="en-US" dirty="0" smtClean="0"/>
              <a:t>                "</a:t>
            </a:r>
            <a:r>
              <a:rPr lang="en-US" dirty="0" err="1" smtClean="0"/>
              <a:t>JsonCallback</a:t>
            </a:r>
            <a:r>
              <a:rPr lang="en-US" dirty="0" smtClean="0"/>
              <a:t>" : "?"</a:t>
            </a:r>
          </a:p>
          <a:p>
            <a:r>
              <a:rPr lang="en-US" dirty="0" smtClean="0"/>
              <a:t>            },*/</a:t>
            </a:r>
          </a:p>
          <a:p>
            <a:r>
              <a:rPr lang="en-US" dirty="0" smtClean="0"/>
              <a:t>                success: function (data) {</a:t>
            </a:r>
          </a:p>
          <a:p>
            <a:r>
              <a:rPr lang="en-US" dirty="0" smtClean="0"/>
              <a:t>$.each(</a:t>
            </a:r>
            <a:r>
              <a:rPr lang="en-US" dirty="0" err="1" smtClean="0"/>
              <a:t>data.SearchSuggestion.Section</a:t>
            </a:r>
            <a:r>
              <a:rPr lang="en-US" dirty="0" smtClean="0"/>
              <a:t>, function (</a:t>
            </a:r>
            <a:r>
              <a:rPr lang="en-US" dirty="0" err="1" smtClean="0"/>
              <a:t>i</a:t>
            </a:r>
            <a:r>
              <a:rPr lang="en-US" dirty="0" smtClean="0"/>
              <a:t>, </a:t>
            </a:r>
            <a:r>
              <a:rPr lang="en-US" dirty="0" err="1" smtClean="0"/>
              <a:t>val</a:t>
            </a:r>
            <a:r>
              <a:rPr lang="en-US" dirty="0" smtClean="0"/>
              <a:t>) {</a:t>
            </a:r>
          </a:p>
          <a:p>
            <a:r>
              <a:rPr lang="en-US" dirty="0" smtClean="0"/>
              <a:t>		</a:t>
            </a:r>
            <a:r>
              <a:rPr lang="en-US" dirty="0" err="1" smtClean="0"/>
              <a:t>var</a:t>
            </a:r>
            <a:r>
              <a:rPr lang="en-US" dirty="0" smtClean="0"/>
              <a:t> </a:t>
            </a:r>
            <a:r>
              <a:rPr lang="en-US" dirty="0" err="1" smtClean="0"/>
              <a:t>bingSingleData</a:t>
            </a:r>
            <a:r>
              <a:rPr lang="en-US" dirty="0" smtClean="0"/>
              <a:t> = [];</a:t>
            </a:r>
          </a:p>
          <a:p>
            <a:r>
              <a:rPr lang="en-US" dirty="0" smtClean="0"/>
              <a:t>		</a:t>
            </a:r>
            <a:r>
              <a:rPr lang="en-US" dirty="0" err="1" smtClean="0"/>
              <a:t>bingSingleData</a:t>
            </a:r>
            <a:r>
              <a:rPr lang="en-US" dirty="0" smtClean="0"/>
              <a:t>["category"] = "Popular Keywords";</a:t>
            </a:r>
          </a:p>
          <a:p>
            <a:r>
              <a:rPr lang="en-US" dirty="0" smtClean="0"/>
              <a:t>		</a:t>
            </a:r>
            <a:r>
              <a:rPr lang="en-US" dirty="0" err="1" smtClean="0"/>
              <a:t>var</a:t>
            </a:r>
            <a:r>
              <a:rPr lang="en-US" dirty="0" smtClean="0"/>
              <a:t> </a:t>
            </a:r>
            <a:r>
              <a:rPr lang="en-US" dirty="0" err="1" smtClean="0"/>
              <a:t>modifiedSuggestion</a:t>
            </a:r>
            <a:r>
              <a:rPr lang="en-US" dirty="0" smtClean="0"/>
              <a:t> = </a:t>
            </a:r>
            <a:r>
              <a:rPr lang="en-US" dirty="0" err="1" smtClean="0"/>
              <a:t>applyStopWords</a:t>
            </a:r>
            <a:r>
              <a:rPr lang="en-US" dirty="0" smtClean="0"/>
              <a:t>(</a:t>
            </a:r>
            <a:r>
              <a:rPr lang="en-US" dirty="0" err="1" smtClean="0"/>
              <a:t>val.Text</a:t>
            </a:r>
            <a:r>
              <a:rPr lang="en-US" dirty="0" smtClean="0"/>
              <a:t>, </a:t>
            </a:r>
            <a:r>
              <a:rPr lang="en-US" dirty="0" err="1" smtClean="0"/>
              <a:t>request.term</a:t>
            </a:r>
            <a:r>
              <a:rPr lang="en-US" dirty="0" smtClean="0"/>
              <a:t>);</a:t>
            </a:r>
          </a:p>
          <a:p>
            <a:r>
              <a:rPr lang="en-US" dirty="0" smtClean="0"/>
              <a:t>		if(</a:t>
            </a:r>
            <a:r>
              <a:rPr lang="en-US" dirty="0" err="1" smtClean="0"/>
              <a:t>modifiedSuggestion</a:t>
            </a:r>
            <a:r>
              <a:rPr lang="en-US" dirty="0" smtClean="0"/>
              <a:t> != "" &amp;&amp; </a:t>
            </a:r>
            <a:r>
              <a:rPr lang="en-US" dirty="0" err="1" smtClean="0"/>
              <a:t>modifiedSuggestion</a:t>
            </a:r>
            <a:r>
              <a:rPr lang="en-US" dirty="0" smtClean="0"/>
              <a:t> != </a:t>
            </a:r>
            <a:r>
              <a:rPr lang="en-US" dirty="0" err="1" smtClean="0"/>
              <a:t>request.term</a:t>
            </a:r>
            <a:r>
              <a:rPr lang="en-US" dirty="0" smtClean="0"/>
              <a:t>)</a:t>
            </a:r>
          </a:p>
          <a:p>
            <a:r>
              <a:rPr lang="en-US" dirty="0" smtClean="0"/>
              <a:t>		{								</a:t>
            </a:r>
            <a:r>
              <a:rPr lang="en-US" baseline="0" dirty="0" smtClean="0"/>
              <a:t>     </a:t>
            </a:r>
            <a:r>
              <a:rPr lang="en-US" dirty="0" err="1" smtClean="0"/>
              <a:t>bingSingleData</a:t>
            </a:r>
            <a:r>
              <a:rPr lang="en-US" dirty="0" smtClean="0"/>
              <a:t>["label"] = </a:t>
            </a:r>
            <a:r>
              <a:rPr lang="en-US" dirty="0" err="1" smtClean="0"/>
              <a:t>modifiedSuggestion</a:t>
            </a:r>
            <a:r>
              <a:rPr lang="en-US" dirty="0" smtClean="0"/>
              <a:t>;					     suggestions2.push(</a:t>
            </a:r>
            <a:r>
              <a:rPr lang="en-US" dirty="0" err="1" smtClean="0"/>
              <a:t>bingSingleData</a:t>
            </a:r>
            <a:r>
              <a:rPr lang="en-US" dirty="0" smtClean="0"/>
              <a:t>);</a:t>
            </a:r>
          </a:p>
          <a:p>
            <a:r>
              <a:rPr lang="en-US" dirty="0" smtClean="0"/>
              <a:t>		}</a:t>
            </a:r>
          </a:p>
          <a:p>
            <a:r>
              <a:rPr lang="en-US" dirty="0" smtClean="0"/>
              <a:t>		if(</a:t>
            </a:r>
            <a:r>
              <a:rPr lang="en-US" dirty="0" err="1" smtClean="0"/>
              <a:t>i</a:t>
            </a:r>
            <a:r>
              <a:rPr lang="en-US" dirty="0" smtClean="0"/>
              <a:t>&gt;9)</a:t>
            </a:r>
          </a:p>
          <a:p>
            <a:r>
              <a:rPr lang="en-US" dirty="0" smtClean="0"/>
              <a:t>		     return false;</a:t>
            </a:r>
          </a:p>
          <a:p>
            <a:r>
              <a:rPr lang="en-US" dirty="0" smtClean="0"/>
              <a:t>                    }); //end of each </a:t>
            </a:r>
          </a:p>
          <a:p>
            <a:r>
              <a:rPr lang="en-US" dirty="0" smtClean="0"/>
              <a:t>	</a:t>
            </a:r>
            <a:r>
              <a:rPr lang="en-US" baseline="0" dirty="0" smtClean="0"/>
              <a:t>   </a:t>
            </a:r>
            <a:r>
              <a:rPr lang="en-US" dirty="0" smtClean="0"/>
              <a:t>response(suggestions2);</a:t>
            </a:r>
          </a:p>
          <a:p>
            <a:endParaRPr lang="en-US" dirty="0" smtClean="0"/>
          </a:p>
          <a:p>
            <a:r>
              <a:rPr lang="en-US" dirty="0" smtClean="0"/>
              <a:t>                } //end of success</a:t>
            </a:r>
          </a:p>
          <a:p>
            <a:r>
              <a:rPr lang="en-US" dirty="0" smtClean="0"/>
              <a:t>            });//end of </a:t>
            </a:r>
            <a:r>
              <a:rPr lang="en-US" dirty="0" err="1" smtClean="0"/>
              <a:t>ajax</a:t>
            </a:r>
            <a:endParaRPr lang="en-US" dirty="0" smtClean="0"/>
          </a:p>
          <a:p>
            <a:r>
              <a:rPr lang="en-US" dirty="0" smtClean="0"/>
              <a:t>			</a:t>
            </a:r>
          </a:p>
          <a:p>
            <a:r>
              <a:rPr lang="en-US" dirty="0" smtClean="0"/>
              <a:t>        }</a:t>
            </a:r>
          </a:p>
          <a:p>
            <a:r>
              <a:rPr lang="en-US" dirty="0" smtClean="0"/>
              <a:t>    });</a:t>
            </a:r>
          </a:p>
          <a:p>
            <a:r>
              <a:rPr lang="en-US" dirty="0" smtClean="0"/>
              <a:t>});</a:t>
            </a:r>
          </a:p>
          <a:p>
            <a:r>
              <a:rPr lang="en-US" dirty="0" smtClean="0"/>
              <a:t>});//]]&gt; </a:t>
            </a:r>
          </a:p>
          <a:p>
            <a:r>
              <a:rPr lang="en-US" dirty="0" smtClean="0"/>
              <a:t>&lt;/script&gt;</a:t>
            </a:r>
          </a:p>
          <a:p>
            <a:r>
              <a:rPr lang="en-US" dirty="0" smtClean="0"/>
              <a:t>&lt;!-- End  Autocomplete for Smart Search Box --&gt;</a:t>
            </a:r>
            <a:endParaRPr lang="en-US" dirty="0"/>
          </a:p>
        </p:txBody>
      </p:sp>
    </p:spTree>
    <p:extLst>
      <p:ext uri="{BB962C8B-B14F-4D97-AF65-F5344CB8AC3E}">
        <p14:creationId xmlns:p14="http://schemas.microsoft.com/office/powerpoint/2010/main" val="2888727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8620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in srchhelp_X.html</a:t>
            </a:r>
          </a:p>
          <a:p>
            <a:r>
              <a:rPr lang="en-US" dirty="0" smtClean="0"/>
              <a:t>&lt;div class="</a:t>
            </a:r>
            <a:r>
              <a:rPr lang="en-US" dirty="0" err="1" smtClean="0"/>
              <a:t>pageContentInner</a:t>
            </a:r>
            <a:r>
              <a:rPr lang="en-US" dirty="0" smtClean="0"/>
              <a:t>"&gt;</a:t>
            </a:r>
          </a:p>
          <a:p>
            <a:endParaRPr lang="en-US" dirty="0" smtClean="0"/>
          </a:p>
          <a:p>
            <a:r>
              <a:rPr lang="en-US" dirty="0" smtClean="0"/>
              <a:t>&lt;!--{</a:t>
            </a:r>
            <a:r>
              <a:rPr lang="en-US" dirty="0" err="1" smtClean="0"/>
              <a:t>msg</a:t>
            </a:r>
            <a:r>
              <a:rPr lang="en-US" dirty="0" smtClean="0"/>
              <a:t>}--&gt;</a:t>
            </a:r>
          </a:p>
          <a:p>
            <a:endParaRPr lang="en-US" dirty="0" smtClean="0"/>
          </a:p>
          <a:p>
            <a:r>
              <a:rPr lang="en-US" dirty="0" smtClean="0"/>
              <a:t>&lt;!-- Start:  </a:t>
            </a:r>
            <a:r>
              <a:rPr lang="en-US" dirty="0" err="1" smtClean="0"/>
              <a:t>javascript</a:t>
            </a:r>
            <a:r>
              <a:rPr lang="en-US" dirty="0" smtClean="0"/>
              <a:t>  for  'Did you mean' --&gt;</a:t>
            </a:r>
          </a:p>
          <a:p>
            <a:r>
              <a:rPr lang="en-US" dirty="0" smtClean="0"/>
              <a:t>&lt;div id='</a:t>
            </a:r>
            <a:r>
              <a:rPr lang="en-US" dirty="0" err="1" smtClean="0"/>
              <a:t>spellsuggest</a:t>
            </a:r>
            <a:r>
              <a:rPr lang="en-US" dirty="0" smtClean="0"/>
              <a:t>'&gt;&lt;/div&gt;</a:t>
            </a:r>
          </a:p>
          <a:p>
            <a:r>
              <a:rPr lang="en-US" dirty="0" smtClean="0"/>
              <a:t>&lt;script type="text/</a:t>
            </a:r>
            <a:r>
              <a:rPr lang="en-US" dirty="0" err="1" smtClean="0"/>
              <a:t>javascript</a:t>
            </a:r>
            <a:r>
              <a:rPr lang="en-US" dirty="0" smtClean="0"/>
              <a:t>"&gt;</a:t>
            </a:r>
          </a:p>
          <a:p>
            <a:r>
              <a:rPr lang="en-US" dirty="0" smtClean="0"/>
              <a:t>$(document).ready(function(){	</a:t>
            </a:r>
          </a:p>
          <a:p>
            <a:r>
              <a:rPr lang="en-US" dirty="0" smtClean="0"/>
              <a:t>						   </a:t>
            </a:r>
          </a:p>
          <a:p>
            <a:r>
              <a:rPr lang="en-US" dirty="0" smtClean="0"/>
              <a:t>	if($("</a:t>
            </a:r>
            <a:r>
              <a:rPr lang="en-US" dirty="0" err="1" smtClean="0"/>
              <a:t>div.pageContentInner</a:t>
            </a:r>
            <a:r>
              <a:rPr lang="en-US" dirty="0" smtClean="0"/>
              <a:t> h2").text() == "NO ENTRIES FOUND")</a:t>
            </a:r>
          </a:p>
          <a:p>
            <a:r>
              <a:rPr lang="en-US" dirty="0" smtClean="0"/>
              <a:t>	{		</a:t>
            </a:r>
          </a:p>
          <a:p>
            <a:r>
              <a:rPr lang="en-US" dirty="0" smtClean="0"/>
              <a:t>		</a:t>
            </a:r>
            <a:r>
              <a:rPr lang="en-US" dirty="0" err="1" smtClean="0"/>
              <a:t>var</a:t>
            </a:r>
            <a:r>
              <a:rPr lang="en-US" dirty="0" smtClean="0"/>
              <a:t> </a:t>
            </a:r>
            <a:r>
              <a:rPr lang="en-US" dirty="0" err="1" smtClean="0"/>
              <a:t>currentURL</a:t>
            </a:r>
            <a:r>
              <a:rPr lang="en-US" dirty="0" smtClean="0"/>
              <a:t> = document.URL;//get the current URL </a:t>
            </a:r>
          </a:p>
          <a:p>
            <a:r>
              <a:rPr lang="en-US" dirty="0" smtClean="0"/>
              <a:t>		</a:t>
            </a:r>
            <a:r>
              <a:rPr lang="en-US" dirty="0" err="1" smtClean="0"/>
              <a:t>var</a:t>
            </a:r>
            <a:r>
              <a:rPr lang="en-US" dirty="0" smtClean="0"/>
              <a:t> </a:t>
            </a:r>
            <a:r>
              <a:rPr lang="en-US" dirty="0" err="1" smtClean="0"/>
              <a:t>arr_URLpieces</a:t>
            </a:r>
            <a:r>
              <a:rPr lang="en-US" dirty="0" smtClean="0"/>
              <a:t> = </a:t>
            </a:r>
            <a:r>
              <a:rPr lang="en-US" dirty="0" err="1" smtClean="0"/>
              <a:t>currentURL.split</a:t>
            </a:r>
            <a:r>
              <a:rPr lang="en-US" dirty="0" smtClean="0"/>
              <a:t>("&amp;");// split the current URL</a:t>
            </a:r>
          </a:p>
          <a:p>
            <a:r>
              <a:rPr lang="en-US" dirty="0" smtClean="0"/>
              <a:t>		</a:t>
            </a:r>
            <a:r>
              <a:rPr lang="en-US" dirty="0" err="1" smtClean="0"/>
              <a:t>var</a:t>
            </a:r>
            <a:r>
              <a:rPr lang="en-US" dirty="0" smtClean="0"/>
              <a:t> </a:t>
            </a:r>
            <a:r>
              <a:rPr lang="en-US" dirty="0" err="1" smtClean="0"/>
              <a:t>searchkeyword</a:t>
            </a:r>
            <a:r>
              <a:rPr lang="en-US" dirty="0" smtClean="0"/>
              <a:t> = '';</a:t>
            </a:r>
          </a:p>
          <a:p>
            <a:r>
              <a:rPr lang="en-US" dirty="0" smtClean="0"/>
              <a:t>		for(</a:t>
            </a:r>
            <a:r>
              <a:rPr lang="en-US" dirty="0" err="1" smtClean="0"/>
              <a:t>i</a:t>
            </a:r>
            <a:r>
              <a:rPr lang="en-US" dirty="0" smtClean="0"/>
              <a:t>=0;i&lt;</a:t>
            </a:r>
            <a:r>
              <a:rPr lang="en-US" dirty="0" err="1" smtClean="0"/>
              <a:t>arr_URLpieces.length</a:t>
            </a:r>
            <a:r>
              <a:rPr lang="en-US" dirty="0" smtClean="0"/>
              <a:t>; </a:t>
            </a:r>
            <a:r>
              <a:rPr lang="en-US" dirty="0" err="1" smtClean="0"/>
              <a:t>i</a:t>
            </a:r>
            <a:r>
              <a:rPr lang="en-US" dirty="0" smtClean="0"/>
              <a:t>++)</a:t>
            </a:r>
          </a:p>
          <a:p>
            <a:r>
              <a:rPr lang="en-US" dirty="0" smtClean="0"/>
              <a:t>		{				</a:t>
            </a:r>
          </a:p>
          <a:p>
            <a:r>
              <a:rPr lang="en-US" dirty="0" smtClean="0"/>
              <a:t>		   </a:t>
            </a:r>
            <a:r>
              <a:rPr lang="en-US" dirty="0" err="1" smtClean="0"/>
              <a:t>var</a:t>
            </a:r>
            <a:r>
              <a:rPr lang="en-US" dirty="0" smtClean="0"/>
              <a:t> </a:t>
            </a:r>
            <a:r>
              <a:rPr lang="en-US" dirty="0" err="1" smtClean="0"/>
              <a:t>URLpiece</a:t>
            </a:r>
            <a:r>
              <a:rPr lang="en-US" dirty="0" smtClean="0"/>
              <a:t> = </a:t>
            </a:r>
            <a:r>
              <a:rPr lang="en-US" dirty="0" err="1" smtClean="0"/>
              <a:t>arr_URLpieces</a:t>
            </a:r>
            <a:r>
              <a:rPr lang="en-US" dirty="0" smtClean="0"/>
              <a:t>[</a:t>
            </a:r>
            <a:r>
              <a:rPr lang="en-US" dirty="0" err="1" smtClean="0"/>
              <a:t>i</a:t>
            </a:r>
            <a:r>
              <a:rPr lang="en-US" dirty="0" smtClean="0"/>
              <a:t>];</a:t>
            </a:r>
          </a:p>
          <a:p>
            <a:r>
              <a:rPr lang="en-US" dirty="0" smtClean="0"/>
              <a:t>			</a:t>
            </a:r>
            <a:r>
              <a:rPr lang="en-US" dirty="0" err="1" smtClean="0"/>
              <a:t>var</a:t>
            </a:r>
            <a:r>
              <a:rPr lang="en-US" dirty="0" smtClean="0"/>
              <a:t> temp01 = </a:t>
            </a:r>
            <a:r>
              <a:rPr lang="en-US" dirty="0" err="1" smtClean="0"/>
              <a:t>URLpiece.split</a:t>
            </a:r>
            <a:r>
              <a:rPr lang="en-US" dirty="0" smtClean="0"/>
              <a:t>("=");</a:t>
            </a:r>
          </a:p>
          <a:p>
            <a:r>
              <a:rPr lang="en-US" dirty="0" smtClean="0"/>
              <a:t>			if(temp01[0].</a:t>
            </a:r>
            <a:r>
              <a:rPr lang="en-US" dirty="0" err="1" smtClean="0"/>
              <a:t>indexOf</a:t>
            </a:r>
            <a:r>
              <a:rPr lang="en-US" dirty="0" smtClean="0"/>
              <a:t>('SEARCH') &gt; 0)</a:t>
            </a:r>
          </a:p>
          <a:p>
            <a:r>
              <a:rPr lang="en-US" dirty="0" smtClean="0"/>
              <a:t>			{</a:t>
            </a:r>
          </a:p>
          <a:p>
            <a:r>
              <a:rPr lang="en-US" dirty="0" smtClean="0"/>
              <a:t>				</a:t>
            </a:r>
            <a:r>
              <a:rPr lang="en-US" dirty="0" err="1" smtClean="0"/>
              <a:t>searchkeyword</a:t>
            </a:r>
            <a:r>
              <a:rPr lang="en-US" dirty="0" smtClean="0"/>
              <a:t> = temp01[1];</a:t>
            </a:r>
          </a:p>
          <a:p>
            <a:r>
              <a:rPr lang="en-US" dirty="0" smtClean="0"/>
              <a:t>				</a:t>
            </a:r>
            <a:r>
              <a:rPr lang="en-US" dirty="0" err="1" smtClean="0"/>
              <a:t>searchkeyword</a:t>
            </a:r>
            <a:r>
              <a:rPr lang="en-US" dirty="0" smtClean="0"/>
              <a:t> = </a:t>
            </a:r>
            <a:r>
              <a:rPr lang="en-US" dirty="0" err="1" smtClean="0"/>
              <a:t>searchkeyword.replace</a:t>
            </a:r>
            <a:r>
              <a:rPr lang="en-US" dirty="0" smtClean="0"/>
              <a:t>("(", "");</a:t>
            </a:r>
          </a:p>
          <a:p>
            <a:r>
              <a:rPr lang="en-US" dirty="0" smtClean="0"/>
              <a:t>				</a:t>
            </a:r>
            <a:r>
              <a:rPr lang="en-US" dirty="0" err="1" smtClean="0"/>
              <a:t>searchkeyword</a:t>
            </a:r>
            <a:r>
              <a:rPr lang="en-US" dirty="0" smtClean="0"/>
              <a:t> = </a:t>
            </a:r>
            <a:r>
              <a:rPr lang="en-US" dirty="0" err="1" smtClean="0"/>
              <a:t>searchkeyword.replace</a:t>
            </a:r>
            <a:r>
              <a:rPr lang="en-US" dirty="0" smtClean="0"/>
              <a:t>(")", "");</a:t>
            </a:r>
          </a:p>
          <a:p>
            <a:r>
              <a:rPr lang="en-US" dirty="0" smtClean="0"/>
              <a:t>				</a:t>
            </a:r>
            <a:r>
              <a:rPr lang="en-US" dirty="0" err="1" smtClean="0"/>
              <a:t>searchkeyword</a:t>
            </a:r>
            <a:r>
              <a:rPr lang="en-US" dirty="0" smtClean="0"/>
              <a:t> = </a:t>
            </a:r>
            <a:r>
              <a:rPr lang="en-US" dirty="0" err="1" smtClean="0"/>
              <a:t>searchkeyword.replace</a:t>
            </a:r>
            <a:r>
              <a:rPr lang="en-US" dirty="0" smtClean="0"/>
              <a:t>(/%20/g, ' ');</a:t>
            </a:r>
          </a:p>
          <a:p>
            <a:r>
              <a:rPr lang="en-US" dirty="0" smtClean="0"/>
              <a:t>			}</a:t>
            </a:r>
          </a:p>
          <a:p>
            <a:r>
              <a:rPr lang="en-US" dirty="0" smtClean="0"/>
              <a:t>		}//end of for</a:t>
            </a:r>
          </a:p>
          <a:p>
            <a:r>
              <a:rPr lang="en-US" dirty="0" smtClean="0"/>
              <a:t>		</a:t>
            </a:r>
          </a:p>
          <a:p>
            <a:r>
              <a:rPr lang="en-US" dirty="0" smtClean="0"/>
              <a:t>		//run Google Analytics</a:t>
            </a:r>
          </a:p>
          <a:p>
            <a:r>
              <a:rPr lang="en-US" dirty="0" smtClean="0"/>
              <a:t>		</a:t>
            </a:r>
            <a:r>
              <a:rPr lang="en-US" dirty="0" err="1" smtClean="0"/>
              <a:t>ga</a:t>
            </a:r>
            <a:r>
              <a:rPr lang="en-US" dirty="0" smtClean="0"/>
              <a:t>('send','</a:t>
            </a:r>
            <a:r>
              <a:rPr lang="en-US" dirty="0" err="1" smtClean="0"/>
              <a:t>pageview</a:t>
            </a:r>
            <a:r>
              <a:rPr lang="en-US" dirty="0" smtClean="0"/>
              <a:t>','/NO ENTRIES FOUND/' + </a:t>
            </a:r>
            <a:r>
              <a:rPr lang="en-US" dirty="0" err="1" smtClean="0"/>
              <a:t>searchkeyword</a:t>
            </a:r>
            <a:r>
              <a:rPr lang="en-US" dirty="0" smtClean="0"/>
              <a:t>);</a:t>
            </a:r>
          </a:p>
          <a:p>
            <a:r>
              <a:rPr lang="en-US" dirty="0" smtClean="0"/>
              <a:t>				//alert(</a:t>
            </a:r>
            <a:r>
              <a:rPr lang="en-US" dirty="0" err="1" smtClean="0"/>
              <a:t>searchkeyword</a:t>
            </a:r>
            <a:r>
              <a:rPr lang="en-US" dirty="0" smtClean="0"/>
              <a:t>);</a:t>
            </a:r>
          </a:p>
          <a:p>
            <a:r>
              <a:rPr lang="en-US" dirty="0" smtClean="0"/>
              <a:t>                //</a:t>
            </a:r>
            <a:r>
              <a:rPr lang="en-US" dirty="0" err="1" smtClean="0"/>
              <a:t>var</a:t>
            </a:r>
            <a:r>
              <a:rPr lang="en-US" dirty="0" smtClean="0"/>
              <a:t> </a:t>
            </a:r>
            <a:r>
              <a:rPr lang="en-US" dirty="0" err="1" smtClean="0"/>
              <a:t>spellService</a:t>
            </a:r>
            <a:r>
              <a:rPr lang="en-US" dirty="0" smtClean="0"/>
              <a:t> = "http://api.bing.net/</a:t>
            </a:r>
            <a:r>
              <a:rPr lang="en-US" dirty="0" err="1" smtClean="0"/>
              <a:t>json.aspx?AppId</a:t>
            </a:r>
            <a:r>
              <a:rPr lang="en-US" dirty="0" smtClean="0"/>
              <a:t>=</a:t>
            </a:r>
            <a:r>
              <a:rPr lang="en-US" dirty="0" err="1" smtClean="0"/>
              <a:t>APIKey&amp;Query</a:t>
            </a:r>
            <a:r>
              <a:rPr lang="en-US" dirty="0" smtClean="0"/>
              <a:t>=" + </a:t>
            </a:r>
            <a:r>
              <a:rPr lang="en-US" dirty="0" err="1" smtClean="0"/>
              <a:t>encodedText</a:t>
            </a:r>
            <a:r>
              <a:rPr lang="en-US" dirty="0" smtClean="0"/>
              <a:t> + "&amp;Sources=</a:t>
            </a:r>
            <a:r>
              <a:rPr lang="en-US" dirty="0" err="1" smtClean="0"/>
              <a:t>Spell&amp;Version</a:t>
            </a:r>
            <a:r>
              <a:rPr lang="en-US" dirty="0" smtClean="0"/>
              <a:t>=2.0&amp;Market=</a:t>
            </a:r>
            <a:r>
              <a:rPr lang="en-US" dirty="0" err="1" smtClean="0"/>
              <a:t>en-us&amp;Options</a:t>
            </a:r>
            <a:r>
              <a:rPr lang="en-US" dirty="0" smtClean="0"/>
              <a:t>=</a:t>
            </a:r>
            <a:r>
              <a:rPr lang="en-US" dirty="0" err="1" smtClean="0"/>
              <a:t>EnableHighlighting&amp;JsonType</a:t>
            </a:r>
            <a:r>
              <a:rPr lang="en-US" dirty="0" smtClean="0"/>
              <a:t>=</a:t>
            </a:r>
            <a:r>
              <a:rPr lang="en-US" dirty="0" err="1" smtClean="0"/>
              <a:t>callback&amp;JsonCallback</a:t>
            </a:r>
            <a:r>
              <a:rPr lang="en-US" dirty="0" smtClean="0"/>
              <a:t>=</a:t>
            </a:r>
            <a:r>
              <a:rPr lang="en-US" dirty="0" err="1" smtClean="0"/>
              <a:t>SearchCompleted</a:t>
            </a:r>
            <a:r>
              <a:rPr lang="en-US" dirty="0" smtClean="0"/>
              <a:t>";</a:t>
            </a:r>
          </a:p>
          <a:p>
            <a:r>
              <a:rPr lang="en-US" dirty="0" smtClean="0"/>
              <a:t>               // $.</a:t>
            </a:r>
            <a:r>
              <a:rPr lang="en-US" dirty="0" err="1" smtClean="0"/>
              <a:t>getScript</a:t>
            </a:r>
            <a:r>
              <a:rPr lang="en-US" dirty="0" smtClean="0"/>
              <a:t>(</a:t>
            </a:r>
            <a:r>
              <a:rPr lang="en-US" dirty="0" err="1" smtClean="0"/>
              <a:t>spellService</a:t>
            </a:r>
            <a:r>
              <a:rPr lang="en-US" dirty="0" smtClean="0"/>
              <a:t>);</a:t>
            </a:r>
          </a:p>
          <a:p>
            <a:r>
              <a:rPr lang="en-US" dirty="0" smtClean="0"/>
              <a:t>                //</a:t>
            </a:r>
            <a:r>
              <a:rPr lang="en-US" dirty="0" err="1" smtClean="0"/>
              <a:t>event.preventDefault</a:t>
            </a:r>
            <a:r>
              <a:rPr lang="en-US" dirty="0" smtClean="0"/>
              <a:t>();</a:t>
            </a:r>
          </a:p>
          <a:p>
            <a:r>
              <a:rPr lang="en-US" dirty="0" smtClean="0"/>
              <a:t>				</a:t>
            </a:r>
          </a:p>
          <a:p>
            <a:r>
              <a:rPr lang="en-US" dirty="0" smtClean="0"/>
              <a:t>            $.</a:t>
            </a:r>
            <a:r>
              <a:rPr lang="en-US" dirty="0" err="1" smtClean="0"/>
              <a:t>ajax</a:t>
            </a:r>
            <a:r>
              <a:rPr lang="en-US" dirty="0" smtClean="0"/>
              <a:t>({</a:t>
            </a:r>
          </a:p>
          <a:p>
            <a:r>
              <a:rPr lang="en-US" dirty="0" smtClean="0"/>
              <a:t>                 url: "http://api.bing.net/</a:t>
            </a:r>
            <a:r>
              <a:rPr lang="en-US" dirty="0" err="1" smtClean="0"/>
              <a:t>qson.aspx?Query</a:t>
            </a:r>
            <a:r>
              <a:rPr lang="en-US" dirty="0" smtClean="0"/>
              <a:t>=" + </a:t>
            </a:r>
            <a:r>
              <a:rPr lang="en-US" dirty="0" err="1" smtClean="0"/>
              <a:t>encodeURIComponent</a:t>
            </a:r>
            <a:r>
              <a:rPr lang="en-US" dirty="0" smtClean="0"/>
              <a:t>(</a:t>
            </a:r>
            <a:r>
              <a:rPr lang="en-US" dirty="0" err="1" smtClean="0"/>
              <a:t>searchkeyword</a:t>
            </a:r>
            <a:r>
              <a:rPr lang="en-US" dirty="0" smtClean="0"/>
              <a:t>) + "&amp;</a:t>
            </a:r>
            <a:r>
              <a:rPr lang="en-US" dirty="0" err="1" smtClean="0"/>
              <a:t>JsonType</a:t>
            </a:r>
            <a:r>
              <a:rPr lang="en-US" dirty="0" smtClean="0"/>
              <a:t>=</a:t>
            </a:r>
            <a:r>
              <a:rPr lang="en-US" dirty="0" err="1" smtClean="0"/>
              <a:t>callback&amp;JsonCallback</a:t>
            </a:r>
            <a:r>
              <a:rPr lang="en-US" dirty="0" smtClean="0"/>
              <a:t>=?",</a:t>
            </a:r>
          </a:p>
          <a:p>
            <a:r>
              <a:rPr lang="en-US" dirty="0" smtClean="0"/>
              <a:t>                </a:t>
            </a:r>
            <a:r>
              <a:rPr lang="en-US" dirty="0" err="1" smtClean="0"/>
              <a:t>dataType</a:t>
            </a:r>
            <a:r>
              <a:rPr lang="en-US" dirty="0" smtClean="0"/>
              <a:t>: "</a:t>
            </a:r>
            <a:r>
              <a:rPr lang="en-US" dirty="0" err="1" smtClean="0"/>
              <a:t>jsonp</a:t>
            </a:r>
            <a:r>
              <a:rPr lang="en-US" dirty="0" smtClean="0"/>
              <a:t>",</a:t>
            </a:r>
          </a:p>
          <a:p>
            <a:r>
              <a:rPr lang="en-US" dirty="0" smtClean="0"/>
              <a:t>                /*data: {</a:t>
            </a:r>
          </a:p>
          <a:p>
            <a:r>
              <a:rPr lang="en-US" dirty="0" smtClean="0"/>
              <a:t>                "Query": </a:t>
            </a:r>
            <a:r>
              <a:rPr lang="en-US" dirty="0" err="1" smtClean="0"/>
              <a:t>request.term</a:t>
            </a:r>
            <a:r>
              <a:rPr lang="en-US" dirty="0" smtClean="0"/>
              <a:t>,</a:t>
            </a:r>
          </a:p>
          <a:p>
            <a:r>
              <a:rPr lang="en-US" dirty="0" smtClean="0"/>
              <a:t>                "</a:t>
            </a:r>
            <a:r>
              <a:rPr lang="en-US" dirty="0" err="1" smtClean="0"/>
              <a:t>JsonType</a:t>
            </a:r>
            <a:r>
              <a:rPr lang="en-US" dirty="0" smtClean="0"/>
              <a:t>": "callback",</a:t>
            </a:r>
          </a:p>
          <a:p>
            <a:r>
              <a:rPr lang="en-US" dirty="0" smtClean="0"/>
              <a:t>                "</a:t>
            </a:r>
            <a:r>
              <a:rPr lang="en-US" dirty="0" err="1" smtClean="0"/>
              <a:t>JsonCallback</a:t>
            </a:r>
            <a:r>
              <a:rPr lang="en-US" dirty="0" smtClean="0"/>
              <a:t>" : "?"</a:t>
            </a:r>
          </a:p>
          <a:p>
            <a:r>
              <a:rPr lang="en-US" dirty="0" smtClean="0"/>
              <a:t>            },*/</a:t>
            </a:r>
          </a:p>
          <a:p>
            <a:r>
              <a:rPr lang="en-US" dirty="0" smtClean="0"/>
              <a:t>                success: function (data) {</a:t>
            </a:r>
          </a:p>
          <a:p>
            <a:r>
              <a:rPr lang="en-US" dirty="0" smtClean="0"/>
              <a:t>                   // console.log("success!");</a:t>
            </a:r>
          </a:p>
          <a:p>
            <a:r>
              <a:rPr lang="en-US" dirty="0" smtClean="0"/>
              <a:t>					//</a:t>
            </a:r>
            <a:r>
              <a:rPr lang="en-US" dirty="0" err="1" smtClean="0"/>
              <a:t>console.dir</a:t>
            </a:r>
            <a:r>
              <a:rPr lang="en-US" dirty="0" smtClean="0"/>
              <a:t>(data);</a:t>
            </a:r>
          </a:p>
          <a:p>
            <a:r>
              <a:rPr lang="en-US" dirty="0" smtClean="0"/>
              <a:t>                    </a:t>
            </a:r>
            <a:r>
              <a:rPr lang="en-US" dirty="0" err="1" smtClean="0"/>
              <a:t>var</a:t>
            </a:r>
            <a:r>
              <a:rPr lang="en-US" dirty="0" smtClean="0"/>
              <a:t> suggestions = [];		</a:t>
            </a:r>
          </a:p>
          <a:p>
            <a:r>
              <a:rPr lang="en-US" dirty="0" smtClean="0"/>
              <a:t>					</a:t>
            </a:r>
            <a:r>
              <a:rPr lang="en-US" dirty="0" err="1" smtClean="0"/>
              <a:t>var</a:t>
            </a:r>
            <a:r>
              <a:rPr lang="en-US" dirty="0" smtClean="0"/>
              <a:t> </a:t>
            </a:r>
            <a:r>
              <a:rPr lang="en-US" dirty="0" err="1" smtClean="0"/>
              <a:t>outputString</a:t>
            </a:r>
            <a:r>
              <a:rPr lang="en-US" dirty="0" smtClean="0"/>
              <a:t> = "";</a:t>
            </a:r>
          </a:p>
          <a:p>
            <a:r>
              <a:rPr lang="en-US" dirty="0" smtClean="0"/>
              <a:t>					</a:t>
            </a:r>
          </a:p>
          <a:p>
            <a:r>
              <a:rPr lang="en-US" dirty="0" smtClean="0"/>
              <a:t>					//add local suggestions by </a:t>
            </a:r>
            <a:r>
              <a:rPr lang="en-US" dirty="0" err="1" smtClean="0"/>
              <a:t>kwangsoo</a:t>
            </a:r>
            <a:endParaRPr lang="en-US" dirty="0" smtClean="0"/>
          </a:p>
          <a:p>
            <a:r>
              <a:rPr lang="en-US" dirty="0" smtClean="0"/>
              <a:t>					</a:t>
            </a:r>
            <a:r>
              <a:rPr lang="en-US" dirty="0" err="1" smtClean="0"/>
              <a:t>var</a:t>
            </a:r>
            <a:r>
              <a:rPr lang="en-US" dirty="0" smtClean="0"/>
              <a:t> </a:t>
            </a:r>
            <a:r>
              <a:rPr lang="en-US" dirty="0" err="1" smtClean="0"/>
              <a:t>localsuggestion</a:t>
            </a:r>
            <a:r>
              <a:rPr lang="en-US" dirty="0" smtClean="0"/>
              <a:t> = </a:t>
            </a:r>
            <a:r>
              <a:rPr lang="en-US" dirty="0" err="1" smtClean="0"/>
              <a:t>addLocalSuggestions</a:t>
            </a:r>
            <a:r>
              <a:rPr lang="en-US" dirty="0" smtClean="0"/>
              <a:t>(</a:t>
            </a:r>
            <a:r>
              <a:rPr lang="en-US" dirty="0" err="1" smtClean="0"/>
              <a:t>searchkeyword</a:t>
            </a:r>
            <a:r>
              <a:rPr lang="en-US" dirty="0" smtClean="0"/>
              <a:t>);			</a:t>
            </a:r>
          </a:p>
          <a:p>
            <a:r>
              <a:rPr lang="en-US" dirty="0" smtClean="0"/>
              <a:t>					if(</a:t>
            </a:r>
            <a:r>
              <a:rPr lang="en-US" dirty="0" err="1" smtClean="0"/>
              <a:t>localsuggestion</a:t>
            </a:r>
            <a:r>
              <a:rPr lang="en-US" dirty="0" smtClean="0"/>
              <a:t> != '')</a:t>
            </a:r>
          </a:p>
          <a:p>
            <a:r>
              <a:rPr lang="en-US" dirty="0" smtClean="0"/>
              <a:t>						</a:t>
            </a:r>
            <a:r>
              <a:rPr lang="en-US" dirty="0" err="1" smtClean="0"/>
              <a:t>suggestions.push</a:t>
            </a:r>
            <a:r>
              <a:rPr lang="en-US" dirty="0" smtClean="0"/>
              <a:t>(</a:t>
            </a:r>
            <a:r>
              <a:rPr lang="en-US" dirty="0" err="1" smtClean="0"/>
              <a:t>localsuggestion</a:t>
            </a:r>
            <a:r>
              <a:rPr lang="en-US" dirty="0" smtClean="0"/>
              <a:t>);</a:t>
            </a:r>
          </a:p>
          <a:p>
            <a:r>
              <a:rPr lang="en-US" dirty="0" smtClean="0"/>
              <a:t>					</a:t>
            </a:r>
          </a:p>
          <a:p>
            <a:r>
              <a:rPr lang="en-US" dirty="0" smtClean="0"/>
              <a:t>					//add suggestions from </a:t>
            </a:r>
            <a:r>
              <a:rPr lang="en-US" dirty="0" err="1" smtClean="0"/>
              <a:t>bing</a:t>
            </a:r>
            <a:endParaRPr lang="en-US" dirty="0" smtClean="0"/>
          </a:p>
          <a:p>
            <a:r>
              <a:rPr lang="en-US" dirty="0" smtClean="0"/>
              <a:t>                    $.each(</a:t>
            </a:r>
            <a:r>
              <a:rPr lang="en-US" dirty="0" err="1" smtClean="0"/>
              <a:t>data.SearchSuggestion.Section</a:t>
            </a:r>
            <a:r>
              <a:rPr lang="en-US" dirty="0" smtClean="0"/>
              <a:t>, function (</a:t>
            </a:r>
            <a:r>
              <a:rPr lang="en-US" dirty="0" err="1" smtClean="0"/>
              <a:t>i</a:t>
            </a:r>
            <a:r>
              <a:rPr lang="en-US" dirty="0" smtClean="0"/>
              <a:t>, </a:t>
            </a:r>
            <a:r>
              <a:rPr lang="en-US" dirty="0" err="1" smtClean="0"/>
              <a:t>val</a:t>
            </a:r>
            <a:r>
              <a:rPr lang="en-US" dirty="0" smtClean="0"/>
              <a:t>) {</a:t>
            </a:r>
          </a:p>
          <a:p>
            <a:r>
              <a:rPr lang="en-US" dirty="0" smtClean="0"/>
              <a:t>                        //console.log("suggestion: " + </a:t>
            </a:r>
            <a:r>
              <a:rPr lang="en-US" dirty="0" err="1" smtClean="0"/>
              <a:t>val.Text</a:t>
            </a:r>
            <a:r>
              <a:rPr lang="en-US" dirty="0" smtClean="0"/>
              <a:t>);</a:t>
            </a:r>
          </a:p>
          <a:p>
            <a:r>
              <a:rPr lang="en-US" dirty="0" smtClean="0"/>
              <a:t>						</a:t>
            </a:r>
            <a:r>
              <a:rPr lang="en-US" dirty="0" err="1" smtClean="0"/>
              <a:t>var</a:t>
            </a:r>
            <a:r>
              <a:rPr lang="en-US" dirty="0" smtClean="0"/>
              <a:t> </a:t>
            </a:r>
            <a:r>
              <a:rPr lang="en-US" dirty="0" err="1" smtClean="0"/>
              <a:t>modifiedSuggestion</a:t>
            </a:r>
            <a:r>
              <a:rPr lang="en-US" dirty="0" smtClean="0"/>
              <a:t> = </a:t>
            </a:r>
            <a:r>
              <a:rPr lang="en-US" dirty="0" err="1" smtClean="0"/>
              <a:t>applyStopWords</a:t>
            </a:r>
            <a:r>
              <a:rPr lang="en-US" dirty="0" smtClean="0"/>
              <a:t>(</a:t>
            </a:r>
            <a:r>
              <a:rPr lang="en-US" dirty="0" err="1" smtClean="0"/>
              <a:t>val.Text</a:t>
            </a:r>
            <a:r>
              <a:rPr lang="en-US" dirty="0" smtClean="0"/>
              <a:t>, </a:t>
            </a:r>
            <a:r>
              <a:rPr lang="en-US" dirty="0" err="1" smtClean="0"/>
              <a:t>searchkeyword</a:t>
            </a:r>
            <a:r>
              <a:rPr lang="en-US" dirty="0" smtClean="0"/>
              <a:t>);</a:t>
            </a:r>
          </a:p>
          <a:p>
            <a:r>
              <a:rPr lang="en-US" dirty="0" smtClean="0"/>
              <a:t>						if(</a:t>
            </a:r>
            <a:r>
              <a:rPr lang="en-US" dirty="0" err="1" smtClean="0"/>
              <a:t>modifiedSuggestion</a:t>
            </a:r>
            <a:r>
              <a:rPr lang="en-US" dirty="0" smtClean="0"/>
              <a:t> != "" &amp;&amp; </a:t>
            </a:r>
            <a:r>
              <a:rPr lang="en-US" dirty="0" err="1" smtClean="0"/>
              <a:t>modifiedSuggestion</a:t>
            </a:r>
            <a:r>
              <a:rPr lang="en-US" dirty="0" smtClean="0"/>
              <a:t> != </a:t>
            </a:r>
            <a:r>
              <a:rPr lang="en-US" dirty="0" err="1" smtClean="0"/>
              <a:t>searchkeyword</a:t>
            </a:r>
            <a:r>
              <a:rPr lang="en-US" dirty="0" smtClean="0"/>
              <a:t>)</a:t>
            </a:r>
          </a:p>
          <a:p>
            <a:r>
              <a:rPr lang="en-US" dirty="0" smtClean="0"/>
              <a:t>							</a:t>
            </a:r>
            <a:r>
              <a:rPr lang="en-US" dirty="0" err="1" smtClean="0"/>
              <a:t>suggestions.push</a:t>
            </a:r>
            <a:r>
              <a:rPr lang="en-US" dirty="0" smtClean="0"/>
              <a:t>(</a:t>
            </a:r>
            <a:r>
              <a:rPr lang="en-US" dirty="0" err="1" smtClean="0"/>
              <a:t>modifiedSuggestion</a:t>
            </a:r>
            <a:r>
              <a:rPr lang="en-US" dirty="0" smtClean="0"/>
              <a:t>);  </a:t>
            </a:r>
          </a:p>
          <a:p>
            <a:r>
              <a:rPr lang="en-US" dirty="0" smtClean="0"/>
              <a:t>                    });//end of $.each</a:t>
            </a:r>
          </a:p>
          <a:p>
            <a:r>
              <a:rPr lang="en-US" dirty="0" smtClean="0"/>
              <a:t>  </a:t>
            </a:r>
          </a:p>
          <a:p>
            <a:r>
              <a:rPr lang="en-US" dirty="0" smtClean="0"/>
              <a:t>					if(</a:t>
            </a:r>
            <a:r>
              <a:rPr lang="en-US" dirty="0" err="1" smtClean="0"/>
              <a:t>suggestions.length</a:t>
            </a:r>
            <a:r>
              <a:rPr lang="en-US" dirty="0" smtClean="0"/>
              <a:t> &gt; 0)</a:t>
            </a:r>
          </a:p>
          <a:p>
            <a:r>
              <a:rPr lang="en-US" dirty="0" smtClean="0"/>
              <a:t>					{</a:t>
            </a:r>
          </a:p>
          <a:p>
            <a:r>
              <a:rPr lang="en-US" dirty="0" smtClean="0"/>
              <a:t>						</a:t>
            </a:r>
            <a:r>
              <a:rPr lang="en-US" dirty="0" err="1" smtClean="0"/>
              <a:t>var</a:t>
            </a:r>
            <a:r>
              <a:rPr lang="en-US" dirty="0" smtClean="0"/>
              <a:t> </a:t>
            </a:r>
            <a:r>
              <a:rPr lang="en-US" dirty="0" err="1" smtClean="0"/>
              <a:t>countSuggestion</a:t>
            </a:r>
            <a:r>
              <a:rPr lang="en-US" dirty="0" smtClean="0"/>
              <a:t> = 0;</a:t>
            </a:r>
          </a:p>
          <a:p>
            <a:r>
              <a:rPr lang="en-US" dirty="0" smtClean="0"/>
              <a:t>						</a:t>
            </a:r>
            <a:r>
              <a:rPr lang="en-US" dirty="0" err="1" smtClean="0"/>
              <a:t>var</a:t>
            </a:r>
            <a:r>
              <a:rPr lang="en-US" dirty="0" smtClean="0"/>
              <a:t> </a:t>
            </a:r>
            <a:r>
              <a:rPr lang="en-US" dirty="0" err="1" smtClean="0"/>
              <a:t>totalnumberofsuggestions</a:t>
            </a:r>
            <a:r>
              <a:rPr lang="en-US" dirty="0" smtClean="0"/>
              <a:t> = </a:t>
            </a:r>
            <a:r>
              <a:rPr lang="en-US" dirty="0" err="1" smtClean="0"/>
              <a:t>suggestions.length</a:t>
            </a:r>
            <a:r>
              <a:rPr lang="en-US" dirty="0" smtClean="0"/>
              <a:t>;</a:t>
            </a:r>
          </a:p>
          <a:p>
            <a:r>
              <a:rPr lang="en-US" dirty="0" smtClean="0"/>
              <a:t>						if(</a:t>
            </a:r>
            <a:r>
              <a:rPr lang="en-US" dirty="0" err="1" smtClean="0"/>
              <a:t>totalnumberofsuggestions</a:t>
            </a:r>
            <a:r>
              <a:rPr lang="en-US" dirty="0" smtClean="0"/>
              <a:t> &gt;= 1)</a:t>
            </a:r>
          </a:p>
          <a:p>
            <a:r>
              <a:rPr lang="en-US" dirty="0" smtClean="0"/>
              <a:t>							</a:t>
            </a:r>
            <a:r>
              <a:rPr lang="en-US" dirty="0" err="1" smtClean="0"/>
              <a:t>totalnumberofsuggestions</a:t>
            </a:r>
            <a:r>
              <a:rPr lang="en-US" dirty="0" smtClean="0"/>
              <a:t> = 1;</a:t>
            </a:r>
          </a:p>
          <a:p>
            <a:r>
              <a:rPr lang="en-US" dirty="0" smtClean="0"/>
              <a:t>						for(</a:t>
            </a:r>
            <a:r>
              <a:rPr lang="en-US" dirty="0" err="1" smtClean="0"/>
              <a:t>i</a:t>
            </a:r>
            <a:r>
              <a:rPr lang="en-US" dirty="0" smtClean="0"/>
              <a:t>=0;i&lt;</a:t>
            </a:r>
            <a:r>
              <a:rPr lang="en-US" dirty="0" err="1" smtClean="0"/>
              <a:t>totalnumberofsuggestions;i</a:t>
            </a:r>
            <a:r>
              <a:rPr lang="en-US" dirty="0" smtClean="0"/>
              <a:t>++)</a:t>
            </a:r>
          </a:p>
          <a:p>
            <a:r>
              <a:rPr lang="en-US" dirty="0" smtClean="0"/>
              <a:t>						{</a:t>
            </a:r>
          </a:p>
          <a:p>
            <a:r>
              <a:rPr lang="en-US" dirty="0" smtClean="0"/>
              <a:t>							if(suggestions[</a:t>
            </a:r>
            <a:r>
              <a:rPr lang="en-US" dirty="0" err="1" smtClean="0"/>
              <a:t>i</a:t>
            </a:r>
            <a:r>
              <a:rPr lang="en-US" dirty="0" smtClean="0"/>
              <a:t>].</a:t>
            </a:r>
            <a:r>
              <a:rPr lang="en-US" dirty="0" err="1" smtClean="0"/>
              <a:t>toLowerCase</a:t>
            </a:r>
            <a:r>
              <a:rPr lang="en-US" dirty="0" smtClean="0"/>
              <a:t>() != </a:t>
            </a:r>
            <a:r>
              <a:rPr lang="en-US" dirty="0" err="1" smtClean="0"/>
              <a:t>searchkeyword.toLowerCase</a:t>
            </a:r>
            <a:r>
              <a:rPr lang="en-US" dirty="0" smtClean="0"/>
              <a:t>() &amp;&amp; </a:t>
            </a:r>
            <a:r>
              <a:rPr lang="en-US" dirty="0" err="1" smtClean="0"/>
              <a:t>searchkeyword.split</a:t>
            </a:r>
            <a:r>
              <a:rPr lang="en-US" dirty="0" smtClean="0"/>
              <a:t>(' ').length &gt;= suggestions[</a:t>
            </a:r>
            <a:r>
              <a:rPr lang="en-US" dirty="0" err="1" smtClean="0"/>
              <a:t>i</a:t>
            </a:r>
            <a:r>
              <a:rPr lang="en-US" dirty="0" smtClean="0"/>
              <a:t>].split(' ').length )</a:t>
            </a:r>
          </a:p>
          <a:p>
            <a:r>
              <a:rPr lang="en-US" dirty="0" smtClean="0"/>
              <a:t>							{</a:t>
            </a:r>
          </a:p>
          <a:p>
            <a:r>
              <a:rPr lang="en-US" dirty="0" smtClean="0"/>
              <a:t>								</a:t>
            </a:r>
            <a:r>
              <a:rPr lang="en-US" dirty="0" err="1" smtClean="0"/>
              <a:t>outputString</a:t>
            </a:r>
            <a:r>
              <a:rPr lang="en-US" dirty="0" smtClean="0"/>
              <a:t> += </a:t>
            </a:r>
            <a:r>
              <a:rPr lang="en-US" dirty="0" err="1" smtClean="0"/>
              <a:t>composeURL</a:t>
            </a:r>
            <a:r>
              <a:rPr lang="en-US" dirty="0" smtClean="0"/>
              <a:t>(suggestions[</a:t>
            </a:r>
            <a:r>
              <a:rPr lang="en-US" dirty="0" err="1" smtClean="0"/>
              <a:t>i</a:t>
            </a:r>
            <a:r>
              <a:rPr lang="en-US" dirty="0" smtClean="0"/>
              <a:t>]) + "&amp;</a:t>
            </a:r>
            <a:r>
              <a:rPr lang="en-US" dirty="0" err="1" smtClean="0"/>
              <a:t>nbsp</a:t>
            </a:r>
            <a:r>
              <a:rPr lang="en-US" dirty="0" smtClean="0"/>
              <a:t>;&amp;</a:t>
            </a:r>
            <a:r>
              <a:rPr lang="en-US" dirty="0" err="1" smtClean="0"/>
              <a:t>nbsp</a:t>
            </a:r>
            <a:r>
              <a:rPr lang="en-US" dirty="0" smtClean="0"/>
              <a:t>;" ; </a:t>
            </a:r>
          </a:p>
          <a:p>
            <a:r>
              <a:rPr lang="en-US" dirty="0" smtClean="0"/>
              <a:t>								if(i%5 == 0 &amp;&amp; </a:t>
            </a:r>
            <a:r>
              <a:rPr lang="en-US" dirty="0" err="1" smtClean="0"/>
              <a:t>i</a:t>
            </a:r>
            <a:r>
              <a:rPr lang="en-US" dirty="0" smtClean="0"/>
              <a:t> &gt; 0)</a:t>
            </a:r>
          </a:p>
          <a:p>
            <a:r>
              <a:rPr lang="en-US" dirty="0" smtClean="0"/>
              <a:t>								   </a:t>
            </a:r>
            <a:r>
              <a:rPr lang="en-US" dirty="0" err="1" smtClean="0"/>
              <a:t>outputString</a:t>
            </a:r>
            <a:r>
              <a:rPr lang="en-US" dirty="0" smtClean="0"/>
              <a:t> += "&lt;</a:t>
            </a:r>
            <a:r>
              <a:rPr lang="en-US" dirty="0" err="1" smtClean="0"/>
              <a:t>br</a:t>
            </a:r>
            <a:r>
              <a:rPr lang="en-US" dirty="0" smtClean="0"/>
              <a:t> /&gt; " ;</a:t>
            </a:r>
          </a:p>
          <a:p>
            <a:r>
              <a:rPr lang="en-US" dirty="0" smtClean="0"/>
              <a:t>								</a:t>
            </a:r>
            <a:r>
              <a:rPr lang="en-US" dirty="0" err="1" smtClean="0"/>
              <a:t>countSuggestion</a:t>
            </a:r>
            <a:r>
              <a:rPr lang="en-US" dirty="0" smtClean="0"/>
              <a:t>++;</a:t>
            </a:r>
          </a:p>
          <a:p>
            <a:r>
              <a:rPr lang="en-US" dirty="0" smtClean="0"/>
              <a:t>							}</a:t>
            </a:r>
          </a:p>
          <a:p>
            <a:r>
              <a:rPr lang="en-US" dirty="0" smtClean="0"/>
              <a:t>						}</a:t>
            </a:r>
          </a:p>
          <a:p>
            <a:r>
              <a:rPr lang="en-US" dirty="0" smtClean="0"/>
              <a:t>						if(</a:t>
            </a:r>
            <a:r>
              <a:rPr lang="en-US" dirty="0" err="1" smtClean="0"/>
              <a:t>countSuggestion</a:t>
            </a:r>
            <a:r>
              <a:rPr lang="en-US" dirty="0" smtClean="0"/>
              <a:t>  &gt; 0)</a:t>
            </a:r>
          </a:p>
          <a:p>
            <a:r>
              <a:rPr lang="en-US" dirty="0" smtClean="0"/>
              <a:t>							$("#</a:t>
            </a:r>
            <a:r>
              <a:rPr lang="en-US" dirty="0" err="1" smtClean="0"/>
              <a:t>spellsuggest</a:t>
            </a:r>
            <a:r>
              <a:rPr lang="en-US" dirty="0" smtClean="0"/>
              <a:t>").append("Did you mean:" + </a:t>
            </a:r>
            <a:r>
              <a:rPr lang="en-US" dirty="0" err="1" smtClean="0"/>
              <a:t>outputString</a:t>
            </a:r>
            <a:r>
              <a:rPr lang="en-US" dirty="0" smtClean="0"/>
              <a:t>);</a:t>
            </a:r>
          </a:p>
          <a:p>
            <a:r>
              <a:rPr lang="en-US" dirty="0" smtClean="0"/>
              <a:t>					}//end of if</a:t>
            </a:r>
          </a:p>
          <a:p>
            <a:r>
              <a:rPr lang="en-US" dirty="0" smtClean="0"/>
              <a:t>					</a:t>
            </a:r>
          </a:p>
          <a:p>
            <a:r>
              <a:rPr lang="en-US" dirty="0" smtClean="0"/>
              <a:t>                }//end of </a:t>
            </a:r>
            <a:r>
              <a:rPr lang="en-US" dirty="0" err="1" smtClean="0"/>
              <a:t>success:function</a:t>
            </a:r>
            <a:endParaRPr lang="en-US" dirty="0" smtClean="0"/>
          </a:p>
          <a:p>
            <a:r>
              <a:rPr lang="en-US" dirty="0" smtClean="0"/>
              <a:t>            });	//end of </a:t>
            </a:r>
            <a:r>
              <a:rPr lang="en-US" dirty="0" err="1" smtClean="0"/>
              <a:t>ajax</a:t>
            </a:r>
            <a:r>
              <a:rPr lang="en-US" dirty="0" smtClean="0"/>
              <a:t>			</a:t>
            </a:r>
          </a:p>
          <a:p>
            <a:r>
              <a:rPr lang="en-US" dirty="0" smtClean="0"/>
              <a:t>	}//end if</a:t>
            </a:r>
          </a:p>
          <a:p>
            <a:r>
              <a:rPr lang="en-US" dirty="0" smtClean="0"/>
              <a:t>		</a:t>
            </a:r>
          </a:p>
          <a:p>
            <a:endParaRPr lang="en-US" dirty="0" smtClean="0"/>
          </a:p>
          <a:p>
            <a:r>
              <a:rPr lang="en-US" dirty="0" smtClean="0"/>
              <a:t>	function </a:t>
            </a:r>
            <a:r>
              <a:rPr lang="en-US" dirty="0" err="1" smtClean="0"/>
              <a:t>composeURL</a:t>
            </a:r>
            <a:r>
              <a:rPr lang="en-US" dirty="0" smtClean="0"/>
              <a:t>(keywords)</a:t>
            </a:r>
          </a:p>
          <a:p>
            <a:r>
              <a:rPr lang="en-US" dirty="0" smtClean="0"/>
              <a:t>	{</a:t>
            </a:r>
          </a:p>
          <a:p>
            <a:r>
              <a:rPr lang="en-US" dirty="0" smtClean="0"/>
              <a:t>		</a:t>
            </a:r>
            <a:r>
              <a:rPr lang="en-US" dirty="0" err="1" smtClean="0"/>
              <a:t>var</a:t>
            </a:r>
            <a:r>
              <a:rPr lang="en-US" dirty="0" smtClean="0"/>
              <a:t> </a:t>
            </a:r>
            <a:r>
              <a:rPr lang="en-US" dirty="0" err="1" smtClean="0"/>
              <a:t>currentURL</a:t>
            </a:r>
            <a:r>
              <a:rPr lang="en-US" dirty="0" smtClean="0"/>
              <a:t> = document.URL;//get the current URL </a:t>
            </a:r>
          </a:p>
          <a:p>
            <a:r>
              <a:rPr lang="en-US" dirty="0" smtClean="0"/>
              <a:t>		</a:t>
            </a:r>
            <a:r>
              <a:rPr lang="en-US" dirty="0" err="1" smtClean="0"/>
              <a:t>var</a:t>
            </a:r>
            <a:r>
              <a:rPr lang="en-US" dirty="0" smtClean="0"/>
              <a:t> </a:t>
            </a:r>
            <a:r>
              <a:rPr lang="en-US" dirty="0" err="1" smtClean="0"/>
              <a:t>start_keywords</a:t>
            </a:r>
            <a:r>
              <a:rPr lang="en-US" dirty="0" smtClean="0"/>
              <a:t> = </a:t>
            </a:r>
            <a:r>
              <a:rPr lang="en-US" dirty="0" err="1" smtClean="0"/>
              <a:t>currentURL.indexOf</a:t>
            </a:r>
            <a:r>
              <a:rPr lang="en-US" dirty="0" smtClean="0"/>
              <a:t>("(") ;</a:t>
            </a:r>
          </a:p>
          <a:p>
            <a:r>
              <a:rPr lang="en-US" dirty="0" smtClean="0"/>
              <a:t>		</a:t>
            </a:r>
            <a:r>
              <a:rPr lang="en-US" dirty="0" err="1" smtClean="0"/>
              <a:t>var</a:t>
            </a:r>
            <a:r>
              <a:rPr lang="en-US" dirty="0" smtClean="0"/>
              <a:t> </a:t>
            </a:r>
            <a:r>
              <a:rPr lang="en-US" dirty="0" err="1" smtClean="0"/>
              <a:t>end_keywords</a:t>
            </a:r>
            <a:r>
              <a:rPr lang="en-US" dirty="0" smtClean="0"/>
              <a:t> = </a:t>
            </a:r>
            <a:r>
              <a:rPr lang="en-US" dirty="0" err="1" smtClean="0"/>
              <a:t>currentURL.indexOf</a:t>
            </a:r>
            <a:r>
              <a:rPr lang="en-US" dirty="0" smtClean="0"/>
              <a:t>(")") ;</a:t>
            </a:r>
          </a:p>
          <a:p>
            <a:r>
              <a:rPr lang="en-US" dirty="0" smtClean="0"/>
              <a:t>		</a:t>
            </a:r>
            <a:r>
              <a:rPr lang="en-US" dirty="0" err="1" smtClean="0"/>
              <a:t>var</a:t>
            </a:r>
            <a:r>
              <a:rPr lang="en-US" dirty="0" smtClean="0"/>
              <a:t> </a:t>
            </a:r>
            <a:r>
              <a:rPr lang="en-US" dirty="0" err="1" smtClean="0"/>
              <a:t>firstpart_URL</a:t>
            </a:r>
            <a:r>
              <a:rPr lang="en-US" dirty="0" smtClean="0"/>
              <a:t> = </a:t>
            </a:r>
            <a:r>
              <a:rPr lang="en-US" dirty="0" err="1" smtClean="0"/>
              <a:t>currentURL.substring</a:t>
            </a:r>
            <a:r>
              <a:rPr lang="en-US" dirty="0" smtClean="0"/>
              <a:t>(0,start_keywords+1);</a:t>
            </a:r>
          </a:p>
          <a:p>
            <a:r>
              <a:rPr lang="en-US" dirty="0" smtClean="0"/>
              <a:t>		</a:t>
            </a:r>
            <a:r>
              <a:rPr lang="en-US" dirty="0" err="1" smtClean="0"/>
              <a:t>var</a:t>
            </a:r>
            <a:r>
              <a:rPr lang="en-US" dirty="0" smtClean="0"/>
              <a:t> </a:t>
            </a:r>
            <a:r>
              <a:rPr lang="en-US" dirty="0" err="1" smtClean="0"/>
              <a:t>endpart_URL</a:t>
            </a:r>
            <a:r>
              <a:rPr lang="en-US" dirty="0" smtClean="0"/>
              <a:t> = </a:t>
            </a:r>
            <a:r>
              <a:rPr lang="en-US" dirty="0" err="1" smtClean="0"/>
              <a:t>currentURL.substring</a:t>
            </a:r>
            <a:r>
              <a:rPr lang="en-US" dirty="0" smtClean="0"/>
              <a:t>(</a:t>
            </a:r>
            <a:r>
              <a:rPr lang="en-US" dirty="0" err="1" smtClean="0"/>
              <a:t>end_keywords</a:t>
            </a:r>
            <a:r>
              <a:rPr lang="en-US" dirty="0" smtClean="0"/>
              <a:t>);</a:t>
            </a:r>
          </a:p>
          <a:p>
            <a:r>
              <a:rPr lang="en-US" dirty="0" smtClean="0"/>
              <a:t>		</a:t>
            </a:r>
            <a:r>
              <a:rPr lang="en-US" dirty="0" err="1" smtClean="0"/>
              <a:t>var</a:t>
            </a:r>
            <a:r>
              <a:rPr lang="en-US" dirty="0" smtClean="0"/>
              <a:t> </a:t>
            </a:r>
            <a:r>
              <a:rPr lang="en-US" dirty="0" err="1" smtClean="0"/>
              <a:t>newURL</a:t>
            </a:r>
            <a:r>
              <a:rPr lang="en-US" dirty="0" smtClean="0"/>
              <a:t> = </a:t>
            </a:r>
            <a:r>
              <a:rPr lang="en-US" dirty="0" err="1" smtClean="0"/>
              <a:t>firstpart_URL</a:t>
            </a:r>
            <a:r>
              <a:rPr lang="en-US" dirty="0" smtClean="0"/>
              <a:t> + escape(keywords) + </a:t>
            </a:r>
            <a:r>
              <a:rPr lang="en-US" dirty="0" err="1" smtClean="0"/>
              <a:t>endpart_URL</a:t>
            </a:r>
            <a:r>
              <a:rPr lang="en-US" dirty="0" smtClean="0"/>
              <a:t>;</a:t>
            </a:r>
          </a:p>
          <a:p>
            <a:r>
              <a:rPr lang="en-US" dirty="0" smtClean="0"/>
              <a:t>		</a:t>
            </a:r>
            <a:r>
              <a:rPr lang="en-US" dirty="0" err="1" smtClean="0"/>
              <a:t>var</a:t>
            </a:r>
            <a:r>
              <a:rPr lang="en-US" dirty="0" smtClean="0"/>
              <a:t> </a:t>
            </a:r>
            <a:r>
              <a:rPr lang="en-US" dirty="0" err="1" smtClean="0"/>
              <a:t>newLink</a:t>
            </a:r>
            <a:r>
              <a:rPr lang="en-US" dirty="0" smtClean="0"/>
              <a:t> = "&lt;a </a:t>
            </a:r>
            <a:r>
              <a:rPr lang="en-US" dirty="0" err="1" smtClean="0"/>
              <a:t>href</a:t>
            </a:r>
            <a:r>
              <a:rPr lang="en-US" dirty="0" smtClean="0"/>
              <a:t>='" + </a:t>
            </a:r>
            <a:r>
              <a:rPr lang="en-US" dirty="0" err="1" smtClean="0"/>
              <a:t>newURL</a:t>
            </a:r>
            <a:r>
              <a:rPr lang="en-US" dirty="0" smtClean="0"/>
              <a:t> + "' </a:t>
            </a:r>
            <a:r>
              <a:rPr lang="en-US" dirty="0" err="1" smtClean="0"/>
              <a:t>onClick</a:t>
            </a:r>
            <a:r>
              <a:rPr lang="en-US" dirty="0" smtClean="0"/>
              <a:t>='</a:t>
            </a:r>
            <a:r>
              <a:rPr lang="en-US" dirty="0" err="1" smtClean="0"/>
              <a:t>javascript</a:t>
            </a:r>
            <a:r>
              <a:rPr lang="en-US" dirty="0" smtClean="0"/>
              <a:t>: </a:t>
            </a:r>
            <a:r>
              <a:rPr lang="en-US" dirty="0" err="1" smtClean="0"/>
              <a:t>ga</a:t>
            </a:r>
            <a:r>
              <a:rPr lang="en-US" dirty="0" smtClean="0"/>
              <a:t>(\"send\",\"</a:t>
            </a:r>
            <a:r>
              <a:rPr lang="en-US" dirty="0" err="1" smtClean="0"/>
              <a:t>pageview</a:t>
            </a:r>
            <a:r>
              <a:rPr lang="en-US" dirty="0" smtClean="0"/>
              <a:t>\",\"/Did you mean/" + keywords + "\");'&gt;" + keywords + "&lt;/a&gt;";</a:t>
            </a:r>
          </a:p>
          <a:p>
            <a:r>
              <a:rPr lang="en-US" dirty="0" smtClean="0"/>
              <a:t>		</a:t>
            </a:r>
          </a:p>
          <a:p>
            <a:r>
              <a:rPr lang="en-US" dirty="0" smtClean="0"/>
              <a:t>		return </a:t>
            </a:r>
            <a:r>
              <a:rPr lang="en-US" dirty="0" err="1" smtClean="0"/>
              <a:t>newLink</a:t>
            </a:r>
            <a:r>
              <a:rPr lang="en-US" dirty="0" smtClean="0"/>
              <a:t>;</a:t>
            </a:r>
          </a:p>
          <a:p>
            <a:r>
              <a:rPr lang="en-US" dirty="0" smtClean="0"/>
              <a:t>	}</a:t>
            </a:r>
          </a:p>
          <a:p>
            <a:endParaRPr lang="en-US" dirty="0" smtClean="0"/>
          </a:p>
          <a:p>
            <a:r>
              <a:rPr lang="en-US" dirty="0" smtClean="0"/>
              <a:t>})//end  $(document).ready(function()</a:t>
            </a:r>
          </a:p>
          <a:p>
            <a:r>
              <a:rPr lang="en-US" dirty="0" smtClean="0"/>
              <a:t>    </a:t>
            </a:r>
          </a:p>
          <a:p>
            <a:r>
              <a:rPr lang="en-US" dirty="0" smtClean="0"/>
              <a:t>	</a:t>
            </a:r>
          </a:p>
          <a:p>
            <a:r>
              <a:rPr lang="en-US" dirty="0" smtClean="0"/>
              <a:t>function </a:t>
            </a:r>
            <a:r>
              <a:rPr lang="en-US" dirty="0" err="1" smtClean="0"/>
              <a:t>applyStopWords</a:t>
            </a:r>
            <a:r>
              <a:rPr lang="en-US" dirty="0" smtClean="0"/>
              <a:t>(</a:t>
            </a:r>
            <a:r>
              <a:rPr lang="en-US" dirty="0" err="1" smtClean="0"/>
              <a:t>bingSuggest,userKeyword</a:t>
            </a:r>
            <a:r>
              <a:rPr lang="en-US" dirty="0" smtClean="0"/>
              <a:t>)</a:t>
            </a:r>
          </a:p>
          <a:p>
            <a:r>
              <a:rPr lang="en-US" dirty="0" smtClean="0"/>
              <a:t>{	</a:t>
            </a:r>
          </a:p>
          <a:p>
            <a:r>
              <a:rPr lang="en-US" dirty="0" smtClean="0"/>
              <a:t>	</a:t>
            </a:r>
            <a:r>
              <a:rPr lang="en-US" dirty="0" err="1" smtClean="0"/>
              <a:t>var</a:t>
            </a:r>
            <a:r>
              <a:rPr lang="en-US" dirty="0" smtClean="0"/>
              <a:t> </a:t>
            </a:r>
            <a:r>
              <a:rPr lang="en-US" dirty="0" err="1" smtClean="0"/>
              <a:t>newText</a:t>
            </a:r>
            <a:r>
              <a:rPr lang="en-US" dirty="0" smtClean="0"/>
              <a:t>=</a:t>
            </a:r>
            <a:r>
              <a:rPr lang="en-US" dirty="0" err="1" smtClean="0"/>
              <a:t>bingSuggest</a:t>
            </a:r>
            <a:r>
              <a:rPr lang="en-US" dirty="0" smtClean="0"/>
              <a:t>;</a:t>
            </a:r>
          </a:p>
          <a:p>
            <a:r>
              <a:rPr lang="en-US" dirty="0" smtClean="0"/>
              <a:t>	</a:t>
            </a:r>
          </a:p>
          <a:p>
            <a:r>
              <a:rPr lang="en-US" dirty="0" smtClean="0"/>
              <a:t> 	if(</a:t>
            </a:r>
            <a:r>
              <a:rPr lang="en-US" dirty="0" err="1" smtClean="0"/>
              <a:t>userKeyword.indexOf</a:t>
            </a:r>
            <a:r>
              <a:rPr lang="en-US" dirty="0" smtClean="0"/>
              <a:t>('used ') &lt; 0 &amp;&amp; </a:t>
            </a:r>
            <a:r>
              <a:rPr lang="en-US" dirty="0" err="1" smtClean="0"/>
              <a:t>bingSuggest.indexOf</a:t>
            </a:r>
            <a:r>
              <a:rPr lang="en-US" dirty="0" smtClean="0"/>
              <a:t>('used ') == 0)</a:t>
            </a:r>
          </a:p>
          <a:p>
            <a:r>
              <a:rPr lang="en-US" dirty="0" smtClean="0"/>
              <a:t>	{</a:t>
            </a:r>
          </a:p>
          <a:p>
            <a:r>
              <a:rPr lang="en-US" dirty="0" smtClean="0"/>
              <a:t>		</a:t>
            </a:r>
            <a:r>
              <a:rPr lang="en-US" dirty="0" err="1" smtClean="0"/>
              <a:t>newText</a:t>
            </a:r>
            <a:r>
              <a:rPr lang="en-US" dirty="0" smtClean="0"/>
              <a:t> =  </a:t>
            </a:r>
            <a:r>
              <a:rPr lang="en-US" dirty="0" err="1" smtClean="0"/>
              <a:t>bingSuggest.substr</a:t>
            </a:r>
            <a:r>
              <a:rPr lang="en-US" dirty="0" smtClean="0"/>
              <a:t>(5);</a:t>
            </a:r>
          </a:p>
          <a:p>
            <a:r>
              <a:rPr lang="en-US" dirty="0" smtClean="0"/>
              <a:t>	}</a:t>
            </a:r>
          </a:p>
          <a:p>
            <a:r>
              <a:rPr lang="en-US" dirty="0" smtClean="0"/>
              <a:t>	if(</a:t>
            </a:r>
            <a:r>
              <a:rPr lang="en-US" dirty="0" err="1" smtClean="0"/>
              <a:t>newText.match</a:t>
            </a:r>
            <a:r>
              <a:rPr lang="en-US" dirty="0" smtClean="0"/>
              <a:t>(/pdf$/) != null || </a:t>
            </a:r>
            <a:r>
              <a:rPr lang="en-US" dirty="0" err="1" smtClean="0"/>
              <a:t>newText.match</a:t>
            </a:r>
            <a:r>
              <a:rPr lang="en-US" dirty="0" smtClean="0"/>
              <a:t>(/</a:t>
            </a:r>
            <a:r>
              <a:rPr lang="en-US" dirty="0" err="1" smtClean="0"/>
              <a:t>quizlet</a:t>
            </a:r>
            <a:r>
              <a:rPr lang="en-US" dirty="0" smtClean="0"/>
              <a:t>$/) != null || </a:t>
            </a:r>
            <a:r>
              <a:rPr lang="en-US" dirty="0" err="1" smtClean="0"/>
              <a:t>newText.match</a:t>
            </a:r>
            <a:r>
              <a:rPr lang="en-US" dirty="0" smtClean="0"/>
              <a:t>(/book$/) || </a:t>
            </a:r>
            <a:r>
              <a:rPr lang="en-US" dirty="0" err="1" smtClean="0"/>
              <a:t>newText.match</a:t>
            </a:r>
            <a:r>
              <a:rPr lang="en-US" dirty="0" smtClean="0"/>
              <a:t>(/edition$/) != null || </a:t>
            </a:r>
            <a:r>
              <a:rPr lang="en-US" dirty="0" err="1" smtClean="0"/>
              <a:t>newText.match</a:t>
            </a:r>
            <a:r>
              <a:rPr lang="en-US" dirty="0" smtClean="0"/>
              <a:t>(/edition\</a:t>
            </a:r>
            <a:r>
              <a:rPr lang="en-US" dirty="0" err="1" smtClean="0"/>
              <a:t>ssolution</a:t>
            </a:r>
            <a:r>
              <a:rPr lang="en-US" dirty="0" smtClean="0"/>
              <a:t>[s\b|\b]$/) || </a:t>
            </a:r>
            <a:r>
              <a:rPr lang="en-US" dirty="0" err="1" smtClean="0"/>
              <a:t>newText.match</a:t>
            </a:r>
            <a:r>
              <a:rPr lang="en-US" dirty="0" smtClean="0"/>
              <a:t>(/edition\s[0-9]+</a:t>
            </a:r>
            <a:r>
              <a:rPr lang="en-US" dirty="0" err="1" smtClean="0"/>
              <a:t>rd|nd|th</a:t>
            </a:r>
            <a:r>
              <a:rPr lang="en-US" dirty="0" smtClean="0"/>
              <a:t>$/) || </a:t>
            </a:r>
            <a:r>
              <a:rPr lang="en-US" dirty="0" err="1" smtClean="0"/>
              <a:t>newText.match</a:t>
            </a:r>
            <a:r>
              <a:rPr lang="en-US" dirty="0" smtClean="0"/>
              <a:t>(/edition\</a:t>
            </a:r>
            <a:r>
              <a:rPr lang="en-US" dirty="0" err="1" smtClean="0"/>
              <a:t>sanswer</a:t>
            </a:r>
            <a:r>
              <a:rPr lang="en-US" dirty="0" smtClean="0"/>
              <a:t>[s\b|\b]$/) || </a:t>
            </a:r>
            <a:r>
              <a:rPr lang="en-US" dirty="0" err="1" smtClean="0"/>
              <a:t>newText.match</a:t>
            </a:r>
            <a:r>
              <a:rPr lang="en-US" dirty="0" smtClean="0"/>
              <a:t>(/answer\</a:t>
            </a:r>
            <a:r>
              <a:rPr lang="en-US" dirty="0" err="1" smtClean="0"/>
              <a:t>skey</a:t>
            </a:r>
            <a:r>
              <a:rPr lang="en-US" dirty="0" smtClean="0"/>
              <a:t>$/) != null || </a:t>
            </a:r>
            <a:r>
              <a:rPr lang="en-US" dirty="0" err="1" smtClean="0"/>
              <a:t>newText.match</a:t>
            </a:r>
            <a:r>
              <a:rPr lang="en-US" dirty="0" smtClean="0"/>
              <a:t>(/[0-9]+</a:t>
            </a:r>
            <a:r>
              <a:rPr lang="en-US" dirty="0" err="1" smtClean="0"/>
              <a:t>th</a:t>
            </a:r>
            <a:r>
              <a:rPr lang="en-US" dirty="0" smtClean="0"/>
              <a:t>$/) != null || </a:t>
            </a:r>
            <a:r>
              <a:rPr lang="en-US" dirty="0" err="1" smtClean="0"/>
              <a:t>newText.match</a:t>
            </a:r>
            <a:r>
              <a:rPr lang="en-US" dirty="0" smtClean="0"/>
              <a:t>(/[0-9]+</a:t>
            </a:r>
            <a:r>
              <a:rPr lang="en-US" dirty="0" err="1" smtClean="0"/>
              <a:t>nd</a:t>
            </a:r>
            <a:r>
              <a:rPr lang="en-US" dirty="0" smtClean="0"/>
              <a:t>$/) != null || </a:t>
            </a:r>
            <a:r>
              <a:rPr lang="en-US" dirty="0" err="1" smtClean="0"/>
              <a:t>newText.match</a:t>
            </a:r>
            <a:r>
              <a:rPr lang="en-US" dirty="0" smtClean="0"/>
              <a:t>(/[0-9]+e$/) != null || </a:t>
            </a:r>
            <a:r>
              <a:rPr lang="en-US" dirty="0" err="1" smtClean="0"/>
              <a:t>newText.match</a:t>
            </a:r>
            <a:r>
              <a:rPr lang="en-US" dirty="0" smtClean="0"/>
              <a:t>(/ </a:t>
            </a:r>
            <a:r>
              <a:rPr lang="en-US" dirty="0" err="1" smtClean="0"/>
              <a:t>ed</a:t>
            </a:r>
            <a:r>
              <a:rPr lang="en-US" dirty="0" smtClean="0"/>
              <a:t>$/) != null || </a:t>
            </a:r>
            <a:r>
              <a:rPr lang="en-US" dirty="0" err="1" smtClean="0"/>
              <a:t>newText.match</a:t>
            </a:r>
            <a:r>
              <a:rPr lang="en-US" dirty="0" smtClean="0"/>
              <a:t>(/[0-9]+$/) != null || </a:t>
            </a:r>
            <a:r>
              <a:rPr lang="en-US" dirty="0" err="1" smtClean="0"/>
              <a:t>newText.match</a:t>
            </a:r>
            <a:r>
              <a:rPr lang="en-US" dirty="0" smtClean="0"/>
              <a:t>(/^movie/) != null || </a:t>
            </a:r>
            <a:r>
              <a:rPr lang="en-US" dirty="0" err="1" smtClean="0"/>
              <a:t>newText.match</a:t>
            </a:r>
            <a:r>
              <a:rPr lang="en-US" dirty="0" smtClean="0"/>
              <a:t>(/test bank$/) != null || </a:t>
            </a:r>
            <a:r>
              <a:rPr lang="en-US" dirty="0" err="1" smtClean="0"/>
              <a:t>newText.match</a:t>
            </a:r>
            <a:r>
              <a:rPr lang="en-US" dirty="0" smtClean="0"/>
              <a:t>(/pdf free$/) != null || </a:t>
            </a:r>
            <a:r>
              <a:rPr lang="en-US" dirty="0" err="1" smtClean="0"/>
              <a:t>newText.match</a:t>
            </a:r>
            <a:r>
              <a:rPr lang="en-US" dirty="0" smtClean="0"/>
              <a:t>(/torrent$/) != null || </a:t>
            </a:r>
            <a:r>
              <a:rPr lang="en-US" dirty="0" err="1" smtClean="0"/>
              <a:t>newText.match</a:t>
            </a:r>
            <a:r>
              <a:rPr lang="en-US" dirty="0" smtClean="0"/>
              <a:t>(/free download$/) != null)</a:t>
            </a:r>
          </a:p>
          <a:p>
            <a:r>
              <a:rPr lang="en-US" dirty="0" smtClean="0"/>
              <a:t>	{</a:t>
            </a:r>
          </a:p>
          <a:p>
            <a:r>
              <a:rPr lang="en-US" dirty="0" smtClean="0"/>
              <a:t>		</a:t>
            </a:r>
            <a:r>
              <a:rPr lang="en-US" dirty="0" err="1" smtClean="0"/>
              <a:t>newText</a:t>
            </a:r>
            <a:r>
              <a:rPr lang="en-US" dirty="0" smtClean="0"/>
              <a:t> = "" ;</a:t>
            </a:r>
          </a:p>
          <a:p>
            <a:r>
              <a:rPr lang="en-US" dirty="0" smtClean="0"/>
              <a:t>	}</a:t>
            </a:r>
          </a:p>
          <a:p>
            <a:r>
              <a:rPr lang="en-US" dirty="0" smtClean="0"/>
              <a:t>	</a:t>
            </a:r>
            <a:r>
              <a:rPr lang="en-US" dirty="0" err="1" smtClean="0"/>
              <a:t>newText</a:t>
            </a:r>
            <a:r>
              <a:rPr lang="en-US" dirty="0" smtClean="0"/>
              <a:t> = </a:t>
            </a:r>
            <a:r>
              <a:rPr lang="en-US" dirty="0" err="1" smtClean="0"/>
              <a:t>newText.replace</a:t>
            </a:r>
            <a:r>
              <a:rPr lang="en-US" dirty="0" smtClean="0"/>
              <a:t>("you </a:t>
            </a:r>
            <a:r>
              <a:rPr lang="en-US" dirty="0" err="1" smtClean="0"/>
              <a:t>ve</a:t>
            </a:r>
            <a:r>
              <a:rPr lang="en-US" dirty="0" smtClean="0"/>
              <a:t> ", "you've ");</a:t>
            </a:r>
          </a:p>
          <a:p>
            <a:r>
              <a:rPr lang="en-US" dirty="0" smtClean="0"/>
              <a:t>	//return </a:t>
            </a:r>
            <a:r>
              <a:rPr lang="en-US" dirty="0" err="1" smtClean="0"/>
              <a:t>newText</a:t>
            </a:r>
            <a:r>
              <a:rPr lang="en-US" dirty="0" smtClean="0"/>
              <a:t>;</a:t>
            </a:r>
          </a:p>
          <a:p>
            <a:endParaRPr lang="en-US" dirty="0" smtClean="0"/>
          </a:p>
          <a:p>
            <a:r>
              <a:rPr lang="en-US" dirty="0" smtClean="0"/>
              <a:t>	return </a:t>
            </a:r>
            <a:r>
              <a:rPr lang="en-US" dirty="0" err="1" smtClean="0"/>
              <a:t>newText</a:t>
            </a:r>
            <a:r>
              <a:rPr lang="en-US" dirty="0" smtClean="0"/>
              <a:t>;</a:t>
            </a:r>
          </a:p>
          <a:p>
            <a:r>
              <a:rPr lang="en-US" dirty="0" smtClean="0"/>
              <a:t>}</a:t>
            </a:r>
          </a:p>
          <a:p>
            <a:endParaRPr lang="en-US" dirty="0"/>
          </a:p>
        </p:txBody>
      </p:sp>
    </p:spTree>
    <p:extLst>
      <p:ext uri="{BB962C8B-B14F-4D97-AF65-F5344CB8AC3E}">
        <p14:creationId xmlns:p14="http://schemas.microsoft.com/office/powerpoint/2010/main" val="28404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96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CSS</a:t>
            </a:r>
            <a:r>
              <a:rPr lang="en-US" baseline="0" dirty="0" smtClean="0"/>
              <a:t> and Internal </a:t>
            </a:r>
            <a:r>
              <a:rPr lang="en-US" baseline="0" dirty="0" err="1" smtClean="0"/>
              <a:t>Javascript</a:t>
            </a:r>
            <a:endParaRPr lang="en-US" dirty="0"/>
          </a:p>
        </p:txBody>
      </p:sp>
    </p:spTree>
    <p:extLst>
      <p:ext uri="{BB962C8B-B14F-4D97-AF65-F5344CB8AC3E}">
        <p14:creationId xmlns:p14="http://schemas.microsoft.com/office/powerpoint/2010/main" val="98564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 CSS and External </a:t>
            </a:r>
            <a:r>
              <a:rPr lang="en-US" dirty="0" err="1" smtClean="0"/>
              <a:t>Javascript</a:t>
            </a:r>
            <a:endParaRPr lang="en-US" dirty="0"/>
          </a:p>
        </p:txBody>
      </p:sp>
    </p:spTree>
    <p:extLst>
      <p:ext uri="{BB962C8B-B14F-4D97-AF65-F5344CB8AC3E}">
        <p14:creationId xmlns:p14="http://schemas.microsoft.com/office/powerpoint/2010/main" val="199843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https://jquery.com/</a:t>
            </a:r>
            <a:endParaRPr lang="en-US" dirty="0"/>
          </a:p>
        </p:txBody>
      </p:sp>
    </p:spTree>
    <p:extLst>
      <p:ext uri="{BB962C8B-B14F-4D97-AF65-F5344CB8AC3E}">
        <p14:creationId xmlns:p14="http://schemas.microsoft.com/office/powerpoint/2010/main" val="317737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274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Excerpt from https://blog.udemy.com/jquery-vs-javascript/</a:t>
            </a:r>
          </a:p>
          <a:p>
            <a:endParaRPr lang="en-US" dirty="0"/>
          </a:p>
        </p:txBody>
      </p:sp>
    </p:spTree>
    <p:extLst>
      <p:ext uri="{BB962C8B-B14F-4D97-AF65-F5344CB8AC3E}">
        <p14:creationId xmlns:p14="http://schemas.microsoft.com/office/powerpoint/2010/main" val="208278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Excerpt from http://www.w3schools.com/jquery/jquery_ref_selectors.asp</a:t>
            </a:r>
          </a:p>
          <a:p>
            <a:endParaRPr lang="en-US" dirty="0"/>
          </a:p>
        </p:txBody>
      </p:sp>
    </p:spTree>
    <p:extLst>
      <p:ext uri="{BB962C8B-B14F-4D97-AF65-F5344CB8AC3E}">
        <p14:creationId xmlns:p14="http://schemas.microsoft.com/office/powerpoint/2010/main" val="106509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Tree>
    <p:extLst>
      <p:ext uri="{BB962C8B-B14F-4D97-AF65-F5344CB8AC3E}">
        <p14:creationId xmlns:p14="http://schemas.microsoft.com/office/powerpoint/2010/main" val="57013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6" name="Title 1"/>
          <p:cNvSpPr>
            <a:spLocks noGrp="1"/>
          </p:cNvSpPr>
          <p:nvPr>
            <p:ph type="ctrTitle" hasCustomPrompt="1"/>
          </p:nvPr>
        </p:nvSpPr>
        <p:spPr>
          <a:xfrm>
            <a:off x="406400" y="1764792"/>
            <a:ext cx="5892800" cy="628904"/>
          </a:xfrm>
        </p:spPr>
        <p:txBody>
          <a:bodyPr>
            <a:noAutofit/>
          </a:bodyPr>
          <a:lstStyle>
            <a:lvl1pPr algn="l">
              <a:defRPr sz="3733">
                <a:solidFill>
                  <a:srgbClr val="7030A0"/>
                </a:solidFill>
              </a:defRPr>
            </a:lvl1pPr>
          </a:lstStyle>
          <a:p>
            <a:r>
              <a:rPr lang="en-US" dirty="0" smtClean="0"/>
              <a:t>CLICK TO EDIT MASTER</a:t>
            </a:r>
            <a:endParaRPr lang="en-US" dirty="0"/>
          </a:p>
        </p:txBody>
      </p:sp>
      <p:sp>
        <p:nvSpPr>
          <p:cNvPr id="9" name="Subtitle 2"/>
          <p:cNvSpPr>
            <a:spLocks noGrp="1"/>
          </p:cNvSpPr>
          <p:nvPr>
            <p:ph type="subTitle" idx="1" hasCustomPrompt="1"/>
          </p:nvPr>
        </p:nvSpPr>
        <p:spPr>
          <a:xfrm>
            <a:off x="406400" y="2393696"/>
            <a:ext cx="5892800" cy="628904"/>
          </a:xfrm>
        </p:spPr>
        <p:txBody>
          <a:bodyPr>
            <a:normAutofit/>
          </a:bodyPr>
          <a:lstStyle>
            <a:lvl1pPr marL="0" indent="0" algn="l">
              <a:buNone/>
              <a:defRPr sz="2933" b="1">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71095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092200"/>
            <a:ext cx="11785600" cy="49784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203200" y="177801"/>
            <a:ext cx="11785600" cy="748505"/>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016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2 Contents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010400" y="1092200"/>
            <a:ext cx="4978400" cy="4978400"/>
          </a:xfrm>
        </p:spPr>
        <p:txBody>
          <a:bodyPr/>
          <a:lstStyle>
            <a:lvl1pPr>
              <a:defRPr>
                <a:solidFill>
                  <a:schemeClr val="bg1">
                    <a:lumMod val="50000"/>
                  </a:schemeClr>
                </a:solidFill>
              </a:defRPr>
            </a:lvl1pPr>
          </a:lstStyle>
          <a:p>
            <a:r>
              <a:rPr lang="en-US" smtClean="0"/>
              <a:t>Click icon to add picture</a:t>
            </a:r>
            <a:endParaRPr lang="en-US" dirty="0"/>
          </a:p>
        </p:txBody>
      </p:sp>
      <p:sp>
        <p:nvSpPr>
          <p:cNvPr id="15" name="Text Placeholder 14"/>
          <p:cNvSpPr>
            <a:spLocks noGrp="1"/>
          </p:cNvSpPr>
          <p:nvPr>
            <p:ph type="body" sz="quarter" idx="11"/>
          </p:nvPr>
        </p:nvSpPr>
        <p:spPr>
          <a:xfrm>
            <a:off x="203199" y="1092200"/>
            <a:ext cx="6604001" cy="49784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203200" y="177801"/>
            <a:ext cx="11785600" cy="748505"/>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938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Texts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203200" y="177801"/>
            <a:ext cx="11785600" cy="748505"/>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03200" y="1092200"/>
            <a:ext cx="11785600" cy="49784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29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5" name="Title 1"/>
          <p:cNvSpPr>
            <a:spLocks noGrp="1"/>
          </p:cNvSpPr>
          <p:nvPr>
            <p:ph type="ctrTitle" hasCustomPrompt="1"/>
          </p:nvPr>
        </p:nvSpPr>
        <p:spPr>
          <a:xfrm>
            <a:off x="406400" y="1764792"/>
            <a:ext cx="5892800" cy="628904"/>
          </a:xfrm>
        </p:spPr>
        <p:txBody>
          <a:bodyPr>
            <a:noAutofit/>
          </a:bodyPr>
          <a:lstStyle>
            <a:lvl1pPr algn="l">
              <a:defRPr sz="3733">
                <a:solidFill>
                  <a:srgbClr val="7030A0"/>
                </a:solidFill>
              </a:defRPr>
            </a:lvl1pPr>
          </a:lstStyle>
          <a:p>
            <a:r>
              <a:rPr lang="en-US" dirty="0" smtClean="0"/>
              <a:t>CLICK TO EDIT MASTER</a:t>
            </a:r>
            <a:endParaRPr lang="en-US" dirty="0"/>
          </a:p>
        </p:txBody>
      </p:sp>
      <p:sp>
        <p:nvSpPr>
          <p:cNvPr id="6" name="Subtitle 2"/>
          <p:cNvSpPr>
            <a:spLocks noGrp="1"/>
          </p:cNvSpPr>
          <p:nvPr>
            <p:ph type="subTitle" idx="1" hasCustomPrompt="1"/>
          </p:nvPr>
        </p:nvSpPr>
        <p:spPr>
          <a:xfrm>
            <a:off x="406400" y="2393696"/>
            <a:ext cx="5892800" cy="628904"/>
          </a:xfrm>
        </p:spPr>
        <p:txBody>
          <a:bodyPr>
            <a:normAutofit/>
          </a:bodyPr>
          <a:lstStyle>
            <a:lvl1pPr marL="0" indent="0" algn="l">
              <a:buNone/>
              <a:defRPr sz="2933" b="1">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262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AA94B38B-AB0F-435E-A8FD-A69C87F87CF0}" type="slidenum">
              <a:rPr lang="en-US" smtClean="0"/>
              <a:t>‹#›</a:t>
            </a:fld>
            <a:endParaRPr lang="en-US"/>
          </a:p>
        </p:txBody>
      </p:sp>
    </p:spTree>
    <p:extLst>
      <p:ext uri="{BB962C8B-B14F-4D97-AF65-F5344CB8AC3E}">
        <p14:creationId xmlns:p14="http://schemas.microsoft.com/office/powerpoint/2010/main" val="4255594512"/>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AA94B38B-AB0F-435E-A8FD-A69C87F87CF0}" type="slidenum">
              <a:rPr lang="en-US" smtClean="0"/>
              <a:t>‹#›</a:t>
            </a:fld>
            <a:endParaRPr lang="en-US"/>
          </a:p>
        </p:txBody>
      </p:sp>
    </p:spTree>
    <p:extLst>
      <p:ext uri="{BB962C8B-B14F-4D97-AF65-F5344CB8AC3E}">
        <p14:creationId xmlns:p14="http://schemas.microsoft.com/office/powerpoint/2010/main" val="397490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177801"/>
            <a:ext cx="11785600" cy="74850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03200" y="1092200"/>
            <a:ext cx="11785600" cy="4673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6283885"/>
            <a:ext cx="12197565" cy="582583"/>
          </a:xfrm>
          <a:prstGeom prst="rect">
            <a:avLst/>
          </a:prstGeom>
        </p:spPr>
      </p:pic>
    </p:spTree>
    <p:extLst>
      <p:ext uri="{BB962C8B-B14F-4D97-AF65-F5344CB8AC3E}">
        <p14:creationId xmlns:p14="http://schemas.microsoft.com/office/powerpoint/2010/main" val="318253892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sldNum="0" hdr="0" ftr="0" dt="0"/>
  <p:txStyles>
    <p:titleStyle>
      <a:lvl1pPr algn="ctr" defTabSz="609585" rtl="0" eaLnBrk="1" latinLnBrk="0" hangingPunct="1">
        <a:spcBef>
          <a:spcPct val="0"/>
        </a:spcBef>
        <a:buNone/>
        <a:defRPr sz="4267" b="1" kern="1200">
          <a:solidFill>
            <a:srgbClr val="7030A0"/>
          </a:solidFill>
          <a:latin typeface="Helvetica"/>
          <a:ea typeface="+mj-ea"/>
          <a:cs typeface="Helvetica"/>
        </a:defRPr>
      </a:lvl1pPr>
    </p:titleStyle>
    <p:bodyStyle>
      <a:lvl1pPr marL="457189" indent="-457189" algn="l" defTabSz="609585" rtl="0" eaLnBrk="1" latinLnBrk="0" hangingPunct="1">
        <a:lnSpc>
          <a:spcPct val="100000"/>
        </a:lnSpc>
        <a:spcBef>
          <a:spcPct val="20000"/>
        </a:spcBef>
        <a:buFont typeface="Arial"/>
        <a:buChar char="•"/>
        <a:defRPr sz="3200" b="0" i="0" kern="1200">
          <a:solidFill>
            <a:schemeClr val="bg1">
              <a:lumMod val="50000"/>
            </a:schemeClr>
          </a:solidFill>
          <a:latin typeface="Helvetica" charset="0"/>
          <a:ea typeface="Helvetica" charset="0"/>
          <a:cs typeface="Helvetica" charset="0"/>
        </a:defRPr>
      </a:lvl1pPr>
      <a:lvl2pPr marL="990575" indent="-380990" algn="l" defTabSz="609585"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2pPr>
      <a:lvl3pPr marL="1523962" indent="-304792" algn="l" defTabSz="609585"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3pPr>
      <a:lvl4pPr marL="2133547" indent="-304792" algn="l" defTabSz="609585"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4pPr>
      <a:lvl5pPr marL="2743131" indent="-304792" algn="l" defTabSz="609585"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s://www.w3schools.com/jquery/sel_last.asp" TargetMode="External"/><Relationship Id="rId3" Type="http://schemas.openxmlformats.org/officeDocument/2006/relationships/hyperlink" Target="https://www.w3schools.com/jquery/sel_all.asp" TargetMode="External"/><Relationship Id="rId7" Type="http://schemas.openxmlformats.org/officeDocument/2006/relationships/hyperlink" Target="https://www.w3schools.com/jquery/sel_first.asp"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www.w3schools.com/jquery/sel_element.asp" TargetMode="External"/><Relationship Id="rId11" Type="http://schemas.openxmlformats.org/officeDocument/2006/relationships/hyperlink" Target="https://www.w3schools.com/jquery/sel_eq.asp" TargetMode="External"/><Relationship Id="rId5" Type="http://schemas.openxmlformats.org/officeDocument/2006/relationships/hyperlink" Target="https://www.w3schools.com/jquery/sel_class.asp" TargetMode="External"/><Relationship Id="rId10" Type="http://schemas.openxmlformats.org/officeDocument/2006/relationships/hyperlink" Target="https://www.w3schools.com/jquery/sel_odd.asp" TargetMode="External"/><Relationship Id="rId4" Type="http://schemas.openxmlformats.org/officeDocument/2006/relationships/hyperlink" Target="https://www.w3schools.com/jquery/sel_id.asp" TargetMode="External"/><Relationship Id="rId9" Type="http://schemas.openxmlformats.org/officeDocument/2006/relationships/hyperlink" Target="https://www.w3schools.com/jquery/sel_even.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1436914"/>
            <a:ext cx="5892800" cy="90508"/>
          </a:xfrm>
          <a:effectLst>
            <a:glow rad="139700">
              <a:schemeClr val="accent5">
                <a:satMod val="175000"/>
                <a:alpha val="40000"/>
              </a:schemeClr>
            </a:glow>
          </a:effectLst>
          <a:scene3d>
            <a:camera prst="isometricOffAxis1Right"/>
            <a:lightRig rig="threePt" dir="t"/>
          </a:scene3d>
        </p:spPr>
        <p:txBody>
          <a:bodyPr/>
          <a:lstStyle/>
          <a:p>
            <a:r>
              <a:rPr lang="en-US" sz="4800" dirty="0" smtClean="0"/>
              <a:t>JQuery </a:t>
            </a:r>
            <a:r>
              <a:rPr lang="en-US" sz="4800" dirty="0"/>
              <a:t>(</a:t>
            </a:r>
            <a:r>
              <a:rPr lang="en-US" sz="4800" dirty="0" err="1"/>
              <a:t>Javascript</a:t>
            </a:r>
            <a:r>
              <a:rPr lang="en-US" sz="4800" dirty="0"/>
              <a:t>)</a:t>
            </a:r>
            <a:br>
              <a:rPr lang="en-US" sz="4800" dirty="0"/>
            </a:br>
            <a:r>
              <a:rPr lang="en-US" sz="4800" dirty="0"/>
              <a:t>to l</a:t>
            </a:r>
            <a:r>
              <a:rPr lang="en-US" sz="4800" dirty="0" smtClean="0"/>
              <a:t>ift your catalog</a:t>
            </a:r>
            <a:br>
              <a:rPr lang="en-US" sz="4800" dirty="0" smtClean="0"/>
            </a:br>
            <a:r>
              <a:rPr lang="en-US" sz="4800" dirty="0" smtClean="0"/>
              <a:t>to another level.</a:t>
            </a:r>
            <a:endParaRPr lang="en-US" sz="4800" dirty="0"/>
          </a:p>
        </p:txBody>
      </p:sp>
      <p:cxnSp>
        <p:nvCxnSpPr>
          <p:cNvPr id="14" name="Straight Connector 13"/>
          <p:cNvCxnSpPr/>
          <p:nvPr/>
        </p:nvCxnSpPr>
        <p:spPr>
          <a:xfrm>
            <a:off x="558800" y="3372264"/>
            <a:ext cx="5588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4" name="TextBox 3"/>
          <p:cNvSpPr txBox="1"/>
          <p:nvPr/>
        </p:nvSpPr>
        <p:spPr>
          <a:xfrm>
            <a:off x="558800" y="3930316"/>
            <a:ext cx="5588000" cy="1846659"/>
          </a:xfrm>
          <a:prstGeom prst="rect">
            <a:avLst/>
          </a:prstGeom>
          <a:noFill/>
        </p:spPr>
        <p:txBody>
          <a:bodyPr wrap="square" rtlCol="0">
            <a:spAutoFit/>
          </a:bodyPr>
          <a:lstStyle/>
          <a:p>
            <a:r>
              <a:rPr lang="en-US" sz="2400" b="1" dirty="0"/>
              <a:t>Kwangsoo Han</a:t>
            </a:r>
          </a:p>
          <a:p>
            <a:r>
              <a:rPr lang="en-US" sz="2400" b="1" dirty="0"/>
              <a:t>Systems Librarian</a:t>
            </a:r>
          </a:p>
          <a:p>
            <a:r>
              <a:rPr lang="en-US" sz="2400" b="1" dirty="0"/>
              <a:t>Community College of Baltimore College</a:t>
            </a:r>
          </a:p>
          <a:p>
            <a:r>
              <a:rPr lang="en-US" sz="2400" b="1" dirty="0"/>
              <a:t>khan@ccbcmd.edu</a:t>
            </a:r>
          </a:p>
          <a:p>
            <a:endParaRPr lang="en-US" dirty="0"/>
          </a:p>
        </p:txBody>
      </p:sp>
    </p:spTree>
    <p:extLst>
      <p:ext uri="{BB962C8B-B14F-4D97-AF65-F5344CB8AC3E}">
        <p14:creationId xmlns:p14="http://schemas.microsoft.com/office/powerpoint/2010/main" val="133998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element selection [1]</a:t>
            </a:r>
            <a:endParaRPr lang="en-US" dirty="0"/>
          </a:p>
        </p:txBody>
      </p:sp>
      <p:sp>
        <p:nvSpPr>
          <p:cNvPr id="4" name="TextBox 3"/>
          <p:cNvSpPr txBox="1"/>
          <p:nvPr/>
        </p:nvSpPr>
        <p:spPr>
          <a:xfrm>
            <a:off x="666750" y="1143000"/>
            <a:ext cx="4438650" cy="4031873"/>
          </a:xfrm>
          <a:prstGeom prst="rect">
            <a:avLst/>
          </a:prstGeom>
          <a:noFill/>
        </p:spPr>
        <p:txBody>
          <a:bodyPr wrap="square" rtlCol="0">
            <a:spAutoFit/>
          </a:bodyPr>
          <a:lstStyle/>
          <a:p>
            <a:r>
              <a:rPr lang="en-US" sz="3200" b="1" dirty="0" smtClean="0"/>
              <a:t>&lt;html&gt;</a:t>
            </a:r>
          </a:p>
          <a:p>
            <a:r>
              <a:rPr lang="en-US" sz="3200" b="1" dirty="0" smtClean="0"/>
              <a:t>&lt;body&gt;</a:t>
            </a:r>
          </a:p>
          <a:p>
            <a:r>
              <a:rPr lang="en-US" sz="3200" b="1" dirty="0" smtClean="0"/>
              <a:t>   &lt;div&gt; Hello.  &lt;/div&gt;</a:t>
            </a:r>
          </a:p>
          <a:p>
            <a:endParaRPr lang="en-US" sz="3200" b="1" dirty="0"/>
          </a:p>
          <a:p>
            <a:r>
              <a:rPr lang="en-US" sz="3200" b="1" dirty="0" smtClean="0"/>
              <a:t>   &lt;div&gt;I love IUG &lt;/div&gt;</a:t>
            </a:r>
          </a:p>
          <a:p>
            <a:r>
              <a:rPr lang="en-US" sz="3200" b="1" dirty="0" smtClean="0"/>
              <a:t>&lt;/body&gt;</a:t>
            </a:r>
          </a:p>
          <a:p>
            <a:r>
              <a:rPr lang="en-US" sz="3200" b="1" dirty="0" smtClean="0"/>
              <a:t>&lt;/html&gt;</a:t>
            </a:r>
            <a:endParaRPr lang="en-US" sz="3200" b="1" dirty="0"/>
          </a:p>
          <a:p>
            <a:r>
              <a:rPr lang="en-US" sz="3200" b="1" dirty="0" smtClean="0"/>
              <a:t>	</a:t>
            </a:r>
            <a:endParaRPr lang="en-US" sz="3200" b="1" dirty="0"/>
          </a:p>
        </p:txBody>
      </p:sp>
      <p:sp>
        <p:nvSpPr>
          <p:cNvPr id="5" name="TextBox 4"/>
          <p:cNvSpPr txBox="1"/>
          <p:nvPr/>
        </p:nvSpPr>
        <p:spPr>
          <a:xfrm>
            <a:off x="6134100" y="1333500"/>
            <a:ext cx="4855816" cy="1384995"/>
          </a:xfrm>
          <a:prstGeom prst="rect">
            <a:avLst/>
          </a:prstGeom>
          <a:noFill/>
        </p:spPr>
        <p:txBody>
          <a:bodyPr wrap="none" rtlCol="0">
            <a:spAutoFit/>
          </a:bodyPr>
          <a:lstStyle/>
          <a:p>
            <a:r>
              <a:rPr lang="en-US" sz="2800" dirty="0" smtClean="0">
                <a:solidFill>
                  <a:srgbClr val="FF0000"/>
                </a:solidFill>
              </a:rPr>
              <a:t>I’d like to select the second ‘div’.</a:t>
            </a:r>
          </a:p>
          <a:p>
            <a:endParaRPr lang="en-US" sz="2800" dirty="0">
              <a:solidFill>
                <a:srgbClr val="FF0000"/>
              </a:solidFill>
            </a:endParaRPr>
          </a:p>
          <a:p>
            <a:r>
              <a:rPr lang="en-US" sz="2800" dirty="0" smtClean="0">
                <a:solidFill>
                  <a:srgbClr val="FF0000"/>
                </a:solidFill>
              </a:rPr>
              <a:t>JQuery code?</a:t>
            </a:r>
            <a:endParaRPr lang="en-US" sz="2800" dirty="0">
              <a:solidFill>
                <a:srgbClr val="FF0000"/>
              </a:solidFill>
            </a:endParaRPr>
          </a:p>
        </p:txBody>
      </p:sp>
      <p:sp>
        <p:nvSpPr>
          <p:cNvPr id="7" name="TextBox 6"/>
          <p:cNvSpPr txBox="1"/>
          <p:nvPr/>
        </p:nvSpPr>
        <p:spPr>
          <a:xfrm>
            <a:off x="5828919" y="6858000"/>
            <a:ext cx="4560404" cy="2031325"/>
          </a:xfrm>
          <a:prstGeom prst="rect">
            <a:avLst/>
          </a:prstGeom>
          <a:noFill/>
        </p:spPr>
        <p:txBody>
          <a:bodyPr wrap="square" rtlCol="0">
            <a:spAutoFit/>
          </a:bodyPr>
          <a:lstStyle/>
          <a:p>
            <a:r>
              <a:rPr lang="en-US" sz="3600" dirty="0" smtClean="0"/>
              <a:t>$(‘</a:t>
            </a:r>
            <a:r>
              <a:rPr lang="en-US" sz="3600" dirty="0" err="1" smtClean="0"/>
              <a:t>div:last</a:t>
            </a:r>
            <a:r>
              <a:rPr lang="en-US" sz="3600" dirty="0" smtClean="0"/>
              <a:t>’)</a:t>
            </a:r>
          </a:p>
          <a:p>
            <a:endParaRPr lang="en-US" u="sng" dirty="0"/>
          </a:p>
          <a:p>
            <a:r>
              <a:rPr lang="en-US" u="sng" dirty="0" smtClean="0"/>
              <a:t>Or</a:t>
            </a:r>
          </a:p>
          <a:p>
            <a:endParaRPr lang="en-US" u="sng" dirty="0"/>
          </a:p>
          <a:p>
            <a:r>
              <a:rPr lang="en-US" sz="3600" u="sng" dirty="0"/>
              <a:t>$</a:t>
            </a:r>
            <a:r>
              <a:rPr lang="en-US" sz="3600" u="sng" dirty="0" smtClean="0"/>
              <a:t>(“</a:t>
            </a:r>
            <a:r>
              <a:rPr lang="en-US" sz="3600" u="sng" dirty="0" err="1" smtClean="0"/>
              <a:t>div:eq</a:t>
            </a:r>
            <a:r>
              <a:rPr lang="en-US" sz="3600" u="sng" dirty="0" smtClean="0"/>
              <a:t>(1)”)</a:t>
            </a:r>
            <a:endParaRPr lang="en-US" sz="3600" u="sng" dirty="0"/>
          </a:p>
        </p:txBody>
      </p:sp>
      <p:sp>
        <p:nvSpPr>
          <p:cNvPr id="8" name="TextBox 7"/>
          <p:cNvSpPr txBox="1"/>
          <p:nvPr/>
        </p:nvSpPr>
        <p:spPr>
          <a:xfrm>
            <a:off x="7952408" y="6877050"/>
            <a:ext cx="3198953" cy="646331"/>
          </a:xfrm>
          <a:prstGeom prst="rect">
            <a:avLst/>
          </a:prstGeom>
          <a:noFill/>
        </p:spPr>
        <p:txBody>
          <a:bodyPr wrap="none" rtlCol="0">
            <a:spAutoFit/>
          </a:bodyPr>
          <a:lstStyle/>
          <a:p>
            <a:r>
              <a:rPr lang="en-US" sz="3600" dirty="0" smtClean="0"/>
              <a:t>.</a:t>
            </a:r>
            <a:r>
              <a:rPr lang="en-US" sz="3600" dirty="0" err="1" smtClean="0"/>
              <a:t>css</a:t>
            </a:r>
            <a:r>
              <a:rPr lang="en-US" sz="3600" dirty="0" smtClean="0"/>
              <a:t>(‘</a:t>
            </a:r>
            <a:r>
              <a:rPr lang="en-US" sz="3600" dirty="0" err="1" smtClean="0"/>
              <a:t>color’,’red</a:t>
            </a:r>
            <a:r>
              <a:rPr lang="en-US" sz="3600" dirty="0" smtClean="0"/>
              <a:t>’)</a:t>
            </a:r>
            <a:endParaRPr lang="en-US" sz="3600" dirty="0"/>
          </a:p>
        </p:txBody>
      </p:sp>
      <p:sp>
        <p:nvSpPr>
          <p:cNvPr id="9" name="TextBox 8"/>
          <p:cNvSpPr txBox="1"/>
          <p:nvPr/>
        </p:nvSpPr>
        <p:spPr>
          <a:xfrm>
            <a:off x="1832117" y="3096542"/>
            <a:ext cx="1835567" cy="584775"/>
          </a:xfrm>
          <a:prstGeom prst="rect">
            <a:avLst/>
          </a:prstGeom>
          <a:noFill/>
        </p:spPr>
        <p:txBody>
          <a:bodyPr wrap="none" rtlCol="0">
            <a:spAutoFit/>
          </a:bodyPr>
          <a:lstStyle/>
          <a:p>
            <a:r>
              <a:rPr lang="en-US" sz="3200" b="1" dirty="0" smtClean="0">
                <a:solidFill>
                  <a:srgbClr val="FF0000"/>
                </a:solidFill>
              </a:rPr>
              <a:t>I love IUG</a:t>
            </a:r>
            <a:endParaRPr lang="en-US" sz="3200" b="1" dirty="0">
              <a:solidFill>
                <a:srgbClr val="FF0000"/>
              </a:solidFill>
            </a:endParaRPr>
          </a:p>
        </p:txBody>
      </p:sp>
    </p:spTree>
    <p:extLst>
      <p:ext uri="{BB962C8B-B14F-4D97-AF65-F5344CB8AC3E}">
        <p14:creationId xmlns:p14="http://schemas.microsoft.com/office/powerpoint/2010/main" val="22847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976 0.0368 L -0.00976 -0.58773 " pathEditMode="relative" rAng="0" ptsTypes="AA">
                                      <p:cBhvr>
                                        <p:cTn id="6" dur="2000" fill="hold"/>
                                        <p:tgtEl>
                                          <p:spTgt spid="7"/>
                                        </p:tgtEl>
                                        <p:attrNameLst>
                                          <p:attrName>ppt_x</p:attrName>
                                          <p:attrName>ppt_y</p:attrName>
                                        </p:attrNameLst>
                                      </p:cBhvr>
                                      <p:rCtr x="0" y="-31227"/>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33333E-6 1.48148E-6 L -0.00208 -0.57199 " pathEditMode="relative" rAng="0" ptsTypes="AA">
                                      <p:cBhvr>
                                        <p:cTn id="10" dur="2000" fill="hold"/>
                                        <p:tgtEl>
                                          <p:spTgt spid="8"/>
                                        </p:tgtEl>
                                        <p:attrNameLst>
                                          <p:attrName>ppt_x</p:attrName>
                                          <p:attrName>ppt_y</p:attrName>
                                        </p:attrNameLst>
                                      </p:cBhvr>
                                      <p:rCtr x="-104" y="-2861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element selection [2]</a:t>
            </a:r>
            <a:endParaRPr lang="en-US" dirty="0"/>
          </a:p>
        </p:txBody>
      </p:sp>
      <p:sp>
        <p:nvSpPr>
          <p:cNvPr id="4" name="TextBox 3"/>
          <p:cNvSpPr txBox="1"/>
          <p:nvPr/>
        </p:nvSpPr>
        <p:spPr>
          <a:xfrm>
            <a:off x="203200" y="1143000"/>
            <a:ext cx="5454650" cy="4524315"/>
          </a:xfrm>
          <a:prstGeom prst="rect">
            <a:avLst/>
          </a:prstGeom>
          <a:noFill/>
        </p:spPr>
        <p:txBody>
          <a:bodyPr wrap="square" rtlCol="0">
            <a:spAutoFit/>
          </a:bodyPr>
          <a:lstStyle/>
          <a:p>
            <a:r>
              <a:rPr lang="en-US" sz="3200" b="1" dirty="0" smtClean="0"/>
              <a:t>&lt;html&gt;</a:t>
            </a:r>
          </a:p>
          <a:p>
            <a:r>
              <a:rPr lang="en-US" sz="3200" b="1" dirty="0" smtClean="0"/>
              <a:t>&lt;body&gt;</a:t>
            </a:r>
          </a:p>
          <a:p>
            <a:r>
              <a:rPr lang="en-US" sz="3200" b="1" dirty="0" smtClean="0"/>
              <a:t>   &lt;div&gt; </a:t>
            </a:r>
          </a:p>
          <a:p>
            <a:r>
              <a:rPr lang="en-US" sz="3200" b="1" dirty="0"/>
              <a:t> </a:t>
            </a:r>
            <a:r>
              <a:rPr lang="en-US" sz="3200" b="1" dirty="0" smtClean="0"/>
              <a:t>     &lt;span&gt;Hello. &lt;/span&gt; </a:t>
            </a:r>
          </a:p>
          <a:p>
            <a:r>
              <a:rPr lang="en-US" sz="3200" b="1" dirty="0" smtClean="0"/>
              <a:t>      &lt;span&gt;</a:t>
            </a:r>
            <a:r>
              <a:rPr lang="en-US" sz="3200" b="1" dirty="0"/>
              <a:t> </a:t>
            </a:r>
            <a:r>
              <a:rPr lang="en-US" sz="3200" b="1" dirty="0" smtClean="0"/>
              <a:t>I </a:t>
            </a:r>
            <a:r>
              <a:rPr lang="en-US" sz="3200" b="1" dirty="0"/>
              <a:t>love </a:t>
            </a:r>
            <a:r>
              <a:rPr lang="en-US" sz="3200" b="1" dirty="0" smtClean="0"/>
              <a:t>IUG &lt;/span&gt;</a:t>
            </a:r>
            <a:endParaRPr lang="en-US" sz="3200" b="1" dirty="0"/>
          </a:p>
          <a:p>
            <a:r>
              <a:rPr lang="en-US" sz="3200" b="1" dirty="0" smtClean="0"/>
              <a:t>   &lt;/div&gt;</a:t>
            </a:r>
          </a:p>
          <a:p>
            <a:r>
              <a:rPr lang="en-US" sz="3200" b="1" dirty="0" smtClean="0"/>
              <a:t>&lt;/body&gt;</a:t>
            </a:r>
          </a:p>
          <a:p>
            <a:r>
              <a:rPr lang="en-US" sz="3200" b="1" dirty="0" smtClean="0"/>
              <a:t>&lt;/html&gt;</a:t>
            </a:r>
            <a:endParaRPr lang="en-US" sz="3200" b="1" dirty="0"/>
          </a:p>
          <a:p>
            <a:r>
              <a:rPr lang="en-US" sz="3200" b="1" dirty="0" smtClean="0"/>
              <a:t>	</a:t>
            </a:r>
            <a:endParaRPr lang="en-US" sz="3200" b="1" dirty="0"/>
          </a:p>
        </p:txBody>
      </p:sp>
      <p:sp>
        <p:nvSpPr>
          <p:cNvPr id="5" name="TextBox 4"/>
          <p:cNvSpPr txBox="1"/>
          <p:nvPr/>
        </p:nvSpPr>
        <p:spPr>
          <a:xfrm>
            <a:off x="6134100" y="1333500"/>
            <a:ext cx="5111399" cy="1384995"/>
          </a:xfrm>
          <a:prstGeom prst="rect">
            <a:avLst/>
          </a:prstGeom>
          <a:noFill/>
        </p:spPr>
        <p:txBody>
          <a:bodyPr wrap="none" rtlCol="0">
            <a:spAutoFit/>
          </a:bodyPr>
          <a:lstStyle/>
          <a:p>
            <a:r>
              <a:rPr lang="en-US" sz="2800" dirty="0" smtClean="0">
                <a:solidFill>
                  <a:srgbClr val="FF0000"/>
                </a:solidFill>
              </a:rPr>
              <a:t>I’d like to select the second ‘span’.</a:t>
            </a:r>
          </a:p>
          <a:p>
            <a:endParaRPr lang="en-US" sz="2800" dirty="0">
              <a:solidFill>
                <a:srgbClr val="FF0000"/>
              </a:solidFill>
            </a:endParaRPr>
          </a:p>
          <a:p>
            <a:r>
              <a:rPr lang="en-US" sz="2800" dirty="0" smtClean="0">
                <a:solidFill>
                  <a:srgbClr val="FF0000"/>
                </a:solidFill>
              </a:rPr>
              <a:t>JQuery code?</a:t>
            </a:r>
            <a:endParaRPr lang="en-US" sz="2800" dirty="0">
              <a:solidFill>
                <a:srgbClr val="FF0000"/>
              </a:solidFill>
            </a:endParaRPr>
          </a:p>
        </p:txBody>
      </p:sp>
      <p:sp>
        <p:nvSpPr>
          <p:cNvPr id="7" name="TextBox 6"/>
          <p:cNvSpPr txBox="1"/>
          <p:nvPr/>
        </p:nvSpPr>
        <p:spPr>
          <a:xfrm>
            <a:off x="5828919" y="6858000"/>
            <a:ext cx="4560404" cy="2031325"/>
          </a:xfrm>
          <a:prstGeom prst="rect">
            <a:avLst/>
          </a:prstGeom>
          <a:noFill/>
        </p:spPr>
        <p:txBody>
          <a:bodyPr wrap="square" rtlCol="0">
            <a:spAutoFit/>
          </a:bodyPr>
          <a:lstStyle/>
          <a:p>
            <a:r>
              <a:rPr lang="en-US" sz="3600" dirty="0" smtClean="0"/>
              <a:t>$(‘div </a:t>
            </a:r>
            <a:r>
              <a:rPr lang="en-US" sz="3600" dirty="0" err="1" smtClean="0"/>
              <a:t>span:last</a:t>
            </a:r>
            <a:r>
              <a:rPr lang="en-US" sz="3600" dirty="0" smtClean="0"/>
              <a:t>’)</a:t>
            </a:r>
          </a:p>
          <a:p>
            <a:endParaRPr lang="en-US" u="sng" dirty="0"/>
          </a:p>
          <a:p>
            <a:r>
              <a:rPr lang="en-US" u="sng" dirty="0" smtClean="0"/>
              <a:t>Or</a:t>
            </a:r>
          </a:p>
          <a:p>
            <a:endParaRPr lang="en-US" u="sng" dirty="0"/>
          </a:p>
          <a:p>
            <a:r>
              <a:rPr lang="en-US" sz="3600" u="sng" dirty="0"/>
              <a:t>$</a:t>
            </a:r>
            <a:r>
              <a:rPr lang="en-US" sz="3600" u="sng" dirty="0" smtClean="0"/>
              <a:t>(“div </a:t>
            </a:r>
            <a:r>
              <a:rPr lang="en-US" sz="3600" u="sng" dirty="0" err="1" smtClean="0"/>
              <a:t>span:eq</a:t>
            </a:r>
            <a:r>
              <a:rPr lang="en-US" sz="3600" u="sng" dirty="0" smtClean="0"/>
              <a:t>(1)”)</a:t>
            </a:r>
            <a:endParaRPr lang="en-US" sz="3600" u="sng" dirty="0"/>
          </a:p>
        </p:txBody>
      </p:sp>
      <p:sp>
        <p:nvSpPr>
          <p:cNvPr id="8" name="TextBox 7"/>
          <p:cNvSpPr txBox="1"/>
          <p:nvPr/>
        </p:nvSpPr>
        <p:spPr>
          <a:xfrm>
            <a:off x="8935897" y="6896100"/>
            <a:ext cx="3198953" cy="646331"/>
          </a:xfrm>
          <a:prstGeom prst="rect">
            <a:avLst/>
          </a:prstGeom>
          <a:noFill/>
        </p:spPr>
        <p:txBody>
          <a:bodyPr wrap="none" rtlCol="0">
            <a:spAutoFit/>
          </a:bodyPr>
          <a:lstStyle/>
          <a:p>
            <a:r>
              <a:rPr lang="en-US" sz="3600" dirty="0" smtClean="0"/>
              <a:t>.</a:t>
            </a:r>
            <a:r>
              <a:rPr lang="en-US" sz="3600" dirty="0" err="1" smtClean="0"/>
              <a:t>css</a:t>
            </a:r>
            <a:r>
              <a:rPr lang="en-US" sz="3600" dirty="0" smtClean="0"/>
              <a:t>(‘</a:t>
            </a:r>
            <a:r>
              <a:rPr lang="en-US" sz="3600" dirty="0" err="1" smtClean="0"/>
              <a:t>color’,’red</a:t>
            </a:r>
            <a:r>
              <a:rPr lang="en-US" sz="3600" dirty="0" smtClean="0"/>
              <a:t>’)</a:t>
            </a:r>
            <a:endParaRPr lang="en-US" sz="3600" dirty="0"/>
          </a:p>
        </p:txBody>
      </p:sp>
      <p:sp>
        <p:nvSpPr>
          <p:cNvPr id="9" name="TextBox 8"/>
          <p:cNvSpPr txBox="1"/>
          <p:nvPr/>
        </p:nvSpPr>
        <p:spPr>
          <a:xfrm>
            <a:off x="2054016" y="3103275"/>
            <a:ext cx="1835567" cy="584775"/>
          </a:xfrm>
          <a:prstGeom prst="rect">
            <a:avLst/>
          </a:prstGeom>
          <a:noFill/>
        </p:spPr>
        <p:txBody>
          <a:bodyPr wrap="none" rtlCol="0">
            <a:spAutoFit/>
          </a:bodyPr>
          <a:lstStyle/>
          <a:p>
            <a:r>
              <a:rPr lang="en-US" sz="3200" b="1" dirty="0" smtClean="0">
                <a:solidFill>
                  <a:srgbClr val="FF0000"/>
                </a:solidFill>
              </a:rPr>
              <a:t>I love IUG</a:t>
            </a:r>
            <a:endParaRPr lang="en-US" sz="3200" b="1" dirty="0">
              <a:solidFill>
                <a:srgbClr val="FF0000"/>
              </a:solidFill>
            </a:endParaRPr>
          </a:p>
        </p:txBody>
      </p:sp>
    </p:spTree>
    <p:extLst>
      <p:ext uri="{BB962C8B-B14F-4D97-AF65-F5344CB8AC3E}">
        <p14:creationId xmlns:p14="http://schemas.microsoft.com/office/powerpoint/2010/main" val="4618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976 0.0368 L -0.00976 -0.58773 " pathEditMode="relative" rAng="0" ptsTypes="AA">
                                      <p:cBhvr>
                                        <p:cTn id="6" dur="2000" fill="hold"/>
                                        <p:tgtEl>
                                          <p:spTgt spid="7"/>
                                        </p:tgtEl>
                                        <p:attrNameLst>
                                          <p:attrName>ppt_x</p:attrName>
                                          <p:attrName>ppt_y</p:attrName>
                                        </p:attrNameLst>
                                      </p:cBhvr>
                                      <p:rCtr x="0" y="-31227"/>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5E-6 3.7037E-6 L 0.00625 -0.59676 " pathEditMode="relative" rAng="0" ptsTypes="AA">
                                      <p:cBhvr>
                                        <p:cTn id="10" dur="2000" fill="hold"/>
                                        <p:tgtEl>
                                          <p:spTgt spid="8"/>
                                        </p:tgtEl>
                                        <p:attrNameLst>
                                          <p:attrName>ppt_x</p:attrName>
                                          <p:attrName>ppt_y</p:attrName>
                                        </p:attrNameLst>
                                      </p:cBhvr>
                                      <p:rCtr x="313" y="-2983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element selection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81062976"/>
              </p:ext>
            </p:extLst>
          </p:nvPr>
        </p:nvGraphicFramePr>
        <p:xfrm>
          <a:off x="901032" y="1249053"/>
          <a:ext cx="3935664" cy="1710714"/>
        </p:xfrm>
        <a:graphic>
          <a:graphicData uri="http://schemas.openxmlformats.org/drawingml/2006/table">
            <a:tbl>
              <a:tblPr>
                <a:tableStyleId>{073A0DAA-6AF3-43AB-8588-CEC1D06C72B9}</a:tableStyleId>
              </a:tblPr>
              <a:tblGrid>
                <a:gridCol w="1967832"/>
                <a:gridCol w="1967832"/>
              </a:tblGrid>
              <a:tr h="855357">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855357">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5878286" y="926306"/>
            <a:ext cx="5508171" cy="3785652"/>
          </a:xfrm>
          <a:prstGeom prst="rect">
            <a:avLst/>
          </a:prstGeom>
          <a:noFill/>
        </p:spPr>
        <p:txBody>
          <a:bodyPr wrap="square" rtlCol="0">
            <a:spAutoFit/>
          </a:bodyPr>
          <a:lstStyle/>
          <a:p>
            <a:r>
              <a:rPr lang="en-US" sz="2400" dirty="0" smtClean="0"/>
              <a:t>&lt;table id=“</a:t>
            </a:r>
            <a:r>
              <a:rPr lang="en-US" sz="2400" dirty="0" err="1" smtClean="0"/>
              <a:t>mytable</a:t>
            </a:r>
            <a:r>
              <a:rPr lang="en-US" sz="2400" dirty="0" smtClean="0"/>
              <a:t>”&gt;</a:t>
            </a:r>
          </a:p>
          <a:p>
            <a:r>
              <a:rPr lang="en-US" sz="2400" dirty="0"/>
              <a:t> </a:t>
            </a:r>
            <a:r>
              <a:rPr lang="en-US" sz="2400" dirty="0" smtClean="0"/>
              <a:t>   &lt;</a:t>
            </a:r>
            <a:r>
              <a:rPr lang="en-US" sz="2400" dirty="0" err="1" smtClean="0"/>
              <a:t>tr</a:t>
            </a:r>
            <a:r>
              <a:rPr lang="en-US" sz="2400" dirty="0" smtClean="0"/>
              <a:t>&gt; </a:t>
            </a:r>
          </a:p>
          <a:p>
            <a:r>
              <a:rPr lang="en-US" sz="2400" dirty="0"/>
              <a:t>	</a:t>
            </a:r>
            <a:r>
              <a:rPr lang="en-US" sz="2400" dirty="0" smtClean="0"/>
              <a:t>   &lt;td&gt;   &lt;/td&gt; </a:t>
            </a:r>
          </a:p>
          <a:p>
            <a:r>
              <a:rPr lang="en-US" sz="2400" dirty="0"/>
              <a:t>	</a:t>
            </a:r>
            <a:r>
              <a:rPr lang="en-US" sz="2400" dirty="0" smtClean="0"/>
              <a:t>   &lt;td&gt;   &lt;/td&gt;</a:t>
            </a:r>
          </a:p>
          <a:p>
            <a:r>
              <a:rPr lang="en-US" sz="2400" dirty="0" smtClean="0"/>
              <a:t>    &lt;/</a:t>
            </a:r>
            <a:r>
              <a:rPr lang="en-US" sz="2400" dirty="0" err="1" smtClean="0"/>
              <a:t>tr</a:t>
            </a:r>
            <a:r>
              <a:rPr lang="en-US" sz="2400" dirty="0" smtClean="0"/>
              <a:t>&gt;</a:t>
            </a:r>
          </a:p>
          <a:p>
            <a:r>
              <a:rPr lang="en-US" sz="2400" dirty="0"/>
              <a:t> </a:t>
            </a:r>
            <a:r>
              <a:rPr lang="en-US" sz="2400" dirty="0" smtClean="0"/>
              <a:t>   &lt;</a:t>
            </a:r>
            <a:r>
              <a:rPr lang="en-US" sz="2400" dirty="0" err="1" smtClean="0"/>
              <a:t>tr</a:t>
            </a:r>
            <a:r>
              <a:rPr lang="en-US" sz="2400" dirty="0" smtClean="0"/>
              <a:t>&gt;  </a:t>
            </a:r>
          </a:p>
          <a:p>
            <a:r>
              <a:rPr lang="en-US" sz="2400" dirty="0"/>
              <a:t>	</a:t>
            </a:r>
            <a:r>
              <a:rPr lang="en-US" sz="2400" dirty="0" smtClean="0"/>
              <a:t>   &lt;td&gt;   &lt;/td&gt;</a:t>
            </a:r>
          </a:p>
          <a:p>
            <a:r>
              <a:rPr lang="en-US" sz="2400" dirty="0"/>
              <a:t>	</a:t>
            </a:r>
            <a:r>
              <a:rPr lang="en-US" sz="2400" dirty="0" smtClean="0"/>
              <a:t>   &lt;td&gt;   &lt;/td&gt;</a:t>
            </a:r>
          </a:p>
          <a:p>
            <a:r>
              <a:rPr lang="en-US" sz="2400" dirty="0" smtClean="0"/>
              <a:t>     &lt;/</a:t>
            </a:r>
            <a:r>
              <a:rPr lang="en-US" sz="2400" dirty="0" err="1" smtClean="0"/>
              <a:t>tr</a:t>
            </a:r>
            <a:r>
              <a:rPr lang="en-US" sz="2400" dirty="0" smtClean="0"/>
              <a:t>&gt;</a:t>
            </a:r>
          </a:p>
          <a:p>
            <a:r>
              <a:rPr lang="en-US" sz="2400" dirty="0"/>
              <a:t> </a:t>
            </a:r>
            <a:r>
              <a:rPr lang="en-US" sz="2400" dirty="0" smtClean="0"/>
              <a:t>&lt;/table&gt;</a:t>
            </a:r>
          </a:p>
        </p:txBody>
      </p:sp>
      <p:sp>
        <p:nvSpPr>
          <p:cNvPr id="8" name="TextBox 7"/>
          <p:cNvSpPr txBox="1"/>
          <p:nvPr/>
        </p:nvSpPr>
        <p:spPr>
          <a:xfrm>
            <a:off x="1632857" y="5312229"/>
            <a:ext cx="655247" cy="584775"/>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
        <p:nvSpPr>
          <p:cNvPr id="9" name="Rectangle 8"/>
          <p:cNvSpPr/>
          <p:nvPr/>
        </p:nvSpPr>
        <p:spPr>
          <a:xfrm>
            <a:off x="2917371" y="2155371"/>
            <a:ext cx="1828800" cy="6966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6785811" y="3540930"/>
            <a:ext cx="2213810" cy="336884"/>
          </a:xfrm>
          <a:prstGeom prst="rect">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78096" y="5312229"/>
            <a:ext cx="2022849" cy="584774"/>
          </a:xfrm>
          <a:prstGeom prst="rect">
            <a:avLst/>
          </a:prstGeom>
          <a:noFill/>
        </p:spPr>
        <p:txBody>
          <a:bodyPr wrap="square" rtlCol="0">
            <a:spAutoFit/>
          </a:bodyPr>
          <a:lstStyle/>
          <a:p>
            <a:r>
              <a:rPr lang="en-US" sz="3200" b="1" dirty="0" smtClean="0">
                <a:solidFill>
                  <a:srgbClr val="FF0000"/>
                </a:solidFill>
              </a:rPr>
              <a:t>“#</a:t>
            </a:r>
            <a:r>
              <a:rPr lang="en-US" sz="3200" b="1" dirty="0" err="1" smtClean="0">
                <a:solidFill>
                  <a:srgbClr val="FF0000"/>
                </a:solidFill>
              </a:rPr>
              <a:t>mytable</a:t>
            </a:r>
            <a:endParaRPr lang="en-US" sz="3200" b="1" dirty="0">
              <a:solidFill>
                <a:srgbClr val="FF0000"/>
              </a:solidFill>
            </a:endParaRPr>
          </a:p>
        </p:txBody>
      </p:sp>
      <p:sp>
        <p:nvSpPr>
          <p:cNvPr id="12" name="TextBox 11"/>
          <p:cNvSpPr txBox="1"/>
          <p:nvPr/>
        </p:nvSpPr>
        <p:spPr>
          <a:xfrm>
            <a:off x="4156363" y="5312229"/>
            <a:ext cx="1191545" cy="584775"/>
          </a:xfrm>
          <a:prstGeom prst="rect">
            <a:avLst/>
          </a:prstGeom>
          <a:noFill/>
        </p:spPr>
        <p:txBody>
          <a:bodyPr wrap="none" rtlCol="0">
            <a:spAutoFit/>
          </a:bodyPr>
          <a:lstStyle/>
          <a:p>
            <a:r>
              <a:rPr lang="en-US" sz="3200" b="1" dirty="0" err="1" smtClean="0">
                <a:solidFill>
                  <a:srgbClr val="FF0000"/>
                </a:solidFill>
              </a:rPr>
              <a:t>tr:last</a:t>
            </a:r>
            <a:endParaRPr lang="en-US" sz="3200" b="1" dirty="0">
              <a:solidFill>
                <a:srgbClr val="FF0000"/>
              </a:solidFill>
            </a:endParaRPr>
          </a:p>
        </p:txBody>
      </p:sp>
      <p:sp>
        <p:nvSpPr>
          <p:cNvPr id="13" name="TextBox 12"/>
          <p:cNvSpPr txBox="1"/>
          <p:nvPr/>
        </p:nvSpPr>
        <p:spPr>
          <a:xfrm>
            <a:off x="5407234" y="5321918"/>
            <a:ext cx="1630878" cy="584775"/>
          </a:xfrm>
          <a:prstGeom prst="rect">
            <a:avLst/>
          </a:prstGeom>
          <a:noFill/>
        </p:spPr>
        <p:txBody>
          <a:bodyPr wrap="square" rtlCol="0">
            <a:spAutoFit/>
          </a:bodyPr>
          <a:lstStyle/>
          <a:p>
            <a:r>
              <a:rPr lang="en-US" sz="3200" b="1" dirty="0" err="1" smtClean="0">
                <a:solidFill>
                  <a:srgbClr val="FF0000"/>
                </a:solidFill>
              </a:rPr>
              <a:t>td:eq</a:t>
            </a:r>
            <a:r>
              <a:rPr lang="en-US" sz="3200" b="1" dirty="0" smtClean="0">
                <a:solidFill>
                  <a:srgbClr val="FF0000"/>
                </a:solidFill>
              </a:rPr>
              <a:t>(1)</a:t>
            </a:r>
            <a:endParaRPr lang="en-US" sz="3200" b="1" dirty="0">
              <a:solidFill>
                <a:srgbClr val="FF0000"/>
              </a:solidFill>
            </a:endParaRPr>
          </a:p>
        </p:txBody>
      </p:sp>
      <p:sp>
        <p:nvSpPr>
          <p:cNvPr id="14" name="TextBox 13"/>
          <p:cNvSpPr txBox="1"/>
          <p:nvPr/>
        </p:nvSpPr>
        <p:spPr>
          <a:xfrm>
            <a:off x="6761022" y="5315114"/>
            <a:ext cx="711593" cy="584775"/>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Tree>
    <p:extLst>
      <p:ext uri="{BB962C8B-B14F-4D97-AF65-F5344CB8AC3E}">
        <p14:creationId xmlns:p14="http://schemas.microsoft.com/office/powerpoint/2010/main" val="4705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in the CCBC catalog</a:t>
            </a:r>
            <a:endParaRPr lang="en-US" dirty="0"/>
          </a:p>
        </p:txBody>
      </p:sp>
      <p:sp>
        <p:nvSpPr>
          <p:cNvPr id="3" name="Content Placeholder 2"/>
          <p:cNvSpPr>
            <a:spLocks noGrp="1"/>
          </p:cNvSpPr>
          <p:nvPr>
            <p:ph idx="1"/>
          </p:nvPr>
        </p:nvSpPr>
        <p:spPr/>
        <p:txBody>
          <a:bodyPr/>
          <a:lstStyle/>
          <a:p>
            <a:r>
              <a:rPr lang="en-US" dirty="0" smtClean="0"/>
              <a:t>Hide an Element</a:t>
            </a:r>
          </a:p>
          <a:p>
            <a:r>
              <a:rPr lang="en-US" dirty="0" smtClean="0"/>
              <a:t>Replace Text/HTML</a:t>
            </a:r>
          </a:p>
          <a:p>
            <a:r>
              <a:rPr lang="en-US" dirty="0" smtClean="0"/>
              <a:t>Form behavior</a:t>
            </a:r>
          </a:p>
          <a:p>
            <a:r>
              <a:rPr lang="en-US" dirty="0" smtClean="0"/>
              <a:t>Facet Interface</a:t>
            </a:r>
          </a:p>
          <a:p>
            <a:r>
              <a:rPr lang="en-US" dirty="0" smtClean="0"/>
              <a:t>AutoComplete</a:t>
            </a:r>
          </a:p>
          <a:p>
            <a:r>
              <a:rPr lang="en-US" dirty="0" smtClean="0"/>
              <a:t>‘Did you mean?’  (</a:t>
            </a:r>
            <a:r>
              <a:rPr lang="en-US" dirty="0" err="1" smtClean="0"/>
              <a:t>SpellChecker</a:t>
            </a:r>
            <a:r>
              <a:rPr lang="en-US" dirty="0" smtClean="0"/>
              <a:t>)</a:t>
            </a:r>
            <a:endParaRPr lang="en-US" dirty="0"/>
          </a:p>
        </p:txBody>
      </p:sp>
    </p:spTree>
    <p:extLst>
      <p:ext uri="{BB962C8B-B14F-4D97-AF65-F5344CB8AC3E}">
        <p14:creationId xmlns:p14="http://schemas.microsoft.com/office/powerpoint/2010/main" val="1448080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Hide an element (1)</a:t>
            </a:r>
            <a:endParaRPr lang="en-US" dirty="0"/>
          </a:p>
        </p:txBody>
      </p:sp>
      <p:pic>
        <p:nvPicPr>
          <p:cNvPr id="4" name="Content Placeholder 3"/>
          <p:cNvPicPr>
            <a:picLocks noGrp="1" noChangeAspect="1"/>
          </p:cNvPicPr>
          <p:nvPr>
            <p:ph idx="1"/>
          </p:nvPr>
        </p:nvPicPr>
        <p:blipFill>
          <a:blip r:embed="rId3"/>
          <a:stretch>
            <a:fillRect/>
          </a:stretch>
        </p:blipFill>
        <p:spPr>
          <a:xfrm>
            <a:off x="203200" y="1334868"/>
            <a:ext cx="5522252" cy="3859702"/>
          </a:xfrm>
          <a:prstGeom prst="rect">
            <a:avLst/>
          </a:prstGeom>
        </p:spPr>
      </p:pic>
      <p:pic>
        <p:nvPicPr>
          <p:cNvPr id="5" name="Content Placeholder 3"/>
          <p:cNvPicPr>
            <a:picLocks noChangeAspect="1"/>
          </p:cNvPicPr>
          <p:nvPr/>
        </p:nvPicPr>
        <p:blipFill>
          <a:blip r:embed="rId4"/>
          <a:stretch>
            <a:fillRect/>
          </a:stretch>
        </p:blipFill>
        <p:spPr>
          <a:xfrm>
            <a:off x="6229114" y="1334868"/>
            <a:ext cx="5759686" cy="2886936"/>
          </a:xfrm>
          <a:prstGeom prst="rect">
            <a:avLst/>
          </a:prstGeom>
        </p:spPr>
      </p:pic>
      <p:sp>
        <p:nvSpPr>
          <p:cNvPr id="3" name="Left Arrow 2"/>
          <p:cNvSpPr/>
          <p:nvPr/>
        </p:nvSpPr>
        <p:spPr>
          <a:xfrm>
            <a:off x="8039100" y="418306"/>
            <a:ext cx="1333500" cy="2095500"/>
          </a:xfrm>
          <a:prstGeom prst="leftArrow">
            <a:avLst>
              <a:gd name="adj1" fmla="val 5181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4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24757" y="-333982"/>
            <a:ext cx="9905998" cy="1478570"/>
          </a:xfrm>
        </p:spPr>
        <p:txBody>
          <a:bodyPr/>
          <a:lstStyle/>
          <a:p>
            <a:r>
              <a:rPr lang="en-US" dirty="0"/>
              <a:t>Hide an element </a:t>
            </a:r>
            <a:r>
              <a:rPr lang="en-US" dirty="0" smtClean="0"/>
              <a:t>(2)</a:t>
            </a:r>
            <a:endParaRPr lang="en-US" dirty="0"/>
          </a:p>
        </p:txBody>
      </p:sp>
      <p:sp>
        <p:nvSpPr>
          <p:cNvPr id="4" name="Rectangle 1"/>
          <p:cNvSpPr>
            <a:spLocks noGrp="1" noChangeArrowheads="1"/>
          </p:cNvSpPr>
          <p:nvPr>
            <p:ph idx="1"/>
          </p:nvPr>
        </p:nvSpPr>
        <p:spPr bwMode="auto">
          <a:xfrm>
            <a:off x="125536" y="592433"/>
            <a:ext cx="1204284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smtClean="0">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atin typeface="Calibri" panose="020F0502020204030204" pitchFamily="34" charset="0"/>
              </a:rPr>
              <a:t>* Target element in HTML to select: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rPr>
              <a:t>	&lt;span class="button" id="</a:t>
            </a:r>
            <a:r>
              <a:rPr kumimoji="0" lang="en-US" altLang="en-US" b="0" i="0" u="none" strike="noStrike" cap="none" normalizeH="0" baseline="0" dirty="0" err="1" smtClean="0">
                <a:ln>
                  <a:noFill/>
                </a:ln>
                <a:solidFill>
                  <a:schemeClr val="tx1"/>
                </a:solidFill>
                <a:effectLst/>
                <a:latin typeface="Calibri" panose="020F0502020204030204" pitchFamily="34" charset="0"/>
              </a:rPr>
              <a:t>holdthisitem</a:t>
            </a:r>
            <a:r>
              <a:rPr kumimoji="0" lang="en-US" altLang="en-US" b="0" i="0" u="none" strike="noStrike" cap="none" normalizeH="0" baseline="0" dirty="0" smtClean="0">
                <a:ln>
                  <a:noFill/>
                </a:ln>
                <a:solidFill>
                  <a:schemeClr val="tx1"/>
                </a:solidFill>
                <a:effectLst/>
                <a:latin typeface="Calibri" panose="020F0502020204030204" pitchFamily="34" charset="0"/>
              </a:rPr>
              <a:t>"&gt;……………..&lt;/span&gt;</a:t>
            </a:r>
            <a:r>
              <a:rPr kumimoji="0" lang="en-US" altLang="en-US" sz="3600" b="0" i="0" u="none" strike="noStrike" cap="none" normalizeH="0" baseline="0" dirty="0" smtClean="0">
                <a:ln>
                  <a:noFill/>
                </a:ln>
                <a:solidFill>
                  <a:schemeClr val="tx1"/>
                </a:solidFill>
                <a:effectLst/>
                <a:latin typeface="Calibri" panose="020F0502020204030204" pitchFamily="34" charset="0"/>
              </a:rPr>
              <a:t> </a:t>
            </a:r>
            <a:r>
              <a:rPr lang="en-US" altLang="en-US" dirty="0" smtClean="0">
                <a:latin typeface="Calibri" panose="020F0502020204030204" pitchFamily="34" charset="0"/>
              </a:rPr>
              <a:t>     </a:t>
            </a:r>
          </a:p>
          <a:p>
            <a:pPr marL="0" lvl="0" indent="0" eaLnBrk="0" fontAlgn="base" hangingPunct="0">
              <a:spcBef>
                <a:spcPct val="0"/>
              </a:spcBef>
              <a:spcAft>
                <a:spcPct val="0"/>
              </a:spcAft>
              <a:buNone/>
            </a:pPr>
            <a:r>
              <a:rPr lang="en-US" altLang="en-US" dirty="0" smtClean="0">
                <a:latin typeface="Calibri" panose="020F0502020204030204" pitchFamily="34" charset="0"/>
              </a:rPr>
              <a:t>		</a:t>
            </a: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4474723" y="5116749"/>
            <a:ext cx="2522783" cy="369332"/>
          </a:xfrm>
          <a:prstGeom prst="rect">
            <a:avLst/>
          </a:prstGeom>
          <a:noFill/>
        </p:spPr>
        <p:txBody>
          <a:bodyPr wrap="square" rtlCol="0">
            <a:spAutoFit/>
          </a:bodyPr>
          <a:lstStyle/>
          <a:p>
            <a:r>
              <a:rPr lang="en-US" dirty="0" smtClean="0"/>
              <a:t>   </a:t>
            </a:r>
            <a:endParaRPr lang="en-US" dirty="0"/>
          </a:p>
        </p:txBody>
      </p:sp>
      <p:sp>
        <p:nvSpPr>
          <p:cNvPr id="11" name="TextBox 10"/>
          <p:cNvSpPr txBox="1"/>
          <p:nvPr/>
        </p:nvSpPr>
        <p:spPr>
          <a:xfrm>
            <a:off x="317638" y="4297161"/>
            <a:ext cx="511679" cy="523220"/>
          </a:xfrm>
          <a:prstGeom prst="rect">
            <a:avLst/>
          </a:prstGeom>
          <a:noFill/>
        </p:spPr>
        <p:txBody>
          <a:bodyPr wrap="none" rtlCol="0">
            <a:spAutoFit/>
          </a:bodyPr>
          <a:lstStyle/>
          <a:p>
            <a:pPr lvl="0"/>
            <a:r>
              <a:rPr lang="en-US" altLang="en-US" sz="2800" dirty="0" smtClean="0">
                <a:latin typeface="Calibri" panose="020F0502020204030204" pitchFamily="34" charset="0"/>
              </a:rPr>
              <a:t>    </a:t>
            </a:r>
            <a:endParaRPr lang="en-US" dirty="0"/>
          </a:p>
        </p:txBody>
      </p:sp>
      <p:sp>
        <p:nvSpPr>
          <p:cNvPr id="12" name="TextBox 11"/>
          <p:cNvSpPr txBox="1"/>
          <p:nvPr/>
        </p:nvSpPr>
        <p:spPr>
          <a:xfrm>
            <a:off x="661482" y="4510980"/>
            <a:ext cx="184731" cy="369332"/>
          </a:xfrm>
          <a:prstGeom prst="rect">
            <a:avLst/>
          </a:prstGeom>
          <a:noFill/>
        </p:spPr>
        <p:txBody>
          <a:bodyPr wrap="none" rtlCol="0">
            <a:spAutoFit/>
          </a:bodyPr>
          <a:lstStyle/>
          <a:p>
            <a:endParaRPr lang="en-US" dirty="0"/>
          </a:p>
        </p:txBody>
      </p:sp>
      <p:sp>
        <p:nvSpPr>
          <p:cNvPr id="14" name="TextBox 13"/>
          <p:cNvSpPr txBox="1"/>
          <p:nvPr/>
        </p:nvSpPr>
        <p:spPr>
          <a:xfrm>
            <a:off x="661482" y="4792199"/>
            <a:ext cx="9688222" cy="1200329"/>
          </a:xfrm>
          <a:prstGeom prst="rect">
            <a:avLst/>
          </a:prstGeom>
          <a:noFill/>
        </p:spPr>
        <p:txBody>
          <a:bodyPr wrap="square" rtlCol="0">
            <a:spAutoFit/>
          </a:bodyPr>
          <a:lstStyle/>
          <a:p>
            <a:r>
              <a:rPr lang="en-US" sz="3600" b="1" dirty="0" smtClean="0">
                <a:solidFill>
                  <a:srgbClr val="FF0000"/>
                </a:solidFill>
              </a:rPr>
              <a:t>Or </a:t>
            </a:r>
          </a:p>
          <a:p>
            <a:r>
              <a:rPr lang="en-US" sz="3600" b="1" dirty="0" smtClean="0">
                <a:solidFill>
                  <a:srgbClr val="FF0000"/>
                </a:solidFill>
              </a:rPr>
              <a:t>$(“#</a:t>
            </a:r>
            <a:r>
              <a:rPr lang="en-US" sz="3600" b="1" dirty="0" err="1" smtClean="0">
                <a:solidFill>
                  <a:srgbClr val="FF0000"/>
                </a:solidFill>
              </a:rPr>
              <a:t>holdthisitem</a:t>
            </a:r>
            <a:r>
              <a:rPr lang="en-US" sz="3600" b="1" dirty="0" smtClean="0">
                <a:solidFill>
                  <a:srgbClr val="FF0000"/>
                </a:solidFill>
              </a:rPr>
              <a:t>”).</a:t>
            </a:r>
            <a:r>
              <a:rPr lang="en-US" sz="3600" b="1" dirty="0" err="1" smtClean="0">
                <a:solidFill>
                  <a:srgbClr val="FF0000"/>
                </a:solidFill>
              </a:rPr>
              <a:t>css</a:t>
            </a:r>
            <a:r>
              <a:rPr lang="en-US" sz="3600" b="1" dirty="0" smtClean="0">
                <a:solidFill>
                  <a:srgbClr val="FF0000"/>
                </a:solidFill>
              </a:rPr>
              <a:t>(‘</a:t>
            </a:r>
            <a:r>
              <a:rPr lang="en-US" sz="3600" b="1" dirty="0" err="1" smtClean="0">
                <a:solidFill>
                  <a:srgbClr val="FF0000"/>
                </a:solidFill>
              </a:rPr>
              <a:t>visibility’,’hidden</a:t>
            </a:r>
            <a:r>
              <a:rPr lang="en-US" sz="3600" b="1" dirty="0" smtClean="0">
                <a:solidFill>
                  <a:srgbClr val="FF0000"/>
                </a:solidFill>
              </a:rPr>
              <a:t>’);</a:t>
            </a:r>
            <a:endParaRPr lang="en-US" sz="3600" b="1" dirty="0">
              <a:solidFill>
                <a:srgbClr val="FF0000"/>
              </a:solidFill>
            </a:endParaRPr>
          </a:p>
        </p:txBody>
      </p:sp>
      <p:sp>
        <p:nvSpPr>
          <p:cNvPr id="2" name="TextBox 1"/>
          <p:cNvSpPr txBox="1"/>
          <p:nvPr/>
        </p:nvSpPr>
        <p:spPr>
          <a:xfrm>
            <a:off x="125536" y="2500648"/>
            <a:ext cx="11652920" cy="2369880"/>
          </a:xfrm>
          <a:prstGeom prst="rect">
            <a:avLst/>
          </a:prstGeom>
          <a:noFill/>
        </p:spPr>
        <p:txBody>
          <a:bodyPr wrap="square" rtlCol="0">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2800" dirty="0" smtClean="0">
                <a:latin typeface="Calibri" panose="020F0502020204030204" pitchFamily="34" charset="0"/>
              </a:rPr>
              <a:t>jQuery :</a:t>
            </a:r>
          </a:p>
          <a:p>
            <a:pPr marL="285750" lvl="0" indent="-285750" eaLnBrk="0" fontAlgn="base" hangingPunct="0">
              <a:spcBef>
                <a:spcPct val="0"/>
              </a:spcBef>
              <a:spcAft>
                <a:spcPct val="0"/>
              </a:spcAft>
              <a:buFont typeface="Arial" panose="020B0604020202020204" pitchFamily="34" charset="0"/>
              <a:buChar char="•"/>
            </a:pPr>
            <a:endParaRPr lang="en-US" altLang="en-US" sz="2800" dirty="0">
              <a:latin typeface="Calibri" panose="020F0502020204030204" pitchFamily="34" charset="0"/>
            </a:endParaRPr>
          </a:p>
          <a:p>
            <a:pPr eaLnBrk="0" fontAlgn="base" hangingPunct="0">
              <a:spcBef>
                <a:spcPct val="0"/>
              </a:spcBef>
              <a:spcAft>
                <a:spcPct val="0"/>
              </a:spcAft>
            </a:pPr>
            <a:r>
              <a:rPr lang="en-US" altLang="en-US" sz="2800" dirty="0" smtClean="0">
                <a:latin typeface="Calibri" panose="020F0502020204030204" pitchFamily="34" charset="0"/>
              </a:rPr>
              <a:t>      </a:t>
            </a:r>
            <a:r>
              <a:rPr lang="en-US" altLang="en-US" sz="2800" dirty="0" err="1" smtClean="0">
                <a:latin typeface="Calibri" panose="020F0502020204030204" pitchFamily="34" charset="0"/>
              </a:rPr>
              <a:t>var</a:t>
            </a:r>
            <a:r>
              <a:rPr lang="en-US" altLang="en-US" sz="2800" dirty="0" smtClean="0">
                <a:latin typeface="Calibri" panose="020F0502020204030204" pitchFamily="34" charset="0"/>
              </a:rPr>
              <a:t> </a:t>
            </a:r>
            <a:r>
              <a:rPr lang="en-US" altLang="en-US" sz="2800" dirty="0" err="1">
                <a:latin typeface="Calibri" panose="020F0502020204030204" pitchFamily="34" charset="0"/>
              </a:rPr>
              <a:t>targetbutton</a:t>
            </a:r>
            <a:r>
              <a:rPr lang="en-US" altLang="en-US" sz="2800" dirty="0">
                <a:latin typeface="Calibri" panose="020F0502020204030204" pitchFamily="34" charset="0"/>
              </a:rPr>
              <a:t>= $("span[id='</a:t>
            </a:r>
            <a:r>
              <a:rPr lang="en-US" altLang="en-US" sz="2800" dirty="0" err="1">
                <a:latin typeface="Calibri" panose="020F0502020204030204" pitchFamily="34" charset="0"/>
              </a:rPr>
              <a:t>holdthisitem</a:t>
            </a:r>
            <a:r>
              <a:rPr lang="en-US" altLang="en-US" sz="2800" dirty="0" smtClean="0">
                <a:latin typeface="Calibri" panose="020F0502020204030204" pitchFamily="34" charset="0"/>
              </a:rPr>
              <a:t>']");</a:t>
            </a:r>
          </a:p>
          <a:p>
            <a:pPr lvl="0" eaLnBrk="0" fontAlgn="base" hangingPunct="0">
              <a:spcBef>
                <a:spcPct val="0"/>
              </a:spcBef>
              <a:spcAft>
                <a:spcPct val="0"/>
              </a:spcAft>
            </a:pPr>
            <a:r>
              <a:rPr lang="en-US" altLang="en-US" sz="2800" dirty="0" smtClean="0">
                <a:latin typeface="Calibri" panose="020F0502020204030204" pitchFamily="34" charset="0"/>
              </a:rPr>
              <a:t>      targetbutton.css</a:t>
            </a:r>
            <a:r>
              <a:rPr lang="en-US" altLang="en-US" sz="2800" dirty="0">
                <a:latin typeface="Calibri" panose="020F0502020204030204" pitchFamily="34" charset="0"/>
              </a:rPr>
              <a:t>('</a:t>
            </a:r>
            <a:r>
              <a:rPr lang="en-US" altLang="en-US" sz="2800" dirty="0" err="1">
                <a:latin typeface="Calibri" panose="020F0502020204030204" pitchFamily="34" charset="0"/>
              </a:rPr>
              <a:t>visibility','hidden</a:t>
            </a:r>
            <a:r>
              <a:rPr lang="en-US" altLang="en-US" sz="2800" dirty="0">
                <a:latin typeface="Calibri" panose="020F0502020204030204" pitchFamily="34" charset="0"/>
              </a:rPr>
              <a:t>');</a:t>
            </a:r>
            <a:endParaRPr lang="en-US" sz="2800" dirty="0"/>
          </a:p>
          <a:p>
            <a:pPr eaLnBrk="0" fontAlgn="base" hangingPunct="0">
              <a:spcBef>
                <a:spcPct val="0"/>
              </a:spcBef>
              <a:spcAft>
                <a:spcPct val="0"/>
              </a:spcAft>
            </a:pPr>
            <a:endParaRPr lang="en-US" dirty="0"/>
          </a:p>
          <a:p>
            <a:pPr marL="285750" lvl="0" indent="-285750" eaLnBrk="0" fontAlgn="base" hangingPunct="0">
              <a:spcBef>
                <a:spcPct val="0"/>
              </a:spcBef>
              <a:spcAft>
                <a:spcPct val="0"/>
              </a:spcAft>
              <a:buFont typeface="Arial" panose="020B0604020202020204" pitchFamily="34" charset="0"/>
              <a:buChar char="•"/>
            </a:pPr>
            <a:endParaRPr lang="en-US" altLang="en-US" dirty="0">
              <a:latin typeface="Calibri" panose="020F0502020204030204" pitchFamily="34" charset="0"/>
            </a:endParaRPr>
          </a:p>
        </p:txBody>
      </p:sp>
    </p:spTree>
    <p:extLst>
      <p:ext uri="{BB962C8B-B14F-4D97-AF65-F5344CB8AC3E}">
        <p14:creationId xmlns:p14="http://schemas.microsoft.com/office/powerpoint/2010/main" val="14373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8451" y="4805464"/>
            <a:ext cx="8719517" cy="369332"/>
          </a:xfrm>
          <a:prstGeom prst="rect">
            <a:avLst/>
          </a:prstGeom>
          <a:solidFill>
            <a:srgbClr val="FF0000"/>
          </a:solidFill>
        </p:spPr>
        <p:txBody>
          <a:bodyPr wrap="square" rtlCol="0">
            <a:spAutoFit/>
          </a:bodyPr>
          <a:lstStyle/>
          <a:p>
            <a:r>
              <a:rPr lang="en-US" dirty="0" smtClean="0"/>
              <a:t>                                                                                                                                                               </a:t>
            </a:r>
            <a:endParaRPr lang="en-US" dirty="0"/>
          </a:p>
        </p:txBody>
      </p:sp>
      <p:sp>
        <p:nvSpPr>
          <p:cNvPr id="2" name="Title 1"/>
          <p:cNvSpPr>
            <a:spLocks noGrp="1"/>
          </p:cNvSpPr>
          <p:nvPr>
            <p:ph type="title"/>
          </p:nvPr>
        </p:nvSpPr>
        <p:spPr/>
        <p:txBody>
          <a:bodyPr/>
          <a:lstStyle/>
          <a:p>
            <a:r>
              <a:rPr lang="en-US" dirty="0"/>
              <a:t>Replace a Text/HTML </a:t>
            </a:r>
            <a:r>
              <a:rPr lang="en-US" dirty="0" smtClean="0"/>
              <a:t>(1)</a:t>
            </a:r>
            <a:endParaRPr lang="en-US" dirty="0"/>
          </a:p>
        </p:txBody>
      </p:sp>
      <p:sp>
        <p:nvSpPr>
          <p:cNvPr id="3" name="TextBox 2"/>
          <p:cNvSpPr txBox="1"/>
          <p:nvPr/>
        </p:nvSpPr>
        <p:spPr>
          <a:xfrm>
            <a:off x="1892300" y="6400800"/>
            <a:ext cx="5989653" cy="369332"/>
          </a:xfrm>
          <a:prstGeom prst="rect">
            <a:avLst/>
          </a:prstGeom>
          <a:noFill/>
        </p:spPr>
        <p:txBody>
          <a:bodyPr wrap="none" rtlCol="0">
            <a:spAutoFit/>
          </a:bodyPr>
          <a:lstStyle/>
          <a:p>
            <a:r>
              <a:rPr lang="en-US" dirty="0" smtClean="0"/>
              <a:t> - Changed the status from ‘Check Shelves’ to ‘At Reserve Desk’.</a:t>
            </a:r>
            <a:endParaRPr lang="en-US" dirty="0"/>
          </a:p>
        </p:txBody>
      </p:sp>
      <p:pic>
        <p:nvPicPr>
          <p:cNvPr id="6" name="Picture 5"/>
          <p:cNvPicPr>
            <a:picLocks noChangeAspect="1"/>
          </p:cNvPicPr>
          <p:nvPr/>
        </p:nvPicPr>
        <p:blipFill>
          <a:blip r:embed="rId3"/>
          <a:stretch>
            <a:fillRect/>
          </a:stretch>
        </p:blipFill>
        <p:spPr>
          <a:xfrm>
            <a:off x="642917" y="926306"/>
            <a:ext cx="10275051" cy="4715737"/>
          </a:xfrm>
          <a:prstGeom prst="rect">
            <a:avLst/>
          </a:prstGeom>
        </p:spPr>
      </p:pic>
      <p:sp>
        <p:nvSpPr>
          <p:cNvPr id="8" name="TextBox 7"/>
          <p:cNvSpPr txBox="1"/>
          <p:nvPr/>
        </p:nvSpPr>
        <p:spPr>
          <a:xfrm>
            <a:off x="2198450" y="4776280"/>
            <a:ext cx="8719517" cy="369332"/>
          </a:xfrm>
          <a:prstGeom prst="rect">
            <a:avLst/>
          </a:prstGeom>
          <a:solidFill>
            <a:srgbClr val="FF0000">
              <a:alpha val="42000"/>
            </a:srgbClr>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4599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3100" y="-533400"/>
            <a:ext cx="10183811" cy="1790700"/>
          </a:xfrm>
        </p:spPr>
        <p:txBody>
          <a:bodyPr/>
          <a:lstStyle/>
          <a:p>
            <a:r>
              <a:rPr lang="en-US" dirty="0"/>
              <a:t>Replace a Text/HTML </a:t>
            </a:r>
            <a:r>
              <a:rPr lang="en-US" dirty="0" smtClean="0"/>
              <a:t>(1-1)</a:t>
            </a:r>
            <a:endParaRPr lang="en-US" dirty="0"/>
          </a:p>
        </p:txBody>
      </p:sp>
      <p:sp>
        <p:nvSpPr>
          <p:cNvPr id="3" name="Content Placeholder 2"/>
          <p:cNvSpPr>
            <a:spLocks noGrp="1"/>
          </p:cNvSpPr>
          <p:nvPr>
            <p:ph idx="1"/>
          </p:nvPr>
        </p:nvSpPr>
        <p:spPr>
          <a:xfrm>
            <a:off x="0" y="101600"/>
            <a:ext cx="12280900" cy="6553200"/>
          </a:xfrm>
        </p:spPr>
        <p:txBody>
          <a:bodyPr>
            <a:normAutofit fontScale="40000" lnSpcReduction="20000"/>
          </a:bodyPr>
          <a:lstStyle/>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r>
              <a:rPr lang="en-US" dirty="0"/>
              <a:t>	</a:t>
            </a:r>
            <a:r>
              <a:rPr lang="en-US" sz="5600" dirty="0">
                <a:solidFill>
                  <a:schemeClr val="tx1">
                    <a:lumMod val="95000"/>
                  </a:schemeClr>
                </a:solidFill>
              </a:rPr>
              <a:t>//</a:t>
            </a:r>
            <a:r>
              <a:rPr lang="en-US" sz="5600" dirty="0" smtClean="0">
                <a:solidFill>
                  <a:schemeClr val="tx1">
                    <a:lumMod val="95000"/>
                  </a:schemeClr>
                </a:solidFill>
              </a:rPr>
              <a:t>this code works for bib_display.html</a:t>
            </a:r>
            <a:endParaRPr lang="en-US" sz="5600" dirty="0">
              <a:solidFill>
                <a:schemeClr val="tx1">
                  <a:lumMod val="95000"/>
                </a:schemeClr>
              </a:solidFill>
            </a:endParaRPr>
          </a:p>
          <a:p>
            <a:pPr marL="0" indent="0">
              <a:spcBef>
                <a:spcPts val="0"/>
              </a:spcBef>
              <a:buNone/>
            </a:pPr>
            <a:r>
              <a:rPr lang="en-US" sz="5600" dirty="0">
                <a:solidFill>
                  <a:schemeClr val="tx1">
                    <a:lumMod val="95000"/>
                  </a:schemeClr>
                </a:solidFill>
              </a:rPr>
              <a:t>	</a:t>
            </a:r>
            <a:r>
              <a:rPr lang="en-US" sz="5600" dirty="0" err="1">
                <a:solidFill>
                  <a:schemeClr val="tx1">
                    <a:lumMod val="95000"/>
                  </a:schemeClr>
                </a:solidFill>
              </a:rPr>
              <a:t>var</a:t>
            </a:r>
            <a:r>
              <a:rPr lang="en-US" sz="5600" dirty="0">
                <a:solidFill>
                  <a:schemeClr val="tx1">
                    <a:lumMod val="95000"/>
                  </a:schemeClr>
                </a:solidFill>
              </a:rPr>
              <a:t> </a:t>
            </a:r>
            <a:r>
              <a:rPr lang="en-US" sz="5600" dirty="0" err="1">
                <a:solidFill>
                  <a:schemeClr val="tx1">
                    <a:lumMod val="95000"/>
                  </a:schemeClr>
                </a:solidFill>
              </a:rPr>
              <a:t>itemTrs</a:t>
            </a:r>
            <a:r>
              <a:rPr lang="en-US" sz="5600" dirty="0">
                <a:solidFill>
                  <a:schemeClr val="tx1">
                    <a:lumMod val="95000"/>
                  </a:schemeClr>
                </a:solidFill>
              </a:rPr>
              <a:t> = $(".</a:t>
            </a:r>
            <a:r>
              <a:rPr lang="en-US" sz="5600" dirty="0" err="1">
                <a:solidFill>
                  <a:schemeClr val="tx1">
                    <a:lumMod val="95000"/>
                  </a:schemeClr>
                </a:solidFill>
              </a:rPr>
              <a:t>bibDisplayItemsMain</a:t>
            </a:r>
            <a:r>
              <a:rPr lang="en-US" sz="5600" dirty="0">
                <a:solidFill>
                  <a:schemeClr val="tx1">
                    <a:lumMod val="95000"/>
                  </a:schemeClr>
                </a:solidFill>
              </a:rPr>
              <a:t> </a:t>
            </a:r>
            <a:r>
              <a:rPr lang="en-US" sz="5600" dirty="0" err="1">
                <a:solidFill>
                  <a:schemeClr val="tx1">
                    <a:lumMod val="95000"/>
                  </a:schemeClr>
                </a:solidFill>
              </a:rPr>
              <a:t>tr.bibItemsEntry</a:t>
            </a:r>
            <a:r>
              <a:rPr lang="en-US" sz="5600" dirty="0">
                <a:solidFill>
                  <a:schemeClr val="tx1">
                    <a:lumMod val="95000"/>
                  </a:schemeClr>
                </a:solidFill>
              </a:rPr>
              <a:t>");</a:t>
            </a:r>
          </a:p>
          <a:p>
            <a:pPr marL="0" indent="0">
              <a:spcBef>
                <a:spcPts val="0"/>
              </a:spcBef>
              <a:buNone/>
            </a:pPr>
            <a:r>
              <a:rPr lang="en-US" sz="5600" dirty="0">
                <a:solidFill>
                  <a:schemeClr val="tx1">
                    <a:lumMod val="95000"/>
                  </a:schemeClr>
                </a:solidFill>
              </a:rPr>
              <a:t>	if(</a:t>
            </a:r>
            <a:r>
              <a:rPr lang="en-US" sz="5600" dirty="0" err="1">
                <a:solidFill>
                  <a:schemeClr val="tx1">
                    <a:lumMod val="95000"/>
                  </a:schemeClr>
                </a:solidFill>
              </a:rPr>
              <a:t>itemTrs.length</a:t>
            </a:r>
            <a:r>
              <a:rPr lang="en-US" sz="5600" dirty="0">
                <a:solidFill>
                  <a:schemeClr val="tx1">
                    <a:lumMod val="95000"/>
                  </a:schemeClr>
                </a:solidFill>
              </a:rPr>
              <a:t> &gt;0</a:t>
            </a:r>
            <a:r>
              <a:rPr lang="en-US" sz="5600" dirty="0" smtClean="0">
                <a:solidFill>
                  <a:schemeClr val="tx1">
                    <a:lumMod val="95000"/>
                  </a:schemeClr>
                </a:solidFill>
              </a:rPr>
              <a:t>)</a:t>
            </a:r>
            <a:r>
              <a:rPr lang="en-US" sz="5600" dirty="0">
                <a:solidFill>
                  <a:schemeClr val="tx1">
                    <a:lumMod val="95000"/>
                  </a:schemeClr>
                </a:solidFill>
              </a:rPr>
              <a:t> {</a:t>
            </a:r>
          </a:p>
          <a:p>
            <a:pPr marL="0" indent="0">
              <a:spcBef>
                <a:spcPts val="0"/>
              </a:spcBef>
              <a:buNone/>
            </a:pPr>
            <a:r>
              <a:rPr lang="en-US" sz="5600" dirty="0">
                <a:solidFill>
                  <a:schemeClr val="tx1">
                    <a:lumMod val="95000"/>
                  </a:schemeClr>
                </a:solidFill>
              </a:rPr>
              <a:t>	</a:t>
            </a:r>
            <a:r>
              <a:rPr lang="en-US" sz="5600" dirty="0" smtClean="0">
                <a:solidFill>
                  <a:schemeClr val="tx1">
                    <a:lumMod val="95000"/>
                  </a:schemeClr>
                </a:solidFill>
              </a:rPr>
              <a:t>	</a:t>
            </a:r>
            <a:r>
              <a:rPr lang="en-US" sz="5600" dirty="0" err="1" smtClean="0">
                <a:solidFill>
                  <a:schemeClr val="tx1">
                    <a:lumMod val="95000"/>
                  </a:schemeClr>
                </a:solidFill>
              </a:rPr>
              <a:t>var</a:t>
            </a:r>
            <a:r>
              <a:rPr lang="en-US" sz="5600" dirty="0" smtClean="0">
                <a:solidFill>
                  <a:schemeClr val="tx1">
                    <a:lumMod val="95000"/>
                  </a:schemeClr>
                </a:solidFill>
              </a:rPr>
              <a:t> </a:t>
            </a:r>
            <a:r>
              <a:rPr lang="en-US" sz="5600" dirty="0" err="1">
                <a:solidFill>
                  <a:schemeClr val="tx1">
                    <a:lumMod val="95000"/>
                  </a:schemeClr>
                </a:solidFill>
              </a:rPr>
              <a:t>itemLocation</a:t>
            </a:r>
            <a:r>
              <a:rPr lang="en-US" sz="5600" dirty="0">
                <a:solidFill>
                  <a:schemeClr val="tx1">
                    <a:lumMod val="95000"/>
                  </a:schemeClr>
                </a:solidFill>
              </a:rPr>
              <a:t> = </a:t>
            </a:r>
            <a:r>
              <a:rPr lang="en-US" sz="5600" dirty="0" smtClean="0">
                <a:solidFill>
                  <a:schemeClr val="tx1">
                    <a:lumMod val="95000"/>
                  </a:schemeClr>
                </a:solidFill>
              </a:rPr>
              <a:t>"";</a:t>
            </a:r>
            <a:r>
              <a:rPr lang="en-US" sz="5600" dirty="0">
                <a:solidFill>
                  <a:schemeClr val="tx1">
                    <a:lumMod val="95000"/>
                  </a:schemeClr>
                </a:solidFill>
              </a:rPr>
              <a:t>	</a:t>
            </a:r>
            <a:endParaRPr lang="en-US" sz="5600" dirty="0" smtClean="0">
              <a:solidFill>
                <a:schemeClr val="tx1">
                  <a:lumMod val="95000"/>
                </a:schemeClr>
              </a:solidFill>
            </a:endParaRPr>
          </a:p>
          <a:p>
            <a:pPr marL="0" indent="0">
              <a:spcBef>
                <a:spcPts val="0"/>
              </a:spcBef>
              <a:buNone/>
            </a:pPr>
            <a:r>
              <a:rPr lang="en-US" sz="5600" dirty="0">
                <a:solidFill>
                  <a:schemeClr val="tx1">
                    <a:lumMod val="95000"/>
                  </a:schemeClr>
                </a:solidFill>
              </a:rPr>
              <a:t>	</a:t>
            </a:r>
            <a:r>
              <a:rPr lang="en-US" sz="5600" dirty="0" smtClean="0">
                <a:solidFill>
                  <a:schemeClr val="tx1">
                    <a:lumMod val="95000"/>
                  </a:schemeClr>
                </a:solidFill>
              </a:rPr>
              <a:t>	</a:t>
            </a:r>
            <a:r>
              <a:rPr lang="en-US" sz="5600" dirty="0" err="1" smtClean="0">
                <a:solidFill>
                  <a:schemeClr val="tx1">
                    <a:lumMod val="95000"/>
                  </a:schemeClr>
                </a:solidFill>
              </a:rPr>
              <a:t>var</a:t>
            </a:r>
            <a:r>
              <a:rPr lang="en-US" sz="5600" dirty="0" smtClean="0">
                <a:solidFill>
                  <a:schemeClr val="tx1">
                    <a:lumMod val="95000"/>
                  </a:schemeClr>
                </a:solidFill>
              </a:rPr>
              <a:t> </a:t>
            </a:r>
            <a:r>
              <a:rPr lang="en-US" sz="5600" dirty="0" err="1">
                <a:solidFill>
                  <a:schemeClr val="tx1">
                    <a:lumMod val="95000"/>
                  </a:schemeClr>
                </a:solidFill>
              </a:rPr>
              <a:t>itemStatus</a:t>
            </a:r>
            <a:r>
              <a:rPr lang="en-US" sz="5600" dirty="0">
                <a:solidFill>
                  <a:schemeClr val="tx1">
                    <a:lumMod val="95000"/>
                  </a:schemeClr>
                </a:solidFill>
              </a:rPr>
              <a:t> = "";</a:t>
            </a:r>
          </a:p>
          <a:p>
            <a:pPr marL="0" indent="0">
              <a:spcBef>
                <a:spcPts val="0"/>
              </a:spcBef>
              <a:buNone/>
            </a:pPr>
            <a:r>
              <a:rPr lang="en-US" sz="5600" dirty="0">
                <a:solidFill>
                  <a:schemeClr val="tx1">
                    <a:lumMod val="95000"/>
                  </a:schemeClr>
                </a:solidFill>
              </a:rPr>
              <a:t>		for(k=0;k&lt;</a:t>
            </a:r>
            <a:r>
              <a:rPr lang="en-US" sz="5600" dirty="0" err="1">
                <a:solidFill>
                  <a:schemeClr val="tx1">
                    <a:lumMod val="95000"/>
                  </a:schemeClr>
                </a:solidFill>
              </a:rPr>
              <a:t>itemTrs.length;k</a:t>
            </a:r>
            <a:r>
              <a:rPr lang="en-US" sz="5600" dirty="0" smtClean="0">
                <a:solidFill>
                  <a:schemeClr val="tx1">
                    <a:lumMod val="95000"/>
                  </a:schemeClr>
                </a:solidFill>
              </a:rPr>
              <a:t>++)</a:t>
            </a:r>
            <a:r>
              <a:rPr lang="en-US" sz="5600" dirty="0">
                <a:solidFill>
                  <a:schemeClr val="tx1">
                    <a:lumMod val="95000"/>
                  </a:schemeClr>
                </a:solidFill>
              </a:rPr>
              <a:t> {</a:t>
            </a:r>
          </a:p>
          <a:p>
            <a:pPr marL="0" indent="0">
              <a:spcBef>
                <a:spcPts val="0"/>
              </a:spcBef>
              <a:buNone/>
            </a:pPr>
            <a:r>
              <a:rPr lang="en-US" sz="5600" dirty="0">
                <a:solidFill>
                  <a:schemeClr val="tx1">
                    <a:lumMod val="95000"/>
                  </a:schemeClr>
                </a:solidFill>
              </a:rPr>
              <a:t>			</a:t>
            </a:r>
            <a:r>
              <a:rPr lang="en-US" sz="5600" dirty="0" err="1" smtClean="0">
                <a:solidFill>
                  <a:schemeClr val="tx1">
                    <a:lumMod val="95000"/>
                  </a:schemeClr>
                </a:solidFill>
              </a:rPr>
              <a:t>itemLocation</a:t>
            </a:r>
            <a:r>
              <a:rPr lang="en-US" sz="5600" dirty="0" smtClean="0">
                <a:solidFill>
                  <a:schemeClr val="tx1">
                    <a:lumMod val="95000"/>
                  </a:schemeClr>
                </a:solidFill>
              </a:rPr>
              <a:t> </a:t>
            </a:r>
            <a:r>
              <a:rPr lang="en-US" sz="5600" dirty="0">
                <a:solidFill>
                  <a:schemeClr val="tx1">
                    <a:lumMod val="95000"/>
                  </a:schemeClr>
                </a:solidFill>
              </a:rPr>
              <a:t>= $(".</a:t>
            </a:r>
            <a:r>
              <a:rPr lang="en-US" sz="5600" dirty="0" err="1">
                <a:solidFill>
                  <a:schemeClr val="tx1">
                    <a:lumMod val="95000"/>
                  </a:schemeClr>
                </a:solidFill>
              </a:rPr>
              <a:t>bibDisplayItemsMain</a:t>
            </a:r>
            <a:r>
              <a:rPr lang="en-US" sz="5600" dirty="0">
                <a:solidFill>
                  <a:schemeClr val="tx1">
                    <a:lumMod val="95000"/>
                  </a:schemeClr>
                </a:solidFill>
              </a:rPr>
              <a:t> </a:t>
            </a:r>
            <a:r>
              <a:rPr lang="en-US" sz="5600" dirty="0" err="1">
                <a:solidFill>
                  <a:schemeClr val="tx1">
                    <a:lumMod val="95000"/>
                  </a:schemeClr>
                </a:solidFill>
              </a:rPr>
              <a:t>tr.bibItemsEntry:eq</a:t>
            </a:r>
            <a:r>
              <a:rPr lang="en-US" sz="5600" dirty="0">
                <a:solidFill>
                  <a:schemeClr val="tx1">
                    <a:lumMod val="95000"/>
                  </a:schemeClr>
                </a:solidFill>
              </a:rPr>
              <a:t>(" + k + ") </a:t>
            </a:r>
            <a:r>
              <a:rPr lang="en-US" sz="5600" dirty="0" err="1">
                <a:solidFill>
                  <a:schemeClr val="tx1">
                    <a:lumMod val="95000"/>
                  </a:schemeClr>
                </a:solidFill>
              </a:rPr>
              <a:t>td:eq</a:t>
            </a:r>
            <a:r>
              <a:rPr lang="en-US" sz="5600" dirty="0">
                <a:solidFill>
                  <a:schemeClr val="tx1">
                    <a:lumMod val="95000"/>
                  </a:schemeClr>
                </a:solidFill>
              </a:rPr>
              <a:t>(0)").text();</a:t>
            </a:r>
          </a:p>
          <a:p>
            <a:pPr marL="0" indent="0">
              <a:spcBef>
                <a:spcPts val="0"/>
              </a:spcBef>
              <a:buNone/>
            </a:pPr>
            <a:r>
              <a:rPr lang="en-US" sz="5600" dirty="0">
                <a:solidFill>
                  <a:schemeClr val="tx1">
                    <a:lumMod val="95000"/>
                  </a:schemeClr>
                </a:solidFill>
              </a:rPr>
              <a:t>			</a:t>
            </a:r>
            <a:r>
              <a:rPr lang="en-US" sz="5600" dirty="0" err="1">
                <a:solidFill>
                  <a:schemeClr val="tx1">
                    <a:lumMod val="95000"/>
                  </a:schemeClr>
                </a:solidFill>
              </a:rPr>
              <a:t>itemStatus</a:t>
            </a:r>
            <a:r>
              <a:rPr lang="en-US" sz="5600" dirty="0">
                <a:solidFill>
                  <a:schemeClr val="tx1">
                    <a:lumMod val="95000"/>
                  </a:schemeClr>
                </a:solidFill>
              </a:rPr>
              <a:t> = $(".</a:t>
            </a:r>
            <a:r>
              <a:rPr lang="en-US" sz="5600" dirty="0" err="1">
                <a:solidFill>
                  <a:schemeClr val="tx1">
                    <a:lumMod val="95000"/>
                  </a:schemeClr>
                </a:solidFill>
              </a:rPr>
              <a:t>bibDisplayItemsMain</a:t>
            </a:r>
            <a:r>
              <a:rPr lang="en-US" sz="5600" dirty="0">
                <a:solidFill>
                  <a:schemeClr val="tx1">
                    <a:lumMod val="95000"/>
                  </a:schemeClr>
                </a:solidFill>
              </a:rPr>
              <a:t> </a:t>
            </a:r>
            <a:r>
              <a:rPr lang="en-US" sz="5600" dirty="0" err="1">
                <a:solidFill>
                  <a:schemeClr val="tx1">
                    <a:lumMod val="95000"/>
                  </a:schemeClr>
                </a:solidFill>
              </a:rPr>
              <a:t>tr.bibItemsEntry:eq</a:t>
            </a:r>
            <a:r>
              <a:rPr lang="en-US" sz="5600" dirty="0">
                <a:solidFill>
                  <a:schemeClr val="tx1">
                    <a:lumMod val="95000"/>
                  </a:schemeClr>
                </a:solidFill>
              </a:rPr>
              <a:t>(" + k + ") </a:t>
            </a:r>
            <a:r>
              <a:rPr lang="en-US" sz="5600" dirty="0" err="1">
                <a:solidFill>
                  <a:schemeClr val="tx1">
                    <a:lumMod val="95000"/>
                  </a:schemeClr>
                </a:solidFill>
              </a:rPr>
              <a:t>td:eq</a:t>
            </a:r>
            <a:r>
              <a:rPr lang="en-US" sz="5600" dirty="0">
                <a:solidFill>
                  <a:schemeClr val="tx1">
                    <a:lumMod val="95000"/>
                  </a:schemeClr>
                </a:solidFill>
              </a:rPr>
              <a:t>(2)").text</a:t>
            </a:r>
            <a:r>
              <a:rPr lang="en-US" sz="5600" dirty="0" smtClean="0">
                <a:solidFill>
                  <a:schemeClr val="tx1">
                    <a:lumMod val="95000"/>
                  </a:schemeClr>
                </a:solidFill>
              </a:rPr>
              <a:t>();</a:t>
            </a:r>
            <a:endParaRPr lang="en-US" sz="5600" dirty="0">
              <a:solidFill>
                <a:schemeClr val="tx1">
                  <a:lumMod val="95000"/>
                </a:schemeClr>
              </a:solidFill>
            </a:endParaRPr>
          </a:p>
          <a:p>
            <a:pPr marL="0" indent="0">
              <a:spcBef>
                <a:spcPts val="0"/>
              </a:spcBef>
              <a:buNone/>
            </a:pPr>
            <a:r>
              <a:rPr lang="en-US" sz="5600" dirty="0">
                <a:solidFill>
                  <a:schemeClr val="tx1">
                    <a:lumMod val="95000"/>
                  </a:schemeClr>
                </a:solidFill>
              </a:rPr>
              <a:t>			if(</a:t>
            </a:r>
            <a:r>
              <a:rPr lang="en-US" sz="5600" dirty="0" err="1">
                <a:solidFill>
                  <a:schemeClr val="tx1">
                    <a:lumMod val="95000"/>
                  </a:schemeClr>
                </a:solidFill>
              </a:rPr>
              <a:t>itemStatus.indexOf</a:t>
            </a:r>
            <a:r>
              <a:rPr lang="en-US" sz="5600" dirty="0">
                <a:solidFill>
                  <a:schemeClr val="tx1">
                    <a:lumMod val="95000"/>
                  </a:schemeClr>
                </a:solidFill>
              </a:rPr>
              <a:t>("CHECK") &gt; 0 || </a:t>
            </a:r>
            <a:r>
              <a:rPr lang="en-US" sz="5600" dirty="0" err="1">
                <a:solidFill>
                  <a:schemeClr val="tx1">
                    <a:lumMod val="95000"/>
                  </a:schemeClr>
                </a:solidFill>
              </a:rPr>
              <a:t>itemStatus.indexOf</a:t>
            </a:r>
            <a:r>
              <a:rPr lang="en-US" sz="5600" dirty="0">
                <a:solidFill>
                  <a:schemeClr val="tx1">
                    <a:lumMod val="95000"/>
                  </a:schemeClr>
                </a:solidFill>
              </a:rPr>
              <a:t>("ON") &gt; 0)</a:t>
            </a:r>
          </a:p>
          <a:p>
            <a:pPr marL="0" indent="0">
              <a:spcBef>
                <a:spcPts val="0"/>
              </a:spcBef>
              <a:buNone/>
            </a:pPr>
            <a:r>
              <a:rPr lang="en-US" sz="5600" dirty="0">
                <a:solidFill>
                  <a:schemeClr val="tx1">
                    <a:lumMod val="95000"/>
                  </a:schemeClr>
                </a:solidFill>
              </a:rPr>
              <a:t>				</a:t>
            </a:r>
            <a:r>
              <a:rPr lang="en-US" sz="5600" dirty="0" err="1">
                <a:solidFill>
                  <a:schemeClr val="tx1">
                    <a:lumMod val="95000"/>
                  </a:schemeClr>
                </a:solidFill>
              </a:rPr>
              <a:t>itemStatus</a:t>
            </a:r>
            <a:r>
              <a:rPr lang="en-US" sz="5600" dirty="0">
                <a:solidFill>
                  <a:schemeClr val="tx1">
                    <a:lumMod val="95000"/>
                  </a:schemeClr>
                </a:solidFill>
              </a:rPr>
              <a:t> = "Avail";</a:t>
            </a:r>
          </a:p>
          <a:p>
            <a:pPr marL="0" indent="0">
              <a:spcBef>
                <a:spcPts val="0"/>
              </a:spcBef>
              <a:buNone/>
            </a:pPr>
            <a:r>
              <a:rPr lang="en-US" sz="5600" dirty="0">
                <a:solidFill>
                  <a:schemeClr val="tx1">
                    <a:lumMod val="95000"/>
                  </a:schemeClr>
                </a:solidFill>
              </a:rPr>
              <a:t>			else</a:t>
            </a:r>
          </a:p>
          <a:p>
            <a:pPr marL="0" indent="0">
              <a:spcBef>
                <a:spcPts val="0"/>
              </a:spcBef>
              <a:buNone/>
            </a:pPr>
            <a:r>
              <a:rPr lang="en-US" sz="5600" dirty="0">
                <a:solidFill>
                  <a:schemeClr val="tx1">
                    <a:lumMod val="95000"/>
                  </a:schemeClr>
                </a:solidFill>
              </a:rPr>
              <a:t>				</a:t>
            </a:r>
            <a:r>
              <a:rPr lang="en-US" sz="5600" dirty="0" err="1">
                <a:solidFill>
                  <a:schemeClr val="tx1">
                    <a:lumMod val="95000"/>
                  </a:schemeClr>
                </a:solidFill>
              </a:rPr>
              <a:t>itemStatus</a:t>
            </a:r>
            <a:r>
              <a:rPr lang="en-US" sz="5600" dirty="0">
                <a:solidFill>
                  <a:schemeClr val="tx1">
                    <a:lumMod val="95000"/>
                  </a:schemeClr>
                </a:solidFill>
              </a:rPr>
              <a:t> = </a:t>
            </a:r>
            <a:r>
              <a:rPr lang="en-US" sz="5600" dirty="0" smtClean="0">
                <a:solidFill>
                  <a:schemeClr val="tx1">
                    <a:lumMod val="95000"/>
                  </a:schemeClr>
                </a:solidFill>
              </a:rPr>
              <a:t>"";</a:t>
            </a:r>
            <a:endParaRPr lang="en-US" sz="5600" dirty="0">
              <a:solidFill>
                <a:schemeClr val="tx1">
                  <a:lumMod val="95000"/>
                </a:schemeClr>
              </a:solidFill>
            </a:endParaRPr>
          </a:p>
          <a:p>
            <a:pPr marL="0" indent="0">
              <a:spcBef>
                <a:spcPts val="0"/>
              </a:spcBef>
              <a:buNone/>
            </a:pPr>
            <a:r>
              <a:rPr lang="en-US" sz="5600" dirty="0">
                <a:solidFill>
                  <a:schemeClr val="tx1">
                    <a:lumMod val="95000"/>
                  </a:schemeClr>
                </a:solidFill>
              </a:rPr>
              <a:t>			</a:t>
            </a:r>
            <a:r>
              <a:rPr lang="en-US" sz="5600" dirty="0" smtClean="0">
                <a:solidFill>
                  <a:schemeClr val="tx1">
                    <a:lumMod val="95000"/>
                  </a:schemeClr>
                </a:solidFill>
              </a:rPr>
              <a:t>//display </a:t>
            </a:r>
            <a:r>
              <a:rPr lang="en-US" sz="5600" dirty="0">
                <a:solidFill>
                  <a:schemeClr val="tx1">
                    <a:lumMod val="95000"/>
                  </a:schemeClr>
                </a:solidFill>
              </a:rPr>
              <a:t>change for </a:t>
            </a:r>
            <a:r>
              <a:rPr lang="en-US" sz="5600" dirty="0" smtClean="0">
                <a:solidFill>
                  <a:schemeClr val="tx1">
                    <a:lumMod val="95000"/>
                  </a:schemeClr>
                </a:solidFill>
              </a:rPr>
              <a:t>status 'At </a:t>
            </a:r>
            <a:r>
              <a:rPr lang="en-US" sz="5600" dirty="0">
                <a:solidFill>
                  <a:schemeClr val="tx1">
                    <a:lumMod val="95000"/>
                  </a:schemeClr>
                </a:solidFill>
              </a:rPr>
              <a:t>Reserve Desk' when an item location is a Reserve item</a:t>
            </a:r>
          </a:p>
          <a:p>
            <a:pPr marL="0" indent="0">
              <a:spcBef>
                <a:spcPts val="0"/>
              </a:spcBef>
              <a:buNone/>
            </a:pPr>
            <a:r>
              <a:rPr lang="en-US" sz="5600" dirty="0">
                <a:solidFill>
                  <a:schemeClr val="tx1">
                    <a:lumMod val="95000"/>
                  </a:schemeClr>
                </a:solidFill>
              </a:rPr>
              <a:t>			if(</a:t>
            </a:r>
            <a:r>
              <a:rPr lang="en-US" sz="5600" dirty="0" err="1">
                <a:solidFill>
                  <a:schemeClr val="tx1">
                    <a:lumMod val="95000"/>
                  </a:schemeClr>
                </a:solidFill>
              </a:rPr>
              <a:t>itemLocation.indexOf</a:t>
            </a:r>
            <a:r>
              <a:rPr lang="en-US" sz="5600" dirty="0">
                <a:solidFill>
                  <a:schemeClr val="tx1">
                    <a:lumMod val="95000"/>
                  </a:schemeClr>
                </a:solidFill>
              </a:rPr>
              <a:t>("Reserve") &gt;= 0 &amp;&amp; </a:t>
            </a:r>
            <a:r>
              <a:rPr lang="en-US" sz="5600" dirty="0" err="1">
                <a:solidFill>
                  <a:schemeClr val="tx1">
                    <a:lumMod val="95000"/>
                  </a:schemeClr>
                </a:solidFill>
              </a:rPr>
              <a:t>itemStatus</a:t>
            </a:r>
            <a:r>
              <a:rPr lang="en-US" sz="5600" dirty="0">
                <a:solidFill>
                  <a:schemeClr val="tx1">
                    <a:lumMod val="95000"/>
                  </a:schemeClr>
                </a:solidFill>
              </a:rPr>
              <a:t> == "Avail</a:t>
            </a:r>
            <a:r>
              <a:rPr lang="en-US" sz="5600" dirty="0" smtClean="0">
                <a:solidFill>
                  <a:schemeClr val="tx1">
                    <a:lumMod val="95000"/>
                  </a:schemeClr>
                </a:solidFill>
              </a:rPr>
              <a:t>")</a:t>
            </a:r>
            <a:r>
              <a:rPr lang="en-US" sz="5600" dirty="0">
                <a:solidFill>
                  <a:schemeClr val="tx1">
                    <a:lumMod val="95000"/>
                  </a:schemeClr>
                </a:solidFill>
              </a:rPr>
              <a:t> </a:t>
            </a:r>
            <a:r>
              <a:rPr lang="en-US" sz="5600" dirty="0" smtClean="0">
                <a:solidFill>
                  <a:schemeClr val="tx1">
                    <a:lumMod val="95000"/>
                  </a:schemeClr>
                </a:solidFill>
              </a:rPr>
              <a:t>{</a:t>
            </a:r>
            <a:r>
              <a:rPr lang="en-US" sz="5600" dirty="0">
                <a:solidFill>
                  <a:schemeClr val="tx1">
                    <a:lumMod val="95000"/>
                  </a:schemeClr>
                </a:solidFill>
              </a:rPr>
              <a:t>	</a:t>
            </a:r>
          </a:p>
          <a:p>
            <a:pPr marL="0" indent="0">
              <a:spcBef>
                <a:spcPts val="0"/>
              </a:spcBef>
              <a:buNone/>
            </a:pPr>
            <a:r>
              <a:rPr lang="en-US" sz="5600" dirty="0">
                <a:solidFill>
                  <a:schemeClr val="tx1">
                    <a:lumMod val="95000"/>
                  </a:schemeClr>
                </a:solidFill>
              </a:rPr>
              <a:t>				</a:t>
            </a:r>
            <a:r>
              <a:rPr lang="en-US" sz="5600" dirty="0" smtClean="0">
                <a:solidFill>
                  <a:schemeClr val="tx1">
                    <a:lumMod val="95000"/>
                  </a:schemeClr>
                </a:solidFill>
              </a:rPr>
              <a:t>$(".</a:t>
            </a:r>
            <a:r>
              <a:rPr lang="en-US" sz="5600" dirty="0" err="1">
                <a:solidFill>
                  <a:schemeClr val="tx1">
                    <a:lumMod val="95000"/>
                  </a:schemeClr>
                </a:solidFill>
              </a:rPr>
              <a:t>bibDisplayItemsMain</a:t>
            </a:r>
            <a:r>
              <a:rPr lang="en-US" sz="5600" dirty="0">
                <a:solidFill>
                  <a:schemeClr val="tx1">
                    <a:lumMod val="95000"/>
                  </a:schemeClr>
                </a:solidFill>
              </a:rPr>
              <a:t> </a:t>
            </a:r>
            <a:r>
              <a:rPr lang="en-US" sz="5600" dirty="0" err="1">
                <a:solidFill>
                  <a:schemeClr val="tx1">
                    <a:lumMod val="95000"/>
                  </a:schemeClr>
                </a:solidFill>
              </a:rPr>
              <a:t>tr.bibItemsEntry:eq</a:t>
            </a:r>
            <a:r>
              <a:rPr lang="en-US" sz="5600" dirty="0">
                <a:solidFill>
                  <a:schemeClr val="tx1">
                    <a:lumMod val="95000"/>
                  </a:schemeClr>
                </a:solidFill>
              </a:rPr>
              <a:t>(" + k + ") </a:t>
            </a:r>
            <a:r>
              <a:rPr lang="en-US" sz="5600" dirty="0" err="1">
                <a:solidFill>
                  <a:schemeClr val="tx1">
                    <a:lumMod val="95000"/>
                  </a:schemeClr>
                </a:solidFill>
              </a:rPr>
              <a:t>td:eq</a:t>
            </a:r>
            <a:r>
              <a:rPr lang="en-US" sz="5600" dirty="0">
                <a:solidFill>
                  <a:schemeClr val="tx1">
                    <a:lumMod val="95000"/>
                  </a:schemeClr>
                </a:solidFill>
              </a:rPr>
              <a:t>(2)").text("AT RESERVE DESK</a:t>
            </a:r>
            <a:r>
              <a:rPr lang="en-US" sz="5600" dirty="0" smtClean="0">
                <a:solidFill>
                  <a:schemeClr val="tx1">
                    <a:lumMod val="95000"/>
                  </a:schemeClr>
                </a:solidFill>
              </a:rPr>
              <a:t>")</a:t>
            </a:r>
          </a:p>
          <a:p>
            <a:pPr marL="0" indent="0">
              <a:spcBef>
                <a:spcPts val="0"/>
              </a:spcBef>
              <a:buNone/>
            </a:pPr>
            <a:r>
              <a:rPr lang="en-US" sz="5600" dirty="0">
                <a:solidFill>
                  <a:schemeClr val="tx1">
                    <a:lumMod val="95000"/>
                  </a:schemeClr>
                </a:solidFill>
              </a:rPr>
              <a:t>	</a:t>
            </a:r>
            <a:r>
              <a:rPr lang="en-US" sz="5600" dirty="0" smtClean="0">
                <a:solidFill>
                  <a:schemeClr val="tx1">
                    <a:lumMod val="95000"/>
                  </a:schemeClr>
                </a:solidFill>
              </a:rPr>
              <a:t>		}</a:t>
            </a:r>
            <a:endParaRPr lang="en-US" sz="5600" dirty="0">
              <a:solidFill>
                <a:schemeClr val="tx1">
                  <a:lumMod val="95000"/>
                </a:schemeClr>
              </a:solidFill>
            </a:endParaRPr>
          </a:p>
          <a:p>
            <a:pPr marL="0" indent="0">
              <a:spcBef>
                <a:spcPts val="0"/>
              </a:spcBef>
              <a:buNone/>
            </a:pPr>
            <a:r>
              <a:rPr lang="en-US" sz="5600" dirty="0">
                <a:solidFill>
                  <a:schemeClr val="tx1">
                    <a:lumMod val="95000"/>
                  </a:schemeClr>
                </a:solidFill>
              </a:rPr>
              <a:t>		</a:t>
            </a:r>
            <a:r>
              <a:rPr lang="en-US" sz="5600" dirty="0" smtClean="0">
                <a:solidFill>
                  <a:schemeClr val="tx1">
                    <a:lumMod val="95000"/>
                  </a:schemeClr>
                </a:solidFill>
              </a:rPr>
              <a:t>}//End of for</a:t>
            </a:r>
          </a:p>
          <a:p>
            <a:pPr marL="0" indent="0">
              <a:spcBef>
                <a:spcPts val="0"/>
              </a:spcBef>
              <a:buNone/>
            </a:pPr>
            <a:r>
              <a:rPr lang="en-US" sz="5600" dirty="0" smtClean="0">
                <a:solidFill>
                  <a:schemeClr val="tx1">
                    <a:lumMod val="95000"/>
                  </a:schemeClr>
                </a:solidFill>
              </a:rPr>
              <a:t>	}//End of if</a:t>
            </a:r>
            <a:endParaRPr lang="en-US" sz="5600" dirty="0">
              <a:solidFill>
                <a:schemeClr val="tx1">
                  <a:lumMod val="95000"/>
                </a:schemeClr>
              </a:solidFill>
            </a:endParaRPr>
          </a:p>
        </p:txBody>
      </p:sp>
      <p:sp>
        <p:nvSpPr>
          <p:cNvPr id="2" name="Rectangle 1"/>
          <p:cNvSpPr/>
          <p:nvPr/>
        </p:nvSpPr>
        <p:spPr>
          <a:xfrm>
            <a:off x="673100" y="1184910"/>
            <a:ext cx="7937500" cy="266700"/>
          </a:xfrm>
          <a:prstGeom prst="rect">
            <a:avLst/>
          </a:prstGeom>
          <a:gradFill>
            <a:gsLst>
              <a:gs pos="0">
                <a:schemeClr val="accent6">
                  <a:tint val="50000"/>
                  <a:satMod val="300000"/>
                  <a:alpha val="12000"/>
                </a:schemeClr>
              </a:gs>
              <a:gs pos="0">
                <a:schemeClr val="accent6">
                  <a:tint val="37000"/>
                  <a:satMod val="300000"/>
                  <a:alpha val="17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1252330" y="2255520"/>
            <a:ext cx="3975653" cy="238539"/>
          </a:xfrm>
          <a:prstGeom prst="rect">
            <a:avLst/>
          </a:prstGeom>
          <a:gradFill>
            <a:gsLst>
              <a:gs pos="0">
                <a:schemeClr val="accent6">
                  <a:tint val="50000"/>
                  <a:satMod val="300000"/>
                </a:schemeClr>
              </a:gs>
              <a:gs pos="0">
                <a:schemeClr val="accent6">
                  <a:tint val="37000"/>
                  <a:satMod val="300000"/>
                  <a:alpha val="31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ectangle 5"/>
          <p:cNvSpPr/>
          <p:nvPr/>
        </p:nvSpPr>
        <p:spPr>
          <a:xfrm>
            <a:off x="1859280" y="4907280"/>
            <a:ext cx="8503920" cy="274320"/>
          </a:xfrm>
          <a:prstGeom prst="rect">
            <a:avLst/>
          </a:prstGeom>
          <a:gradFill>
            <a:gsLst>
              <a:gs pos="0">
                <a:schemeClr val="accent1">
                  <a:tint val="100000"/>
                  <a:shade val="100000"/>
                  <a:satMod val="130000"/>
                  <a:alpha val="9000"/>
                </a:scheme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5206999"/>
            <a:ext cx="11734800" cy="742729"/>
          </a:xfrm>
          <a:prstGeom prst="rect">
            <a:avLst/>
          </a:prstGeom>
          <a:solidFill>
            <a:srgbClr val="FF0000">
              <a:alpha val="24000"/>
            </a:srgb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8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a Text/HTML (2)</a:t>
            </a:r>
            <a:endParaRPr lang="en-US" dirty="0"/>
          </a:p>
        </p:txBody>
      </p:sp>
      <p:pic>
        <p:nvPicPr>
          <p:cNvPr id="7" name="Content Placeholder 6"/>
          <p:cNvPicPr>
            <a:picLocks noGrp="1" noChangeAspect="1"/>
          </p:cNvPicPr>
          <p:nvPr>
            <p:ph idx="1"/>
          </p:nvPr>
        </p:nvPicPr>
        <p:blipFill>
          <a:blip r:embed="rId3"/>
          <a:stretch>
            <a:fillRect/>
          </a:stretch>
        </p:blipFill>
        <p:spPr>
          <a:xfrm>
            <a:off x="731693" y="3827318"/>
            <a:ext cx="10229850" cy="2362200"/>
          </a:xfrm>
          <a:prstGeom prst="rect">
            <a:avLst/>
          </a:prstGeom>
        </p:spPr>
      </p:pic>
      <p:pic>
        <p:nvPicPr>
          <p:cNvPr id="8" name="Picture 7"/>
          <p:cNvPicPr>
            <a:picLocks noChangeAspect="1"/>
          </p:cNvPicPr>
          <p:nvPr/>
        </p:nvPicPr>
        <p:blipFill>
          <a:blip r:embed="rId4"/>
          <a:stretch>
            <a:fillRect/>
          </a:stretch>
        </p:blipFill>
        <p:spPr>
          <a:xfrm>
            <a:off x="482311" y="826916"/>
            <a:ext cx="10229850" cy="2895600"/>
          </a:xfrm>
          <a:prstGeom prst="rect">
            <a:avLst/>
          </a:prstGeom>
        </p:spPr>
      </p:pic>
      <p:sp>
        <p:nvSpPr>
          <p:cNvPr id="12" name="Left Arrow 11"/>
          <p:cNvSpPr/>
          <p:nvPr/>
        </p:nvSpPr>
        <p:spPr>
          <a:xfrm>
            <a:off x="3558209" y="4948782"/>
            <a:ext cx="1709530" cy="2782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rved Left Arrow 17"/>
          <p:cNvSpPr/>
          <p:nvPr/>
        </p:nvSpPr>
        <p:spPr>
          <a:xfrm>
            <a:off x="7732644" y="1857272"/>
            <a:ext cx="1113182" cy="83488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5"/>
          <a:stretch>
            <a:fillRect/>
          </a:stretch>
        </p:blipFill>
        <p:spPr>
          <a:xfrm>
            <a:off x="357266" y="4948782"/>
            <a:ext cx="950210" cy="917921"/>
          </a:xfrm>
          <a:prstGeom prst="rect">
            <a:avLst/>
          </a:prstGeom>
        </p:spPr>
      </p:pic>
    </p:spTree>
    <p:extLst>
      <p:ext uri="{BB962C8B-B14F-4D97-AF65-F5344CB8AC3E}">
        <p14:creationId xmlns:p14="http://schemas.microsoft.com/office/powerpoint/2010/main" val="12864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a Text/HTML (2)</a:t>
            </a:r>
            <a:endParaRPr lang="en-US" dirty="0"/>
          </a:p>
        </p:txBody>
      </p:sp>
      <p:sp>
        <p:nvSpPr>
          <p:cNvPr id="4" name="TextBox 3"/>
          <p:cNvSpPr txBox="1"/>
          <p:nvPr/>
        </p:nvSpPr>
        <p:spPr>
          <a:xfrm>
            <a:off x="434109" y="926306"/>
            <a:ext cx="11323782" cy="1846659"/>
          </a:xfrm>
          <a:prstGeom prst="rect">
            <a:avLst/>
          </a:prstGeom>
          <a:noFill/>
        </p:spPr>
        <p:txBody>
          <a:bodyPr wrap="square" rtlCol="0">
            <a:spAutoFit/>
          </a:bodyPr>
          <a:lstStyle/>
          <a:p>
            <a:r>
              <a:rPr lang="en-US" sz="3200" b="1" u="sng" dirty="0" smtClean="0"/>
              <a:t>[1] Add ‘id’ on the fly </a:t>
            </a:r>
          </a:p>
          <a:p>
            <a:endParaRPr lang="en-US" sz="3200" dirty="0" smtClean="0"/>
          </a:p>
          <a:p>
            <a:r>
              <a:rPr lang="en-US" sz="3200" dirty="0" smtClean="0"/>
              <a:t>$("</a:t>
            </a:r>
            <a:r>
              <a:rPr lang="en-US" sz="3200" dirty="0" err="1"/>
              <a:t>div.bibDisplayUrls</a:t>
            </a:r>
            <a:r>
              <a:rPr lang="en-US" sz="3200" dirty="0"/>
              <a:t> </a:t>
            </a:r>
            <a:r>
              <a:rPr lang="en-US" sz="3200" dirty="0" err="1"/>
              <a:t>table.bibLinks</a:t>
            </a:r>
            <a:r>
              <a:rPr lang="en-US" sz="3200" dirty="0"/>
              <a:t> td").</a:t>
            </a:r>
            <a:r>
              <a:rPr lang="en-US" sz="3200" dirty="0" err="1"/>
              <a:t>attr</a:t>
            </a:r>
            <a:r>
              <a:rPr lang="en-US" sz="3200" dirty="0"/>
              <a:t>('id','</a:t>
            </a:r>
            <a:r>
              <a:rPr lang="en-US" sz="3200" dirty="0" err="1"/>
              <a:t>catEbook</a:t>
            </a:r>
            <a:r>
              <a:rPr lang="en-US" sz="3200" dirty="0"/>
              <a:t>');</a:t>
            </a:r>
          </a:p>
          <a:p>
            <a:endParaRPr lang="en-US" dirty="0"/>
          </a:p>
        </p:txBody>
      </p:sp>
      <p:sp>
        <p:nvSpPr>
          <p:cNvPr id="5" name="TextBox 4"/>
          <p:cNvSpPr txBox="1"/>
          <p:nvPr/>
        </p:nvSpPr>
        <p:spPr>
          <a:xfrm>
            <a:off x="434109" y="3521470"/>
            <a:ext cx="11323782" cy="2862322"/>
          </a:xfrm>
          <a:prstGeom prst="rect">
            <a:avLst/>
          </a:prstGeom>
          <a:noFill/>
        </p:spPr>
        <p:txBody>
          <a:bodyPr wrap="square" rtlCol="0">
            <a:spAutoFit/>
          </a:bodyPr>
          <a:lstStyle/>
          <a:p>
            <a:endParaRPr lang="en-US" sz="2800" dirty="0" smtClean="0"/>
          </a:p>
          <a:p>
            <a:r>
              <a:rPr lang="en-US" sz="2800" dirty="0" smtClean="0"/>
              <a:t> </a:t>
            </a:r>
            <a:r>
              <a:rPr lang="en-US" sz="3200" b="1" dirty="0" smtClean="0"/>
              <a:t>[2] ‘</a:t>
            </a:r>
            <a:r>
              <a:rPr lang="en-US" sz="3200" b="1" dirty="0" err="1" smtClean="0"/>
              <a:t>catEbook</a:t>
            </a:r>
            <a:r>
              <a:rPr lang="en-US" sz="3200" b="1" dirty="0" smtClean="0"/>
              <a:t>’ defined in CSS</a:t>
            </a:r>
          </a:p>
          <a:p>
            <a:endParaRPr lang="en-US" sz="2800" dirty="0" smtClean="0"/>
          </a:p>
          <a:p>
            <a:r>
              <a:rPr lang="en-US" sz="2800" dirty="0" err="1" smtClean="0"/>
              <a:t>td#catEbook</a:t>
            </a:r>
            <a:r>
              <a:rPr lang="en-US" sz="2800" dirty="0" smtClean="0"/>
              <a:t> </a:t>
            </a:r>
            <a:r>
              <a:rPr lang="en-US" sz="2800" dirty="0"/>
              <a:t>{	height: 25px;</a:t>
            </a:r>
          </a:p>
          <a:p>
            <a:r>
              <a:rPr lang="en-US" sz="2800" dirty="0"/>
              <a:t>	background-color: #09C;		}</a:t>
            </a:r>
          </a:p>
          <a:p>
            <a:r>
              <a:rPr lang="en-US" dirty="0"/>
              <a:t>				</a:t>
            </a:r>
          </a:p>
          <a:p>
            <a:endParaRPr lang="en-US" dirty="0"/>
          </a:p>
        </p:txBody>
      </p:sp>
      <p:sp>
        <p:nvSpPr>
          <p:cNvPr id="6" name="TextBox 5"/>
          <p:cNvSpPr txBox="1"/>
          <p:nvPr/>
        </p:nvSpPr>
        <p:spPr>
          <a:xfrm>
            <a:off x="1065584" y="2658351"/>
            <a:ext cx="5341049" cy="523220"/>
          </a:xfrm>
          <a:prstGeom prst="rect">
            <a:avLst/>
          </a:prstGeom>
          <a:solidFill>
            <a:srgbClr val="00B0F0"/>
          </a:solidFill>
        </p:spPr>
        <p:txBody>
          <a:bodyPr wrap="square" rtlCol="0">
            <a:spAutoFit/>
          </a:bodyPr>
          <a:lstStyle/>
          <a:p>
            <a:pPr algn="ctr"/>
            <a:r>
              <a:rPr lang="en-US" sz="2800" dirty="0" smtClean="0"/>
              <a:t>selection</a:t>
            </a:r>
            <a:endParaRPr lang="en-US" sz="2800" dirty="0"/>
          </a:p>
        </p:txBody>
      </p:sp>
      <p:cxnSp>
        <p:nvCxnSpPr>
          <p:cNvPr id="8" name="Straight Connector 7"/>
          <p:cNvCxnSpPr/>
          <p:nvPr/>
        </p:nvCxnSpPr>
        <p:spPr>
          <a:xfrm>
            <a:off x="434109" y="2521527"/>
            <a:ext cx="66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267074" y="2521527"/>
            <a:ext cx="3320715"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7988968" y="2621354"/>
            <a:ext cx="1515980" cy="523220"/>
          </a:xfrm>
          <a:prstGeom prst="rect">
            <a:avLst/>
          </a:prstGeom>
          <a:solidFill>
            <a:srgbClr val="92D050"/>
          </a:solidFill>
        </p:spPr>
        <p:txBody>
          <a:bodyPr wrap="square" rtlCol="0">
            <a:spAutoFit/>
          </a:bodyPr>
          <a:lstStyle/>
          <a:p>
            <a:pPr algn="ctr"/>
            <a:r>
              <a:rPr lang="en-US" sz="2800" dirty="0" smtClean="0"/>
              <a:t>action</a:t>
            </a:r>
            <a:endParaRPr lang="en-US" sz="2800" dirty="0"/>
          </a:p>
        </p:txBody>
      </p:sp>
    </p:spTree>
    <p:extLst>
      <p:ext uri="{BB962C8B-B14F-4D97-AF65-F5344CB8AC3E}">
        <p14:creationId xmlns:p14="http://schemas.microsoft.com/office/powerpoint/2010/main" val="303200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535" y="-230379"/>
            <a:ext cx="4620628" cy="1706253"/>
          </a:xfrm>
        </p:spPr>
        <p:txBody>
          <a:bodyPr>
            <a:normAutofit/>
          </a:bodyPr>
          <a:lstStyle/>
          <a:p>
            <a:r>
              <a:rPr lang="en-US" dirty="0" smtClean="0"/>
              <a:t>About CCBC</a:t>
            </a:r>
            <a:endParaRPr lang="en-US" dirty="0"/>
          </a:p>
        </p:txBody>
      </p:sp>
      <p:sp>
        <p:nvSpPr>
          <p:cNvPr id="5" name="TextBox 4"/>
          <p:cNvSpPr txBox="1"/>
          <p:nvPr/>
        </p:nvSpPr>
        <p:spPr>
          <a:xfrm>
            <a:off x="5421981" y="4043387"/>
            <a:ext cx="6063916" cy="1200329"/>
          </a:xfrm>
          <a:prstGeom prst="rect">
            <a:avLst/>
          </a:prstGeom>
          <a:noFill/>
        </p:spPr>
        <p:txBody>
          <a:bodyPr wrap="square" rtlCol="0">
            <a:spAutoFit/>
          </a:bodyPr>
          <a:lstStyle/>
          <a:p>
            <a:r>
              <a:rPr lang="en-US" sz="2400" b="1" dirty="0" smtClean="0"/>
              <a:t>Systems Librarian with multiple duties</a:t>
            </a:r>
          </a:p>
          <a:p>
            <a:endParaRPr lang="en-US" sz="2400" b="1" dirty="0" smtClean="0"/>
          </a:p>
          <a:p>
            <a:r>
              <a:rPr lang="en-US" sz="2400" b="1" dirty="0" smtClean="0"/>
              <a:t>Am I a real expert of JQuery?</a:t>
            </a:r>
            <a:endParaRPr lang="en-US" sz="2400" b="1" dirty="0"/>
          </a:p>
        </p:txBody>
      </p:sp>
      <p:sp>
        <p:nvSpPr>
          <p:cNvPr id="6" name="TextBox 5"/>
          <p:cNvSpPr txBox="1"/>
          <p:nvPr/>
        </p:nvSpPr>
        <p:spPr>
          <a:xfrm>
            <a:off x="5409047" y="5074439"/>
            <a:ext cx="4331368" cy="523220"/>
          </a:xfrm>
          <a:prstGeom prst="rect">
            <a:avLst/>
          </a:prstGeom>
          <a:noFill/>
        </p:spPr>
        <p:txBody>
          <a:bodyPr wrap="square" rtlCol="0">
            <a:spAutoFit/>
          </a:bodyPr>
          <a:lstStyle/>
          <a:p>
            <a:r>
              <a:rPr lang="en-US" sz="2800" b="1" u="sng" dirty="0" smtClean="0">
                <a:solidFill>
                  <a:srgbClr val="FF0000"/>
                </a:solidFill>
              </a:rPr>
              <a:t>No, not at all.</a:t>
            </a:r>
            <a:endParaRPr lang="en-US" sz="2800" b="1" u="sng" dirty="0">
              <a:solidFill>
                <a:srgbClr val="FF0000"/>
              </a:solidFill>
            </a:endParaRPr>
          </a:p>
        </p:txBody>
      </p:sp>
      <p:sp>
        <p:nvSpPr>
          <p:cNvPr id="7" name="TextBox 6"/>
          <p:cNvSpPr txBox="1"/>
          <p:nvPr/>
        </p:nvSpPr>
        <p:spPr>
          <a:xfrm>
            <a:off x="3844387" y="5336049"/>
            <a:ext cx="6807569" cy="954107"/>
          </a:xfrm>
          <a:prstGeom prst="rect">
            <a:avLst/>
          </a:prstGeom>
          <a:noFill/>
        </p:spPr>
        <p:txBody>
          <a:bodyPr wrap="none" rtlCol="0">
            <a:spAutoFit/>
          </a:bodyPr>
          <a:lstStyle/>
          <a:p>
            <a:endParaRPr lang="en-US" sz="2800" dirty="0"/>
          </a:p>
          <a:p>
            <a:r>
              <a:rPr lang="en-US" sz="2800" dirty="0" smtClean="0"/>
              <a:t>And, you don’t need to be an expert to use it.</a:t>
            </a:r>
            <a:endParaRPr lang="en-US" sz="2800" dirty="0"/>
          </a:p>
        </p:txBody>
      </p:sp>
      <p:sp>
        <p:nvSpPr>
          <p:cNvPr id="8" name="TextBox 7"/>
          <p:cNvSpPr txBox="1"/>
          <p:nvPr/>
        </p:nvSpPr>
        <p:spPr>
          <a:xfrm>
            <a:off x="785071" y="1361559"/>
            <a:ext cx="4636910" cy="2092881"/>
          </a:xfrm>
          <a:prstGeom prst="rect">
            <a:avLst/>
          </a:prstGeom>
          <a:noFill/>
        </p:spPr>
        <p:txBody>
          <a:bodyPr wrap="none" rtlCol="0">
            <a:spAutoFit/>
          </a:bodyPr>
          <a:lstStyle/>
          <a:p>
            <a:r>
              <a:rPr lang="en-US" sz="2800" b="1" dirty="0" smtClean="0">
                <a:solidFill>
                  <a:schemeClr val="accent6">
                    <a:lumMod val="75000"/>
                  </a:schemeClr>
                </a:solidFill>
                <a:latin typeface="Arial Rounded MT Bold" panose="020F0704030504030204" pitchFamily="34" charset="0"/>
              </a:rPr>
              <a:t>3 libraries on 3 campuses</a:t>
            </a:r>
          </a:p>
          <a:p>
            <a:r>
              <a:rPr lang="en-US" sz="2800" b="1" dirty="0" smtClean="0">
                <a:solidFill>
                  <a:schemeClr val="accent6">
                    <a:lumMod val="75000"/>
                  </a:schemeClr>
                </a:solidFill>
                <a:latin typeface="Arial Rounded MT Bold" panose="020F0704030504030204" pitchFamily="34" charset="0"/>
              </a:rPr>
              <a:t>FTE : 6,000</a:t>
            </a:r>
          </a:p>
          <a:p>
            <a:r>
              <a:rPr lang="en-US" sz="2800" b="1" dirty="0" smtClean="0">
                <a:solidFill>
                  <a:schemeClr val="accent6">
                    <a:lumMod val="75000"/>
                  </a:schemeClr>
                </a:solidFill>
                <a:latin typeface="Arial Rounded MT Bold" panose="020F0704030504030204" pitchFamily="34" charset="0"/>
              </a:rPr>
              <a:t>100,000 volume in total</a:t>
            </a:r>
          </a:p>
          <a:p>
            <a:r>
              <a:rPr lang="en-US" sz="2800" b="1" dirty="0" smtClean="0">
                <a:solidFill>
                  <a:schemeClr val="accent6">
                    <a:lumMod val="75000"/>
                  </a:schemeClr>
                </a:solidFill>
                <a:latin typeface="Arial Rounded MT Bold" panose="020F0704030504030204" pitchFamily="34" charset="0"/>
              </a:rPr>
              <a:t>Millennium - </a:t>
            </a:r>
            <a:r>
              <a:rPr lang="en-US" sz="2800" b="1" dirty="0" err="1" smtClean="0">
                <a:solidFill>
                  <a:schemeClr val="accent6">
                    <a:lumMod val="75000"/>
                  </a:schemeClr>
                </a:solidFill>
                <a:latin typeface="Arial Rounded MT Bold" panose="020F0704030504030204" pitchFamily="34" charset="0"/>
              </a:rPr>
              <a:t>WebPAC</a:t>
            </a:r>
            <a:endParaRPr lang="en-US" sz="2800" b="1" dirty="0" smtClean="0">
              <a:solidFill>
                <a:schemeClr val="accent6">
                  <a:lumMod val="75000"/>
                </a:schemeClr>
              </a:solidFill>
              <a:latin typeface="Arial Rounded MT Bold" panose="020F0704030504030204" pitchFamily="34" charset="0"/>
            </a:endParaRPr>
          </a:p>
          <a:p>
            <a:endParaRPr lang="en-US" dirty="0"/>
          </a:p>
        </p:txBody>
      </p:sp>
      <p:sp>
        <p:nvSpPr>
          <p:cNvPr id="9" name="Title 1"/>
          <p:cNvSpPr txBox="1">
            <a:spLocks/>
          </p:cNvSpPr>
          <p:nvPr/>
        </p:nvSpPr>
        <p:spPr>
          <a:xfrm>
            <a:off x="5072163" y="2340809"/>
            <a:ext cx="4620628" cy="1706253"/>
          </a:xfrm>
          <a:prstGeom prst="rect">
            <a:avLst/>
          </a:prstGeom>
        </p:spPr>
        <p:txBody>
          <a:bodyPr vert="horz" lIns="91440" tIns="45720" rIns="91440" bIns="45720" rtlCol="0" anchor="b">
            <a:normAutofit/>
          </a:bodyPr>
          <a:lstStyle>
            <a:lvl1pPr algn="l" defTabSz="609585" rtl="0" eaLnBrk="1" latinLnBrk="0" hangingPunct="1">
              <a:spcBef>
                <a:spcPct val="0"/>
              </a:spcBef>
              <a:buNone/>
              <a:defRPr sz="4800" b="1" kern="1200">
                <a:solidFill>
                  <a:srgbClr val="7030A0"/>
                </a:solidFill>
                <a:latin typeface="Helvetica"/>
                <a:ea typeface="+mj-ea"/>
                <a:cs typeface="Helvetica"/>
              </a:defRPr>
            </a:lvl1pPr>
          </a:lstStyle>
          <a:p>
            <a:r>
              <a:rPr lang="en-US" dirty="0" smtClean="0"/>
              <a:t>About myself</a:t>
            </a:r>
            <a:endParaRPr lang="en-US" dirty="0"/>
          </a:p>
        </p:txBody>
      </p:sp>
      <p:cxnSp>
        <p:nvCxnSpPr>
          <p:cNvPr id="10" name="Straight Connector 9"/>
          <p:cNvCxnSpPr/>
          <p:nvPr/>
        </p:nvCxnSpPr>
        <p:spPr>
          <a:xfrm flipV="1">
            <a:off x="592315" y="1157986"/>
            <a:ext cx="10893582" cy="3400927"/>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83388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669471"/>
            <a:ext cx="7870372" cy="2351315"/>
          </a:xfrm>
        </p:spPr>
        <p:txBody>
          <a:bodyPr/>
          <a:lstStyle/>
          <a:p>
            <a:r>
              <a:rPr lang="en-US" dirty="0" smtClean="0"/>
              <a:t>Manipulate Form Behavior</a:t>
            </a:r>
            <a:endParaRPr lang="en-US" dirty="0"/>
          </a:p>
        </p:txBody>
      </p:sp>
      <p:pic>
        <p:nvPicPr>
          <p:cNvPr id="4" name="Picture 3"/>
          <p:cNvPicPr>
            <a:picLocks noChangeAspect="1"/>
          </p:cNvPicPr>
          <p:nvPr/>
        </p:nvPicPr>
        <p:blipFill>
          <a:blip r:embed="rId3"/>
          <a:stretch>
            <a:fillRect/>
          </a:stretch>
        </p:blipFill>
        <p:spPr>
          <a:xfrm>
            <a:off x="1021443" y="1130300"/>
            <a:ext cx="10011052" cy="7903029"/>
          </a:xfrm>
          <a:prstGeom prst="rect">
            <a:avLst/>
          </a:prstGeom>
        </p:spPr>
      </p:pic>
    </p:spTree>
    <p:extLst>
      <p:ext uri="{BB962C8B-B14F-4D97-AF65-F5344CB8AC3E}">
        <p14:creationId xmlns:p14="http://schemas.microsoft.com/office/powerpoint/2010/main" val="726265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Facet </a:t>
            </a:r>
            <a:r>
              <a:rPr lang="en-US" dirty="0" smtClean="0"/>
              <a:t>Interface (Narrow search results)</a:t>
            </a:r>
            <a:endParaRPr lang="en-US" dirty="0"/>
          </a:p>
        </p:txBody>
      </p:sp>
      <p:pic>
        <p:nvPicPr>
          <p:cNvPr id="4" name="Content Placeholder 3"/>
          <p:cNvPicPr>
            <a:picLocks noGrp="1" noChangeAspect="1"/>
          </p:cNvPicPr>
          <p:nvPr>
            <p:ph idx="1"/>
          </p:nvPr>
        </p:nvPicPr>
        <p:blipFill>
          <a:blip r:embed="rId3"/>
          <a:stretch>
            <a:fillRect/>
          </a:stretch>
        </p:blipFill>
        <p:spPr>
          <a:xfrm>
            <a:off x="-1321801" y="1743982"/>
            <a:ext cx="13412201" cy="7383690"/>
          </a:xfrm>
          <a:prstGeom prst="rect">
            <a:avLst/>
          </a:prstGeom>
        </p:spPr>
      </p:pic>
    </p:spTree>
    <p:extLst>
      <p:ext uri="{BB962C8B-B14F-4D97-AF65-F5344CB8AC3E}">
        <p14:creationId xmlns:p14="http://schemas.microsoft.com/office/powerpoint/2010/main" val="3569433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Autocomplete (1)</a:t>
            </a:r>
            <a:endParaRPr lang="en-US" dirty="0"/>
          </a:p>
        </p:txBody>
      </p:sp>
      <p:sp>
        <p:nvSpPr>
          <p:cNvPr id="3" name="Content Placeholder 2"/>
          <p:cNvSpPr>
            <a:spLocks noGrp="1"/>
          </p:cNvSpPr>
          <p:nvPr>
            <p:ph idx="1"/>
          </p:nvPr>
        </p:nvSpPr>
        <p:spPr/>
        <p:txBody>
          <a:bodyPr/>
          <a:lstStyle/>
          <a:p>
            <a:r>
              <a:rPr lang="en-US" dirty="0" smtClean="0"/>
              <a:t>Autocomplete (Google, Bing API, typehead.js, Bloodhound)</a:t>
            </a:r>
          </a:p>
          <a:p>
            <a:r>
              <a:rPr lang="en-US" dirty="0" smtClean="0"/>
              <a:t>Other college sites: NCSU (home grown), Rutgers (very small pool), University of Illinois Undergraduate Library (Apparently Google)</a:t>
            </a:r>
          </a:p>
        </p:txBody>
      </p:sp>
    </p:spTree>
    <p:extLst>
      <p:ext uri="{BB962C8B-B14F-4D97-AF65-F5344CB8AC3E}">
        <p14:creationId xmlns:p14="http://schemas.microsoft.com/office/powerpoint/2010/main" val="3808724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83972" y="0"/>
            <a:ext cx="6155871" cy="6692720"/>
          </a:xfrm>
          <a:prstGeom prst="rect">
            <a:avLst/>
          </a:prstGeom>
        </p:spPr>
      </p:pic>
    </p:spTree>
    <p:extLst>
      <p:ext uri="{BB962C8B-B14F-4D97-AF65-F5344CB8AC3E}">
        <p14:creationId xmlns:p14="http://schemas.microsoft.com/office/powerpoint/2010/main" val="704347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38943" y="117983"/>
            <a:ext cx="8066313" cy="6584745"/>
          </a:xfrm>
          <a:prstGeom prst="rect">
            <a:avLst/>
          </a:prstGeom>
        </p:spPr>
      </p:pic>
    </p:spTree>
    <p:extLst>
      <p:ext uri="{BB962C8B-B14F-4D97-AF65-F5344CB8AC3E}">
        <p14:creationId xmlns:p14="http://schemas.microsoft.com/office/powerpoint/2010/main" val="66431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1" y="203852"/>
            <a:ext cx="7984670" cy="6415034"/>
          </a:xfrm>
          <a:prstGeom prst="rect">
            <a:avLst/>
          </a:prstGeom>
        </p:spPr>
      </p:pic>
    </p:spTree>
    <p:extLst>
      <p:ext uri="{BB962C8B-B14F-4D97-AF65-F5344CB8AC3E}">
        <p14:creationId xmlns:p14="http://schemas.microsoft.com/office/powerpoint/2010/main" val="794410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70991" y="683418"/>
            <a:ext cx="8473109" cy="5618370"/>
          </a:xfrm>
          <a:prstGeom prst="rect">
            <a:avLst/>
          </a:prstGeom>
        </p:spPr>
      </p:pic>
    </p:spTree>
    <p:extLst>
      <p:ext uri="{BB962C8B-B14F-4D97-AF65-F5344CB8AC3E}">
        <p14:creationId xmlns:p14="http://schemas.microsoft.com/office/powerpoint/2010/main" val="2782025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mean? </a:t>
            </a:r>
            <a:r>
              <a:rPr lang="en-US" dirty="0"/>
              <a:t> </a:t>
            </a:r>
            <a:r>
              <a:rPr lang="en-US" dirty="0" smtClean="0"/>
              <a:t> (</a:t>
            </a:r>
            <a:r>
              <a:rPr lang="en-US" dirty="0" err="1" smtClean="0"/>
              <a:t>SpellChecker</a:t>
            </a:r>
            <a:r>
              <a:rPr lang="en-US" dirty="0" smtClean="0"/>
              <a:t>)  [1]</a:t>
            </a:r>
            <a:endParaRPr lang="en-US" dirty="0"/>
          </a:p>
        </p:txBody>
      </p:sp>
      <p:pic>
        <p:nvPicPr>
          <p:cNvPr id="4" name="Content Placeholder 3"/>
          <p:cNvPicPr>
            <a:picLocks noGrp="1" noChangeAspect="1"/>
          </p:cNvPicPr>
          <p:nvPr>
            <p:ph idx="1"/>
          </p:nvPr>
        </p:nvPicPr>
        <p:blipFill>
          <a:blip r:embed="rId2"/>
          <a:stretch>
            <a:fillRect/>
          </a:stretch>
        </p:blipFill>
        <p:spPr>
          <a:xfrm>
            <a:off x="1447800" y="1972966"/>
            <a:ext cx="8763000" cy="4885034"/>
          </a:xfrm>
          <a:prstGeom prst="rect">
            <a:avLst/>
          </a:prstGeom>
        </p:spPr>
      </p:pic>
    </p:spTree>
    <p:extLst>
      <p:ext uri="{BB962C8B-B14F-4D97-AF65-F5344CB8AC3E}">
        <p14:creationId xmlns:p14="http://schemas.microsoft.com/office/powerpoint/2010/main" val="2036037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mean?   (</a:t>
            </a:r>
            <a:r>
              <a:rPr lang="en-US" dirty="0" err="1"/>
              <a:t>SpellChecker</a:t>
            </a:r>
            <a:r>
              <a:rPr lang="en-US" dirty="0"/>
              <a:t>)  </a:t>
            </a:r>
            <a:r>
              <a:rPr lang="en-US" dirty="0" smtClean="0"/>
              <a:t>[2]</a:t>
            </a:r>
            <a:endParaRPr lang="en-US" dirty="0"/>
          </a:p>
        </p:txBody>
      </p:sp>
      <p:pic>
        <p:nvPicPr>
          <p:cNvPr id="4" name="Content Placeholder 3"/>
          <p:cNvPicPr>
            <a:picLocks noGrp="1" noChangeAspect="1"/>
          </p:cNvPicPr>
          <p:nvPr>
            <p:ph idx="1"/>
          </p:nvPr>
        </p:nvPicPr>
        <p:blipFill>
          <a:blip r:embed="rId3"/>
          <a:stretch>
            <a:fillRect/>
          </a:stretch>
        </p:blipFill>
        <p:spPr>
          <a:xfrm>
            <a:off x="1431471" y="1669062"/>
            <a:ext cx="8523515" cy="6245266"/>
          </a:xfrm>
          <a:prstGeom prst="rect">
            <a:avLst/>
          </a:prstGeom>
        </p:spPr>
      </p:pic>
    </p:spTree>
    <p:extLst>
      <p:ext uri="{BB962C8B-B14F-4D97-AF65-F5344CB8AC3E}">
        <p14:creationId xmlns:p14="http://schemas.microsoft.com/office/powerpoint/2010/main" val="238173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and future project</a:t>
            </a:r>
            <a:endParaRPr lang="en-US" dirty="0"/>
          </a:p>
        </p:txBody>
      </p:sp>
      <p:sp>
        <p:nvSpPr>
          <p:cNvPr id="3" name="Content Placeholder 2"/>
          <p:cNvSpPr>
            <a:spLocks noGrp="1"/>
          </p:cNvSpPr>
          <p:nvPr>
            <p:ph idx="1"/>
          </p:nvPr>
        </p:nvSpPr>
        <p:spPr/>
        <p:txBody>
          <a:bodyPr/>
          <a:lstStyle/>
          <a:p>
            <a:r>
              <a:rPr lang="en-US" dirty="0" smtClean="0"/>
              <a:t>To smartly handle punctuation to avoid getting ‘No Entries Found’. (Plan </a:t>
            </a:r>
            <a:r>
              <a:rPr lang="en-US" smtClean="0"/>
              <a:t>for an </a:t>
            </a:r>
            <a:r>
              <a:rPr lang="en-US" dirty="0" smtClean="0"/>
              <a:t>out-of-box solution)</a:t>
            </a:r>
          </a:p>
          <a:p>
            <a:r>
              <a:rPr lang="en-US" dirty="0" smtClean="0"/>
              <a:t>To rewrite ‘Autocomplete’ and ‘Did You </a:t>
            </a:r>
            <a:r>
              <a:rPr lang="en-US" dirty="0"/>
              <a:t>M</a:t>
            </a:r>
            <a:r>
              <a:rPr lang="en-US" dirty="0" smtClean="0"/>
              <a:t>ean’ as an out-of-box solution.</a:t>
            </a:r>
            <a:endParaRPr lang="en-US" dirty="0"/>
          </a:p>
        </p:txBody>
      </p:sp>
    </p:spTree>
    <p:extLst>
      <p:ext uri="{BB962C8B-B14F-4D97-AF65-F5344CB8AC3E}">
        <p14:creationId xmlns:p14="http://schemas.microsoft.com/office/powerpoint/2010/main" val="193087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Javascript</a:t>
            </a:r>
            <a:r>
              <a:rPr lang="en-US" dirty="0"/>
              <a:t> </a:t>
            </a:r>
            <a:r>
              <a:rPr lang="en-US" dirty="0" smtClean="0"/>
              <a:t>(Parent of JQuery)</a:t>
            </a:r>
            <a:endParaRPr lang="en-US" dirty="0"/>
          </a:p>
        </p:txBody>
      </p:sp>
      <p:sp>
        <p:nvSpPr>
          <p:cNvPr id="3" name="Content Placeholder 2"/>
          <p:cNvSpPr>
            <a:spLocks noGrp="1"/>
          </p:cNvSpPr>
          <p:nvPr>
            <p:ph idx="1"/>
          </p:nvPr>
        </p:nvSpPr>
        <p:spPr/>
        <p:txBody>
          <a:bodyPr/>
          <a:lstStyle/>
          <a:p>
            <a:r>
              <a:rPr lang="en-US" dirty="0"/>
              <a:t>JavaScript is the programming language of HTML and the </a:t>
            </a:r>
            <a:r>
              <a:rPr lang="en-US" dirty="0" smtClean="0"/>
              <a:t>Web run within a Web browser</a:t>
            </a:r>
          </a:p>
          <a:p>
            <a:endParaRPr lang="en-US" dirty="0" smtClean="0"/>
          </a:p>
          <a:p>
            <a:r>
              <a:rPr lang="en-US" dirty="0" smtClean="0"/>
              <a:t>Basic Trio of the Web</a:t>
            </a:r>
          </a:p>
          <a:p>
            <a:pPr lvl="1"/>
            <a:r>
              <a:rPr lang="en-US" b="1" u="sng" dirty="0" smtClean="0"/>
              <a:t>HTML</a:t>
            </a:r>
            <a:r>
              <a:rPr lang="en-US" dirty="0" smtClean="0"/>
              <a:t> to define the content</a:t>
            </a:r>
          </a:p>
          <a:p>
            <a:pPr lvl="1"/>
            <a:r>
              <a:rPr lang="en-US" b="1" u="sng" dirty="0" smtClean="0"/>
              <a:t>CSS</a:t>
            </a:r>
            <a:r>
              <a:rPr lang="en-US" dirty="0" smtClean="0"/>
              <a:t> to specify the layout and presentation</a:t>
            </a:r>
          </a:p>
          <a:p>
            <a:pPr lvl="1"/>
            <a:r>
              <a:rPr lang="en-US" b="1" u="sng" dirty="0" err="1" smtClean="0"/>
              <a:t>Javascript</a:t>
            </a:r>
            <a:r>
              <a:rPr lang="en-US" dirty="0" smtClean="0"/>
              <a:t> to program the behavior</a:t>
            </a:r>
            <a:endParaRPr lang="en-US" dirty="0"/>
          </a:p>
        </p:txBody>
      </p:sp>
    </p:spTree>
    <p:extLst>
      <p:ext uri="{BB962C8B-B14F-4D97-AF65-F5344CB8AC3E}">
        <p14:creationId xmlns:p14="http://schemas.microsoft.com/office/powerpoint/2010/main" val="3276287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br>
              <a:rPr lang="en-US" dirty="0" smtClean="0"/>
            </a:br>
            <a:r>
              <a:rPr lang="en-US" dirty="0"/>
              <a:t/>
            </a:r>
            <a:br>
              <a:rPr lang="en-US" dirty="0"/>
            </a:br>
            <a:r>
              <a:rPr lang="en-US" dirty="0" smtClean="0"/>
              <a:t>Kwangsoo Han</a:t>
            </a:r>
            <a:br>
              <a:rPr lang="en-US" dirty="0" smtClean="0"/>
            </a:br>
            <a:r>
              <a:rPr lang="en-US" dirty="0" smtClean="0"/>
              <a:t>khan@ccbcmd.edu</a:t>
            </a:r>
            <a:endParaRPr lang="en-US" dirty="0"/>
          </a:p>
        </p:txBody>
      </p:sp>
    </p:spTree>
    <p:extLst>
      <p:ext uri="{BB962C8B-B14F-4D97-AF65-F5344CB8AC3E}">
        <p14:creationId xmlns:p14="http://schemas.microsoft.com/office/powerpoint/2010/main" val="293871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55" y="0"/>
            <a:ext cx="11785600" cy="748505"/>
          </a:xfrm>
        </p:spPr>
        <p:txBody>
          <a:bodyPr/>
          <a:lstStyle/>
          <a:p>
            <a:r>
              <a:rPr lang="en-US" dirty="0" smtClean="0"/>
              <a:t>Structure of Trio [1]</a:t>
            </a:r>
            <a:endParaRPr lang="en-US" dirty="0"/>
          </a:p>
        </p:txBody>
      </p:sp>
      <p:sp>
        <p:nvSpPr>
          <p:cNvPr id="4" name="TextBox 3"/>
          <p:cNvSpPr txBox="1"/>
          <p:nvPr/>
        </p:nvSpPr>
        <p:spPr>
          <a:xfrm>
            <a:off x="719847" y="402910"/>
            <a:ext cx="2512226" cy="6001643"/>
          </a:xfrm>
          <a:prstGeom prst="rect">
            <a:avLst/>
          </a:prstGeom>
          <a:noFill/>
        </p:spPr>
        <p:txBody>
          <a:bodyPr wrap="none" rtlCol="0">
            <a:spAutoFit/>
          </a:bodyPr>
          <a:lstStyle/>
          <a:p>
            <a:r>
              <a:rPr lang="en-US" sz="3200" dirty="0" smtClean="0"/>
              <a:t>&lt;html&gt;</a:t>
            </a:r>
          </a:p>
          <a:p>
            <a:r>
              <a:rPr lang="en-US" sz="3200" dirty="0" smtClean="0"/>
              <a:t>	&lt;head&gt;</a:t>
            </a:r>
          </a:p>
          <a:p>
            <a:endParaRPr lang="en-US" sz="3200" dirty="0"/>
          </a:p>
          <a:p>
            <a:endParaRPr lang="en-US" sz="3200" dirty="0"/>
          </a:p>
          <a:p>
            <a:r>
              <a:rPr lang="en-US" sz="3200" dirty="0" smtClean="0"/>
              <a:t>	</a:t>
            </a:r>
          </a:p>
          <a:p>
            <a:endParaRPr lang="en-US" sz="3200" dirty="0"/>
          </a:p>
          <a:p>
            <a:endParaRPr lang="en-US" sz="3200" dirty="0" smtClean="0"/>
          </a:p>
          <a:p>
            <a:r>
              <a:rPr lang="en-US" sz="3200" dirty="0" smtClean="0"/>
              <a:t>          &lt;/head&gt;</a:t>
            </a:r>
          </a:p>
          <a:p>
            <a:r>
              <a:rPr lang="en-US" sz="3200" dirty="0" smtClean="0"/>
              <a:t>	&lt;body&gt;</a:t>
            </a:r>
          </a:p>
          <a:p>
            <a:endParaRPr lang="en-US" sz="3200" dirty="0" smtClean="0"/>
          </a:p>
          <a:p>
            <a:r>
              <a:rPr lang="en-US" sz="3200" dirty="0" smtClean="0"/>
              <a:t>	&lt;/body&gt;</a:t>
            </a:r>
          </a:p>
          <a:p>
            <a:r>
              <a:rPr lang="en-US" sz="3200" dirty="0" smtClean="0"/>
              <a:t>&lt;/html&gt;</a:t>
            </a:r>
          </a:p>
        </p:txBody>
      </p:sp>
      <p:sp>
        <p:nvSpPr>
          <p:cNvPr id="5" name="TextBox 4"/>
          <p:cNvSpPr txBox="1"/>
          <p:nvPr/>
        </p:nvSpPr>
        <p:spPr>
          <a:xfrm>
            <a:off x="2244019" y="4777720"/>
            <a:ext cx="3987951" cy="584775"/>
          </a:xfrm>
          <a:prstGeom prst="rect">
            <a:avLst/>
          </a:prstGeom>
          <a:noFill/>
        </p:spPr>
        <p:txBody>
          <a:bodyPr wrap="none" rtlCol="0">
            <a:spAutoFit/>
          </a:bodyPr>
          <a:lstStyle/>
          <a:p>
            <a:r>
              <a:rPr lang="en-US" sz="3200" dirty="0" smtClean="0"/>
              <a:t>&lt;p&gt;</a:t>
            </a:r>
            <a:r>
              <a:rPr lang="en-US" sz="3200" dirty="0" smtClean="0">
                <a:solidFill>
                  <a:srgbClr val="FF0000"/>
                </a:solidFill>
              </a:rPr>
              <a:t> Hello, World! </a:t>
            </a:r>
            <a:r>
              <a:rPr lang="en-US" sz="3200" dirty="0" smtClean="0"/>
              <a:t>&lt;/p&gt;</a:t>
            </a:r>
            <a:endParaRPr lang="en-US" sz="3200" dirty="0"/>
          </a:p>
        </p:txBody>
      </p:sp>
      <p:sp>
        <p:nvSpPr>
          <p:cNvPr id="8" name="TextBox 7"/>
          <p:cNvSpPr txBox="1"/>
          <p:nvPr/>
        </p:nvSpPr>
        <p:spPr>
          <a:xfrm>
            <a:off x="2151651" y="2558928"/>
            <a:ext cx="4610814" cy="1815882"/>
          </a:xfrm>
          <a:prstGeom prst="rect">
            <a:avLst/>
          </a:prstGeom>
          <a:noFill/>
        </p:spPr>
        <p:txBody>
          <a:bodyPr wrap="none" rtlCol="0">
            <a:spAutoFit/>
          </a:bodyPr>
          <a:lstStyle/>
          <a:p>
            <a:r>
              <a:rPr lang="en-US" sz="2800" dirty="0">
                <a:solidFill>
                  <a:srgbClr val="00B0F0"/>
                </a:solidFill>
              </a:rPr>
              <a:t>&lt;script </a:t>
            </a:r>
            <a:r>
              <a:rPr lang="en-US" sz="2800" dirty="0" smtClean="0">
                <a:solidFill>
                  <a:srgbClr val="00B0F0"/>
                </a:solidFill>
              </a:rPr>
              <a:t>language=“</a:t>
            </a:r>
            <a:r>
              <a:rPr lang="en-US" sz="2800" dirty="0" err="1" smtClean="0">
                <a:solidFill>
                  <a:srgbClr val="00B0F0"/>
                </a:solidFill>
              </a:rPr>
              <a:t>javascript</a:t>
            </a:r>
            <a:r>
              <a:rPr lang="en-US" sz="2800" dirty="0" smtClean="0">
                <a:solidFill>
                  <a:srgbClr val="00B0F0"/>
                </a:solidFill>
              </a:rPr>
              <a:t>”&gt;</a:t>
            </a:r>
          </a:p>
          <a:p>
            <a:r>
              <a:rPr lang="en-US" sz="2800" dirty="0">
                <a:solidFill>
                  <a:srgbClr val="00B0F0"/>
                </a:solidFill>
              </a:rPr>
              <a:t>	</a:t>
            </a:r>
            <a:r>
              <a:rPr lang="en-US" sz="2800" dirty="0" smtClean="0">
                <a:solidFill>
                  <a:srgbClr val="00B0F0"/>
                </a:solidFill>
              </a:rPr>
              <a:t>alert(‘Hello’);</a:t>
            </a:r>
          </a:p>
          <a:p>
            <a:r>
              <a:rPr lang="en-US" sz="2800" dirty="0" smtClean="0">
                <a:solidFill>
                  <a:srgbClr val="00B0F0"/>
                </a:solidFill>
              </a:rPr>
              <a:t>&lt;script</a:t>
            </a:r>
            <a:r>
              <a:rPr lang="en-US" sz="2800" dirty="0">
                <a:solidFill>
                  <a:srgbClr val="00B0F0"/>
                </a:solidFill>
              </a:rPr>
              <a:t>&gt;</a:t>
            </a:r>
            <a:br>
              <a:rPr lang="en-US" sz="2800" dirty="0">
                <a:solidFill>
                  <a:srgbClr val="00B0F0"/>
                </a:solidFill>
              </a:rPr>
            </a:br>
            <a:endParaRPr lang="en-US" sz="2800" dirty="0">
              <a:solidFill>
                <a:srgbClr val="00B0F0"/>
              </a:solidFill>
            </a:endParaRPr>
          </a:p>
        </p:txBody>
      </p:sp>
      <p:sp>
        <p:nvSpPr>
          <p:cNvPr id="10" name="TextBox 9"/>
          <p:cNvSpPr txBox="1"/>
          <p:nvPr/>
        </p:nvSpPr>
        <p:spPr>
          <a:xfrm>
            <a:off x="2244019" y="1351473"/>
            <a:ext cx="3099246" cy="1384995"/>
          </a:xfrm>
          <a:prstGeom prst="rect">
            <a:avLst/>
          </a:prstGeom>
          <a:noFill/>
        </p:spPr>
        <p:txBody>
          <a:bodyPr wrap="none" rtlCol="0">
            <a:spAutoFit/>
          </a:bodyPr>
          <a:lstStyle/>
          <a:p>
            <a:r>
              <a:rPr lang="en-US" sz="2800" dirty="0">
                <a:solidFill>
                  <a:srgbClr val="00B050"/>
                </a:solidFill>
              </a:rPr>
              <a:t>&lt;style&gt;</a:t>
            </a:r>
            <a:br>
              <a:rPr lang="en-US" sz="2800" dirty="0">
                <a:solidFill>
                  <a:srgbClr val="00B050"/>
                </a:solidFill>
              </a:rPr>
            </a:br>
            <a:r>
              <a:rPr lang="en-US" sz="2800" dirty="0" smtClean="0">
                <a:solidFill>
                  <a:srgbClr val="00B050"/>
                </a:solidFill>
              </a:rPr>
              <a:t>	p</a:t>
            </a:r>
            <a:r>
              <a:rPr lang="en-US" sz="2800" dirty="0">
                <a:solidFill>
                  <a:srgbClr val="00B050"/>
                </a:solidFill>
              </a:rPr>
              <a:t> </a:t>
            </a:r>
            <a:r>
              <a:rPr lang="en-US" sz="2800" dirty="0" smtClean="0">
                <a:solidFill>
                  <a:srgbClr val="00B050"/>
                </a:solidFill>
              </a:rPr>
              <a:t>{color</a:t>
            </a:r>
            <a:r>
              <a:rPr lang="en-US" sz="2800" dirty="0">
                <a:solidFill>
                  <a:srgbClr val="00B050"/>
                </a:solidFill>
              </a:rPr>
              <a:t>: </a:t>
            </a:r>
            <a:r>
              <a:rPr lang="en-US" sz="2800" dirty="0" smtClean="0">
                <a:solidFill>
                  <a:srgbClr val="00B050"/>
                </a:solidFill>
              </a:rPr>
              <a:t>red;}</a:t>
            </a:r>
            <a:endParaRPr lang="en-US" sz="2800" dirty="0" smtClean="0">
              <a:solidFill>
                <a:srgbClr val="00B050"/>
              </a:solidFill>
            </a:endParaRPr>
          </a:p>
          <a:p>
            <a:r>
              <a:rPr lang="en-US" sz="2800" dirty="0" smtClean="0">
                <a:solidFill>
                  <a:srgbClr val="00B050"/>
                </a:solidFill>
              </a:rPr>
              <a:t>&lt;/style&gt;</a:t>
            </a:r>
            <a:endParaRPr lang="en-US" sz="2800" dirty="0">
              <a:solidFill>
                <a:srgbClr val="00B050"/>
              </a:solidFill>
            </a:endParaRPr>
          </a:p>
        </p:txBody>
      </p:sp>
    </p:spTree>
    <p:extLst>
      <p:ext uri="{BB962C8B-B14F-4D97-AF65-F5344CB8AC3E}">
        <p14:creationId xmlns:p14="http://schemas.microsoft.com/office/powerpoint/2010/main" val="22951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55" y="0"/>
            <a:ext cx="11785600" cy="748505"/>
          </a:xfrm>
        </p:spPr>
        <p:txBody>
          <a:bodyPr/>
          <a:lstStyle/>
          <a:p>
            <a:r>
              <a:rPr lang="en-US" dirty="0" smtClean="0"/>
              <a:t>Structure of Trio</a:t>
            </a:r>
            <a:endParaRPr lang="en-US" dirty="0"/>
          </a:p>
        </p:txBody>
      </p:sp>
      <p:sp>
        <p:nvSpPr>
          <p:cNvPr id="4" name="TextBox 3"/>
          <p:cNvSpPr txBox="1"/>
          <p:nvPr/>
        </p:nvSpPr>
        <p:spPr>
          <a:xfrm>
            <a:off x="875490" y="748505"/>
            <a:ext cx="2512226" cy="5509200"/>
          </a:xfrm>
          <a:prstGeom prst="rect">
            <a:avLst/>
          </a:prstGeom>
          <a:noFill/>
        </p:spPr>
        <p:txBody>
          <a:bodyPr wrap="none" rtlCol="0">
            <a:spAutoFit/>
          </a:bodyPr>
          <a:lstStyle/>
          <a:p>
            <a:r>
              <a:rPr lang="en-US" sz="3200" dirty="0" smtClean="0"/>
              <a:t>&lt;html&gt;</a:t>
            </a:r>
          </a:p>
          <a:p>
            <a:r>
              <a:rPr lang="en-US" sz="3200" dirty="0" smtClean="0"/>
              <a:t>	&lt;head&gt;</a:t>
            </a:r>
          </a:p>
          <a:p>
            <a:endParaRPr lang="en-US" sz="3200" dirty="0"/>
          </a:p>
          <a:p>
            <a:endParaRPr lang="en-US" sz="3200" dirty="0"/>
          </a:p>
          <a:p>
            <a:r>
              <a:rPr lang="en-US" sz="3200" dirty="0" smtClean="0"/>
              <a:t>	&lt;head&gt;</a:t>
            </a:r>
          </a:p>
          <a:p>
            <a:endParaRPr lang="en-US" sz="3200" dirty="0" smtClean="0"/>
          </a:p>
          <a:p>
            <a:r>
              <a:rPr lang="en-US" sz="3200" dirty="0" smtClean="0"/>
              <a:t>	&lt;body&gt;</a:t>
            </a:r>
          </a:p>
          <a:p>
            <a:endParaRPr lang="en-US" sz="3200" dirty="0"/>
          </a:p>
          <a:p>
            <a:endParaRPr lang="en-US" sz="3200" dirty="0" smtClean="0"/>
          </a:p>
          <a:p>
            <a:r>
              <a:rPr lang="en-US" sz="3200" dirty="0" smtClean="0"/>
              <a:t>	&lt;/body&gt;</a:t>
            </a:r>
          </a:p>
          <a:p>
            <a:r>
              <a:rPr lang="en-US" sz="3200" dirty="0" smtClean="0"/>
              <a:t>&lt;/html&gt;</a:t>
            </a:r>
          </a:p>
        </p:txBody>
      </p:sp>
      <p:sp>
        <p:nvSpPr>
          <p:cNvPr id="5" name="TextBox 4"/>
          <p:cNvSpPr txBox="1"/>
          <p:nvPr/>
        </p:nvSpPr>
        <p:spPr>
          <a:xfrm>
            <a:off x="2587557" y="4396902"/>
            <a:ext cx="3987951" cy="584775"/>
          </a:xfrm>
          <a:prstGeom prst="rect">
            <a:avLst/>
          </a:prstGeom>
          <a:noFill/>
        </p:spPr>
        <p:txBody>
          <a:bodyPr wrap="none" rtlCol="0">
            <a:spAutoFit/>
          </a:bodyPr>
          <a:lstStyle/>
          <a:p>
            <a:r>
              <a:rPr lang="en-US" sz="3200" dirty="0" smtClean="0"/>
              <a:t>&lt;p&gt;</a:t>
            </a:r>
            <a:r>
              <a:rPr lang="en-US" sz="3200" dirty="0" smtClean="0">
                <a:solidFill>
                  <a:srgbClr val="FF0000"/>
                </a:solidFill>
              </a:rPr>
              <a:t> Hello, World! </a:t>
            </a:r>
            <a:r>
              <a:rPr lang="en-US" sz="3200" dirty="0" smtClean="0"/>
              <a:t>&lt;/p&gt;</a:t>
            </a:r>
            <a:endParaRPr lang="en-US" sz="3200" dirty="0"/>
          </a:p>
        </p:txBody>
      </p:sp>
      <p:sp>
        <p:nvSpPr>
          <p:cNvPr id="8" name="TextBox 7"/>
          <p:cNvSpPr txBox="1"/>
          <p:nvPr/>
        </p:nvSpPr>
        <p:spPr>
          <a:xfrm>
            <a:off x="2538963" y="2166767"/>
            <a:ext cx="7152984" cy="954107"/>
          </a:xfrm>
          <a:prstGeom prst="rect">
            <a:avLst/>
          </a:prstGeom>
          <a:noFill/>
        </p:spPr>
        <p:txBody>
          <a:bodyPr wrap="none" rtlCol="0">
            <a:spAutoFit/>
          </a:bodyPr>
          <a:lstStyle/>
          <a:p>
            <a:r>
              <a:rPr lang="en-US" sz="2800" dirty="0">
                <a:solidFill>
                  <a:srgbClr val="00B0F0"/>
                </a:solidFill>
              </a:rPr>
              <a:t>&lt;script </a:t>
            </a:r>
            <a:r>
              <a:rPr lang="en-US" sz="2800" dirty="0" err="1">
                <a:solidFill>
                  <a:srgbClr val="00B0F0"/>
                </a:solidFill>
              </a:rPr>
              <a:t>src</a:t>
            </a:r>
            <a:r>
              <a:rPr lang="en-US" sz="2800" dirty="0">
                <a:solidFill>
                  <a:srgbClr val="00B0F0"/>
                </a:solidFill>
              </a:rPr>
              <a:t>=“/</a:t>
            </a:r>
            <a:r>
              <a:rPr lang="en-US" sz="2800" dirty="0" smtClean="0">
                <a:solidFill>
                  <a:srgbClr val="00B0F0"/>
                </a:solidFill>
              </a:rPr>
              <a:t>screens/myjavascript.js"&gt;&lt;/</a:t>
            </a:r>
            <a:r>
              <a:rPr lang="en-US" sz="2800" dirty="0">
                <a:solidFill>
                  <a:srgbClr val="00B0F0"/>
                </a:solidFill>
              </a:rPr>
              <a:t>script&gt;</a:t>
            </a:r>
            <a:br>
              <a:rPr lang="en-US" sz="2800" dirty="0">
                <a:solidFill>
                  <a:srgbClr val="00B0F0"/>
                </a:solidFill>
              </a:rPr>
            </a:br>
            <a:endParaRPr lang="en-US" sz="2800" dirty="0">
              <a:solidFill>
                <a:srgbClr val="00B0F0"/>
              </a:solidFill>
            </a:endParaRPr>
          </a:p>
        </p:txBody>
      </p:sp>
      <p:sp>
        <p:nvSpPr>
          <p:cNvPr id="10" name="TextBox 9"/>
          <p:cNvSpPr txBox="1"/>
          <p:nvPr/>
        </p:nvSpPr>
        <p:spPr>
          <a:xfrm>
            <a:off x="2538963" y="1762923"/>
            <a:ext cx="7333033" cy="523220"/>
          </a:xfrm>
          <a:prstGeom prst="rect">
            <a:avLst/>
          </a:prstGeom>
          <a:noFill/>
        </p:spPr>
        <p:txBody>
          <a:bodyPr wrap="none" rtlCol="0">
            <a:spAutoFit/>
          </a:bodyPr>
          <a:lstStyle/>
          <a:p>
            <a:r>
              <a:rPr lang="en-US" sz="2800" dirty="0">
                <a:solidFill>
                  <a:srgbClr val="00B050"/>
                </a:solidFill>
              </a:rPr>
              <a:t>&lt;link </a:t>
            </a:r>
            <a:r>
              <a:rPr lang="en-US" sz="2800" dirty="0" err="1">
                <a:solidFill>
                  <a:srgbClr val="00B050"/>
                </a:solidFill>
              </a:rPr>
              <a:t>rel</a:t>
            </a:r>
            <a:r>
              <a:rPr lang="en-US" sz="2800" dirty="0">
                <a:solidFill>
                  <a:srgbClr val="00B050"/>
                </a:solidFill>
              </a:rPr>
              <a:t>="stylesheet" </a:t>
            </a:r>
            <a:r>
              <a:rPr lang="en-US" sz="2800" dirty="0" err="1">
                <a:solidFill>
                  <a:srgbClr val="00B050"/>
                </a:solidFill>
              </a:rPr>
              <a:t>href</a:t>
            </a:r>
            <a:r>
              <a:rPr lang="en-US" sz="2800" dirty="0" smtClean="0">
                <a:solidFill>
                  <a:srgbClr val="00B050"/>
                </a:solidFill>
              </a:rPr>
              <a:t>=“/screens/styles.css</a:t>
            </a:r>
            <a:r>
              <a:rPr lang="en-US" sz="2800" dirty="0">
                <a:solidFill>
                  <a:srgbClr val="00B050"/>
                </a:solidFill>
              </a:rPr>
              <a:t>"&gt;</a:t>
            </a:r>
          </a:p>
        </p:txBody>
      </p:sp>
    </p:spTree>
    <p:extLst>
      <p:ext uri="{BB962C8B-B14F-4D97-AF65-F5344CB8AC3E}">
        <p14:creationId xmlns:p14="http://schemas.microsoft.com/office/powerpoint/2010/main" val="387635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a:t>
            </a:r>
            <a:endParaRPr lang="en-US" dirty="0"/>
          </a:p>
        </p:txBody>
      </p:sp>
      <p:sp>
        <p:nvSpPr>
          <p:cNvPr id="3" name="Content Placeholder 2"/>
          <p:cNvSpPr>
            <a:spLocks noGrp="1"/>
          </p:cNvSpPr>
          <p:nvPr>
            <p:ph idx="1"/>
          </p:nvPr>
        </p:nvSpPr>
        <p:spPr/>
        <p:txBody>
          <a:bodyPr/>
          <a:lstStyle/>
          <a:p>
            <a:r>
              <a:rPr lang="en-US" dirty="0"/>
              <a:t>J</a:t>
            </a:r>
            <a:r>
              <a:rPr lang="en-US" dirty="0" smtClean="0"/>
              <a:t>Query </a:t>
            </a:r>
            <a:r>
              <a:rPr lang="en-US" dirty="0"/>
              <a:t>is a fast, small, and feature-rich </a:t>
            </a:r>
            <a:r>
              <a:rPr lang="en-US" dirty="0" err="1" smtClean="0"/>
              <a:t>Javascript</a:t>
            </a:r>
            <a:r>
              <a:rPr lang="en-US" dirty="0" smtClean="0"/>
              <a:t> </a:t>
            </a:r>
            <a:r>
              <a:rPr lang="en-US" dirty="0"/>
              <a:t>library</a:t>
            </a:r>
            <a:r>
              <a:rPr lang="en-US" dirty="0" smtClean="0"/>
              <a:t>.</a:t>
            </a:r>
          </a:p>
          <a:p>
            <a:r>
              <a:rPr lang="en-US" dirty="0" smtClean="0"/>
              <a:t>Cross-platform</a:t>
            </a:r>
          </a:p>
          <a:p>
            <a:r>
              <a:rPr lang="en-US" dirty="0" smtClean="0"/>
              <a:t>JQuery makes things easier: to </a:t>
            </a:r>
            <a:r>
              <a:rPr lang="en-US" dirty="0"/>
              <a:t>perform many common scripting functions</a:t>
            </a:r>
            <a:endParaRPr lang="en-US" dirty="0" smtClean="0"/>
          </a:p>
          <a:p>
            <a:pPr lvl="1"/>
            <a:r>
              <a:rPr lang="en-US" dirty="0" smtClean="0"/>
              <a:t>Element Selection (Traversal) / Manipulation</a:t>
            </a:r>
          </a:p>
          <a:p>
            <a:pPr lvl="1"/>
            <a:r>
              <a:rPr lang="en-US" dirty="0" smtClean="0"/>
              <a:t>Event Handling</a:t>
            </a:r>
          </a:p>
          <a:p>
            <a:pPr lvl="1"/>
            <a:r>
              <a:rPr lang="en-US" dirty="0" smtClean="0"/>
              <a:t>Animation</a:t>
            </a:r>
          </a:p>
          <a:p>
            <a:pPr lvl="1"/>
            <a:r>
              <a:rPr lang="en-US" dirty="0" smtClean="0"/>
              <a:t>Ajax</a:t>
            </a:r>
            <a:endParaRPr lang="en-US" dirty="0"/>
          </a:p>
        </p:txBody>
      </p:sp>
    </p:spTree>
    <p:extLst>
      <p:ext uri="{BB962C8B-B14F-4D97-AF65-F5344CB8AC3E}">
        <p14:creationId xmlns:p14="http://schemas.microsoft.com/office/powerpoint/2010/main" val="292255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785600" cy="748505"/>
          </a:xfrm>
        </p:spPr>
        <p:txBody>
          <a:bodyPr/>
          <a:lstStyle/>
          <a:p>
            <a:r>
              <a:rPr lang="en-US" dirty="0" smtClean="0"/>
              <a:t>How to use JQuery:</a:t>
            </a:r>
            <a:endParaRPr lang="en-US" dirty="0"/>
          </a:p>
        </p:txBody>
      </p:sp>
      <p:sp>
        <p:nvSpPr>
          <p:cNvPr id="4" name="Rectangle 1"/>
          <p:cNvSpPr>
            <a:spLocks noGrp="1" noChangeArrowheads="1"/>
          </p:cNvSpPr>
          <p:nvPr>
            <p:ph idx="1"/>
          </p:nvPr>
        </p:nvSpPr>
        <p:spPr bwMode="auto">
          <a:xfrm>
            <a:off x="415956" y="748505"/>
            <a:ext cx="1157284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SzTx/>
              <a:buNone/>
            </a:pPr>
            <a:r>
              <a:rPr lang="en-US" sz="3200" dirty="0" smtClean="0"/>
              <a:t>Starting with the load of the jQuery library</a:t>
            </a:r>
          </a:p>
          <a:p>
            <a:pPr marL="0" lvl="0" indent="0" eaLnBrk="0" fontAlgn="base" hangingPunct="0">
              <a:lnSpc>
                <a:spcPct val="100000"/>
              </a:lnSpc>
              <a:spcBef>
                <a:spcPct val="0"/>
              </a:spcBef>
              <a:spcAft>
                <a:spcPct val="0"/>
              </a:spcAft>
              <a:buSzTx/>
              <a:buNone/>
            </a:pPr>
            <a:endParaRPr lang="en-US" sz="3200" dirty="0" smtClean="0"/>
          </a:p>
          <a:p>
            <a:pPr marL="0" lvl="0" indent="0" eaLnBrk="0" fontAlgn="base" hangingPunct="0">
              <a:lnSpc>
                <a:spcPct val="100000"/>
              </a:lnSpc>
              <a:spcBef>
                <a:spcPct val="0"/>
              </a:spcBef>
              <a:spcAft>
                <a:spcPct val="0"/>
              </a:spcAft>
              <a:buSzTx/>
              <a:buNone/>
            </a:pPr>
            <a:r>
              <a:rPr lang="en-US" sz="3200" u="sng" dirty="0" smtClean="0">
                <a:solidFill>
                  <a:srgbClr val="FF0000"/>
                </a:solidFill>
              </a:rPr>
              <a:t>Local load</a:t>
            </a:r>
            <a:endParaRPr lang="en-US" sz="3200" u="sng" dirty="0">
              <a:solidFill>
                <a:srgbClr val="FF0000"/>
              </a:solidFill>
            </a:endParaRPr>
          </a:p>
          <a:p>
            <a:pPr marL="0" lvl="0" indent="0" eaLnBrk="0" fontAlgn="base" hangingPunct="0">
              <a:lnSpc>
                <a:spcPct val="100000"/>
              </a:lnSpc>
              <a:spcBef>
                <a:spcPct val="0"/>
              </a:spcBef>
              <a:spcAft>
                <a:spcPct val="0"/>
              </a:spcAft>
              <a:buSzTx/>
              <a:buNone/>
            </a:pPr>
            <a:r>
              <a:rPr lang="en-US" sz="3200" dirty="0" smtClean="0"/>
              <a:t>&lt;</a:t>
            </a:r>
            <a:r>
              <a:rPr lang="en-US" sz="3200" dirty="0"/>
              <a:t>head&gt;</a:t>
            </a:r>
            <a:br>
              <a:rPr lang="en-US" sz="3200" dirty="0"/>
            </a:br>
            <a:r>
              <a:rPr lang="en-US" sz="3200" dirty="0" smtClean="0"/>
              <a:t>      &lt;</a:t>
            </a:r>
            <a:r>
              <a:rPr lang="en-US" sz="3200" dirty="0"/>
              <a:t>script </a:t>
            </a:r>
            <a:r>
              <a:rPr lang="en-US" sz="3200" dirty="0" err="1"/>
              <a:t>src</a:t>
            </a:r>
            <a:r>
              <a:rPr lang="en-US" sz="3200" dirty="0" smtClean="0"/>
              <a:t>=“/screens/jquery-1.12.0.min.js</a:t>
            </a:r>
            <a:r>
              <a:rPr lang="en-US" sz="3200" dirty="0"/>
              <a:t>"&gt;&lt;/script&gt;</a:t>
            </a:r>
            <a:br>
              <a:rPr lang="en-US" sz="3200" dirty="0"/>
            </a:br>
            <a:r>
              <a:rPr lang="en-US" sz="3200" dirty="0"/>
              <a:t>&lt;/head&gt; </a:t>
            </a:r>
            <a:endParaRPr kumimoji="0" lang="en-US" altLang="en-US" sz="3200" b="0" i="0" u="none" strike="noStrike" cap="none" normalizeH="0" baseline="0" dirty="0" smtClean="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smtClean="0">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u="sng" dirty="0" smtClean="0">
                <a:solidFill>
                  <a:srgbClr val="FF0000"/>
                </a:solidFill>
              </a:rPr>
              <a:t>Remote load</a:t>
            </a:r>
            <a:endParaRPr lang="en-US" altLang="en-US" sz="3200" u="sng"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Unicode MS" panose="020B0604020202020204" pitchFamily="34" charset="-128"/>
              </a:rPr>
              <a:t>&lt;head&gt;</a:t>
            </a:r>
            <a:br>
              <a:rPr kumimoji="0" lang="en-US" altLang="en-US" sz="3200" b="0" i="0" u="none" strike="noStrike" cap="none" normalizeH="0" baseline="0" dirty="0" smtClean="0">
                <a:ln>
                  <a:noFill/>
                </a:ln>
                <a:solidFill>
                  <a:schemeClr val="tx1"/>
                </a:solidFill>
                <a:effectLst/>
                <a:latin typeface="Arial Unicode MS" panose="020B0604020202020204" pitchFamily="34" charset="-128"/>
              </a:rPr>
            </a:br>
            <a:r>
              <a:rPr kumimoji="0" lang="en-US" altLang="en-US" sz="3200" b="0" i="0" u="none" strike="noStrike" cap="none" normalizeH="0" baseline="0" dirty="0" smtClean="0">
                <a:ln>
                  <a:noFill/>
                </a:ln>
                <a:solidFill>
                  <a:schemeClr val="tx1"/>
                </a:solidFill>
                <a:effectLst/>
                <a:latin typeface="Arial Unicode MS" panose="020B0604020202020204" pitchFamily="34" charset="-128"/>
              </a:rPr>
              <a:t>     &lt;script </a:t>
            </a:r>
            <a:r>
              <a:rPr kumimoji="0" lang="en-US" altLang="en-US" sz="3200" b="0" i="0" u="none" strike="noStrike" cap="none" normalizeH="0" baseline="0" dirty="0" err="1" smtClean="0">
                <a:ln>
                  <a:noFill/>
                </a:ln>
                <a:solidFill>
                  <a:schemeClr val="tx1"/>
                </a:solidFill>
                <a:effectLst/>
                <a:latin typeface="Arial Unicode MS" panose="020B0604020202020204" pitchFamily="34" charset="-128"/>
              </a:rPr>
              <a:t>src</a:t>
            </a:r>
            <a:r>
              <a:rPr kumimoji="0" lang="en-US" altLang="en-US" sz="3200" b="0" i="0" u="none" strike="noStrike" cap="none" normalizeH="0" baseline="0" dirty="0" smtClean="0">
                <a:ln>
                  <a:noFill/>
                </a:ln>
                <a:solidFill>
                  <a:schemeClr val="tx1"/>
                </a:solidFill>
                <a:effectLst/>
                <a:latin typeface="Arial Unicode MS" panose="020B0604020202020204" pitchFamily="34" charset="-128"/>
              </a:rPr>
              <a:t>="//code.jquery.com/jquery-1.10.2.js"&gt;&lt;/script&gt;</a:t>
            </a:r>
            <a:br>
              <a:rPr kumimoji="0" lang="en-US" altLang="en-US" sz="3200" b="0" i="0" u="none" strike="noStrike" cap="none" normalizeH="0" baseline="0" dirty="0" smtClean="0">
                <a:ln>
                  <a:noFill/>
                </a:ln>
                <a:solidFill>
                  <a:schemeClr val="tx1"/>
                </a:solidFill>
                <a:effectLst/>
                <a:latin typeface="Arial Unicode MS" panose="020B0604020202020204" pitchFamily="34" charset="-128"/>
              </a:rPr>
            </a:br>
            <a:r>
              <a:rPr kumimoji="0" lang="en-US" altLang="en-US" sz="3200" b="0" i="0" u="none" strike="noStrike" cap="none" normalizeH="0" baseline="0" dirty="0" smtClean="0">
                <a:ln>
                  <a:noFill/>
                </a:ln>
                <a:solidFill>
                  <a:schemeClr val="tx1"/>
                </a:solidFill>
                <a:effectLst/>
                <a:latin typeface="Arial Unicode MS" panose="020B0604020202020204" pitchFamily="34" charset="-128"/>
              </a:rPr>
              <a:t>&lt;/head&gt;</a:t>
            </a:r>
            <a:r>
              <a:rPr kumimoji="0" lang="en-US" altLang="en-US" sz="1200" b="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1370405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4631" y="1939072"/>
            <a:ext cx="8255000" cy="2831544"/>
          </a:xfrm>
          <a:prstGeom prst="rect">
            <a:avLst/>
          </a:prstGeom>
        </p:spPr>
        <p:txBody>
          <a:bodyPr wrap="square">
            <a:spAutoFit/>
          </a:bodyPr>
          <a:lstStyle/>
          <a:p>
            <a:r>
              <a:rPr lang="en-US" sz="3200" b="1" u="sng" dirty="0"/>
              <a:t>JavaScript</a:t>
            </a:r>
          </a:p>
          <a:p>
            <a:r>
              <a:rPr lang="en-US" sz="3200" b="1" i="1" dirty="0"/>
              <a:t>        </a:t>
            </a:r>
            <a:r>
              <a:rPr lang="en-US" sz="3200" b="1" i="1" dirty="0" err="1" smtClean="0"/>
              <a:t>document.body</a:t>
            </a:r>
            <a:endParaRPr lang="en-US" sz="3200" b="1" i="1" dirty="0" smtClean="0"/>
          </a:p>
          <a:p>
            <a:endParaRPr lang="en-US" sz="3200" b="1" u="sng" dirty="0" smtClean="0"/>
          </a:p>
          <a:p>
            <a:r>
              <a:rPr lang="en-US" sz="3200" b="1" u="sng" dirty="0" smtClean="0"/>
              <a:t>jQuery</a:t>
            </a:r>
            <a:endParaRPr lang="en-US" sz="3200" b="1" u="sng" dirty="0"/>
          </a:p>
          <a:p>
            <a:r>
              <a:rPr lang="en-US" sz="3200" b="1" i="1" dirty="0" smtClean="0"/>
              <a:t>        $ </a:t>
            </a:r>
            <a:r>
              <a:rPr lang="en-US" sz="3200" b="1" i="1" dirty="0"/>
              <a:t>(‘body</a:t>
            </a:r>
            <a:r>
              <a:rPr lang="en-US" sz="3200" b="1" i="1" dirty="0" smtClean="0"/>
              <a:t>’)</a:t>
            </a:r>
            <a:endParaRPr lang="en-US" i="1" dirty="0"/>
          </a:p>
          <a:p>
            <a:endParaRPr lang="en-US" dirty="0"/>
          </a:p>
        </p:txBody>
      </p:sp>
      <p:sp>
        <p:nvSpPr>
          <p:cNvPr id="5" name="TextBox 4"/>
          <p:cNvSpPr txBox="1"/>
          <p:nvPr/>
        </p:nvSpPr>
        <p:spPr>
          <a:xfrm>
            <a:off x="1739900" y="6032500"/>
            <a:ext cx="184731" cy="369332"/>
          </a:xfrm>
          <a:prstGeom prst="rect">
            <a:avLst/>
          </a:prstGeom>
          <a:noFill/>
        </p:spPr>
        <p:txBody>
          <a:bodyPr wrap="none" rtlCol="0">
            <a:spAutoFit/>
          </a:bodyPr>
          <a:lstStyle/>
          <a:p>
            <a:endParaRPr lang="en-US" dirty="0"/>
          </a:p>
        </p:txBody>
      </p:sp>
      <p:sp>
        <p:nvSpPr>
          <p:cNvPr id="6" name="TextBox 5"/>
          <p:cNvSpPr txBox="1"/>
          <p:nvPr/>
        </p:nvSpPr>
        <p:spPr>
          <a:xfrm>
            <a:off x="1524000" y="876300"/>
            <a:ext cx="7541103" cy="646331"/>
          </a:xfrm>
          <a:prstGeom prst="rect">
            <a:avLst/>
          </a:prstGeom>
          <a:noFill/>
        </p:spPr>
        <p:txBody>
          <a:bodyPr wrap="none" rtlCol="0">
            <a:spAutoFit/>
          </a:bodyPr>
          <a:lstStyle/>
          <a:p>
            <a:r>
              <a:rPr lang="en-US" sz="3600" dirty="0" smtClean="0"/>
              <a:t>jQuery vs </a:t>
            </a:r>
            <a:r>
              <a:rPr lang="en-US" sz="3600" dirty="0" err="1" smtClean="0"/>
              <a:t>Javascript</a:t>
            </a:r>
            <a:r>
              <a:rPr lang="en-US" sz="3600" dirty="0" smtClean="0"/>
              <a:t> : element selection</a:t>
            </a:r>
            <a:endParaRPr lang="en-US" sz="3600" dirty="0"/>
          </a:p>
        </p:txBody>
      </p:sp>
    </p:spTree>
    <p:extLst>
      <p:ext uri="{BB962C8B-B14F-4D97-AF65-F5344CB8AC3E}">
        <p14:creationId xmlns:p14="http://schemas.microsoft.com/office/powerpoint/2010/main" val="122394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4310115"/>
              </p:ext>
            </p:extLst>
          </p:nvPr>
        </p:nvGraphicFramePr>
        <p:xfrm>
          <a:off x="700391" y="758762"/>
          <a:ext cx="10755009" cy="5472344"/>
        </p:xfrm>
        <a:graphic>
          <a:graphicData uri="http://schemas.openxmlformats.org/drawingml/2006/table">
            <a:tbl>
              <a:tblPr/>
              <a:tblGrid>
                <a:gridCol w="3585003"/>
                <a:gridCol w="3585003"/>
                <a:gridCol w="3585003"/>
              </a:tblGrid>
              <a:tr h="474493">
                <a:tc>
                  <a:txBody>
                    <a:bodyPr/>
                    <a:lstStyle/>
                    <a:p>
                      <a:pPr algn="l" fontAlgn="t"/>
                      <a:r>
                        <a:rPr lang="en-US" sz="1800" b="1" u="sng" dirty="0">
                          <a:effectLst/>
                        </a:rPr>
                        <a:t>Selector</a:t>
                      </a:r>
                    </a:p>
                  </a:txBody>
                  <a:tcPr marL="152400" marR="76200" marT="76200" marB="76200">
                    <a:lnL>
                      <a:noFill/>
                    </a:lnL>
                    <a:lnR>
                      <a:noFill/>
                    </a:lnR>
                    <a:lnT>
                      <a:noFill/>
                    </a:lnT>
                    <a:lnB>
                      <a:noFill/>
                    </a:lnB>
                  </a:tcPr>
                </a:tc>
                <a:tc>
                  <a:txBody>
                    <a:bodyPr/>
                    <a:lstStyle/>
                    <a:p>
                      <a:pPr algn="l" fontAlgn="t"/>
                      <a:r>
                        <a:rPr lang="en-US" sz="1800" b="1" u="sng" dirty="0">
                          <a:effectLst/>
                        </a:rPr>
                        <a:t>Example</a:t>
                      </a:r>
                    </a:p>
                  </a:txBody>
                  <a:tcPr marL="76200" marR="76200" marT="76200" marB="76200">
                    <a:lnL>
                      <a:noFill/>
                    </a:lnL>
                    <a:lnR>
                      <a:noFill/>
                    </a:lnR>
                    <a:lnT>
                      <a:noFill/>
                    </a:lnT>
                    <a:lnB>
                      <a:noFill/>
                    </a:lnB>
                  </a:tcPr>
                </a:tc>
                <a:tc>
                  <a:txBody>
                    <a:bodyPr/>
                    <a:lstStyle/>
                    <a:p>
                      <a:pPr algn="l" fontAlgn="t"/>
                      <a:r>
                        <a:rPr lang="en-US" sz="1800" b="1" u="sng" dirty="0">
                          <a:effectLst/>
                        </a:rPr>
                        <a:t>Selects</a:t>
                      </a:r>
                    </a:p>
                  </a:txBody>
                  <a:tcPr marL="76200" marR="76200" marT="76200" marB="76200">
                    <a:lnL>
                      <a:noFill/>
                    </a:lnL>
                    <a:lnR>
                      <a:noFill/>
                    </a:lnR>
                    <a:lnT>
                      <a:noFill/>
                    </a:lnT>
                    <a:lnB>
                      <a:noFill/>
                    </a:lnB>
                  </a:tcPr>
                </a:tc>
              </a:tr>
              <a:tr h="474493">
                <a:tc>
                  <a:txBody>
                    <a:bodyPr/>
                    <a:lstStyle/>
                    <a:p>
                      <a:pPr algn="l" fontAlgn="t"/>
                      <a:r>
                        <a:rPr lang="en-US" sz="1800">
                          <a:effectLst/>
                          <a:hlinkClick r:id="rId3"/>
                        </a:rPr>
                        <a:t>*</a:t>
                      </a:r>
                      <a:endParaRPr lang="en-US" sz="1800">
                        <a:effectLst/>
                      </a:endParaRPr>
                    </a:p>
                  </a:txBody>
                  <a:tcPr marL="152400" marR="76200" marT="76200" marB="76200">
                    <a:lnL>
                      <a:noFill/>
                    </a:lnL>
                    <a:lnR>
                      <a:noFill/>
                    </a:lnR>
                    <a:lnT>
                      <a:noFill/>
                    </a:lnT>
                    <a:lnB>
                      <a:noFill/>
                    </a:lnB>
                  </a:tcPr>
                </a:tc>
                <a:tc>
                  <a:txBody>
                    <a:bodyPr/>
                    <a:lstStyle/>
                    <a:p>
                      <a:pPr algn="l" fontAlgn="t"/>
                      <a:r>
                        <a:rPr lang="en-US" sz="1800">
                          <a:effectLst/>
                        </a:rPr>
                        <a:t>$("*")</a:t>
                      </a:r>
                    </a:p>
                  </a:txBody>
                  <a:tcPr marL="76200" marR="76200" marT="76200" marB="76200">
                    <a:lnL>
                      <a:noFill/>
                    </a:lnL>
                    <a:lnR>
                      <a:noFill/>
                    </a:lnR>
                    <a:lnT>
                      <a:noFill/>
                    </a:lnT>
                    <a:lnB>
                      <a:noFill/>
                    </a:lnB>
                  </a:tcPr>
                </a:tc>
                <a:tc>
                  <a:txBody>
                    <a:bodyPr/>
                    <a:lstStyle/>
                    <a:p>
                      <a:pPr algn="l" fontAlgn="t"/>
                      <a:r>
                        <a:rPr lang="en-US" sz="1800">
                          <a:effectLst/>
                        </a:rPr>
                        <a:t>All elements</a:t>
                      </a:r>
                    </a:p>
                  </a:txBody>
                  <a:tcPr marL="76200" marR="76200" marT="76200" marB="76200">
                    <a:lnL>
                      <a:noFill/>
                    </a:lnL>
                    <a:lnR>
                      <a:noFill/>
                    </a:lnR>
                    <a:lnT>
                      <a:noFill/>
                    </a:lnT>
                    <a:lnB>
                      <a:noFill/>
                    </a:lnB>
                  </a:tcPr>
                </a:tc>
              </a:tr>
              <a:tr h="474493">
                <a:tc>
                  <a:txBody>
                    <a:bodyPr/>
                    <a:lstStyle/>
                    <a:p>
                      <a:pPr algn="l" fontAlgn="t"/>
                      <a:r>
                        <a:rPr lang="en-US" sz="1800">
                          <a:effectLst/>
                          <a:hlinkClick r:id="rId4"/>
                        </a:rPr>
                        <a:t>#</a:t>
                      </a:r>
                      <a:r>
                        <a:rPr lang="en-US" sz="1800" i="1">
                          <a:effectLst/>
                          <a:hlinkClick r:id="rId4"/>
                        </a:rPr>
                        <a:t>id</a:t>
                      </a:r>
                      <a:endParaRPr lang="en-US" sz="1800">
                        <a:effectLst/>
                      </a:endParaRPr>
                    </a:p>
                  </a:txBody>
                  <a:tcPr marL="152400" marR="76200" marT="76200" marB="76200">
                    <a:lnL>
                      <a:noFill/>
                    </a:lnL>
                    <a:lnR>
                      <a:noFill/>
                    </a:lnR>
                    <a:lnT>
                      <a:noFill/>
                    </a:lnT>
                    <a:lnB>
                      <a:noFill/>
                    </a:lnB>
                  </a:tcPr>
                </a:tc>
                <a:tc>
                  <a:txBody>
                    <a:bodyPr/>
                    <a:lstStyle/>
                    <a:p>
                      <a:pPr algn="l" fontAlgn="t"/>
                      <a:r>
                        <a:rPr lang="en-US" sz="1800">
                          <a:effectLst/>
                        </a:rPr>
                        <a:t>$("#lastname")</a:t>
                      </a:r>
                    </a:p>
                  </a:txBody>
                  <a:tcPr marL="76200" marR="76200" marT="76200" marB="76200">
                    <a:lnL>
                      <a:noFill/>
                    </a:lnL>
                    <a:lnR>
                      <a:noFill/>
                    </a:lnR>
                    <a:lnT>
                      <a:noFill/>
                    </a:lnT>
                    <a:lnB>
                      <a:noFill/>
                    </a:lnB>
                  </a:tcPr>
                </a:tc>
                <a:tc>
                  <a:txBody>
                    <a:bodyPr/>
                    <a:lstStyle/>
                    <a:p>
                      <a:pPr algn="l" fontAlgn="t"/>
                      <a:r>
                        <a:rPr lang="en-US" sz="1800">
                          <a:effectLst/>
                        </a:rPr>
                        <a:t>The element with id="lastname"</a:t>
                      </a:r>
                    </a:p>
                  </a:txBody>
                  <a:tcPr marL="76200" marR="76200" marT="76200" marB="76200">
                    <a:lnL>
                      <a:noFill/>
                    </a:lnL>
                    <a:lnR>
                      <a:noFill/>
                    </a:lnR>
                    <a:lnT>
                      <a:noFill/>
                    </a:lnT>
                    <a:lnB>
                      <a:noFill/>
                    </a:lnB>
                  </a:tcPr>
                </a:tc>
              </a:tr>
              <a:tr h="474493">
                <a:tc>
                  <a:txBody>
                    <a:bodyPr/>
                    <a:lstStyle/>
                    <a:p>
                      <a:pPr algn="l" fontAlgn="t"/>
                      <a:r>
                        <a:rPr lang="en-US" sz="1800">
                          <a:effectLst/>
                          <a:hlinkClick r:id="rId5"/>
                        </a:rPr>
                        <a:t>.</a:t>
                      </a:r>
                      <a:r>
                        <a:rPr lang="en-US" sz="1800" i="1">
                          <a:effectLst/>
                          <a:hlinkClick r:id="rId5"/>
                        </a:rPr>
                        <a:t>class</a:t>
                      </a:r>
                      <a:endParaRPr lang="en-US" sz="1800">
                        <a:effectLst/>
                      </a:endParaRPr>
                    </a:p>
                  </a:txBody>
                  <a:tcPr marL="152400" marR="76200" marT="76200" marB="76200">
                    <a:lnL>
                      <a:noFill/>
                    </a:lnL>
                    <a:lnR>
                      <a:noFill/>
                    </a:lnR>
                    <a:lnT>
                      <a:noFill/>
                    </a:lnT>
                    <a:lnB>
                      <a:noFill/>
                    </a:lnB>
                  </a:tcPr>
                </a:tc>
                <a:tc>
                  <a:txBody>
                    <a:bodyPr/>
                    <a:lstStyle/>
                    <a:p>
                      <a:pPr algn="l" fontAlgn="t"/>
                      <a:r>
                        <a:rPr lang="en-US" sz="1800" dirty="0">
                          <a:effectLst/>
                        </a:rPr>
                        <a:t>$(".intro")</a:t>
                      </a:r>
                    </a:p>
                  </a:txBody>
                  <a:tcPr marL="76200" marR="76200" marT="76200" marB="76200">
                    <a:lnL>
                      <a:noFill/>
                    </a:lnL>
                    <a:lnR>
                      <a:noFill/>
                    </a:lnR>
                    <a:lnT>
                      <a:noFill/>
                    </a:lnT>
                    <a:lnB>
                      <a:noFill/>
                    </a:lnB>
                  </a:tcPr>
                </a:tc>
                <a:tc>
                  <a:txBody>
                    <a:bodyPr/>
                    <a:lstStyle/>
                    <a:p>
                      <a:pPr algn="l" fontAlgn="t"/>
                      <a:r>
                        <a:rPr lang="en-US" sz="1800">
                          <a:effectLst/>
                        </a:rPr>
                        <a:t>All elements with class="intro"</a:t>
                      </a:r>
                    </a:p>
                  </a:txBody>
                  <a:tcPr marL="76200" marR="76200" marT="76200" marB="76200">
                    <a:lnL>
                      <a:noFill/>
                    </a:lnL>
                    <a:lnR>
                      <a:noFill/>
                    </a:lnR>
                    <a:lnT>
                      <a:noFill/>
                    </a:lnT>
                    <a:lnB>
                      <a:noFill/>
                    </a:lnB>
                  </a:tcPr>
                </a:tc>
              </a:tr>
              <a:tr h="474493">
                <a:tc>
                  <a:txBody>
                    <a:bodyPr/>
                    <a:lstStyle/>
                    <a:p>
                      <a:pPr algn="l" fontAlgn="t"/>
                      <a:r>
                        <a:rPr lang="en-US" sz="1800" i="1" dirty="0">
                          <a:effectLst/>
                          <a:hlinkClick r:id="rId6"/>
                        </a:rPr>
                        <a:t>element</a:t>
                      </a:r>
                      <a:endParaRPr lang="en-US" sz="1800" dirty="0">
                        <a:effectLst/>
                      </a:endParaRPr>
                    </a:p>
                  </a:txBody>
                  <a:tcPr marL="152400" marR="76200" marT="76200" marB="76200">
                    <a:lnL>
                      <a:noFill/>
                    </a:lnL>
                    <a:lnR>
                      <a:noFill/>
                    </a:lnR>
                    <a:lnT>
                      <a:noFill/>
                    </a:lnT>
                    <a:lnB>
                      <a:noFill/>
                    </a:lnB>
                  </a:tcPr>
                </a:tc>
                <a:tc>
                  <a:txBody>
                    <a:bodyPr/>
                    <a:lstStyle/>
                    <a:p>
                      <a:pPr algn="l" fontAlgn="t"/>
                      <a:r>
                        <a:rPr lang="en-US" sz="1800" dirty="0">
                          <a:effectLst/>
                        </a:rPr>
                        <a:t>$("p")</a:t>
                      </a:r>
                    </a:p>
                  </a:txBody>
                  <a:tcPr marL="76200" marR="76200" marT="76200" marB="76200">
                    <a:lnL>
                      <a:noFill/>
                    </a:lnL>
                    <a:lnR>
                      <a:noFill/>
                    </a:lnR>
                    <a:lnT>
                      <a:noFill/>
                    </a:lnT>
                    <a:lnB>
                      <a:noFill/>
                    </a:lnB>
                  </a:tcPr>
                </a:tc>
                <a:tc>
                  <a:txBody>
                    <a:bodyPr/>
                    <a:lstStyle/>
                    <a:p>
                      <a:pPr algn="l" fontAlgn="t"/>
                      <a:r>
                        <a:rPr lang="en-US" sz="1800">
                          <a:effectLst/>
                        </a:rPr>
                        <a:t>All &lt;p&gt; elements</a:t>
                      </a:r>
                    </a:p>
                  </a:txBody>
                  <a:tcPr marL="76200" marR="76200" marT="76200" marB="76200">
                    <a:lnL>
                      <a:noFill/>
                    </a:lnL>
                    <a:lnR>
                      <a:noFill/>
                    </a:lnR>
                    <a:lnT>
                      <a:noFill/>
                    </a:lnT>
                    <a:lnB>
                      <a:noFill/>
                    </a:lnB>
                  </a:tcPr>
                </a:tc>
              </a:tr>
              <a:tr h="474493">
                <a:tc>
                  <a:txBody>
                    <a:bodyPr/>
                    <a:lstStyle/>
                    <a:p>
                      <a:pPr algn="l" fontAlgn="t"/>
                      <a:r>
                        <a:rPr lang="en-US" sz="1800" dirty="0">
                          <a:effectLst/>
                          <a:hlinkClick r:id="rId7"/>
                        </a:rPr>
                        <a:t>:first</a:t>
                      </a:r>
                      <a:endParaRPr lang="en-US" sz="1800" dirty="0">
                        <a:effectLst/>
                      </a:endParaRPr>
                    </a:p>
                  </a:txBody>
                  <a:tcPr marL="152400" marR="76200" marT="76200" marB="76200">
                    <a:lnL>
                      <a:noFill/>
                    </a:lnL>
                    <a:lnR>
                      <a:noFill/>
                    </a:lnR>
                    <a:lnT>
                      <a:noFill/>
                    </a:lnT>
                    <a:lnB>
                      <a:noFill/>
                    </a:lnB>
                  </a:tcPr>
                </a:tc>
                <a:tc>
                  <a:txBody>
                    <a:bodyPr/>
                    <a:lstStyle/>
                    <a:p>
                      <a:pPr algn="l" fontAlgn="t"/>
                      <a:r>
                        <a:rPr lang="en-US" sz="1800">
                          <a:effectLst/>
                        </a:rPr>
                        <a:t>$("p:first")</a:t>
                      </a:r>
                    </a:p>
                  </a:txBody>
                  <a:tcPr marL="76200" marR="76200" marT="76200" marB="76200">
                    <a:lnL>
                      <a:noFill/>
                    </a:lnL>
                    <a:lnR>
                      <a:noFill/>
                    </a:lnR>
                    <a:lnT>
                      <a:noFill/>
                    </a:lnT>
                    <a:lnB>
                      <a:noFill/>
                    </a:lnB>
                  </a:tcPr>
                </a:tc>
                <a:tc>
                  <a:txBody>
                    <a:bodyPr/>
                    <a:lstStyle/>
                    <a:p>
                      <a:pPr algn="l" fontAlgn="t"/>
                      <a:r>
                        <a:rPr lang="en-US" sz="1800">
                          <a:effectLst/>
                        </a:rPr>
                        <a:t>The first &lt;p&gt; element</a:t>
                      </a:r>
                    </a:p>
                  </a:txBody>
                  <a:tcPr marL="76200" marR="76200" marT="76200" marB="76200">
                    <a:lnL>
                      <a:noFill/>
                    </a:lnL>
                    <a:lnR>
                      <a:noFill/>
                    </a:lnR>
                    <a:lnT>
                      <a:noFill/>
                    </a:lnT>
                    <a:lnB>
                      <a:noFill/>
                    </a:lnB>
                  </a:tcPr>
                </a:tc>
              </a:tr>
              <a:tr h="474493">
                <a:tc>
                  <a:txBody>
                    <a:bodyPr/>
                    <a:lstStyle/>
                    <a:p>
                      <a:pPr algn="l" fontAlgn="t"/>
                      <a:r>
                        <a:rPr lang="en-US" sz="1800">
                          <a:effectLst/>
                          <a:hlinkClick r:id="rId8"/>
                        </a:rPr>
                        <a:t>:last</a:t>
                      </a:r>
                      <a:endParaRPr lang="en-US" sz="1800">
                        <a:effectLst/>
                      </a:endParaRPr>
                    </a:p>
                  </a:txBody>
                  <a:tcPr marL="152400" marR="76200" marT="76200" marB="76200">
                    <a:lnL>
                      <a:noFill/>
                    </a:lnL>
                    <a:lnR>
                      <a:noFill/>
                    </a:lnR>
                    <a:lnT>
                      <a:noFill/>
                    </a:lnT>
                    <a:lnB>
                      <a:noFill/>
                    </a:lnB>
                  </a:tcPr>
                </a:tc>
                <a:tc>
                  <a:txBody>
                    <a:bodyPr/>
                    <a:lstStyle/>
                    <a:p>
                      <a:pPr algn="l" fontAlgn="t"/>
                      <a:r>
                        <a:rPr lang="en-US" sz="1800">
                          <a:effectLst/>
                        </a:rPr>
                        <a:t>$("p:last")</a:t>
                      </a:r>
                    </a:p>
                  </a:txBody>
                  <a:tcPr marL="76200" marR="76200" marT="76200" marB="76200">
                    <a:lnL>
                      <a:noFill/>
                    </a:lnL>
                    <a:lnR>
                      <a:noFill/>
                    </a:lnR>
                    <a:lnT>
                      <a:noFill/>
                    </a:lnT>
                    <a:lnB>
                      <a:noFill/>
                    </a:lnB>
                  </a:tcPr>
                </a:tc>
                <a:tc>
                  <a:txBody>
                    <a:bodyPr/>
                    <a:lstStyle/>
                    <a:p>
                      <a:pPr algn="l" fontAlgn="t"/>
                      <a:r>
                        <a:rPr lang="en-US" sz="1800" dirty="0">
                          <a:effectLst/>
                        </a:rPr>
                        <a:t>The last &lt;p&gt; element</a:t>
                      </a:r>
                    </a:p>
                  </a:txBody>
                  <a:tcPr marL="76200" marR="76200" marT="76200" marB="76200">
                    <a:lnL>
                      <a:noFill/>
                    </a:lnL>
                    <a:lnR>
                      <a:noFill/>
                    </a:lnR>
                    <a:lnT>
                      <a:noFill/>
                    </a:lnT>
                    <a:lnB>
                      <a:noFill/>
                    </a:lnB>
                  </a:tcPr>
                </a:tc>
              </a:tr>
              <a:tr h="474493">
                <a:tc>
                  <a:txBody>
                    <a:bodyPr/>
                    <a:lstStyle/>
                    <a:p>
                      <a:pPr algn="l" fontAlgn="t"/>
                      <a:r>
                        <a:rPr lang="en-US" sz="1800">
                          <a:effectLst/>
                          <a:hlinkClick r:id="rId9"/>
                        </a:rPr>
                        <a:t>:even</a:t>
                      </a:r>
                      <a:endParaRPr lang="en-US" sz="1800">
                        <a:effectLst/>
                      </a:endParaRPr>
                    </a:p>
                  </a:txBody>
                  <a:tcPr marL="152400" marR="76200" marT="76200" marB="76200">
                    <a:lnL>
                      <a:noFill/>
                    </a:lnL>
                    <a:lnR>
                      <a:noFill/>
                    </a:lnR>
                    <a:lnT>
                      <a:noFill/>
                    </a:lnT>
                    <a:lnB>
                      <a:noFill/>
                    </a:lnB>
                  </a:tcPr>
                </a:tc>
                <a:tc>
                  <a:txBody>
                    <a:bodyPr/>
                    <a:lstStyle/>
                    <a:p>
                      <a:pPr algn="l" fontAlgn="t"/>
                      <a:r>
                        <a:rPr lang="en-US" sz="1800" dirty="0">
                          <a:effectLst/>
                        </a:rPr>
                        <a:t>$("</a:t>
                      </a:r>
                      <a:r>
                        <a:rPr lang="en-US" sz="1800" dirty="0" err="1">
                          <a:effectLst/>
                        </a:rPr>
                        <a:t>tr:even</a:t>
                      </a:r>
                      <a:r>
                        <a:rPr lang="en-US" sz="1800" dirty="0">
                          <a:effectLst/>
                        </a:rPr>
                        <a:t>")</a:t>
                      </a:r>
                    </a:p>
                  </a:txBody>
                  <a:tcPr marL="76200" marR="76200" marT="76200" marB="76200">
                    <a:lnL>
                      <a:noFill/>
                    </a:lnL>
                    <a:lnR>
                      <a:noFill/>
                    </a:lnR>
                    <a:lnT>
                      <a:noFill/>
                    </a:lnT>
                    <a:lnB>
                      <a:noFill/>
                    </a:lnB>
                  </a:tcPr>
                </a:tc>
                <a:tc>
                  <a:txBody>
                    <a:bodyPr/>
                    <a:lstStyle/>
                    <a:p>
                      <a:pPr algn="l" fontAlgn="t"/>
                      <a:r>
                        <a:rPr lang="en-US" sz="1800">
                          <a:effectLst/>
                        </a:rPr>
                        <a:t>All even &lt;tr&gt; elements</a:t>
                      </a:r>
                    </a:p>
                  </a:txBody>
                  <a:tcPr marL="76200" marR="76200" marT="76200" marB="76200">
                    <a:lnL>
                      <a:noFill/>
                    </a:lnL>
                    <a:lnR>
                      <a:noFill/>
                    </a:lnR>
                    <a:lnT>
                      <a:noFill/>
                    </a:lnT>
                    <a:lnB>
                      <a:noFill/>
                    </a:lnB>
                  </a:tcPr>
                </a:tc>
              </a:tr>
              <a:tr h="664994">
                <a:tc>
                  <a:txBody>
                    <a:bodyPr/>
                    <a:lstStyle/>
                    <a:p>
                      <a:pPr algn="l" fontAlgn="t"/>
                      <a:r>
                        <a:rPr lang="en-US" sz="1800" dirty="0">
                          <a:effectLst/>
                          <a:hlinkClick r:id="rId10"/>
                        </a:rPr>
                        <a:t>:odd</a:t>
                      </a:r>
                      <a:endParaRPr lang="en-US" sz="1800" dirty="0">
                        <a:effectLst/>
                      </a:endParaRPr>
                    </a:p>
                  </a:txBody>
                  <a:tcPr marL="152400" marR="76200" marT="76200" marB="76200">
                    <a:lnL>
                      <a:noFill/>
                    </a:lnL>
                    <a:lnR>
                      <a:noFill/>
                    </a:lnR>
                    <a:lnT>
                      <a:noFill/>
                    </a:lnT>
                    <a:lnB>
                      <a:noFill/>
                    </a:lnB>
                  </a:tcPr>
                </a:tc>
                <a:tc>
                  <a:txBody>
                    <a:bodyPr/>
                    <a:lstStyle/>
                    <a:p>
                      <a:pPr algn="l" fontAlgn="t"/>
                      <a:r>
                        <a:rPr lang="en-US" sz="1800" dirty="0">
                          <a:effectLst/>
                        </a:rPr>
                        <a:t>$("</a:t>
                      </a:r>
                      <a:r>
                        <a:rPr lang="en-US" sz="1800" dirty="0" err="1">
                          <a:effectLst/>
                        </a:rPr>
                        <a:t>tr:odd</a:t>
                      </a:r>
                      <a:r>
                        <a:rPr lang="en-US" sz="1800" dirty="0">
                          <a:effectLst/>
                        </a:rPr>
                        <a:t>")</a:t>
                      </a:r>
                    </a:p>
                  </a:txBody>
                  <a:tcPr marL="76200" marR="76200" marT="76200" marB="76200">
                    <a:lnL>
                      <a:noFill/>
                    </a:lnL>
                    <a:lnR>
                      <a:noFill/>
                    </a:lnR>
                    <a:lnT>
                      <a:noFill/>
                    </a:lnT>
                    <a:lnB>
                      <a:noFill/>
                    </a:lnB>
                  </a:tcPr>
                </a:tc>
                <a:tc>
                  <a:txBody>
                    <a:bodyPr/>
                    <a:lstStyle/>
                    <a:p>
                      <a:pPr algn="l" fontAlgn="t"/>
                      <a:r>
                        <a:rPr lang="en-US" sz="1800" dirty="0">
                          <a:effectLst/>
                        </a:rPr>
                        <a:t>All odd &lt;</a:t>
                      </a:r>
                      <a:r>
                        <a:rPr lang="en-US" sz="1800" dirty="0" err="1">
                          <a:effectLst/>
                        </a:rPr>
                        <a:t>tr</a:t>
                      </a:r>
                      <a:r>
                        <a:rPr lang="en-US" sz="1800" dirty="0">
                          <a:effectLst/>
                        </a:rPr>
                        <a:t>&gt; </a:t>
                      </a:r>
                      <a:r>
                        <a:rPr lang="en-US" sz="1800" dirty="0" smtClean="0">
                          <a:effectLst/>
                        </a:rPr>
                        <a:t>elements</a:t>
                      </a:r>
                    </a:p>
                    <a:p>
                      <a:pPr algn="l" fontAlgn="t"/>
                      <a:endParaRPr lang="en-US" sz="1800" dirty="0" smtClean="0">
                        <a:effectLst/>
                      </a:endParaRPr>
                    </a:p>
                    <a:p>
                      <a:pPr algn="l" fontAlgn="t"/>
                      <a:endParaRPr lang="en-US" sz="1800" dirty="0">
                        <a:effectLst/>
                      </a:endParaRPr>
                    </a:p>
                  </a:txBody>
                  <a:tcPr marL="76200" marR="76200" marT="76200" marB="76200">
                    <a:lnL>
                      <a:noFill/>
                    </a:lnL>
                    <a:lnR>
                      <a:noFill/>
                    </a:lnR>
                    <a:lnT>
                      <a:noFill/>
                    </a:lnT>
                    <a:lnB>
                      <a:noFill/>
                    </a:lnB>
                  </a:tcPr>
                </a:tc>
              </a:tr>
              <a:tr h="474493">
                <a:tc>
                  <a:txBody>
                    <a:bodyPr/>
                    <a:lstStyle/>
                    <a:p>
                      <a:pPr algn="l" fontAlgn="t"/>
                      <a:r>
                        <a:rPr lang="en-US" sz="1800" dirty="0">
                          <a:effectLst/>
                          <a:hlinkClick r:id="rId11"/>
                        </a:rPr>
                        <a:t>:</a:t>
                      </a:r>
                      <a:r>
                        <a:rPr lang="en-US" sz="1800" dirty="0" err="1">
                          <a:effectLst/>
                          <a:hlinkClick r:id="rId11"/>
                        </a:rPr>
                        <a:t>eq</a:t>
                      </a:r>
                      <a:r>
                        <a:rPr lang="en-US" sz="1800" dirty="0">
                          <a:effectLst/>
                          <a:hlinkClick r:id="rId11"/>
                        </a:rPr>
                        <a:t>(</a:t>
                      </a:r>
                      <a:r>
                        <a:rPr lang="en-US" sz="1800" i="1" dirty="0">
                          <a:effectLst/>
                          <a:hlinkClick r:id="rId11"/>
                        </a:rPr>
                        <a:t>index</a:t>
                      </a:r>
                      <a:r>
                        <a:rPr lang="en-US" sz="1800" dirty="0">
                          <a:effectLst/>
                          <a:hlinkClick r:id="rId11"/>
                        </a:rPr>
                        <a:t>)</a:t>
                      </a:r>
                      <a:endParaRPr lang="en-US" sz="1800" dirty="0">
                        <a:effectLst/>
                      </a:endParaRPr>
                    </a:p>
                  </a:txBody>
                  <a:tcPr marL="152400" marR="76200" marT="76200" marB="76200">
                    <a:lnL>
                      <a:noFill/>
                    </a:lnL>
                    <a:lnR>
                      <a:noFill/>
                    </a:lnR>
                    <a:lnT>
                      <a:noFill/>
                    </a:lnT>
                    <a:lnB>
                      <a:noFill/>
                    </a:lnB>
                  </a:tcPr>
                </a:tc>
                <a:tc>
                  <a:txBody>
                    <a:bodyPr/>
                    <a:lstStyle/>
                    <a:p>
                      <a:pPr algn="l" fontAlgn="t"/>
                      <a:r>
                        <a:rPr lang="en-US" sz="1800" dirty="0" smtClean="0">
                          <a:effectLst/>
                        </a:rPr>
                        <a:t>$(“</a:t>
                      </a:r>
                      <a:r>
                        <a:rPr lang="en-US" sz="1800" dirty="0" err="1" smtClean="0">
                          <a:effectLst/>
                        </a:rPr>
                        <a:t>td:eq</a:t>
                      </a:r>
                      <a:r>
                        <a:rPr lang="en-US" sz="1800" dirty="0" smtClean="0">
                          <a:effectLst/>
                        </a:rPr>
                        <a:t>(3</a:t>
                      </a:r>
                      <a:r>
                        <a:rPr lang="en-US" sz="1800" dirty="0">
                          <a:effectLst/>
                        </a:rPr>
                        <a:t>)")</a:t>
                      </a:r>
                    </a:p>
                  </a:txBody>
                  <a:tcPr marL="76200" marR="76200" marT="76200" marB="76200">
                    <a:lnL>
                      <a:noFill/>
                    </a:lnL>
                    <a:lnR>
                      <a:noFill/>
                    </a:lnR>
                    <a:lnT>
                      <a:noFill/>
                    </a:lnT>
                    <a:lnB>
                      <a:noFill/>
                    </a:lnB>
                  </a:tcPr>
                </a:tc>
                <a:tc>
                  <a:txBody>
                    <a:bodyPr/>
                    <a:lstStyle/>
                    <a:p>
                      <a:pPr algn="l" fontAlgn="t"/>
                      <a:r>
                        <a:rPr lang="en-US" sz="1800" dirty="0">
                          <a:effectLst/>
                        </a:rPr>
                        <a:t>The fourth element in a list (index starts at 0)</a:t>
                      </a:r>
                    </a:p>
                  </a:txBody>
                  <a:tcPr marL="76200" marR="76200" marT="76200" marB="76200">
                    <a:lnL>
                      <a:noFill/>
                    </a:lnL>
                    <a:lnR>
                      <a:noFill/>
                    </a:lnR>
                    <a:lnT>
                      <a:noFill/>
                    </a:lnT>
                    <a:lnB>
                      <a:noFill/>
                    </a:lnB>
                  </a:tcPr>
                </a:tc>
              </a:tr>
            </a:tbl>
          </a:graphicData>
        </a:graphic>
      </p:graphicFrame>
      <p:sp>
        <p:nvSpPr>
          <p:cNvPr id="5" name="Rectangle 1"/>
          <p:cNvSpPr>
            <a:spLocks noChangeArrowheads="1"/>
          </p:cNvSpPr>
          <p:nvPr/>
        </p:nvSpPr>
        <p:spPr bwMode="auto">
          <a:xfrm>
            <a:off x="4664687" y="-764731"/>
            <a:ext cx="379142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Arial" panose="020B0604020202020204" pitchFamily="34" charset="0"/>
              </a:rPr>
              <a:t>J</a:t>
            </a:r>
            <a:r>
              <a:rPr kumimoji="0" lang="en-US" altLang="en-US" sz="2400" b="1" i="0" strike="noStrike" cap="none" normalizeH="0" baseline="0" dirty="0" smtClean="0">
                <a:ln>
                  <a:noFill/>
                </a:ln>
                <a:solidFill>
                  <a:schemeClr val="tx1"/>
                </a:solidFill>
                <a:effectLst/>
                <a:latin typeface="Arial" panose="020B0604020202020204" pitchFamily="34" charset="0"/>
              </a:rPr>
              <a:t>Query</a:t>
            </a:r>
            <a:r>
              <a:rPr kumimoji="0" lang="en-US" altLang="en-US" sz="2400" b="1" i="0" u="sng" strike="noStrike" cap="none" normalizeH="0" baseline="0" dirty="0" smtClean="0">
                <a:ln>
                  <a:noFill/>
                </a:ln>
                <a:solidFill>
                  <a:schemeClr val="tx1"/>
                </a:solidFill>
                <a:effectLst/>
                <a:latin typeface="Arial" panose="020B0604020202020204" pitchFamily="34" charset="0"/>
              </a:rPr>
              <a:t> </a:t>
            </a:r>
            <a:r>
              <a:rPr kumimoji="0" lang="en-US" altLang="en-US" sz="2400" b="1" i="0" strike="noStrike" cap="none" normalizeH="0" baseline="0" dirty="0" smtClean="0">
                <a:ln>
                  <a:noFill/>
                </a:ln>
                <a:solidFill>
                  <a:schemeClr val="tx1"/>
                </a:solidFill>
                <a:effectLst/>
                <a:latin typeface="Arial" panose="020B0604020202020204" pitchFamily="34" charset="0"/>
              </a:rPr>
              <a:t>Selectors  :</a:t>
            </a:r>
            <a:r>
              <a:rPr kumimoji="0" lang="en-US" altLang="en-US" sz="2400" b="1" i="0" strike="noStrike" cap="none" normalizeH="0" dirty="0" smtClean="0">
                <a:ln>
                  <a:noFill/>
                </a:ln>
                <a:solidFill>
                  <a:schemeClr val="tx1"/>
                </a:solidFill>
                <a:effectLst/>
                <a:latin typeface="Arial" panose="020B0604020202020204" pitchFamily="34" charset="0"/>
              </a:rPr>
              <a:t>    $( )</a:t>
            </a:r>
            <a:endParaRPr kumimoji="0" lang="en-US" altLang="en-US" sz="2400" b="1" i="0"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510309" y="1172441"/>
            <a:ext cx="10945091" cy="444711"/>
          </a:xfrm>
          <a:prstGeom prst="rect">
            <a:avLst/>
          </a:prstGeom>
          <a:solidFill>
            <a:srgbClr val="FF0000">
              <a:alpha val="39000"/>
            </a:srgbClr>
          </a:solidFill>
        </p:spPr>
        <p:txBody>
          <a:bodyPr wrap="square" rtlCol="0">
            <a:spAutoFit/>
          </a:bodyPr>
          <a:lstStyle/>
          <a:p>
            <a:endParaRPr lang="en-US" dirty="0"/>
          </a:p>
        </p:txBody>
      </p:sp>
    </p:spTree>
    <p:extLst>
      <p:ext uri="{BB962C8B-B14F-4D97-AF65-F5344CB8AC3E}">
        <p14:creationId xmlns:p14="http://schemas.microsoft.com/office/powerpoint/2010/main" val="40828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0.00393 L 5E-6 0.07361 " pathEditMode="relative" rAng="0" ptsTypes="AA">
                                      <p:cBhvr>
                                        <p:cTn id="6" dur="2000" fill="hold"/>
                                        <p:tgtEl>
                                          <p:spTgt spid="2"/>
                                        </p:tgtEl>
                                        <p:attrNameLst>
                                          <p:attrName>ppt_x</p:attrName>
                                          <p:attrName>ppt_y</p:attrName>
                                        </p:attrNameLst>
                                      </p:cBhvr>
                                      <p:rCtr x="0" y="38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5E-6 0.07361 L 0.00157 0.13611 " pathEditMode="relative" rAng="0" ptsTypes="AA">
                                      <p:cBhvr>
                                        <p:cTn id="10" dur="2000" fill="hold"/>
                                        <p:tgtEl>
                                          <p:spTgt spid="2"/>
                                        </p:tgtEl>
                                        <p:attrNameLst>
                                          <p:attrName>ppt_x</p:attrName>
                                          <p:attrName>ppt_y</p:attrName>
                                        </p:attrNameLst>
                                      </p:cBhvr>
                                      <p:rCtr x="78" y="312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00156 0.13611 L -0.00468 0.2132 " pathEditMode="relative" rAng="0" ptsTypes="AA">
                                      <p:cBhvr>
                                        <p:cTn id="14" dur="2000" fill="hold"/>
                                        <p:tgtEl>
                                          <p:spTgt spid="2"/>
                                        </p:tgtEl>
                                        <p:attrNameLst>
                                          <p:attrName>ppt_x</p:attrName>
                                          <p:attrName>ppt_y</p:attrName>
                                        </p:attrNameLst>
                                      </p:cBhvr>
                                      <p:rCtr x="-156" y="236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0.00468 0.21319 L 0.00157 0.28264 " pathEditMode="relative" rAng="0" ptsTypes="AA">
                                      <p:cBhvr>
                                        <p:cTn id="18" dur="2000" fill="hold"/>
                                        <p:tgtEl>
                                          <p:spTgt spid="2"/>
                                        </p:tgtEl>
                                        <p:attrNameLst>
                                          <p:attrName>ppt_x</p:attrName>
                                          <p:attrName>ppt_y</p:attrName>
                                        </p:attrNameLst>
                                      </p:cBhvr>
                                      <p:rCtr x="78" y="263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0.00157 0.28264 L 0.00157 0.64653 " pathEditMode="relative" rAng="0" ptsTypes="AA">
                                      <p:cBhvr>
                                        <p:cTn id="22" dur="2000" fill="hold"/>
                                        <p:tgtEl>
                                          <p:spTgt spid="2"/>
                                        </p:tgtEl>
                                        <p:attrNameLst>
                                          <p:attrName>ppt_x</p:attrName>
                                          <p:attrName>ppt_y</p:attrName>
                                        </p:attrNameLst>
                                      </p:cBhvr>
                                      <p:rCtr x="78" y="1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Lst>
  </p:timing>
</p:sld>
</file>

<file path=ppt/theme/theme1.xml><?xml version="1.0" encoding="utf-8"?>
<a:theme xmlns:a="http://schemas.openxmlformats.org/drawingml/2006/main" name="IUG2017 PPT Template">
  <a:themeElements>
    <a:clrScheme name="Custom 11">
      <a:dk1>
        <a:srgbClr val="34466A"/>
      </a:dk1>
      <a:lt1>
        <a:srgbClr val="FFFFFF"/>
      </a:lt1>
      <a:dk2>
        <a:srgbClr val="1F497D"/>
      </a:dk2>
      <a:lt2>
        <a:srgbClr val="EEECE1"/>
      </a:lt2>
      <a:accent1>
        <a:srgbClr val="814296"/>
      </a:accent1>
      <a:accent2>
        <a:srgbClr val="F7941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2017" id="{7DBF38FD-460D-7A43-9763-0A5E67518525}" vid="{A2425DE8-455B-484A-A16E-4BA3A78D9C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IUG2017 PPT Template</Template>
  <TotalTime>4046</TotalTime>
  <Words>1157</Words>
  <Application>Microsoft Office PowerPoint</Application>
  <PresentationFormat>Widescreen</PresentationFormat>
  <Paragraphs>539</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Unicode MS</vt:lpstr>
      <vt:lpstr>Arial</vt:lpstr>
      <vt:lpstr>Arial Rounded MT Bold</vt:lpstr>
      <vt:lpstr>Calibri</vt:lpstr>
      <vt:lpstr>Helvetica</vt:lpstr>
      <vt:lpstr>IUG2017 PPT Template</vt:lpstr>
      <vt:lpstr>JQuery (Javascript) to lift your catalog to another level.</vt:lpstr>
      <vt:lpstr>About CCBC</vt:lpstr>
      <vt:lpstr>Javascript (Parent of JQuery)</vt:lpstr>
      <vt:lpstr>Structure of Trio [1]</vt:lpstr>
      <vt:lpstr>Structure of Trio</vt:lpstr>
      <vt:lpstr>JQuery</vt:lpstr>
      <vt:lpstr>How to use JQuery:</vt:lpstr>
      <vt:lpstr>PowerPoint Presentation</vt:lpstr>
      <vt:lpstr>PowerPoint Presentation</vt:lpstr>
      <vt:lpstr>simple element selection [1]</vt:lpstr>
      <vt:lpstr>simple element selection [2]</vt:lpstr>
      <vt:lpstr>complex element selection</vt:lpstr>
      <vt:lpstr>Examples in the CCBC catalog</vt:lpstr>
      <vt:lpstr>Hide an element (1)</vt:lpstr>
      <vt:lpstr>Hide an element (2)</vt:lpstr>
      <vt:lpstr>Replace a Text/HTML (1)</vt:lpstr>
      <vt:lpstr>Replace a Text/HTML (1-1)</vt:lpstr>
      <vt:lpstr>Replace a Text/HTML (2)</vt:lpstr>
      <vt:lpstr>Replace a Text/HTML (2)</vt:lpstr>
      <vt:lpstr>PowerPoint Presentation</vt:lpstr>
      <vt:lpstr>Facet Interface (Narrow search results)</vt:lpstr>
      <vt:lpstr>Autocomplete (1)</vt:lpstr>
      <vt:lpstr>PowerPoint Presentation</vt:lpstr>
      <vt:lpstr>PowerPoint Presentation</vt:lpstr>
      <vt:lpstr>PowerPoint Presentation</vt:lpstr>
      <vt:lpstr>PowerPoint Presentation</vt:lpstr>
      <vt:lpstr>Did you mean?   (SpellChecker)  [1]</vt:lpstr>
      <vt:lpstr>Did you mean?   (SpellChecker)  [2]</vt:lpstr>
      <vt:lpstr>On-going and future project</vt:lpstr>
      <vt:lpstr>Thank you!  Kwangsoo Han khan@ccbcmd.edu</vt:lpstr>
    </vt:vector>
  </TitlesOfParts>
  <Company>Community College of Baltimore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Jquery to enhance WebOpac</dc:title>
  <dc:creator>Administrator</dc:creator>
  <cp:lastModifiedBy>Han, Kwangsoo</cp:lastModifiedBy>
  <cp:revision>121</cp:revision>
  <cp:lastPrinted>2017-03-17T13:47:13Z</cp:lastPrinted>
  <dcterms:created xsi:type="dcterms:W3CDTF">2016-01-22T17:26:25Z</dcterms:created>
  <dcterms:modified xsi:type="dcterms:W3CDTF">2017-04-04T12:16:52Z</dcterms:modified>
</cp:coreProperties>
</file>