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64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97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358"/>
    <a:srgbClr val="E6E6E6"/>
    <a:srgbClr val="F05023"/>
    <a:srgbClr val="FBD504"/>
    <a:srgbClr val="F68E29"/>
    <a:srgbClr val="E7E8E9"/>
    <a:srgbClr val="D1D2D4"/>
    <a:srgbClr val="27272A"/>
    <a:srgbClr val="AFDECC"/>
    <a:srgbClr val="237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C406C-8127-4FFC-AB19-4CD33B1A6A81}" v="234" dt="2023-03-15T20:13:26.715"/>
    <p1510:client id="{CE593031-13EC-4793-9A37-8316546811DD}" v="2" dt="2024-01-05T21:02:20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9" autoAdjust="0"/>
    <p:restoredTop sz="96357" autoAdjust="0"/>
  </p:normalViewPr>
  <p:slideViewPr>
    <p:cSldViewPr snapToGrid="0" snapToObjects="1">
      <p:cViewPr varScale="1">
        <p:scale>
          <a:sx n="65" d="100"/>
          <a:sy n="65" d="100"/>
        </p:scale>
        <p:origin x="456" y="1176"/>
      </p:cViewPr>
      <p:guideLst/>
    </p:cSldViewPr>
  </p:slideViewPr>
  <p:outlineViewPr>
    <p:cViewPr>
      <p:scale>
        <a:sx n="33" d="100"/>
        <a:sy n="33" d="100"/>
      </p:scale>
      <p:origin x="0" y="-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000"/>
                </a:scheme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="" xmlns:a16="http://schemas.microsoft.com/office/drawing/2014/main" id="{C812285D-72C6-55A8-CAE8-E1B3525DA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4463" r="5100" b="15758"/>
          <a:stretch/>
        </p:blipFill>
        <p:spPr>
          <a:xfrm>
            <a:off x="3166373" y="435004"/>
            <a:ext cx="5877018" cy="20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flip="none" rotWithShape="1">
          <a:gsLst>
            <a:gs pos="0">
              <a:schemeClr val="accent6">
                <a:alpha val="95000"/>
                <a:lumMod val="20000"/>
              </a:schemeClr>
            </a:gs>
            <a:gs pos="100000">
              <a:schemeClr val="accent1"/>
            </a:gs>
            <a:gs pos="59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D6B1CD-743E-BB4D-8074-57FD6A8B64A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#IUG2024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="" xmlns:a16="http://schemas.microsoft.com/office/drawing/2014/main" id="{E759597F-C8AA-F41E-F539-049B7829C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2560" y="6207761"/>
            <a:ext cx="1588726" cy="505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8B2D7F-6B4E-5DD5-8704-94169AA34B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DA62DF-AE40-FAD1-DE75-E027AFE895F8}"/>
              </a:ext>
            </a:extLst>
          </p:cNvPr>
          <p:cNvSpPr/>
          <p:nvPr userDrawn="1"/>
        </p:nvSpPr>
        <p:spPr>
          <a:xfrm>
            <a:off x="-2" y="5917015"/>
            <a:ext cx="12192002" cy="940985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50E31C-F9CF-834D-94CA-50E82FA2103E}"/>
              </a:ext>
            </a:extLst>
          </p:cNvPr>
          <p:cNvSpPr txBox="1"/>
          <p:nvPr userDrawn="1"/>
        </p:nvSpPr>
        <p:spPr>
          <a:xfrm>
            <a:off x="-1182941" y="640636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#IUG2024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="" xmlns:a16="http://schemas.microsoft.com/office/drawing/2014/main" id="{E6F4CCD4-F86F-AD24-7F44-19E910488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4463" r="5100" b="15758"/>
          <a:stretch/>
        </p:blipFill>
        <p:spPr>
          <a:xfrm>
            <a:off x="3166373" y="683579"/>
            <a:ext cx="5877018" cy="20152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6456D67-7E21-0B8A-3F0A-73DFAB75C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E8A5C-ADEA-4A5C-B5D2-2DA2F84117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0E47-9C6E-41C2-AA02-630810EE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FCDA08-8A9B-BAC4-39A7-2EF17C4F8026}"/>
              </a:ext>
            </a:extLst>
          </p:cNvPr>
          <p:cNvSpPr/>
          <p:nvPr userDrawn="1"/>
        </p:nvSpPr>
        <p:spPr>
          <a:xfrm>
            <a:off x="-2" y="976544"/>
            <a:ext cx="12192002" cy="4243526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7" name="Picture 6" descr="A blue number on a black background&#10;&#10;Description automatically generated">
            <a:extLst>
              <a:ext uri="{FF2B5EF4-FFF2-40B4-BE49-F238E27FC236}">
                <a16:creationId xmlns="" xmlns:a16="http://schemas.microsoft.com/office/drawing/2014/main" id="{D49A9206-226C-3505-6D87-A00842E384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4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=""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ue number on a black background&#10;&#10;Description automatically generated">
            <a:extLst>
              <a:ext uri="{FF2B5EF4-FFF2-40B4-BE49-F238E27FC236}">
                <a16:creationId xmlns="" xmlns:a16="http://schemas.microsoft.com/office/drawing/2014/main" id="{27FC3D80-8BB6-82BD-A9E1-C86B970A0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5C2A84-0CA4-9E16-CCC7-7ABBA3AA5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B59BDA-E291-F8DD-C4E7-8B88EC809BCD}"/>
              </a:ext>
            </a:extLst>
          </p:cNvPr>
          <p:cNvSpPr/>
          <p:nvPr userDrawn="1"/>
        </p:nvSpPr>
        <p:spPr>
          <a:xfrm>
            <a:off x="0" y="541585"/>
            <a:ext cx="12192002" cy="940985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ue number on a black background&#10;&#10;Description automatically generated">
            <a:extLst>
              <a:ext uri="{FF2B5EF4-FFF2-40B4-BE49-F238E27FC236}">
                <a16:creationId xmlns="" xmlns:a16="http://schemas.microsoft.com/office/drawing/2014/main" id="{BBC4DEDA-047E-056F-CC67-2F0676D21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8249BD-2DF4-63B9-CB3A-1EA9EC831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=""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ue number on a black background&#10;&#10;Description automatically generated">
            <a:extLst>
              <a:ext uri="{FF2B5EF4-FFF2-40B4-BE49-F238E27FC236}">
                <a16:creationId xmlns="" xmlns:a16="http://schemas.microsoft.com/office/drawing/2014/main" id="{D4BE2DE3-A26B-0144-7E02-0DB6A0B6D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F028FB-1F59-B637-EEF7-1F1774076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=""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=""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ue number on a black background&#10;&#10;Description automatically generated">
            <a:extLst>
              <a:ext uri="{FF2B5EF4-FFF2-40B4-BE49-F238E27FC236}">
                <a16:creationId xmlns="" xmlns:a16="http://schemas.microsoft.com/office/drawing/2014/main" id="{8422F242-EA7A-F15B-8F38-9FFA04FC2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4211B4-4A0B-9ECA-995B-0C0DE510D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=""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="" xmlns:a16="http://schemas.microsoft.com/office/drawing/2014/main" id="{147CABCB-9C60-E112-9A21-F1379F741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08A257-65A9-6443-1465-CC96C8AA2C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3F79395-0844-AD0D-53A2-F531521F5E61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59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=""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3CB0F5-C883-4244-A2C8-E70894486D4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#IUG2024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="" xmlns:a16="http://schemas.microsoft.com/office/drawing/2014/main" id="{8A9AB1D3-7F82-D0C9-30B0-E9D35A63B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2560" y="6207761"/>
            <a:ext cx="1588726" cy="505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06B2BD-9127-F7AF-E19E-DBA5993CC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44C16B-CE90-09F1-6278-FC3314E14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75358"/>
                </a:solidFill>
              </a:rPr>
              <a:t>#IUG2024</a:t>
            </a:r>
            <a:endParaRPr lang="en-US" sz="1600" baseline="30000" dirty="0">
              <a:solidFill>
                <a:srgbClr val="575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More </a:t>
            </a:r>
            <a:r>
              <a:rPr lang="en-US" dirty="0" smtClean="0"/>
              <a:t>Weird Tricks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From Marmot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A331C7-1CAC-054C-A46F-A6B34A992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Fix bad images in </a:t>
            </a:r>
            <a:r>
              <a:rPr lang="en-US" dirty="0" smtClean="0"/>
              <a:t>Sierra and Marcive </a:t>
            </a:r>
            <a:r>
              <a:rPr lang="en-US" dirty="0"/>
              <a:t>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4931" y="4829696"/>
            <a:ext cx="6942138" cy="9975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Lloyd Chittenden</a:t>
            </a:r>
          </a:p>
          <a:p>
            <a:r>
              <a:rPr lang="en-US" dirty="0" smtClean="0"/>
              <a:t>Union Catalog Coordinator</a:t>
            </a:r>
          </a:p>
          <a:p>
            <a:r>
              <a:rPr lang="en-US" dirty="0" smtClean="0"/>
              <a:t>Marmot Library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545996"/>
            <a:ext cx="11083555" cy="4736817"/>
          </a:xfrm>
        </p:spPr>
        <p:txBody>
          <a:bodyPr/>
          <a:lstStyle/>
          <a:p>
            <a:r>
              <a:rPr lang="en-US" dirty="0"/>
              <a:t>{  "queries": [    {      "target": {        "record": {          "type": "bib"        },        "field": {          "</a:t>
            </a:r>
            <a:r>
              <a:rPr lang="en-US" dirty="0" err="1"/>
              <a:t>marcTag</a:t>
            </a:r>
            <a:r>
              <a:rPr lang="en-US" dirty="0"/>
              <a:t>": "024",          "ind1": "1",          "ind2": "9"        }      },      "expr": {        "op": "</a:t>
            </a:r>
            <a:r>
              <a:rPr lang="en-US" dirty="0" err="1"/>
              <a:t>not_exists</a:t>
            </a:r>
            <a:r>
              <a:rPr lang="en-US" dirty="0"/>
              <a:t>",        "operands": [          "",          ""        ]      }    },    "and",    {      "target": {        "record": {          "type": "bib"        },        "field": {          "</a:t>
            </a:r>
            <a:r>
              <a:rPr lang="en-US" dirty="0" err="1"/>
              <a:t>marcTag</a:t>
            </a:r>
            <a:r>
              <a:rPr lang="en-US" dirty="0"/>
              <a:t>": "020"        }      },      "expr": {        "op": "</a:t>
            </a:r>
            <a:r>
              <a:rPr lang="en-US" dirty="0" err="1"/>
              <a:t>not_exists</a:t>
            </a:r>
            <a:r>
              <a:rPr lang="en-US" dirty="0"/>
              <a:t>",        "operands": [          "",          ""        ]      }    },    "and",    [      {        "target": {          "record": {            "type": "bib"          },          "field": {            "</a:t>
            </a:r>
            <a:r>
              <a:rPr lang="en-US" dirty="0" err="1"/>
              <a:t>marcTag</a:t>
            </a:r>
            <a:r>
              <a:rPr lang="en-US" dirty="0"/>
              <a:t>": "024",            "ind1": "1",            "ind2": " "          }        },        "expr": {          "op": "regex",          "operands": [            "^0241[0-9][0-9][0-9][0-9][0-9][0-9][0-9][0-9][0-9][0-9][0-9][0-9]$",            ""          ]        }      },      "or",      {        "target": {          "record": {            "type": "bib"          },          "field": {            "</a:t>
            </a:r>
            <a:r>
              <a:rPr lang="en-US" dirty="0" err="1"/>
              <a:t>marcTag</a:t>
            </a:r>
            <a:r>
              <a:rPr lang="en-US" dirty="0"/>
              <a:t>": "024",            "ind1": "1",            "ind2": "0"          }        },        "expr": {          "op": "regex",          "operands": [            "^02410[0-9][0-9][0-9][0-9][0-9][0-9][0-9][0-9][0-9][0-9][0-9][0-9]$",            ""          ]        }      },      "or",      {        "target": {          "record": {            "type": "bib"          },          "field": {            "</a:t>
            </a:r>
            <a:r>
              <a:rPr lang="en-US" dirty="0" err="1"/>
              <a:t>marcTag</a:t>
            </a:r>
            <a:r>
              <a:rPr lang="en-US" dirty="0"/>
              <a:t>": "024",            "ind1": "1",            "ind2": "1"          }        },        "expr": {          "op": "regex",          "operands": [            "^02411[0-9][0-9][0-9][0-9][0-9][0-9][0-9][0-9][0-9][0-9][0-9][0-9]$",            ""          ]        }      }    ]  ]}</a:t>
            </a:r>
          </a:p>
        </p:txBody>
      </p:sp>
    </p:spTree>
    <p:extLst>
      <p:ext uri="{BB962C8B-B14F-4D97-AF65-F5344CB8AC3E}">
        <p14:creationId xmlns:p14="http://schemas.microsoft.com/office/powerpoint/2010/main" val="30815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list will exclude 024 fields with second indicator 9, that means they have been though this process already</a:t>
            </a:r>
          </a:p>
          <a:p>
            <a:r>
              <a:rPr lang="en-US" dirty="0" smtClean="0"/>
              <a:t>It will also exclude records with an 020 field, which usually will come before an 024</a:t>
            </a:r>
          </a:p>
          <a:p>
            <a:pPr lvl="1"/>
            <a:r>
              <a:rPr lang="en-US" dirty="0" smtClean="0"/>
              <a:t>These have an ISBN, which usually processes correctly</a:t>
            </a:r>
          </a:p>
          <a:p>
            <a:r>
              <a:rPr lang="en-US" dirty="0" smtClean="0"/>
              <a:t>It will get records with a 12 digit number in an 024 with second indicator blank, 1 or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dirty="0" smtClean="0"/>
              <a:t> </a:t>
            </a:r>
            <a:r>
              <a:rPr lang="en-US" dirty="0" smtClean="0"/>
              <a:t>global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change the second </a:t>
            </a:r>
            <a:r>
              <a:rPr lang="en-US" dirty="0" smtClean="0"/>
              <a:t>indicators (difference indicator)</a:t>
            </a:r>
            <a:endParaRPr lang="en-US" dirty="0" smtClean="0"/>
          </a:p>
          <a:p>
            <a:pPr lvl="1"/>
            <a:r>
              <a:rPr lang="en-US" dirty="0" smtClean="0"/>
              <a:t>Blank to 7</a:t>
            </a:r>
          </a:p>
          <a:p>
            <a:pPr lvl="1"/>
            <a:r>
              <a:rPr lang="en-US" dirty="0" smtClean="0"/>
              <a:t>0 to 8</a:t>
            </a:r>
          </a:p>
          <a:p>
            <a:pPr lvl="1"/>
            <a:r>
              <a:rPr lang="en-US" dirty="0" smtClean="0"/>
              <a:t>1 to 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41" y="3492343"/>
            <a:ext cx="8364117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dirty="0" smtClean="0"/>
              <a:t> </a:t>
            </a:r>
            <a:r>
              <a:rPr lang="en-US" dirty="0" smtClean="0"/>
              <a:t>global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the 024s</a:t>
            </a:r>
          </a:p>
          <a:p>
            <a:pPr lvl="1"/>
            <a:r>
              <a:rPr lang="en-US" dirty="0" smtClean="0"/>
              <a:t>Change the indicators back to 1, 0 and blank in the copies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78" y="2949335"/>
            <a:ext cx="8554644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</a:t>
            </a:r>
            <a:r>
              <a:rPr lang="en-US" dirty="0" smtClean="0"/>
              <a:t>global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leading zeros</a:t>
            </a:r>
          </a:p>
          <a:p>
            <a:r>
              <a:rPr lang="en-US" dirty="0" smtClean="0"/>
              <a:t>Change second indicators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41" y="3003414"/>
            <a:ext cx="836411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there are two 024 fields and the first one has 13 digits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21" y="2418101"/>
            <a:ext cx="5875752" cy="42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now we have the correct cover 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80" y="2379426"/>
            <a:ext cx="6458626" cy="41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</a:t>
            </a:r>
            <a:r>
              <a:rPr lang="en-US" dirty="0" smtClean="0"/>
              <a:t>Weird Trick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Marcive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Marcive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send new records to Marcive monthly to update their copy of our database</a:t>
            </a:r>
          </a:p>
          <a:p>
            <a:r>
              <a:rPr lang="en-US" dirty="0" smtClean="0"/>
              <a:t>Most of these records are returned the next day with updates</a:t>
            </a:r>
          </a:p>
          <a:p>
            <a:r>
              <a:rPr lang="en-US" dirty="0" smtClean="0"/>
              <a:t>If these records happen to get changed locally in the day it takes to get the records back from Marcive, then those changes can be lost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19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records toward the end of the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send the records from the previous month, using “CAT DATE within last month”</a:t>
            </a:r>
          </a:p>
          <a:p>
            <a:r>
              <a:rPr lang="en-US" dirty="0" smtClean="0"/>
              <a:t>By the end of the following month most libraries will have cataloged their copies and will be done with overlays and edits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Weird Trick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DVD cover image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note that they are being modified by </a:t>
            </a:r>
            <a:r>
              <a:rPr lang="en-US" dirty="0" smtClean="0"/>
              <a:t>Marcive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global update on the list to add a 900 note to let people know the record is out for authority updates and changes made that day may be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reload those record that did get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Keep the review file of </a:t>
            </a:r>
            <a:r>
              <a:rPr lang="en-US" dirty="0" smtClean="0"/>
              <a:t>records sent, </a:t>
            </a:r>
            <a:r>
              <a:rPr lang="en-US" dirty="0"/>
              <a:t>so that when they come back you can search for any that have been updated in the last day (new CAT DATE)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Create a second list of the records sent that now have a new CAT DATE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Export </a:t>
            </a:r>
            <a:r>
              <a:rPr lang="en-US" dirty="0"/>
              <a:t>the .b numbers of </a:t>
            </a:r>
            <a:r>
              <a:rPr lang="en-US" dirty="0" smtClean="0"/>
              <a:t>those </a:t>
            </a:r>
            <a:r>
              <a:rPr lang="en-US" dirty="0"/>
              <a:t>records that have been </a:t>
            </a:r>
            <a:r>
              <a:rPr lang="en-US" dirty="0" smtClean="0"/>
              <a:t>updated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Use </a:t>
            </a:r>
            <a:r>
              <a:rPr lang="en-US" dirty="0" err="1"/>
              <a:t>MarcEdit</a:t>
            </a:r>
            <a:r>
              <a:rPr lang="en-US" dirty="0"/>
              <a:t> </a:t>
            </a:r>
            <a:r>
              <a:rPr lang="en-US" dirty="0" smtClean="0"/>
              <a:t>(extract selected records) to </a:t>
            </a:r>
            <a:r>
              <a:rPr lang="en-US" dirty="0"/>
              <a:t>remove those updated records from </a:t>
            </a:r>
            <a:r>
              <a:rPr lang="en-US" dirty="0" smtClean="0"/>
              <a:t>the file coming back from Marcive </a:t>
            </a:r>
            <a:r>
              <a:rPr lang="en-US" dirty="0"/>
              <a:t>before reloading </a:t>
            </a:r>
            <a:r>
              <a:rPr lang="en-US" dirty="0" smtClean="0"/>
              <a:t>them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(they </a:t>
            </a:r>
            <a:r>
              <a:rPr lang="en-US" dirty="0"/>
              <a:t>will go to Marcive again next </a:t>
            </a:r>
            <a:r>
              <a:rPr lang="en-US" dirty="0" smtClean="0"/>
              <a:t>month because they now have a new CAT DATE)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900 note from the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loading the records, remove the 900 note about them being at Marcive</a:t>
            </a:r>
          </a:p>
          <a:p>
            <a:pPr lvl="1"/>
            <a:r>
              <a:rPr lang="en-US" dirty="0" smtClean="0"/>
              <a:t>Remove it from all the records, including the ones that didn’t get the Marcive overlay</a:t>
            </a:r>
          </a:p>
        </p:txBody>
      </p:sp>
    </p:spTree>
    <p:extLst>
      <p:ext uri="{BB962C8B-B14F-4D97-AF65-F5344CB8AC3E}">
        <p14:creationId xmlns:p14="http://schemas.microsoft.com/office/powerpoint/2010/main" val="14710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Sierra cover image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Sierra takes the first “</a:t>
            </a:r>
            <a:r>
              <a:rPr lang="en-US" dirty="0" err="1" smtClean="0"/>
              <a:t>i</a:t>
            </a:r>
            <a:r>
              <a:rPr lang="en-US" dirty="0" smtClean="0"/>
              <a:t>” tagged field to use for cover image</a:t>
            </a:r>
          </a:p>
          <a:p>
            <a:pPr lvl="1"/>
            <a:r>
              <a:rPr lang="en-US" dirty="0" smtClean="0"/>
              <a:t>It will use the first “</a:t>
            </a:r>
            <a:r>
              <a:rPr lang="en-US" dirty="0" err="1" smtClean="0"/>
              <a:t>i</a:t>
            </a:r>
            <a:r>
              <a:rPr lang="en-US" dirty="0" smtClean="0"/>
              <a:t>” tagged field regardless of being 020 or 024</a:t>
            </a:r>
          </a:p>
          <a:p>
            <a:r>
              <a:rPr lang="en-US" dirty="0" smtClean="0"/>
              <a:t>This is fine if the number is an ISBN, but it does not work with UPCs</a:t>
            </a:r>
          </a:p>
          <a:p>
            <a:r>
              <a:rPr lang="en-US" dirty="0" smtClean="0"/>
              <a:t>ISBNs are either 10 digits or 13 digits, but UPCs are 12 digits</a:t>
            </a:r>
          </a:p>
          <a:p>
            <a:r>
              <a:rPr lang="en-US" dirty="0" smtClean="0"/>
              <a:t>A 12 digit number will have the last 2 digits cut off and be sent as a 10 digit number</a:t>
            </a:r>
          </a:p>
          <a:p>
            <a:r>
              <a:rPr lang="en-US" dirty="0" smtClean="0"/>
              <a:t>Usually this returns nothing, but now an then it returns a wrong cover</a:t>
            </a:r>
          </a:p>
          <a:p>
            <a:r>
              <a:rPr lang="en-US" dirty="0" smtClean="0"/>
              <a:t>Note: if your 024 is not in the “</a:t>
            </a:r>
            <a:r>
              <a:rPr lang="en-US" dirty="0" err="1" smtClean="0"/>
              <a:t>i</a:t>
            </a:r>
            <a:r>
              <a:rPr lang="en-US" dirty="0" smtClean="0"/>
              <a:t>” tagged field, you don’t have this problem, you also don’t have any cover art for DVDs</a:t>
            </a:r>
          </a:p>
        </p:txBody>
      </p:sp>
    </p:spTree>
    <p:extLst>
      <p:ext uri="{BB962C8B-B14F-4D97-AF65-F5344CB8AC3E}">
        <p14:creationId xmlns:p14="http://schemas.microsoft.com/office/powerpoint/2010/main" val="30283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UPC for “Maybe I do” is 843501040645</a:t>
            </a:r>
          </a:p>
          <a:p>
            <a:r>
              <a:rPr lang="en-US" dirty="0" smtClean="0"/>
              <a:t>Cover art should be: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47" y="2376339"/>
            <a:ext cx="2871964" cy="38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cut off the last 2 digits you get 8435010406</a:t>
            </a:r>
          </a:p>
          <a:p>
            <a:r>
              <a:rPr lang="en-US" dirty="0" smtClean="0"/>
              <a:t>Now the art is: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20" y="2457271"/>
            <a:ext cx="2484422" cy="37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Sierra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confusing for staff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4" y="2496556"/>
            <a:ext cx="11588971" cy="30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Classic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confusing for patrons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13" y="2534239"/>
            <a:ext cx="9296973" cy="377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add a zero in front of the 12 digit UPC, Sierra will send all 13 digits</a:t>
            </a:r>
          </a:p>
          <a:p>
            <a:r>
              <a:rPr lang="en-US" dirty="0" smtClean="0"/>
              <a:t>The system at Syndetic Solutions will remove the leading zero, recognize a UPC and sent the correct art</a:t>
            </a:r>
          </a:p>
          <a:p>
            <a:r>
              <a:rPr lang="en-US" dirty="0" smtClean="0"/>
              <a:t>However, adding a the leading zero will effect searching and matching in Sierra so you need a copy of the number with the zero and one without</a:t>
            </a:r>
          </a:p>
          <a:p>
            <a:r>
              <a:rPr lang="en-US" dirty="0" smtClean="0"/>
              <a:t>Since Sierra will send the first </a:t>
            </a:r>
            <a:r>
              <a:rPr lang="en-US" dirty="0" err="1" smtClean="0"/>
              <a:t>i</a:t>
            </a:r>
            <a:r>
              <a:rPr lang="en-US" dirty="0" smtClean="0"/>
              <a:t> tagged number, you have to make sure the one with the zero is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to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this list: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63" y="2240702"/>
            <a:ext cx="9032601" cy="40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UG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B5"/>
      </a:accent1>
      <a:accent2>
        <a:srgbClr val="5B5CA5"/>
      </a:accent2>
      <a:accent3>
        <a:srgbClr val="AFB6BC"/>
      </a:accent3>
      <a:accent4>
        <a:srgbClr val="FFC000"/>
      </a:accent4>
      <a:accent5>
        <a:srgbClr val="5B9BD5"/>
      </a:accent5>
      <a:accent6>
        <a:srgbClr val="071D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Tom Jacobson</DisplayName>
        <AccountId>18</AccountId>
        <AccountType/>
      </UserInfo>
      <UserInfo>
        <DisplayName>Tommy Valdez</DisplayName>
        <AccountId>58</AccountId>
        <AccountType/>
      </UserInfo>
      <UserInfo>
        <DisplayName>Emily Reisinger</DisplayName>
        <AccountId>39</AccountId>
        <AccountType/>
      </UserInfo>
      <UserInfo>
        <DisplayName>Lauren Schaefer</DisplayName>
        <AccountId>12</AccountId>
        <AccountType/>
      </UserInfo>
      <UserInfo>
        <DisplayName>Ellen Wallace</DisplayName>
        <AccountId>94</AccountId>
        <AccountType/>
      </UserInfo>
      <UserInfo>
        <DisplayName>Inbal Rose Hellmann</DisplayName>
        <AccountId>6957</AccountId>
        <AccountType/>
      </UserInfo>
    </SharedWithUsers>
    <MediaLengthInSeconds xmlns="1ee16b87-d06b-4acc-bab3-ebea1d9e5ffa" xsi:nil="true"/>
    <Image xmlns="a82fdb6e-c179-430d-8182-68f5a58a7fb4" xsi:nil="true"/>
    <_ip_UnifiedCompliancePolicyUIAction xmlns="http://schemas.microsoft.com/sharepoint/v3" xsi:nil="true"/>
    <TaxCatchAll xmlns="d970c9ed-be0d-4385-ae12-bba36a1d31bb" xsi:nil="true"/>
    <_ip_UnifiedCompliancePolicyProperties xmlns="http://schemas.microsoft.com/sharepoint/v3" xsi:nil="true"/>
    <lcf76f155ced4ddcb4097134ff3c332f xmlns="cec4d0f3-197b-4313-9bcc-a9a9b4711ab2">
      <Terms xmlns="http://schemas.microsoft.com/office/infopath/2007/PartnerControls"/>
    </lcf76f155ced4ddcb4097134ff3c332f>
    <Timestamp xmlns="cec4d0f3-197b-4313-9bcc-a9a9b4711ab2" xsi:nil="true"/>
  </documentManagement>
</p:properties>
</file>

<file path=customXml/itemProps1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8581D6-0F56-4F4F-B631-DD7B84A2F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16b87-d06b-4acc-bab3-ebea1d9e5ffa"/>
    <ds:schemaRef ds:uri="15b4db40-66c5-4774-a7a4-592c47258125"/>
    <ds:schemaRef ds:uri="a82fdb6e-c179-430d-8182-68f5a58a7fb4"/>
    <ds:schemaRef ds:uri="cec4d0f3-197b-4313-9bcc-a9a9b4711ab2"/>
    <ds:schemaRef ds:uri="d970c9ed-be0d-4385-ae12-bba36a1d3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F9655-2023-4CDE-8CF6-16CB6DC1D549}">
  <ds:schemaRefs>
    <ds:schemaRef ds:uri="http://schemas.microsoft.com/office/2006/metadata/properties"/>
    <ds:schemaRef ds:uri="1ee16b87-d06b-4acc-bab3-ebea1d9e5ffa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www.w3.org/XML/1998/namespace"/>
    <ds:schemaRef ds:uri="15b4db40-66c5-4774-a7a4-592c47258125"/>
    <ds:schemaRef ds:uri="http://purl.org/dc/elements/1.1/"/>
    <ds:schemaRef ds:uri="d970c9ed-be0d-4385-ae12-bba36a1d31bb"/>
    <ds:schemaRef ds:uri="cec4d0f3-197b-4313-9bcc-a9a9b4711ab2"/>
    <ds:schemaRef ds:uri="a82fdb6e-c179-430d-8182-68f5a58a7fb4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1110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Roboto</vt:lpstr>
      <vt:lpstr>Roboto Medium</vt:lpstr>
      <vt:lpstr>Arial</vt:lpstr>
      <vt:lpstr>Calibri</vt:lpstr>
      <vt:lpstr>Georgia</vt:lpstr>
      <vt:lpstr>Noto Serif</vt:lpstr>
      <vt:lpstr>Segoe UI Historic</vt:lpstr>
      <vt:lpstr>Wingdings</vt:lpstr>
      <vt:lpstr>Office Theme</vt:lpstr>
      <vt:lpstr>Two More Weird Tricks From Marmot</vt:lpstr>
      <vt:lpstr>First Weird Trick</vt:lpstr>
      <vt:lpstr>Sierra cover image problem</vt:lpstr>
      <vt:lpstr>Example</vt:lpstr>
      <vt:lpstr>Example</vt:lpstr>
      <vt:lpstr>In Sierra</vt:lpstr>
      <vt:lpstr>In Classic Catalog</vt:lpstr>
      <vt:lpstr>Solution</vt:lpstr>
      <vt:lpstr>Process to fix</vt:lpstr>
      <vt:lpstr>Search JSON</vt:lpstr>
      <vt:lpstr>Process</vt:lpstr>
      <vt:lpstr>First global update</vt:lpstr>
      <vt:lpstr>Second global update</vt:lpstr>
      <vt:lpstr>Third global update</vt:lpstr>
      <vt:lpstr>Result</vt:lpstr>
      <vt:lpstr>Result</vt:lpstr>
      <vt:lpstr>Second Weird Trick</vt:lpstr>
      <vt:lpstr>Marcive problem</vt:lpstr>
      <vt:lpstr>Send records toward the end of the month</vt:lpstr>
      <vt:lpstr>Add a note that they are being modified by Marcive</vt:lpstr>
      <vt:lpstr>Don’t reload those record that did get updated</vt:lpstr>
      <vt:lpstr>Remove the 900 note from the records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Work</cp:lastModifiedBy>
  <cp:revision>95</cp:revision>
  <dcterms:created xsi:type="dcterms:W3CDTF">2019-12-02T15:33:25Z</dcterms:created>
  <dcterms:modified xsi:type="dcterms:W3CDTF">2024-03-19T20:46:55Z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