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6" r:id="rId3"/>
    <p:sldId id="268" r:id="rId4"/>
    <p:sldId id="259" r:id="rId5"/>
    <p:sldId id="270" r:id="rId6"/>
    <p:sldId id="269" r:id="rId7"/>
    <p:sldId id="271" r:id="rId8"/>
    <p:sldId id="272" r:id="rId9"/>
    <p:sldId id="276" r:id="rId10"/>
    <p:sldId id="274" r:id="rId11"/>
    <p:sldId id="297" r:id="rId12"/>
    <p:sldId id="273" r:id="rId13"/>
    <p:sldId id="298" r:id="rId14"/>
    <p:sldId id="275" r:id="rId15"/>
    <p:sldId id="277" r:id="rId16"/>
    <p:sldId id="281" r:id="rId17"/>
    <p:sldId id="279" r:id="rId18"/>
    <p:sldId id="282" r:id="rId19"/>
    <p:sldId id="283" r:id="rId20"/>
    <p:sldId id="285" r:id="rId21"/>
    <p:sldId id="300" r:id="rId22"/>
    <p:sldId id="301" r:id="rId23"/>
    <p:sldId id="286" r:id="rId24"/>
    <p:sldId id="287" r:id="rId25"/>
    <p:sldId id="302" r:id="rId26"/>
    <p:sldId id="303" r:id="rId27"/>
    <p:sldId id="304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67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4"/>
  </p:normalViewPr>
  <p:slideViewPr>
    <p:cSldViewPr snapToObjects="1">
      <p:cViewPr varScale="1">
        <p:scale>
          <a:sx n="163" d="100"/>
          <a:sy n="163" d="100"/>
        </p:scale>
        <p:origin x="-1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91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29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97974BCE-90A9-464F-9A70-58D65FA8D9F0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A4F79779-B69A-4DB5-9173-6978117EC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97974BCE-90A9-464F-9A70-58D65FA8D9F0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</p:spPr>
        <p:txBody>
          <a:bodyPr/>
          <a:lstStyle/>
          <a:p>
            <a:fld id="{A4F79779-B69A-4DB5-9173-6978117EC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/>
          <a:p>
            <a:fld id="{97974BCE-90A9-464F-9A70-58D65FA8D9F0}" type="datetimeFigureOut">
              <a:rPr lang="en-US" smtClean="0"/>
              <a:pPr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  <a:prstGeom prst="ellipse">
            <a:avLst/>
          </a:prstGeom>
        </p:spPr>
        <p:txBody>
          <a:bodyPr/>
          <a:lstStyle/>
          <a:p>
            <a:fld id="{A4F79779-B69A-4DB5-9173-6978117EC0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lcoop.org/ilsinfo/icode1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lcoop.org/ilsinfo/i-types.p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coop.org/" TargetMode="External"/><Relationship Id="rId2" Type="http://schemas.openxmlformats.org/officeDocument/2006/relationships/hyperlink" Target="mailto:sheryl@llcoop.or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Search Query:</a:t>
            </a:r>
          </a:p>
          <a:p>
            <a:pPr lvl="1"/>
            <a:r>
              <a:rPr lang="en-US" dirty="0" smtClean="0"/>
              <a:t>Name the Query (example: LL IUSE3 updates)</a:t>
            </a:r>
          </a:p>
          <a:p>
            <a:pPr lvl="1"/>
            <a:r>
              <a:rPr lang="en-US" dirty="0" smtClean="0"/>
              <a:t>Store Item Records (change the dropdown menu option from Bibliographic to Item)</a:t>
            </a:r>
          </a:p>
          <a:p>
            <a:pPr lvl="1"/>
            <a:r>
              <a:rPr lang="en-US" dirty="0" smtClean="0"/>
              <a:t>Query structure: Item IUSE3 = </a:t>
            </a:r>
            <a:r>
              <a:rPr lang="en-US" dirty="0" smtClean="0"/>
              <a:t>1 </a:t>
            </a:r>
            <a:r>
              <a:rPr lang="en-US" b="1" dirty="0" smtClean="0"/>
              <a:t>or</a:t>
            </a:r>
            <a:r>
              <a:rPr lang="en-US" dirty="0" smtClean="0"/>
              <a:t> IUSE3 &gt; 0</a:t>
            </a:r>
            <a:endParaRPr lang="en-US" dirty="0" smtClean="0"/>
          </a:p>
          <a:p>
            <a:pPr lvl="1"/>
            <a:r>
              <a:rPr lang="en-US" dirty="0" smtClean="0"/>
              <a:t>Search records</a:t>
            </a:r>
          </a:p>
          <a:p>
            <a:r>
              <a:rPr lang="en-US" dirty="0" smtClean="0"/>
              <a:t>If you used INTL USE or COPY USE fields, structure your query with the field you selected for your project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 the “marked” records in Create Lists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QUERY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2928" y="819150"/>
            <a:ext cx="647814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Global or Rapid Update</a:t>
            </a:r>
          </a:p>
          <a:p>
            <a:r>
              <a:rPr lang="en-US" dirty="0" smtClean="0"/>
              <a:t>Update the records in the review file as needed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Note:  Make sure </a:t>
            </a:r>
            <a:r>
              <a:rPr lang="en-US" sz="2000" dirty="0" smtClean="0">
                <a:solidFill>
                  <a:srgbClr val="FF0000"/>
                </a:solidFill>
              </a:rPr>
              <a:t>you also </a:t>
            </a:r>
            <a:r>
              <a:rPr lang="en-US" sz="2000" dirty="0" smtClean="0">
                <a:solidFill>
                  <a:srgbClr val="FF0000"/>
                </a:solidFill>
              </a:rPr>
              <a:t>tell the system to reset the value in the IUSE3 field to 0 so that you can use the field for your next project</a:t>
            </a:r>
            <a:endParaRPr lang="en-US" sz="20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Delete records if this is a weeding project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Records are now ready for updating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RAPID UPDATE SETUP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5416" y="857250"/>
            <a:ext cx="535316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95416" y="2190750"/>
            <a:ext cx="1000184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95600" y="211455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items to be weeded/deleted</a:t>
            </a:r>
          </a:p>
          <a:p>
            <a:r>
              <a:rPr lang="en-US" dirty="0" smtClean="0"/>
              <a:t>Update location codes, status or other fields</a:t>
            </a:r>
          </a:p>
          <a:p>
            <a:r>
              <a:rPr lang="en-US" dirty="0" smtClean="0"/>
              <a:t>Create a new collection (i.e. </a:t>
            </a:r>
            <a:r>
              <a:rPr lang="en-US" dirty="0" err="1" smtClean="0"/>
              <a:t>Tweens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Track shelf checks on missing or claims returned items</a:t>
            </a:r>
          </a:p>
          <a:p>
            <a:r>
              <a:rPr lang="en-US" dirty="0" smtClean="0"/>
              <a:t>Track In-house use of materials</a:t>
            </a:r>
          </a:p>
          <a:p>
            <a:r>
              <a:rPr lang="en-US" dirty="0" smtClean="0"/>
              <a:t>Inventory if you don’t have another product such as RFID, Inventory Control or Circa,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IDEAS FOR IUSE3, INTL USE, COPY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Your organization determines the name and purpose of this field, its codes and the codes’ definitions.  Commonly used as a statistical field.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Also useful for designating records for short loans, special collections, holidays, new materials, rotating collections, etc.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field allows a maximum of 5 numeric characters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ICODE1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Lakeland ICODE1 </a:t>
            </a:r>
            <a:r>
              <a:rPr lang="en-US" sz="1800" dirty="0" smtClean="0"/>
              <a:t>table (Full </a:t>
            </a:r>
            <a:r>
              <a:rPr lang="en-US" sz="1800" dirty="0" smtClean="0"/>
              <a:t>table available at </a:t>
            </a:r>
            <a:r>
              <a:rPr lang="en-US" sz="1800" dirty="0" smtClean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www.llcoop.org/ilsinfo/icode1.pdf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819152"/>
          <a:ext cx="7772400" cy="367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19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Halloween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Veteran's Day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Ramadan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Thanksgiving Day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Hanukkah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Christmas Day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127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Read Across America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128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Leased Audio Books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129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Michigan Author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130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Discovery Packs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131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Brown Bag Program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877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MADL DVD Packet 8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878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MADL DVD Packet 9</a:t>
                      </a:r>
                    </a:p>
                  </a:txBody>
                  <a:tcPr marL="9525" marR="9525" marT="7144" marB="0" anchor="b"/>
                </a:tc>
              </a:tr>
              <a:tr h="262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latin typeface="Arial"/>
                        </a:rPr>
                        <a:t>879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MADL DVD Packet 10</a:t>
                      </a: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Designated items are assigned ICODE1 for a specific holiday</a:t>
            </a:r>
          </a:p>
          <a:p>
            <a:r>
              <a:rPr lang="en-US" dirty="0" smtClean="0"/>
              <a:t>Create a review file of items with the appropriate ICODE1</a:t>
            </a:r>
          </a:p>
          <a:p>
            <a:r>
              <a:rPr lang="en-US" dirty="0" smtClean="0"/>
              <a:t>In Lakeland we use </a:t>
            </a:r>
            <a:r>
              <a:rPr lang="en-US" dirty="0" err="1" smtClean="0"/>
              <a:t>itypes</a:t>
            </a:r>
            <a:r>
              <a:rPr lang="en-US" dirty="0" smtClean="0"/>
              <a:t> and location codes to determine loan periods (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www.llcoop.org/ilsinfo/i-types.pdf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We have a designated </a:t>
            </a:r>
            <a:r>
              <a:rPr lang="en-US" dirty="0" err="1" smtClean="0"/>
              <a:t>itype</a:t>
            </a:r>
            <a:r>
              <a:rPr lang="en-US" dirty="0" smtClean="0"/>
              <a:t> with a “short loan” </a:t>
            </a:r>
            <a:r>
              <a:rPr lang="en-US" dirty="0" err="1" smtClean="0"/>
              <a:t>loanrule</a:t>
            </a:r>
            <a:r>
              <a:rPr lang="en-US" dirty="0" smtClean="0"/>
              <a:t> that allows checkout for 7 days and no holds. This allows us to restrict circulation for a period of time before a designated holiday.</a:t>
            </a:r>
          </a:p>
          <a:p>
            <a:r>
              <a:rPr lang="en-US" dirty="0" smtClean="0"/>
              <a:t>Use rapid update to change the </a:t>
            </a:r>
            <a:r>
              <a:rPr lang="en-US" dirty="0" err="1" smtClean="0"/>
              <a:t>itype</a:t>
            </a:r>
            <a:r>
              <a:rPr lang="en-US" dirty="0" smtClean="0"/>
              <a:t> to the short loan rule and to change it back after the holiday is over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Holiday Collections Restricted Circ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895350"/>
            <a:ext cx="7772400" cy="3619500"/>
          </a:xfrm>
        </p:spPr>
        <p:txBody>
          <a:bodyPr/>
          <a:lstStyle/>
          <a:p>
            <a:r>
              <a:rPr lang="en-US" sz="1800" dirty="0" smtClean="0"/>
              <a:t>We restrict holds on new books for the first 6 months</a:t>
            </a:r>
          </a:p>
          <a:p>
            <a:r>
              <a:rPr lang="en-US" sz="1800" dirty="0" smtClean="0"/>
              <a:t>We do this with location </a:t>
            </a:r>
            <a:r>
              <a:rPr lang="en-US" sz="1800" dirty="0" smtClean="0"/>
              <a:t>codes for new materials combined in the Rule Determiner Table with </a:t>
            </a:r>
            <a:r>
              <a:rPr lang="en-US" sz="1800" dirty="0" err="1" smtClean="0"/>
              <a:t>ptypes</a:t>
            </a:r>
            <a:r>
              <a:rPr lang="en-US" sz="1800" dirty="0" smtClean="0"/>
              <a:t> and </a:t>
            </a:r>
            <a:r>
              <a:rPr lang="en-US" sz="1800" dirty="0" err="1" smtClean="0"/>
              <a:t>itypes</a:t>
            </a:r>
            <a:endParaRPr lang="en-US" sz="1800" dirty="0" smtClean="0"/>
          </a:p>
          <a:p>
            <a:r>
              <a:rPr lang="en-US" sz="1800" dirty="0" smtClean="0"/>
              <a:t>As new books are added </a:t>
            </a:r>
            <a:r>
              <a:rPr lang="en-US" sz="1800" dirty="0" smtClean="0"/>
              <a:t>we also </a:t>
            </a:r>
            <a:r>
              <a:rPr lang="en-US" sz="1800" dirty="0" smtClean="0"/>
              <a:t>have an ICODE1 range for each month of the year </a:t>
            </a:r>
            <a:r>
              <a:rPr lang="en-US" sz="1800" dirty="0" smtClean="0"/>
              <a:t>which libraries may use to mark new items so their location codes/</a:t>
            </a:r>
            <a:r>
              <a:rPr lang="en-US" sz="1800" dirty="0" err="1" smtClean="0"/>
              <a:t>itypes</a:t>
            </a:r>
            <a:r>
              <a:rPr lang="en-US" sz="1800" dirty="0" smtClean="0"/>
              <a:t> can be converted to their permanent codes at the end of the six month period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2952749"/>
          <a:ext cx="6096000" cy="86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048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201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January</a:t>
                      </a:r>
                    </a:p>
                  </a:txBody>
                  <a:tcPr marL="9525" marR="9525" marT="7144" marB="0" anchor="b"/>
                </a:tc>
              </a:tr>
              <a:tr h="279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202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February</a:t>
                      </a:r>
                    </a:p>
                  </a:txBody>
                  <a:tcPr marL="9525" marR="9525" marT="7144" marB="0" anchor="b"/>
                </a:tc>
              </a:tr>
              <a:tr h="279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203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March</a:t>
                      </a: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Books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a review file of the new books added for a specific month, (i.e. January)</a:t>
            </a:r>
          </a:p>
          <a:p>
            <a:r>
              <a:rPr lang="en-US" dirty="0" smtClean="0"/>
              <a:t>Using Global Update, update groups of records in the file to their permanent location codes.</a:t>
            </a:r>
          </a:p>
          <a:p>
            <a:r>
              <a:rPr lang="en-US" dirty="0" smtClean="0"/>
              <a:t>At the end, update the entire file to reset the ICODE1 to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NO CODE? NO PROBLEM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2224278"/>
          </a:xfrm>
        </p:spPr>
        <p:txBody>
          <a:bodyPr>
            <a:normAutofit/>
          </a:bodyPr>
          <a:lstStyle/>
          <a:p>
            <a:r>
              <a:rPr lang="en-US" dirty="0" smtClean="0"/>
              <a:t>Session K07</a:t>
            </a:r>
          </a:p>
          <a:p>
            <a:r>
              <a:rPr lang="en-US" dirty="0" smtClean="0"/>
              <a:t>Tuesday 10:30 – 11:30</a:t>
            </a:r>
            <a:endParaRPr lang="en-US" dirty="0" smtClean="0"/>
          </a:p>
          <a:p>
            <a:r>
              <a:rPr lang="en-US" dirty="0" smtClean="0"/>
              <a:t>Sheryl </a:t>
            </a:r>
            <a:r>
              <a:rPr lang="en-US" dirty="0" smtClean="0"/>
              <a:t>VanderWagen</a:t>
            </a:r>
          </a:p>
          <a:p>
            <a:r>
              <a:rPr lang="en-US" dirty="0" smtClean="0"/>
              <a:t>ILS Manager</a:t>
            </a:r>
          </a:p>
          <a:p>
            <a:r>
              <a:rPr lang="en-US" dirty="0" smtClean="0"/>
              <a:t>Lakeland Library Cooperative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9550"/>
            <a:ext cx="5715000" cy="39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667000" y="3333750"/>
            <a:ext cx="1219200" cy="304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At this point you can change: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Up Changes in Global Update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95350"/>
            <a:ext cx="27432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52550"/>
            <a:ext cx="25908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010"/>
            <a:ext cx="6477000" cy="45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28700"/>
            <a:ext cx="7772400" cy="3429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Each collection is assigned a specific ICODE1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On a scheduled rotation date each packet is put into a review file (ICODE1 = xxx) and the location codes are updated and rotated to the next branch.</a:t>
            </a:r>
          </a:p>
          <a:p>
            <a:r>
              <a:rPr lang="en-US" sz="2200" dirty="0" smtClean="0"/>
              <a:t>Rapid update is used to update the location code </a:t>
            </a:r>
            <a:r>
              <a:rPr lang="en-US" dirty="0" smtClean="0"/>
              <a:t>field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00200"/>
          <a:ext cx="6096000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810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MADL Video Packet 1</a:t>
                      </a:r>
                    </a:p>
                  </a:txBody>
                  <a:tcPr marL="9525" marR="9525" marT="7144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811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MADL Video Packet 2</a:t>
                      </a:r>
                    </a:p>
                  </a:txBody>
                  <a:tcPr marL="9525" marR="9525" marT="7144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812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MADL Video Packet 3</a:t>
                      </a:r>
                    </a:p>
                  </a:txBody>
                  <a:tcPr marL="9525" marR="9525" marT="7144" marB="0" anchor="b"/>
                </a:tc>
              </a:tr>
              <a:tr h="257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latin typeface="Arial"/>
                        </a:rPr>
                        <a:t>813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latin typeface="Arial"/>
                        </a:rPr>
                        <a:t>MADL Video Packet 4</a:t>
                      </a: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Materials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Create an ICODE1 Value for purchased grant materials</a:t>
            </a:r>
          </a:p>
          <a:p>
            <a:r>
              <a:rPr lang="en-US" sz="2000" dirty="0" smtClean="0"/>
              <a:t>Web Management Reports will display circulation statistics by ICODE1</a:t>
            </a:r>
          </a:p>
          <a:p>
            <a:r>
              <a:rPr lang="en-US" sz="2000" dirty="0" smtClean="0"/>
              <a:t>In Create Lists, compile a list of items purchased with specific grant funds</a:t>
            </a:r>
          </a:p>
          <a:p>
            <a:r>
              <a:rPr lang="en-US" sz="2000" dirty="0" smtClean="0"/>
              <a:t>In Millennium or Sierra Statistics run field statistics or periodic reports against the review file to gather data to report to the funding agency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943350"/>
          <a:ext cx="6096000" cy="22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5002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latin typeface="Arial"/>
                        </a:rPr>
                        <a:t>Reynolds Township </a:t>
                      </a:r>
                      <a:r>
                        <a:rPr lang="en-US" sz="900" b="0" i="0" u="none" strike="noStrike" dirty="0" smtClean="0">
                          <a:latin typeface="Arial"/>
                        </a:rPr>
                        <a:t>Panhandle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Grant mat.</a:t>
                      </a: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Management Reports Using ICODE1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819150"/>
            <a:ext cx="423846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Up Statistical Report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5416" y="819150"/>
            <a:ext cx="535316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the Report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19150"/>
            <a:ext cx="535316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Bag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Assign your brown bag items an ICODE1</a:t>
            </a:r>
          </a:p>
          <a:p>
            <a:r>
              <a:rPr lang="en-US" dirty="0" smtClean="0"/>
              <a:t>Create a review file of items with ICODE1 = assigned code</a:t>
            </a:r>
          </a:p>
          <a:p>
            <a:r>
              <a:rPr lang="en-US" dirty="0" smtClean="0"/>
              <a:t>At </a:t>
            </a:r>
            <a:r>
              <a:rPr lang="en-US" dirty="0" smtClean="0"/>
              <a:t>the end of the program, compile circulation statistics in Web Management Reports displayed by ICODE1 and gather other stats in Millennium/Sierra Statistics</a:t>
            </a:r>
          </a:p>
          <a:p>
            <a:r>
              <a:rPr lang="en-US" dirty="0" smtClean="0"/>
              <a:t>Reset the ICODE1 field to 0</a:t>
            </a:r>
          </a:p>
          <a:p>
            <a:r>
              <a:rPr lang="en-US" dirty="0" smtClean="0"/>
              <a:t>Repeat next year</a:t>
            </a:r>
          </a:p>
          <a:p>
            <a:r>
              <a:rPr lang="en-US" dirty="0" smtClean="0"/>
              <a:t>This can also be done with Battle of the Books programs and other types of programs where patrons read specific titles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4798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OPACMSG/IMESSAGE 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system allows 32 alpha-numeric characters in OPACMSG and IMESSAGE fields </a:t>
            </a:r>
          </a:p>
          <a:p>
            <a:r>
              <a:rPr lang="en-US" sz="2000" dirty="0" smtClean="0"/>
              <a:t>Maximum label length is 14 characters</a:t>
            </a:r>
          </a:p>
          <a:p>
            <a:r>
              <a:rPr lang="en-US" sz="2000" dirty="0" smtClean="0"/>
              <a:t>Use IUSE3 field to mark items that you want to display or use for a program</a:t>
            </a:r>
          </a:p>
          <a:p>
            <a:r>
              <a:rPr lang="en-US" sz="2000" dirty="0" smtClean="0"/>
              <a:t>Use Create Lists to gather the marked items and update OPACMSG and/or IMESSAGE in Rapid Update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Note: If you use the IUSE3 field to mark the items, don’t forget to reset the IUSE3 field to 0 in your Rapid Update command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During this session we will: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Examine 3 Count Use Fields (IUSE3, INTL USE, COPY USE)</a:t>
            </a:r>
          </a:p>
          <a:p>
            <a:r>
              <a:rPr lang="en-US" dirty="0" smtClean="0"/>
              <a:t>Talk about the ICODE1 Field</a:t>
            </a:r>
          </a:p>
          <a:p>
            <a:r>
              <a:rPr lang="en-US" dirty="0" smtClean="0"/>
              <a:t>Talk about OPACMSG and IMESSAGE</a:t>
            </a:r>
          </a:p>
          <a:p>
            <a:r>
              <a:rPr lang="en-US" dirty="0" smtClean="0"/>
              <a:t>Discuss the use of Create Lists to gather records</a:t>
            </a:r>
          </a:p>
          <a:p>
            <a:r>
              <a:rPr lang="en-US" dirty="0" smtClean="0"/>
              <a:t>Discuss how to apply Rapid or Global Update to files</a:t>
            </a:r>
          </a:p>
          <a:p>
            <a:r>
              <a:rPr lang="en-US" dirty="0" smtClean="0"/>
              <a:t>See some special projects done by Lakeland members</a:t>
            </a:r>
          </a:p>
          <a:p>
            <a:r>
              <a:rPr lang="en-US" dirty="0" smtClean="0"/>
              <a:t>Talk about yours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OPAC MESSAGE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08585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Displays in classic catalog like a call number prefix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921" y="1085850"/>
            <a:ext cx="52613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114800" y="2743200"/>
            <a:ext cx="1143000" cy="171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1051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May be used in conjunction with IMESSAGE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5" y="1404938"/>
            <a:ext cx="33337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1950"/>
            <a:ext cx="5715000" cy="42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867400" y="3028950"/>
            <a:ext cx="990600" cy="304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TEMPORARY DISPLAYS/PROGRAMS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47750"/>
            <a:ext cx="4647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257800" y="3200400"/>
            <a:ext cx="914400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5486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2438400" y="2038350"/>
            <a:ext cx="1981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 your projects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Can I help you?</a:t>
            </a:r>
            <a:endParaRPr lang="en-US" sz="2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Sheryl\AppData\Local\Microsoft\Windows\INetCache\IE\O06GQ9HI\question_makrs_cutie_mark_by_rildraw-d4byewl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61950"/>
            <a:ext cx="2960091" cy="293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 ME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24528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SHERYL VANDERWAGEN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ILS Manager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Lakeland Library Cooperative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616-559-5253 x210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sheryl@llcoop.org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www.llcoop.org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 USE EXPLAINED</a:t>
            </a:r>
            <a:endParaRPr lang="en-US" dirty="0"/>
          </a:p>
        </p:txBody>
      </p:sp>
      <p:pic>
        <p:nvPicPr>
          <p:cNvPr id="4" name="Content Placeholder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800" y="81915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800600" y="287655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3351"/>
            <a:ext cx="88392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9055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14800" y="3105150"/>
            <a:ext cx="609600" cy="228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2876550"/>
            <a:ext cx="685800" cy="304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basics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Default value of all Count Use fields is 0</a:t>
            </a:r>
          </a:p>
          <a:p>
            <a:r>
              <a:rPr lang="en-US" dirty="0" smtClean="0"/>
              <a:t>The value in each is incremented by scanning barcodes</a:t>
            </a:r>
          </a:p>
          <a:p>
            <a:r>
              <a:rPr lang="en-US" dirty="0" smtClean="0"/>
              <a:t>Select a Count Use option from the Sierra dropdown menu</a:t>
            </a:r>
          </a:p>
          <a:p>
            <a:r>
              <a:rPr lang="en-US" dirty="0" smtClean="0"/>
              <a:t>Scan barcodes of items with which you are working</a:t>
            </a:r>
          </a:p>
          <a:p>
            <a:r>
              <a:rPr lang="en-US" dirty="0" smtClean="0"/>
              <a:t>This action increments the value in the selected field by 1 (one)</a:t>
            </a:r>
          </a:p>
          <a:p>
            <a:r>
              <a:rPr lang="en-US" dirty="0" smtClean="0"/>
              <a:t>Determine how you are going to use this field and use it for one purpose/project only.  Choose another Count Use field for another purpose with the same end results or have all values reset to 0 in the selected field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one of the Count Use fields for your project</a:t>
            </a:r>
          </a:p>
          <a:p>
            <a:r>
              <a:rPr lang="en-US" dirty="0" smtClean="0"/>
              <a:t>Create a Review file to check for item records with values not equal to 0</a:t>
            </a:r>
          </a:p>
          <a:p>
            <a:pPr lvl="1"/>
            <a:r>
              <a:rPr lang="en-US" dirty="0" smtClean="0"/>
              <a:t>Create list query:  Item record [selected count use field] &gt; 0</a:t>
            </a:r>
          </a:p>
          <a:p>
            <a:pPr lvl="1"/>
            <a:r>
              <a:rPr lang="en-US" dirty="0" smtClean="0"/>
              <a:t>If any are found update those records in Rapid Update to 0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Caution:  Check with your system administrators to make sure that these fields are not being used to collect ongoing data for your library.</a:t>
            </a: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Now you may begin your project!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Choose selected field</a:t>
            </a:r>
            <a:br>
              <a:rPr lang="en-US" sz="2400" dirty="0" smtClean="0"/>
            </a:br>
            <a:r>
              <a:rPr lang="en-US" sz="2400" dirty="0" smtClean="0"/>
              <a:t>Begin scanning barcodes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81915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scanning barcodes: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2800" y="81915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91000" y="3333750"/>
            <a:ext cx="685800" cy="228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150</TotalTime>
  <Words>1178</Words>
  <Application>Microsoft Office PowerPoint</Application>
  <PresentationFormat>On-screen Show (16:9)</PresentationFormat>
  <Paragraphs>166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NO CODE? NO PROBLEM</vt:lpstr>
      <vt:lpstr>During this session we will:</vt:lpstr>
      <vt:lpstr>COUNT USE EXPLAINED</vt:lpstr>
      <vt:lpstr>Slide 5</vt:lpstr>
      <vt:lpstr>System basics</vt:lpstr>
      <vt:lpstr>Getting Started</vt:lpstr>
      <vt:lpstr>Choose selected field Begin scanning barcodes</vt:lpstr>
      <vt:lpstr>After scanning barcodes:</vt:lpstr>
      <vt:lpstr>Gather the “marked” records in Create Lists</vt:lpstr>
      <vt:lpstr>SEARCH QUERY</vt:lpstr>
      <vt:lpstr>Records are now ready for updating</vt:lpstr>
      <vt:lpstr>RAPID UPDATE SETUP</vt:lpstr>
      <vt:lpstr>IDEAS FOR IUSE3, INTL USE, COPY USE</vt:lpstr>
      <vt:lpstr>ICODE1</vt:lpstr>
      <vt:lpstr>Lakeland ICODE1 table (Full table available at http://www.llcoop.org/ilsinfo/icode1.pdf)</vt:lpstr>
      <vt:lpstr>Holiday Collections Restricted Circ</vt:lpstr>
      <vt:lpstr>New Books</vt:lpstr>
      <vt:lpstr>New Books updated</vt:lpstr>
      <vt:lpstr>Slide 20</vt:lpstr>
      <vt:lpstr>Set Up Changes in Global Update</vt:lpstr>
      <vt:lpstr>Slide 22</vt:lpstr>
      <vt:lpstr>Rotating Collections</vt:lpstr>
      <vt:lpstr>Grant Materials Circulation</vt:lpstr>
      <vt:lpstr>Web Management Reports Using ICODE1</vt:lpstr>
      <vt:lpstr>Set Up Statistical Report</vt:lpstr>
      <vt:lpstr>View the Report</vt:lpstr>
      <vt:lpstr>Brown Bag Programs</vt:lpstr>
      <vt:lpstr>OPACMSG/IMESSAGE info</vt:lpstr>
      <vt:lpstr>OPAC MESSAGE</vt:lpstr>
      <vt:lpstr>Displays in classic catalog like a call number prefix</vt:lpstr>
      <vt:lpstr>May be used in conjunction with IMESSAGE</vt:lpstr>
      <vt:lpstr>Slide 33</vt:lpstr>
      <vt:lpstr>TEMPORARY DISPLAYS/PROGRAMS</vt:lpstr>
      <vt:lpstr>Slide 35</vt:lpstr>
      <vt:lpstr>Let’s talk about your projects</vt:lpstr>
      <vt:lpstr>CONTACT ME</vt:lpstr>
    </vt:vector>
  </TitlesOfParts>
  <Company>Bowling Green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Sheryl VanderWagen</cp:lastModifiedBy>
  <cp:revision>28</cp:revision>
  <dcterms:created xsi:type="dcterms:W3CDTF">2016-09-21T19:54:51Z</dcterms:created>
  <dcterms:modified xsi:type="dcterms:W3CDTF">2017-03-14T16:19:28Z</dcterms:modified>
</cp:coreProperties>
</file>