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4"/>
  </p:notesMasterIdLst>
  <p:sldIdLst>
    <p:sldId id="264" r:id="rId5"/>
    <p:sldId id="257" r:id="rId6"/>
    <p:sldId id="272" r:id="rId7"/>
    <p:sldId id="271" r:id="rId8"/>
    <p:sldId id="261" r:id="rId9"/>
    <p:sldId id="273" r:id="rId10"/>
    <p:sldId id="274" r:id="rId11"/>
    <p:sldId id="276" r:id="rId12"/>
    <p:sldId id="275" r:id="rId13"/>
    <p:sldId id="277" r:id="rId14"/>
    <p:sldId id="278" r:id="rId15"/>
    <p:sldId id="279" r:id="rId16"/>
    <p:sldId id="280" r:id="rId17"/>
    <p:sldId id="281" r:id="rId18"/>
    <p:sldId id="282" r:id="rId19"/>
    <p:sldId id="324" r:id="rId20"/>
    <p:sldId id="283" r:id="rId21"/>
    <p:sldId id="284" r:id="rId22"/>
    <p:sldId id="285" r:id="rId23"/>
    <p:sldId id="286" r:id="rId24"/>
    <p:sldId id="289" r:id="rId25"/>
    <p:sldId id="325" r:id="rId26"/>
    <p:sldId id="290" r:id="rId27"/>
    <p:sldId id="291" r:id="rId28"/>
    <p:sldId id="287" r:id="rId29"/>
    <p:sldId id="288" r:id="rId30"/>
    <p:sldId id="292" r:id="rId31"/>
    <p:sldId id="295" r:id="rId32"/>
    <p:sldId id="294" r:id="rId33"/>
    <p:sldId id="296" r:id="rId34"/>
    <p:sldId id="293" r:id="rId35"/>
    <p:sldId id="297" r:id="rId36"/>
    <p:sldId id="313" r:id="rId37"/>
    <p:sldId id="314" r:id="rId38"/>
    <p:sldId id="298" r:id="rId39"/>
    <p:sldId id="299" r:id="rId40"/>
    <p:sldId id="311" r:id="rId41"/>
    <p:sldId id="312" r:id="rId42"/>
    <p:sldId id="300" r:id="rId43"/>
    <p:sldId id="301" r:id="rId44"/>
    <p:sldId id="302" r:id="rId45"/>
    <p:sldId id="303" r:id="rId46"/>
    <p:sldId id="304" r:id="rId47"/>
    <p:sldId id="305" r:id="rId48"/>
    <p:sldId id="306" r:id="rId49"/>
    <p:sldId id="307" r:id="rId50"/>
    <p:sldId id="308" r:id="rId51"/>
    <p:sldId id="310" r:id="rId52"/>
    <p:sldId id="318" r:id="rId53"/>
    <p:sldId id="319" r:id="rId54"/>
    <p:sldId id="320" r:id="rId55"/>
    <p:sldId id="321" r:id="rId56"/>
    <p:sldId id="322" r:id="rId57"/>
    <p:sldId id="323" r:id="rId58"/>
    <p:sldId id="315" r:id="rId59"/>
    <p:sldId id="317" r:id="rId60"/>
    <p:sldId id="316" r:id="rId61"/>
    <p:sldId id="309" r:id="rId62"/>
    <p:sldId id="266"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E29"/>
    <a:srgbClr val="F05023"/>
    <a:srgbClr val="FBD504"/>
    <a:srgbClr val="575358"/>
    <a:srgbClr val="E7E8E9"/>
    <a:srgbClr val="D1D2D4"/>
    <a:srgbClr val="27272A"/>
    <a:srgbClr val="AFDECC"/>
    <a:srgbClr val="237948"/>
    <a:srgbClr val="308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86422"/>
  </p:normalViewPr>
  <p:slideViewPr>
    <p:cSldViewPr snapToGrid="0" snapToObjects="1">
      <p:cViewPr varScale="1">
        <p:scale>
          <a:sx n="85" d="100"/>
          <a:sy n="85" d="100"/>
        </p:scale>
        <p:origin x="562"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34264-8B43-9E43-BE6B-7B512C7060CC}" type="datetimeFigureOut">
              <a:rPr lang="en-US" smtClean="0"/>
              <a:t>5/4/2023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19937-0B8D-9A49-8EF5-04B6AE50A6B9}" type="slidenum">
              <a:rPr lang="en-US" smtClean="0"/>
              <a:t>‹#›</a:t>
            </a:fld>
            <a:endParaRPr lang="en-US" dirty="0"/>
          </a:p>
        </p:txBody>
      </p:sp>
    </p:spTree>
    <p:extLst>
      <p:ext uri="{BB962C8B-B14F-4D97-AF65-F5344CB8AC3E}">
        <p14:creationId xmlns:p14="http://schemas.microsoft.com/office/powerpoint/2010/main" val="1363131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18</a:t>
            </a:fld>
            <a:endParaRPr lang="en-US"/>
          </a:p>
        </p:txBody>
      </p:sp>
    </p:spTree>
    <p:extLst>
      <p:ext uri="{BB962C8B-B14F-4D97-AF65-F5344CB8AC3E}">
        <p14:creationId xmlns:p14="http://schemas.microsoft.com/office/powerpoint/2010/main" val="3125906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28</a:t>
            </a:fld>
            <a:endParaRPr lang="en-US"/>
          </a:p>
        </p:txBody>
      </p:sp>
    </p:spTree>
    <p:extLst>
      <p:ext uri="{BB962C8B-B14F-4D97-AF65-F5344CB8AC3E}">
        <p14:creationId xmlns:p14="http://schemas.microsoft.com/office/powerpoint/2010/main" val="164367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29</a:t>
            </a:fld>
            <a:endParaRPr lang="en-US"/>
          </a:p>
        </p:txBody>
      </p:sp>
    </p:spTree>
    <p:extLst>
      <p:ext uri="{BB962C8B-B14F-4D97-AF65-F5344CB8AC3E}">
        <p14:creationId xmlns:p14="http://schemas.microsoft.com/office/powerpoint/2010/main" val="1582995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31</a:t>
            </a:fld>
            <a:endParaRPr lang="en-US"/>
          </a:p>
        </p:txBody>
      </p:sp>
    </p:spTree>
    <p:extLst>
      <p:ext uri="{BB962C8B-B14F-4D97-AF65-F5344CB8AC3E}">
        <p14:creationId xmlns:p14="http://schemas.microsoft.com/office/powerpoint/2010/main" val="1475346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32</a:t>
            </a:fld>
            <a:endParaRPr lang="en-US"/>
          </a:p>
        </p:txBody>
      </p:sp>
    </p:spTree>
    <p:extLst>
      <p:ext uri="{BB962C8B-B14F-4D97-AF65-F5344CB8AC3E}">
        <p14:creationId xmlns:p14="http://schemas.microsoft.com/office/powerpoint/2010/main" val="29794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33</a:t>
            </a:fld>
            <a:endParaRPr lang="en-US"/>
          </a:p>
        </p:txBody>
      </p:sp>
    </p:spTree>
    <p:extLst>
      <p:ext uri="{BB962C8B-B14F-4D97-AF65-F5344CB8AC3E}">
        <p14:creationId xmlns:p14="http://schemas.microsoft.com/office/powerpoint/2010/main" val="1889358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34</a:t>
            </a:fld>
            <a:endParaRPr lang="en-US"/>
          </a:p>
        </p:txBody>
      </p:sp>
    </p:spTree>
    <p:extLst>
      <p:ext uri="{BB962C8B-B14F-4D97-AF65-F5344CB8AC3E}">
        <p14:creationId xmlns:p14="http://schemas.microsoft.com/office/powerpoint/2010/main" val="302150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36</a:t>
            </a:fld>
            <a:endParaRPr lang="en-US"/>
          </a:p>
        </p:txBody>
      </p:sp>
    </p:spTree>
    <p:extLst>
      <p:ext uri="{BB962C8B-B14F-4D97-AF65-F5344CB8AC3E}">
        <p14:creationId xmlns:p14="http://schemas.microsoft.com/office/powerpoint/2010/main" val="298148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37</a:t>
            </a:fld>
            <a:endParaRPr lang="en-US"/>
          </a:p>
        </p:txBody>
      </p:sp>
    </p:spTree>
    <p:extLst>
      <p:ext uri="{BB962C8B-B14F-4D97-AF65-F5344CB8AC3E}">
        <p14:creationId xmlns:p14="http://schemas.microsoft.com/office/powerpoint/2010/main" val="3099891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38</a:t>
            </a:fld>
            <a:endParaRPr lang="en-US"/>
          </a:p>
        </p:txBody>
      </p:sp>
    </p:spTree>
    <p:extLst>
      <p:ext uri="{BB962C8B-B14F-4D97-AF65-F5344CB8AC3E}">
        <p14:creationId xmlns:p14="http://schemas.microsoft.com/office/powerpoint/2010/main" val="1065093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40</a:t>
            </a:fld>
            <a:endParaRPr lang="en-US"/>
          </a:p>
        </p:txBody>
      </p:sp>
    </p:spTree>
    <p:extLst>
      <p:ext uri="{BB962C8B-B14F-4D97-AF65-F5344CB8AC3E}">
        <p14:creationId xmlns:p14="http://schemas.microsoft.com/office/powerpoint/2010/main" val="61474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19</a:t>
            </a:fld>
            <a:endParaRPr lang="en-US"/>
          </a:p>
        </p:txBody>
      </p:sp>
    </p:spTree>
    <p:extLst>
      <p:ext uri="{BB962C8B-B14F-4D97-AF65-F5344CB8AC3E}">
        <p14:creationId xmlns:p14="http://schemas.microsoft.com/office/powerpoint/2010/main" val="2337742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41</a:t>
            </a:fld>
            <a:endParaRPr lang="en-US" dirty="0"/>
          </a:p>
        </p:txBody>
      </p:sp>
    </p:spTree>
    <p:extLst>
      <p:ext uri="{BB962C8B-B14F-4D97-AF65-F5344CB8AC3E}">
        <p14:creationId xmlns:p14="http://schemas.microsoft.com/office/powerpoint/2010/main" val="1545134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42</a:t>
            </a:fld>
            <a:endParaRPr lang="en-US" dirty="0"/>
          </a:p>
        </p:txBody>
      </p:sp>
    </p:spTree>
    <p:extLst>
      <p:ext uri="{BB962C8B-B14F-4D97-AF65-F5344CB8AC3E}">
        <p14:creationId xmlns:p14="http://schemas.microsoft.com/office/powerpoint/2010/main" val="3047288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43</a:t>
            </a:fld>
            <a:endParaRPr lang="en-US" dirty="0"/>
          </a:p>
        </p:txBody>
      </p:sp>
    </p:spTree>
    <p:extLst>
      <p:ext uri="{BB962C8B-B14F-4D97-AF65-F5344CB8AC3E}">
        <p14:creationId xmlns:p14="http://schemas.microsoft.com/office/powerpoint/2010/main" val="1682074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44</a:t>
            </a:fld>
            <a:endParaRPr lang="en-US" dirty="0"/>
          </a:p>
        </p:txBody>
      </p:sp>
    </p:spTree>
    <p:extLst>
      <p:ext uri="{BB962C8B-B14F-4D97-AF65-F5344CB8AC3E}">
        <p14:creationId xmlns:p14="http://schemas.microsoft.com/office/powerpoint/2010/main" val="1070750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45</a:t>
            </a:fld>
            <a:endParaRPr lang="en-US" dirty="0"/>
          </a:p>
        </p:txBody>
      </p:sp>
    </p:spTree>
    <p:extLst>
      <p:ext uri="{BB962C8B-B14F-4D97-AF65-F5344CB8AC3E}">
        <p14:creationId xmlns:p14="http://schemas.microsoft.com/office/powerpoint/2010/main" val="4172527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46</a:t>
            </a:fld>
            <a:endParaRPr lang="en-US"/>
          </a:p>
        </p:txBody>
      </p:sp>
    </p:spTree>
    <p:extLst>
      <p:ext uri="{BB962C8B-B14F-4D97-AF65-F5344CB8AC3E}">
        <p14:creationId xmlns:p14="http://schemas.microsoft.com/office/powerpoint/2010/main" val="374300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47</a:t>
            </a:fld>
            <a:endParaRPr lang="en-US"/>
          </a:p>
        </p:txBody>
      </p:sp>
    </p:spTree>
    <p:extLst>
      <p:ext uri="{BB962C8B-B14F-4D97-AF65-F5344CB8AC3E}">
        <p14:creationId xmlns:p14="http://schemas.microsoft.com/office/powerpoint/2010/main" val="3360633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48</a:t>
            </a:fld>
            <a:endParaRPr lang="en-US"/>
          </a:p>
        </p:txBody>
      </p:sp>
    </p:spTree>
    <p:extLst>
      <p:ext uri="{BB962C8B-B14F-4D97-AF65-F5344CB8AC3E}">
        <p14:creationId xmlns:p14="http://schemas.microsoft.com/office/powerpoint/2010/main" val="42394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50</a:t>
            </a:fld>
            <a:endParaRPr lang="en-US"/>
          </a:p>
        </p:txBody>
      </p:sp>
    </p:spTree>
    <p:extLst>
      <p:ext uri="{BB962C8B-B14F-4D97-AF65-F5344CB8AC3E}">
        <p14:creationId xmlns:p14="http://schemas.microsoft.com/office/powerpoint/2010/main" val="2452528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51</a:t>
            </a:fld>
            <a:endParaRPr lang="en-US"/>
          </a:p>
        </p:txBody>
      </p:sp>
    </p:spTree>
    <p:extLst>
      <p:ext uri="{BB962C8B-B14F-4D97-AF65-F5344CB8AC3E}">
        <p14:creationId xmlns:p14="http://schemas.microsoft.com/office/powerpoint/2010/main" val="322966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20</a:t>
            </a:fld>
            <a:endParaRPr lang="en-US"/>
          </a:p>
        </p:txBody>
      </p:sp>
    </p:spTree>
    <p:extLst>
      <p:ext uri="{BB962C8B-B14F-4D97-AF65-F5344CB8AC3E}">
        <p14:creationId xmlns:p14="http://schemas.microsoft.com/office/powerpoint/2010/main" val="1789042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52</a:t>
            </a:fld>
            <a:endParaRPr lang="en-US"/>
          </a:p>
        </p:txBody>
      </p:sp>
    </p:spTree>
    <p:extLst>
      <p:ext uri="{BB962C8B-B14F-4D97-AF65-F5344CB8AC3E}">
        <p14:creationId xmlns:p14="http://schemas.microsoft.com/office/powerpoint/2010/main" val="3172146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53</a:t>
            </a:fld>
            <a:endParaRPr lang="en-US"/>
          </a:p>
        </p:txBody>
      </p:sp>
    </p:spTree>
    <p:extLst>
      <p:ext uri="{BB962C8B-B14F-4D97-AF65-F5344CB8AC3E}">
        <p14:creationId xmlns:p14="http://schemas.microsoft.com/office/powerpoint/2010/main" val="798018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54</a:t>
            </a:fld>
            <a:endParaRPr lang="en-US"/>
          </a:p>
        </p:txBody>
      </p:sp>
    </p:spTree>
    <p:extLst>
      <p:ext uri="{BB962C8B-B14F-4D97-AF65-F5344CB8AC3E}">
        <p14:creationId xmlns:p14="http://schemas.microsoft.com/office/powerpoint/2010/main" val="2058803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55</a:t>
            </a:fld>
            <a:endParaRPr lang="en-US"/>
          </a:p>
        </p:txBody>
      </p:sp>
    </p:spTree>
    <p:extLst>
      <p:ext uri="{BB962C8B-B14F-4D97-AF65-F5344CB8AC3E}">
        <p14:creationId xmlns:p14="http://schemas.microsoft.com/office/powerpoint/2010/main" val="33517982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56</a:t>
            </a:fld>
            <a:endParaRPr lang="en-US"/>
          </a:p>
        </p:txBody>
      </p:sp>
    </p:spTree>
    <p:extLst>
      <p:ext uri="{BB962C8B-B14F-4D97-AF65-F5344CB8AC3E}">
        <p14:creationId xmlns:p14="http://schemas.microsoft.com/office/powerpoint/2010/main" val="3447628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57</a:t>
            </a:fld>
            <a:endParaRPr lang="en-US"/>
          </a:p>
        </p:txBody>
      </p:sp>
    </p:spTree>
    <p:extLst>
      <p:ext uri="{BB962C8B-B14F-4D97-AF65-F5344CB8AC3E}">
        <p14:creationId xmlns:p14="http://schemas.microsoft.com/office/powerpoint/2010/main" val="213906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21</a:t>
            </a:fld>
            <a:endParaRPr lang="en-US"/>
          </a:p>
        </p:txBody>
      </p:sp>
    </p:spTree>
    <p:extLst>
      <p:ext uri="{BB962C8B-B14F-4D97-AF65-F5344CB8AC3E}">
        <p14:creationId xmlns:p14="http://schemas.microsoft.com/office/powerpoint/2010/main" val="48491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22</a:t>
            </a:fld>
            <a:endParaRPr lang="en-US"/>
          </a:p>
        </p:txBody>
      </p:sp>
    </p:spTree>
    <p:extLst>
      <p:ext uri="{BB962C8B-B14F-4D97-AF65-F5344CB8AC3E}">
        <p14:creationId xmlns:p14="http://schemas.microsoft.com/office/powerpoint/2010/main" val="232465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23</a:t>
            </a:fld>
            <a:endParaRPr lang="en-US"/>
          </a:p>
        </p:txBody>
      </p:sp>
    </p:spTree>
    <p:extLst>
      <p:ext uri="{BB962C8B-B14F-4D97-AF65-F5344CB8AC3E}">
        <p14:creationId xmlns:p14="http://schemas.microsoft.com/office/powerpoint/2010/main" val="170311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24</a:t>
            </a:fld>
            <a:endParaRPr lang="en-US"/>
          </a:p>
        </p:txBody>
      </p:sp>
    </p:spTree>
    <p:extLst>
      <p:ext uri="{BB962C8B-B14F-4D97-AF65-F5344CB8AC3E}">
        <p14:creationId xmlns:p14="http://schemas.microsoft.com/office/powerpoint/2010/main" val="1641440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25</a:t>
            </a:fld>
            <a:endParaRPr lang="en-US"/>
          </a:p>
        </p:txBody>
      </p:sp>
    </p:spTree>
    <p:extLst>
      <p:ext uri="{BB962C8B-B14F-4D97-AF65-F5344CB8AC3E}">
        <p14:creationId xmlns:p14="http://schemas.microsoft.com/office/powerpoint/2010/main" val="2976135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319937-0B8D-9A49-8EF5-04B6AE50A6B9}" type="slidenum">
              <a:rPr lang="en-US" smtClean="0"/>
              <a:t>26</a:t>
            </a:fld>
            <a:endParaRPr lang="en-US"/>
          </a:p>
        </p:txBody>
      </p:sp>
    </p:spTree>
    <p:extLst>
      <p:ext uri="{BB962C8B-B14F-4D97-AF65-F5344CB8AC3E}">
        <p14:creationId xmlns:p14="http://schemas.microsoft.com/office/powerpoint/2010/main" val="76682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Logo">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BEFCE3-D531-DD4F-9287-FB4F1064481A}"/>
              </a:ext>
            </a:extLst>
          </p:cNvPr>
          <p:cNvSpPr/>
          <p:nvPr userDrawn="1"/>
        </p:nvSpPr>
        <p:spPr>
          <a:xfrm>
            <a:off x="-1" y="2796513"/>
            <a:ext cx="12192002" cy="3395316"/>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3107531"/>
            <a:ext cx="6932393" cy="750087"/>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3942283"/>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5068970"/>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5" name="Picture 4" descr="Logo&#10;&#10;Description automatically generated">
            <a:extLst>
              <a:ext uri="{FF2B5EF4-FFF2-40B4-BE49-F238E27FC236}">
                <a16:creationId xmlns:a16="http://schemas.microsoft.com/office/drawing/2014/main" id="{AD942952-1C2A-788A-1870-EB9C680A3F0C}"/>
              </a:ext>
            </a:extLst>
          </p:cNvPr>
          <p:cNvPicPr>
            <a:picLocks noChangeAspect="1"/>
          </p:cNvPicPr>
          <p:nvPr userDrawn="1"/>
        </p:nvPicPr>
        <p:blipFill>
          <a:blip r:embed="rId3"/>
          <a:stretch>
            <a:fillRect/>
          </a:stretch>
        </p:blipFill>
        <p:spPr>
          <a:xfrm>
            <a:off x="4693920" y="91440"/>
            <a:ext cx="2794000" cy="2794000"/>
          </a:xfrm>
          <a:prstGeom prst="rect">
            <a:avLst/>
          </a:prstGeom>
        </p:spPr>
      </p:pic>
    </p:spTree>
    <p:extLst>
      <p:ext uri="{BB962C8B-B14F-4D97-AF65-F5344CB8AC3E}">
        <p14:creationId xmlns:p14="http://schemas.microsoft.com/office/powerpoint/2010/main" val="1545539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EE334B-5E56-854F-B6EE-33A6BE3828FC}"/>
              </a:ext>
            </a:extLst>
          </p:cNvPr>
          <p:cNvSpPr/>
          <p:nvPr userDrawn="1"/>
        </p:nvSpPr>
        <p:spPr>
          <a:xfrm>
            <a:off x="182880" y="6360160"/>
            <a:ext cx="1574800" cy="497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960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gradFill>
          <a:gsLst>
            <a:gs pos="0">
              <a:srgbClr val="AFDECC"/>
            </a:gs>
            <a:gs pos="100000">
              <a:srgbClr val="575358"/>
            </a:gs>
            <a:gs pos="58000">
              <a:srgbClr val="237948"/>
            </a:gs>
          </a:gsLst>
          <a:lin ang="135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5E1742-5199-305E-01F0-98ADFD2292D2}"/>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68C45B-38A1-734C-B548-E0E8C04F0775}"/>
              </a:ext>
            </a:extLst>
          </p:cNvPr>
          <p:cNvSpPr>
            <a:spLocks noGrp="1"/>
          </p:cNvSpPr>
          <p:nvPr>
            <p:ph type="title" hasCustomPrompt="1"/>
          </p:nvPr>
        </p:nvSpPr>
        <p:spPr>
          <a:xfrm>
            <a:off x="831850" y="2508660"/>
            <a:ext cx="10515600" cy="920340"/>
          </a:xfrm>
        </p:spPr>
        <p:txBody>
          <a:bodyPr anchor="t">
            <a:normAutofit/>
          </a:bodyPr>
          <a:lstStyle>
            <a:lvl1pPr algn="ctr">
              <a:defRPr sz="4800">
                <a:solidFill>
                  <a:schemeClr val="bg1"/>
                </a:solidFill>
              </a:defRPr>
            </a:lvl1pPr>
          </a:lstStyle>
          <a:p>
            <a:r>
              <a:rPr lang="en-US" dirty="0"/>
              <a:t>Click to add section title</a:t>
            </a:r>
          </a:p>
        </p:txBody>
      </p:sp>
      <p:pic>
        <p:nvPicPr>
          <p:cNvPr id="4" name="Picture 3" descr="A picture containing text, plate, tableware, dishware&#10;&#10;Description automatically generated">
            <a:extLst>
              <a:ext uri="{FF2B5EF4-FFF2-40B4-BE49-F238E27FC236}">
                <a16:creationId xmlns:a16="http://schemas.microsoft.com/office/drawing/2014/main" id="{91B2F55D-A3B8-D289-9F07-BE0B2434098E}"/>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281636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61FE68-CA8A-7644-B1D1-10628DC7BC61}"/>
              </a:ext>
            </a:extLst>
          </p:cNvPr>
          <p:cNvSpPr/>
          <p:nvPr userDrawn="1"/>
        </p:nvSpPr>
        <p:spPr>
          <a:xfrm>
            <a:off x="-2" y="5922579"/>
            <a:ext cx="12192002" cy="935421"/>
          </a:xfrm>
          <a:prstGeom prst="rect">
            <a:avLst/>
          </a:prstGeom>
          <a:gradFill>
            <a:gsLst>
              <a:gs pos="0">
                <a:srgbClr val="F05023"/>
              </a:gs>
              <a:gs pos="63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F121E90-B8A9-CD4A-905D-E8667CD1240E}"/>
              </a:ext>
            </a:extLst>
          </p:cNvPr>
          <p:cNvSpPr>
            <a:spLocks noGrp="1"/>
          </p:cNvSpPr>
          <p:nvPr>
            <p:ph type="body" sz="quarter" idx="13" hasCustomPrompt="1"/>
          </p:nvPr>
        </p:nvSpPr>
        <p:spPr>
          <a:xfrm>
            <a:off x="3352800" y="2963809"/>
            <a:ext cx="5486400" cy="798020"/>
          </a:xfrm>
        </p:spPr>
        <p:txBody>
          <a:bodyPr>
            <a:normAutofit/>
          </a:bodyPr>
          <a:lstStyle>
            <a:lvl1pPr marL="0" indent="0" algn="ctr">
              <a:buNone/>
              <a:defRPr sz="6000" b="1">
                <a:solidFill>
                  <a:srgbClr val="F05023"/>
                </a:solidFill>
              </a:defRPr>
            </a:lvl1pPr>
          </a:lstStyle>
          <a:p>
            <a:pPr lvl="0"/>
            <a:r>
              <a:rPr lang="en-US" dirty="0"/>
              <a:t>THANK YOU!</a:t>
            </a:r>
          </a:p>
        </p:txBody>
      </p:sp>
      <p:sp>
        <p:nvSpPr>
          <p:cNvPr id="8" name="Text Placeholder 7">
            <a:extLst>
              <a:ext uri="{FF2B5EF4-FFF2-40B4-BE49-F238E27FC236}">
                <a16:creationId xmlns:a16="http://schemas.microsoft.com/office/drawing/2014/main" id="{B91FFD2C-B97A-D147-A098-DBA1D191D671}"/>
              </a:ext>
            </a:extLst>
          </p:cNvPr>
          <p:cNvSpPr>
            <a:spLocks noGrp="1"/>
          </p:cNvSpPr>
          <p:nvPr>
            <p:ph type="body" sz="quarter" idx="14" hasCustomPrompt="1"/>
          </p:nvPr>
        </p:nvSpPr>
        <p:spPr>
          <a:xfrm>
            <a:off x="3983832" y="4023207"/>
            <a:ext cx="4224337" cy="955675"/>
          </a:xfrm>
        </p:spPr>
        <p:txBody>
          <a:bodyPr>
            <a:normAutofit/>
          </a:bodyPr>
          <a:lstStyle>
            <a:lvl1pPr marL="0" indent="0" algn="ctr">
              <a:buNone/>
              <a:defRPr sz="2800">
                <a:solidFill>
                  <a:srgbClr val="575358"/>
                </a:solidFill>
              </a:defRPr>
            </a:lvl1pPr>
          </a:lstStyle>
          <a:p>
            <a:pPr lvl="0"/>
            <a:r>
              <a:rPr lang="en-US" dirty="0"/>
              <a:t>Questions?</a:t>
            </a:r>
          </a:p>
        </p:txBody>
      </p:sp>
      <p:pic>
        <p:nvPicPr>
          <p:cNvPr id="4" name="Picture 3" descr="Logo&#10;&#10;Description automatically generated">
            <a:extLst>
              <a:ext uri="{FF2B5EF4-FFF2-40B4-BE49-F238E27FC236}">
                <a16:creationId xmlns:a16="http://schemas.microsoft.com/office/drawing/2014/main" id="{8FA5156A-C064-B2FD-679D-5A1406DE0DB6}"/>
              </a:ext>
            </a:extLst>
          </p:cNvPr>
          <p:cNvPicPr>
            <a:picLocks noChangeAspect="1"/>
          </p:cNvPicPr>
          <p:nvPr userDrawn="1"/>
        </p:nvPicPr>
        <p:blipFill>
          <a:blip r:embed="rId2"/>
          <a:stretch>
            <a:fillRect/>
          </a:stretch>
        </p:blipFill>
        <p:spPr>
          <a:xfrm>
            <a:off x="4534422" y="82464"/>
            <a:ext cx="3099147" cy="3099147"/>
          </a:xfrm>
          <a:prstGeom prst="rect">
            <a:avLst/>
          </a:prstGeom>
        </p:spPr>
      </p:pic>
    </p:spTree>
    <p:extLst>
      <p:ext uri="{BB962C8B-B14F-4D97-AF65-F5344CB8AC3E}">
        <p14:creationId xmlns:p14="http://schemas.microsoft.com/office/powerpoint/2010/main" val="732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Title Slide plai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6E8086-0CB6-0F55-C16B-56F634A46E7D}"/>
              </a:ext>
            </a:extLst>
          </p:cNvPr>
          <p:cNvSpPr/>
          <p:nvPr userDrawn="1"/>
        </p:nvSpPr>
        <p:spPr>
          <a:xfrm>
            <a:off x="-1" y="980239"/>
            <a:ext cx="12192002" cy="4243114"/>
          </a:xfrm>
          <a:prstGeom prst="rect">
            <a:avLst/>
          </a:prstGeom>
          <a:gradFill>
            <a:gsLst>
              <a:gs pos="0">
                <a:srgbClr val="F05023"/>
              </a:gs>
              <a:gs pos="100000">
                <a:srgbClr val="F68E29"/>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5EFDC56-97C8-F84B-BEF5-C4621F08BA45}"/>
              </a:ext>
            </a:extLst>
          </p:cNvPr>
          <p:cNvSpPr/>
          <p:nvPr userDrawn="1"/>
        </p:nvSpPr>
        <p:spPr>
          <a:xfrm>
            <a:off x="10241280" y="5435600"/>
            <a:ext cx="1849120" cy="1315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6638A-9C89-C44E-B6A0-E4BED890833D}"/>
              </a:ext>
            </a:extLst>
          </p:cNvPr>
          <p:cNvSpPr>
            <a:spLocks noGrp="1"/>
          </p:cNvSpPr>
          <p:nvPr>
            <p:ph type="ctrTitle"/>
          </p:nvPr>
        </p:nvSpPr>
        <p:spPr>
          <a:xfrm>
            <a:off x="2629804" y="1901230"/>
            <a:ext cx="6932393" cy="780560"/>
          </a:xfrm>
        </p:spPr>
        <p:txBody>
          <a:bodyPr anchor="t" anchorCtr="0">
            <a:normAutofit/>
          </a:bodyPr>
          <a:lstStyle>
            <a:lvl1pPr algn="ct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79E0024-B0D0-4F40-B166-E830B41F2683}"/>
              </a:ext>
            </a:extLst>
          </p:cNvPr>
          <p:cNvSpPr>
            <a:spLocks noGrp="1"/>
          </p:cNvSpPr>
          <p:nvPr>
            <p:ph type="subTitle" idx="1"/>
          </p:nvPr>
        </p:nvSpPr>
        <p:spPr>
          <a:xfrm>
            <a:off x="2622806" y="2869390"/>
            <a:ext cx="6946388" cy="369332"/>
          </a:xfr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4" name="Text Placeholder 23">
            <a:extLst>
              <a:ext uri="{FF2B5EF4-FFF2-40B4-BE49-F238E27FC236}">
                <a16:creationId xmlns:a16="http://schemas.microsoft.com/office/drawing/2014/main" id="{8C52A94A-1536-1240-BF88-53E91338831F}"/>
              </a:ext>
            </a:extLst>
          </p:cNvPr>
          <p:cNvSpPr>
            <a:spLocks noGrp="1"/>
          </p:cNvSpPr>
          <p:nvPr>
            <p:ph type="body" sz="quarter" idx="10" hasCustomPrompt="1"/>
          </p:nvPr>
        </p:nvSpPr>
        <p:spPr>
          <a:xfrm>
            <a:off x="2624931" y="3864151"/>
            <a:ext cx="6942138" cy="554038"/>
          </a:xfrm>
        </p:spPr>
        <p:txBody>
          <a:bodyPr>
            <a:normAutofit/>
          </a:bodyPr>
          <a:lstStyle>
            <a:lvl1pPr marL="0" indent="0" algn="ctr">
              <a:buNone/>
              <a:defRPr sz="2400">
                <a:solidFill>
                  <a:schemeClr val="bg1"/>
                </a:solidFill>
              </a:defRPr>
            </a:lvl1pPr>
          </a:lstStyle>
          <a:p>
            <a:pPr lvl="0"/>
            <a:r>
              <a:rPr lang="en-US" dirty="0"/>
              <a:t>Click to add presenter name</a:t>
            </a:r>
          </a:p>
        </p:txBody>
      </p:sp>
      <p:sp>
        <p:nvSpPr>
          <p:cNvPr id="15" name="TextBox 14">
            <a:extLst>
              <a:ext uri="{FF2B5EF4-FFF2-40B4-BE49-F238E27FC236}">
                <a16:creationId xmlns:a16="http://schemas.microsoft.com/office/drawing/2014/main" id="{D4CEFAD9-69FF-674E-B45B-21F8EAD0F4DC}"/>
              </a:ext>
            </a:extLst>
          </p:cNvPr>
          <p:cNvSpPr txBox="1"/>
          <p:nvPr userDrawn="1"/>
        </p:nvSpPr>
        <p:spPr>
          <a:xfrm>
            <a:off x="0" y="6402773"/>
            <a:ext cx="2202427" cy="338554"/>
          </a:xfrm>
          <a:prstGeom prst="rect">
            <a:avLst/>
          </a:prstGeom>
          <a:solidFill>
            <a:schemeClr val="bg1"/>
          </a:solidFill>
        </p:spPr>
        <p:txBody>
          <a:bodyPr wrap="square" rtlCol="0">
            <a:spAutoFit/>
          </a:bodyPr>
          <a:lstStyle/>
          <a:p>
            <a:pPr algn="ctr"/>
            <a:r>
              <a:rPr lang="en-US" sz="1600" dirty="0">
                <a:solidFill>
                  <a:schemeClr val="bg1"/>
                </a:solidFill>
              </a:rPr>
              <a:t>#IUG2021</a:t>
            </a:r>
            <a:endParaRPr lang="en-US" sz="1600" baseline="30000" dirty="0">
              <a:solidFill>
                <a:schemeClr val="bg1"/>
              </a:solidFill>
            </a:endParaRPr>
          </a:p>
        </p:txBody>
      </p:sp>
      <p:pic>
        <p:nvPicPr>
          <p:cNvPr id="14" name="Picture 13">
            <a:extLst>
              <a:ext uri="{FF2B5EF4-FFF2-40B4-BE49-F238E27FC236}">
                <a16:creationId xmlns:a16="http://schemas.microsoft.com/office/drawing/2014/main" id="{076AA4BA-F0A0-1D43-AF3A-B7FDFF78A5B0}"/>
              </a:ext>
            </a:extLst>
          </p:cNvPr>
          <p:cNvPicPr>
            <a:picLocks noChangeAspect="1"/>
          </p:cNvPicPr>
          <p:nvPr userDrawn="1"/>
        </p:nvPicPr>
        <p:blipFill>
          <a:blip r:embed="rId2"/>
          <a:stretch>
            <a:fillRect/>
          </a:stretch>
        </p:blipFill>
        <p:spPr>
          <a:xfrm>
            <a:off x="258456" y="6468693"/>
            <a:ext cx="258110" cy="210312"/>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D8917C68-4975-7DD8-41C8-1E7B10DA7202}"/>
              </a:ext>
            </a:extLst>
          </p:cNvPr>
          <p:cNvPicPr>
            <a:picLocks noChangeAspect="1"/>
          </p:cNvPicPr>
          <p:nvPr userDrawn="1"/>
        </p:nvPicPr>
        <p:blipFill>
          <a:blip r:embed="rId3"/>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914892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p:txBody>
          <a:bodyPr/>
          <a:lstStyle>
            <a:lvl1pPr>
              <a:defRPr>
                <a:solidFill>
                  <a:srgbClr val="F05023"/>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7">
            <a:extLst>
              <a:ext uri="{FF2B5EF4-FFF2-40B4-BE49-F238E27FC236}">
                <a16:creationId xmlns:a16="http://schemas.microsoft.com/office/drawing/2014/main" id="{5077DD83-E108-4648-BBE1-C44C6E355DE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6" name="Picture 5" descr="Shape&#10;&#10;Description automatically generated with medium confidence">
            <a:extLst>
              <a:ext uri="{FF2B5EF4-FFF2-40B4-BE49-F238E27FC236}">
                <a16:creationId xmlns:a16="http://schemas.microsoft.com/office/drawing/2014/main" id="{1D2C9F53-2A88-794D-F8E0-3B469092056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8050072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A36F7-8C83-0D4A-BF54-39368ACCECF8}"/>
              </a:ext>
            </a:extLst>
          </p:cNvPr>
          <p:cNvSpPr/>
          <p:nvPr userDrawn="1"/>
        </p:nvSpPr>
        <p:spPr>
          <a:xfrm>
            <a:off x="-1" y="546749"/>
            <a:ext cx="12192002" cy="935421"/>
          </a:xfrm>
          <a:prstGeom prst="rect">
            <a:avLst/>
          </a:prstGeom>
          <a:gradFill>
            <a:gsLst>
              <a:gs pos="0">
                <a:srgbClr val="F05023"/>
              </a:gs>
              <a:gs pos="68000">
                <a:srgbClr val="F68E29"/>
              </a:gs>
              <a:gs pos="100000">
                <a:srgbClr val="FBD504"/>
              </a:gs>
            </a:gsLst>
            <a:lin ang="2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685A7F-EAA2-8A42-B4DB-6A238F352DE0}"/>
              </a:ext>
            </a:extLst>
          </p:cNvPr>
          <p:cNvSpPr>
            <a:spLocks noGrp="1"/>
          </p:cNvSpPr>
          <p:nvPr>
            <p:ph type="title"/>
          </p:nvPr>
        </p:nvSpPr>
        <p:spPr>
          <a:xfrm>
            <a:off x="516565" y="673324"/>
            <a:ext cx="11083555" cy="73606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5BC886E-F226-9442-8C1A-DD942B797429}"/>
              </a:ext>
            </a:extLst>
          </p:cNvPr>
          <p:cNvSpPr>
            <a:spLocks noGrp="1"/>
          </p:cNvSpPr>
          <p:nvPr>
            <p:ph idx="1"/>
          </p:nvPr>
        </p:nvSpPr>
        <p:spPr>
          <a:xfrm>
            <a:off x="516565" y="1762297"/>
            <a:ext cx="11083555" cy="4414665"/>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a:extLst>
              <a:ext uri="{FF2B5EF4-FFF2-40B4-BE49-F238E27FC236}">
                <a16:creationId xmlns:a16="http://schemas.microsoft.com/office/drawing/2014/main" id="{79E27893-54C5-A144-89F8-156D755CA9B2}"/>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E30186F8-1600-0345-E15E-91A7D24FBB63}"/>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395403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5899031" y="2178320"/>
            <a:ext cx="5135879" cy="3879580"/>
          </a:xfrm>
        </p:spPr>
        <p:txBody>
          <a:bodyPr>
            <a:normAutofit/>
          </a:bodyPr>
          <a:lstStyle>
            <a:lvl1pPr marL="27432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3575A"/>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Shape&#10;&#10;Description automatically generated with medium confidence">
            <a:extLst>
              <a:ext uri="{FF2B5EF4-FFF2-40B4-BE49-F238E27FC236}">
                <a16:creationId xmlns:a16="http://schemas.microsoft.com/office/drawing/2014/main" id="{CF6D0D11-7DFD-A8FC-A50B-11D94EA846D9}"/>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402897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ubtitle and Two Bullet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a:xfrm>
            <a:off x="519310" y="716623"/>
            <a:ext cx="10515600" cy="589788"/>
          </a:xfrm>
        </p:spPr>
        <p:txBody>
          <a:bodyPr/>
          <a:lstStyle>
            <a:lvl1pPr>
              <a:lnSpc>
                <a:spcPct val="100000"/>
              </a:lnSpc>
              <a:defRPr>
                <a:solidFill>
                  <a:srgbClr val="F05023"/>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81429BD6-4F07-234B-9A2A-6B29FB97F38A}"/>
              </a:ext>
            </a:extLst>
          </p:cNvPr>
          <p:cNvSpPr>
            <a:spLocks noGrp="1"/>
          </p:cNvSpPr>
          <p:nvPr>
            <p:ph type="body" sz="quarter" idx="25" hasCustomPrompt="1"/>
          </p:nvPr>
        </p:nvSpPr>
        <p:spPr>
          <a:xfrm>
            <a:off x="519311" y="1588532"/>
            <a:ext cx="10515599" cy="589788"/>
          </a:xfrm>
          <a:prstGeom prst="rect">
            <a:avLst/>
          </a:prstGeom>
        </p:spPr>
        <p:txBody>
          <a:bodyPr rIns="91440">
            <a:normAutofit/>
          </a:bodyPr>
          <a:lstStyle>
            <a:lvl1pPr marL="0" indent="0">
              <a:lnSpc>
                <a:spcPct val="120000"/>
              </a:lnSpc>
              <a:buNone/>
              <a:defRPr sz="1800" b="1"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274320" indent="0">
              <a:buNone/>
              <a:defRPr sz="1800" b="0" i="0">
                <a:latin typeface="Roboto" panose="02000000000000000000" pitchFamily="2" charset="0"/>
                <a:ea typeface="Roboto" panose="02000000000000000000" pitchFamily="2" charset="0"/>
                <a:cs typeface="Roboto" panose="02000000000000000000" pitchFamily="2" charset="0"/>
              </a:defRPr>
            </a:lvl2pPr>
          </a:lstStyle>
          <a:p>
            <a:pPr lvl="0"/>
            <a:r>
              <a:rPr lang="en-US" dirty="0"/>
              <a:t>Optional subtitle</a:t>
            </a:r>
          </a:p>
        </p:txBody>
      </p:sp>
      <p:sp>
        <p:nvSpPr>
          <p:cNvPr id="9" name="Content Placeholder 8">
            <a:extLst>
              <a:ext uri="{FF2B5EF4-FFF2-40B4-BE49-F238E27FC236}">
                <a16:creationId xmlns:a16="http://schemas.microsoft.com/office/drawing/2014/main" id="{EC9F0FC1-73C2-094B-B805-3BAB5368ACFE}"/>
              </a:ext>
            </a:extLst>
          </p:cNvPr>
          <p:cNvSpPr>
            <a:spLocks noGrp="1"/>
          </p:cNvSpPr>
          <p:nvPr>
            <p:ph sz="quarter" idx="26"/>
          </p:nvPr>
        </p:nvSpPr>
        <p:spPr>
          <a:xfrm>
            <a:off x="519312" y="2178320"/>
            <a:ext cx="6795888"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4F57CA86-0C6A-A44C-99D0-016A2B04F3B3}"/>
              </a:ext>
            </a:extLst>
          </p:cNvPr>
          <p:cNvSpPr>
            <a:spLocks noGrp="1"/>
          </p:cNvSpPr>
          <p:nvPr>
            <p:ph sz="quarter" idx="27"/>
          </p:nvPr>
        </p:nvSpPr>
        <p:spPr>
          <a:xfrm>
            <a:off x="7518400" y="2178320"/>
            <a:ext cx="3516510" cy="3879580"/>
          </a:xfrm>
        </p:spPr>
        <p:txBody>
          <a:bodyPr>
            <a:normAutofit/>
          </a:bodyPr>
          <a:lstStyle>
            <a:lvl1pPr marL="27432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548640" indent="-274320">
              <a:lnSpc>
                <a:spcPct val="100000"/>
              </a:lnSpc>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2pPr>
            <a:lvl3pPr marL="822960" indent="-274320">
              <a:buClr>
                <a:schemeClr val="tx2"/>
              </a:buClr>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3pPr>
            <a:lvl4pPr marL="1188720" indent="-274320">
              <a:lnSpc>
                <a:spcPct val="100000"/>
              </a:lnSpc>
              <a:buClr>
                <a:schemeClr val="tx2"/>
              </a:buClr>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4pPr>
            <a:lvl5pPr marL="1463040" indent="-274320">
              <a:lnSpc>
                <a:spcPct val="100000"/>
              </a:lnSpc>
              <a:buSzPct val="100000"/>
              <a:buFont typeface="Wingdings" pitchFamily="2" charset="2"/>
              <a:buChar char="§"/>
              <a:defRPr sz="1800" b="0" i="0">
                <a:solidFill>
                  <a:srgbClr val="575358"/>
                </a:solidFill>
                <a:latin typeface="Segoe UI Historic" panose="020B0502040204020203" pitchFamily="34" charset="0"/>
                <a:ea typeface="Segoe UI Historic" panose="020B0502040204020203" pitchFamily="34" charset="0"/>
                <a:cs typeface="Segoe UI Historic"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7">
            <a:extLst>
              <a:ext uri="{FF2B5EF4-FFF2-40B4-BE49-F238E27FC236}">
                <a16:creationId xmlns:a16="http://schemas.microsoft.com/office/drawing/2014/main" id="{DE17AD8D-0006-7048-9550-8189CED7C2C9}"/>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2" name="Picture 1" descr="Shape&#10;&#10;Description automatically generated with medium confidence">
            <a:extLst>
              <a:ext uri="{FF2B5EF4-FFF2-40B4-BE49-F238E27FC236}">
                <a16:creationId xmlns:a16="http://schemas.microsoft.com/office/drawing/2014/main" id="{3FE42139-FF84-0423-A3BD-682CDE80E1DC}"/>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271644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7870-437A-614A-9428-D8D1A96A95C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C237430-2A09-1941-9B4F-0F3558D0C8D5}"/>
              </a:ext>
            </a:extLst>
          </p:cNvPr>
          <p:cNvSpPr>
            <a:spLocks noGrp="1"/>
          </p:cNvSpPr>
          <p:nvPr>
            <p:ph sz="half" idx="1"/>
          </p:nvPr>
        </p:nvSpPr>
        <p:spPr>
          <a:xfrm>
            <a:off x="516565" y="1552354"/>
            <a:ext cx="5440680" cy="4352544"/>
          </a:xfrm>
        </p:spPr>
        <p:txBody>
          <a:bodyPr/>
          <a:lstStyle>
            <a:lvl1pPr>
              <a:defRPr>
                <a:solidFill>
                  <a:srgbClr val="575358"/>
                </a:solidFill>
              </a:defRPr>
            </a:lvl1pPr>
            <a:lvl2pPr>
              <a:defRPr>
                <a:solidFill>
                  <a:srgbClr val="575358"/>
                </a:solidFill>
              </a:defRPr>
            </a:lvl2pPr>
            <a:lvl3pPr>
              <a:defRPr>
                <a:solidFill>
                  <a:srgbClr val="575358"/>
                </a:solidFill>
              </a:defRPr>
            </a:lvl3pPr>
            <a:lvl4pPr>
              <a:defRPr>
                <a:solidFill>
                  <a:srgbClr val="575358"/>
                </a:solidFill>
              </a:defRPr>
            </a:lvl4pPr>
            <a:lvl5pPr>
              <a:defRPr>
                <a:solidFill>
                  <a:srgbClr val="5753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5AE6294-92DF-3C46-A35E-CBDF77F1C8BC}"/>
              </a:ext>
            </a:extLst>
          </p:cNvPr>
          <p:cNvSpPr>
            <a:spLocks noGrp="1"/>
          </p:cNvSpPr>
          <p:nvPr>
            <p:ph sz="half" idx="2" hasCustomPrompt="1"/>
          </p:nvPr>
        </p:nvSpPr>
        <p:spPr>
          <a:xfrm>
            <a:off x="6159440" y="1552354"/>
            <a:ext cx="5440680" cy="3076313"/>
          </a:xfrm>
        </p:spPr>
        <p:txBody>
          <a:bodyPr/>
          <a:lstStyle>
            <a:lvl1pPr marL="0" indent="0">
              <a:buNone/>
              <a:defRPr>
                <a:solidFill>
                  <a:srgbClr val="575358"/>
                </a:solidFill>
              </a:defRPr>
            </a:lvl1pPr>
          </a:lstStyle>
          <a:p>
            <a:pPr lvl="0"/>
            <a:r>
              <a:rPr lang="en-US" dirty="0"/>
              <a:t>Click to add object</a:t>
            </a:r>
          </a:p>
        </p:txBody>
      </p:sp>
      <p:sp>
        <p:nvSpPr>
          <p:cNvPr id="9" name="Text Placeholder 8">
            <a:extLst>
              <a:ext uri="{FF2B5EF4-FFF2-40B4-BE49-F238E27FC236}">
                <a16:creationId xmlns:a16="http://schemas.microsoft.com/office/drawing/2014/main" id="{C94CC23C-2729-284A-9DEE-D73C34524DE0}"/>
              </a:ext>
            </a:extLst>
          </p:cNvPr>
          <p:cNvSpPr>
            <a:spLocks noGrp="1"/>
          </p:cNvSpPr>
          <p:nvPr>
            <p:ph type="body" sz="quarter" idx="13" hasCustomPrompt="1"/>
          </p:nvPr>
        </p:nvSpPr>
        <p:spPr>
          <a:xfrm>
            <a:off x="6159440" y="4628667"/>
            <a:ext cx="3362385" cy="989275"/>
          </a:xfrm>
        </p:spPr>
        <p:txBody>
          <a:bodyPr>
            <a:normAutofit/>
          </a:bodyPr>
          <a:lstStyle>
            <a:lvl1pPr marL="0" indent="0">
              <a:buNone/>
              <a:defRPr sz="1800" i="1">
                <a:solidFill>
                  <a:srgbClr val="575358"/>
                </a:solidFill>
              </a:defRPr>
            </a:lvl1pPr>
          </a:lstStyle>
          <a:p>
            <a:pPr lvl="0"/>
            <a:r>
              <a:rPr lang="en-US" dirty="0"/>
              <a:t>Click to add caption</a:t>
            </a:r>
          </a:p>
        </p:txBody>
      </p:sp>
      <p:sp>
        <p:nvSpPr>
          <p:cNvPr id="10" name="Slide Number Placeholder 7">
            <a:extLst>
              <a:ext uri="{FF2B5EF4-FFF2-40B4-BE49-F238E27FC236}">
                <a16:creationId xmlns:a16="http://schemas.microsoft.com/office/drawing/2014/main" id="{BEE62C2A-26E9-E94C-B34B-8EE4A1CCAF01}"/>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pic>
        <p:nvPicPr>
          <p:cNvPr id="5" name="Picture 4" descr="Shape&#10;&#10;Description automatically generated with medium confidence">
            <a:extLst>
              <a:ext uri="{FF2B5EF4-FFF2-40B4-BE49-F238E27FC236}">
                <a16:creationId xmlns:a16="http://schemas.microsoft.com/office/drawing/2014/main" id="{4EA23A23-EC26-A127-8BCF-4F75263CE78E}"/>
              </a:ext>
            </a:extLst>
          </p:cNvPr>
          <p:cNvPicPr>
            <a:picLocks noChangeAspect="1"/>
          </p:cNvPicPr>
          <p:nvPr userDrawn="1"/>
        </p:nvPicPr>
        <p:blipFill>
          <a:blip r:embed="rId2"/>
          <a:stretch>
            <a:fillRect/>
          </a:stretch>
        </p:blipFill>
        <p:spPr>
          <a:xfrm>
            <a:off x="10827386" y="6167281"/>
            <a:ext cx="1043940" cy="488595"/>
          </a:xfrm>
          <a:prstGeom prst="rect">
            <a:avLst/>
          </a:prstGeom>
        </p:spPr>
      </p:pic>
    </p:spTree>
    <p:extLst>
      <p:ext uri="{BB962C8B-B14F-4D97-AF65-F5344CB8AC3E}">
        <p14:creationId xmlns:p14="http://schemas.microsoft.com/office/powerpoint/2010/main" val="1176146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 Da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52FB59-7648-CA4A-BA58-2D45D0B0F0CB}"/>
              </a:ext>
            </a:extLst>
          </p:cNvPr>
          <p:cNvSpPr/>
          <p:nvPr userDrawn="1"/>
        </p:nvSpPr>
        <p:spPr>
          <a:xfrm>
            <a:off x="-1" y="0"/>
            <a:ext cx="12192002" cy="6858000"/>
          </a:xfrm>
          <a:prstGeom prst="rect">
            <a:avLst/>
          </a:prstGeom>
          <a:gradFill flip="none" rotWithShape="1">
            <a:gsLst>
              <a:gs pos="0">
                <a:srgbClr val="FBD504"/>
              </a:gs>
              <a:gs pos="100000">
                <a:srgbClr val="F05023"/>
              </a:gs>
              <a:gs pos="47000">
                <a:srgbClr val="F68E29"/>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hasCustomPrompt="1"/>
          </p:nvPr>
        </p:nvSpPr>
        <p:spPr>
          <a:xfrm>
            <a:off x="1572767" y="1971040"/>
            <a:ext cx="9043416" cy="2627326"/>
          </a:xfrm>
          <a:prstGeom prst="rect">
            <a:avLst/>
          </a:prstGeom>
        </p:spPr>
        <p:txBody>
          <a:bodyPr rIns="0" anchor="ctr"/>
          <a:lstStyle>
            <a:lvl1pPr marL="0" indent="0" algn="ctr">
              <a:lnSpc>
                <a:spcPct val="120000"/>
              </a:lnSpc>
              <a:buFontTx/>
              <a:buNone/>
              <a:defRPr sz="3600" b="0" i="1">
                <a:solidFill>
                  <a:schemeClr val="bg1"/>
                </a:solidFill>
                <a:latin typeface="Georgia" panose="02040502050405020303" pitchFamily="18" charset="0"/>
                <a:ea typeface="Noto Serif" panose="02020600060500020200" pitchFamily="18" charset="0"/>
                <a:cs typeface="Noto Serif" panose="02020600060500020200" pitchFamily="18"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Quote goes here. </a:t>
            </a:r>
          </a:p>
        </p:txBody>
      </p:sp>
      <p:sp>
        <p:nvSpPr>
          <p:cNvPr id="6" name="Text Placeholder 7">
            <a:extLst>
              <a:ext uri="{FF2B5EF4-FFF2-40B4-BE49-F238E27FC236}">
                <a16:creationId xmlns:a16="http://schemas.microsoft.com/office/drawing/2014/main" id="{9AC56A47-0786-C64D-9B11-6EA2A722C87B}"/>
              </a:ext>
            </a:extLst>
          </p:cNvPr>
          <p:cNvSpPr>
            <a:spLocks noGrp="1"/>
          </p:cNvSpPr>
          <p:nvPr>
            <p:ph type="body" sz="quarter" idx="16" hasCustomPrompt="1"/>
          </p:nvPr>
        </p:nvSpPr>
        <p:spPr>
          <a:xfrm>
            <a:off x="1572767" y="4598366"/>
            <a:ext cx="9043416" cy="772160"/>
          </a:xfrm>
          <a:prstGeom prst="rect">
            <a:avLst/>
          </a:prstGeom>
        </p:spPr>
        <p:txBody>
          <a:bodyPr rIns="0" anchor="ctr">
            <a:normAutofit/>
          </a:bodyPr>
          <a:lstStyle>
            <a:lvl1pPr marL="0" indent="0" algn="ctr">
              <a:lnSpc>
                <a:spcPct val="120000"/>
              </a:lnSpc>
              <a:buFontTx/>
              <a:buNone/>
              <a:defRPr sz="1400" b="0" i="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defRPr>
            </a:lvl1pPr>
            <a:lvl2pPr marL="0" indent="0" algn="ctr">
              <a:lnSpc>
                <a:spcPct val="90000"/>
              </a:lnSpc>
              <a:spcBef>
                <a:spcPts val="3500"/>
              </a:spcBef>
              <a:spcAft>
                <a:spcPts val="0"/>
              </a:spcAft>
              <a:buFontTx/>
              <a:buNone/>
              <a:defRPr sz="1600" b="0" i="0">
                <a:solidFill>
                  <a:schemeClr val="bg1"/>
                </a:solidFill>
                <a:latin typeface="Roboto Medium" panose="02000000000000000000" pitchFamily="2" charset="0"/>
                <a:ea typeface="Roboto Medium" panose="02000000000000000000" pitchFamily="2" charset="0"/>
                <a:cs typeface="Roboto Medium" panose="02000000000000000000" pitchFamily="2" charset="0"/>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dirty="0"/>
              <a:t>Second level</a:t>
            </a:r>
          </a:p>
        </p:txBody>
      </p:sp>
      <p:sp>
        <p:nvSpPr>
          <p:cNvPr id="7" name="Slide Number Placeholder 7">
            <a:extLst>
              <a:ext uri="{FF2B5EF4-FFF2-40B4-BE49-F238E27FC236}">
                <a16:creationId xmlns:a16="http://schemas.microsoft.com/office/drawing/2014/main" id="{8F465DF8-9525-6E4D-8B2E-E5D4CBD2D575}"/>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bg1"/>
                </a:solidFill>
              </a:defRPr>
            </a:lvl1pPr>
          </a:lstStyle>
          <a:p>
            <a:fld id="{4E05448C-0736-1547-BEB1-CB30D0B29A88}" type="slidenum">
              <a:rPr lang="en-US" smtClean="0"/>
              <a:pPr/>
              <a:t>‹#›</a:t>
            </a:fld>
            <a:endParaRPr lang="en-US" dirty="0"/>
          </a:p>
        </p:txBody>
      </p:sp>
      <p:pic>
        <p:nvPicPr>
          <p:cNvPr id="13" name="Picture 12" descr="A picture containing text, plate, tableware, dishware&#10;&#10;Description automatically generated">
            <a:extLst>
              <a:ext uri="{FF2B5EF4-FFF2-40B4-BE49-F238E27FC236}">
                <a16:creationId xmlns:a16="http://schemas.microsoft.com/office/drawing/2014/main" id="{FA658B4D-7196-038B-8D74-9798D08F1C32}"/>
              </a:ext>
            </a:extLst>
          </p:cNvPr>
          <p:cNvPicPr>
            <a:picLocks noChangeAspect="1"/>
          </p:cNvPicPr>
          <p:nvPr userDrawn="1"/>
        </p:nvPicPr>
        <p:blipFill>
          <a:blip r:embed="rId2"/>
          <a:stretch>
            <a:fillRect/>
          </a:stretch>
        </p:blipFill>
        <p:spPr>
          <a:xfrm>
            <a:off x="10820400" y="6165166"/>
            <a:ext cx="1055914" cy="498963"/>
          </a:xfrm>
          <a:prstGeom prst="rect">
            <a:avLst/>
          </a:prstGeom>
        </p:spPr>
      </p:pic>
    </p:spTree>
    <p:extLst>
      <p:ext uri="{BB962C8B-B14F-4D97-AF65-F5344CB8AC3E}">
        <p14:creationId xmlns:p14="http://schemas.microsoft.com/office/powerpoint/2010/main" val="403963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nset Photo Content Left">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E5DDFB5-623A-AD4C-8DAC-DE71973F9C52}"/>
              </a:ext>
            </a:extLst>
          </p:cNvPr>
          <p:cNvSpPr>
            <a:spLocks noGrp="1"/>
          </p:cNvSpPr>
          <p:nvPr>
            <p:ph type="pic" sz="quarter" idx="51" hasCustomPrompt="1"/>
          </p:nvPr>
        </p:nvSpPr>
        <p:spPr>
          <a:xfrm>
            <a:off x="1598386" y="754804"/>
            <a:ext cx="9033328" cy="5119792"/>
          </a:xfrm>
          <a:solidFill>
            <a:srgbClr val="B5B8AF">
              <a:alpha val="20000"/>
            </a:srgbClr>
          </a:solidFill>
        </p:spPr>
        <p:txBody>
          <a:bodyPr/>
          <a:lstStyle>
            <a:lvl1pPr marL="0" indent="0">
              <a:buNone/>
              <a:defRPr/>
            </a:lvl1pPr>
          </a:lstStyle>
          <a:p>
            <a:r>
              <a:rPr lang="en-US" dirty="0"/>
              <a:t> </a:t>
            </a:r>
          </a:p>
        </p:txBody>
      </p:sp>
      <p:sp>
        <p:nvSpPr>
          <p:cNvPr id="3" name="Text Placeholder 2">
            <a:extLst>
              <a:ext uri="{FF2B5EF4-FFF2-40B4-BE49-F238E27FC236}">
                <a16:creationId xmlns:a16="http://schemas.microsoft.com/office/drawing/2014/main" id="{70EFACB0-F151-EB49-9844-470727FF9B7E}"/>
              </a:ext>
            </a:extLst>
          </p:cNvPr>
          <p:cNvSpPr>
            <a:spLocks noGrp="1"/>
          </p:cNvSpPr>
          <p:nvPr>
            <p:ph type="body" sz="quarter" idx="55" hasCustomPrompt="1"/>
          </p:nvPr>
        </p:nvSpPr>
        <p:spPr>
          <a:xfrm>
            <a:off x="1598386" y="5962439"/>
            <a:ext cx="7770341" cy="308343"/>
          </a:xfrm>
        </p:spPr>
        <p:txBody>
          <a:bodyPr tIns="91440" bIns="91440" anchor="ctr" anchorCtr="0">
            <a:noAutofit/>
          </a:bodyPr>
          <a:lstStyle>
            <a:lvl1pPr marL="0" indent="0">
              <a:spcAft>
                <a:spcPts val="0"/>
              </a:spcAft>
              <a:buNone/>
              <a:defRPr sz="900" b="0" i="0">
                <a:solidFill>
                  <a:schemeClr val="tx1">
                    <a:lumMod val="50000"/>
                    <a:lumOff val="50000"/>
                  </a:schemeClr>
                </a:solidFill>
                <a:latin typeface="Segoe UI Historic" panose="020B0502040204020203" pitchFamily="34" charset="0"/>
                <a:ea typeface="Segoe UI Historic" panose="020B0502040204020203" pitchFamily="34" charset="0"/>
                <a:cs typeface="Segoe UI Historic" panose="020B0502040204020203" pitchFamily="34" charset="0"/>
              </a:defRPr>
            </a:lvl1pPr>
          </a:lstStyle>
          <a:p>
            <a:pPr lvl="0"/>
            <a:r>
              <a:rPr lang="en-US" dirty="0"/>
              <a:t>Source: Insert Source name here</a:t>
            </a:r>
          </a:p>
        </p:txBody>
      </p:sp>
      <p:sp>
        <p:nvSpPr>
          <p:cNvPr id="5" name="Slide Number Placeholder 7">
            <a:extLst>
              <a:ext uri="{FF2B5EF4-FFF2-40B4-BE49-F238E27FC236}">
                <a16:creationId xmlns:a16="http://schemas.microsoft.com/office/drawing/2014/main" id="{CFB397A5-BB4A-8E47-A30B-7B23F3738613}"/>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25536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E66CE-43D1-E149-B2DF-BD0DBA623545}"/>
              </a:ext>
            </a:extLst>
          </p:cNvPr>
          <p:cNvSpPr>
            <a:spLocks noGrp="1"/>
          </p:cNvSpPr>
          <p:nvPr>
            <p:ph type="title"/>
          </p:nvPr>
        </p:nvSpPr>
        <p:spPr>
          <a:xfrm>
            <a:off x="516565" y="659877"/>
            <a:ext cx="11083555" cy="7360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1DCBF0A-FE30-E040-A863-B2B20BEC4F16}"/>
              </a:ext>
            </a:extLst>
          </p:cNvPr>
          <p:cNvSpPr>
            <a:spLocks noGrp="1"/>
          </p:cNvSpPr>
          <p:nvPr>
            <p:ph type="body" idx="1"/>
          </p:nvPr>
        </p:nvSpPr>
        <p:spPr>
          <a:xfrm>
            <a:off x="516565" y="1545996"/>
            <a:ext cx="11083555" cy="463096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57A3DA9B-EA3F-0D4D-B060-2B79EC470456}"/>
              </a:ext>
            </a:extLst>
          </p:cNvPr>
          <p:cNvSpPr>
            <a:spLocks noGrp="1"/>
          </p:cNvSpPr>
          <p:nvPr>
            <p:ph type="sldNum" sz="quarter" idx="4"/>
          </p:nvPr>
        </p:nvSpPr>
        <p:spPr>
          <a:xfrm>
            <a:off x="4724400" y="635120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E05448C-0736-1547-BEB1-CB30D0B29A88}" type="slidenum">
              <a:rPr lang="en-US" smtClean="0"/>
              <a:pPr/>
              <a:t>‹#›</a:t>
            </a:fld>
            <a:endParaRPr lang="en-US" dirty="0"/>
          </a:p>
        </p:txBody>
      </p:sp>
    </p:spTree>
    <p:extLst>
      <p:ext uri="{BB962C8B-B14F-4D97-AF65-F5344CB8AC3E}">
        <p14:creationId xmlns:p14="http://schemas.microsoft.com/office/powerpoint/2010/main" val="1834948040"/>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50" r:id="rId3"/>
    <p:sldLayoutId id="2147483668" r:id="rId4"/>
    <p:sldLayoutId id="2147483664" r:id="rId5"/>
    <p:sldLayoutId id="2147483663" r:id="rId6"/>
    <p:sldLayoutId id="2147483652" r:id="rId7"/>
    <p:sldLayoutId id="2147483665" r:id="rId8"/>
    <p:sldLayoutId id="2147483666" r:id="rId9"/>
    <p:sldLayoutId id="2147483670" r:id="rId10"/>
    <p:sldLayoutId id="2147483662" r:id="rId11"/>
    <p:sldLayoutId id="2147483655" r:id="rId12"/>
  </p:sldLayoutIdLst>
  <p:txStyles>
    <p:titleStyle>
      <a:lvl1pPr algn="l" defTabSz="914400" rtl="0" eaLnBrk="1" latinLnBrk="0" hangingPunct="1">
        <a:lnSpc>
          <a:spcPct val="90000"/>
        </a:lnSpc>
        <a:spcBef>
          <a:spcPct val="0"/>
        </a:spcBef>
        <a:buNone/>
        <a:defRPr sz="2800" b="1" kern="1200">
          <a:solidFill>
            <a:srgbClr val="F0502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000" kern="1200">
          <a:solidFill>
            <a:srgbClr val="5753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800" kern="1200">
          <a:solidFill>
            <a:srgbClr val="5753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600" kern="1200">
          <a:solidFill>
            <a:srgbClr val="5753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rgbClr val="5753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hcplc.org/" TargetMode="Externa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hcplc.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DC232-5D0F-5F4C-B30F-2CE56449F57F}"/>
              </a:ext>
            </a:extLst>
          </p:cNvPr>
          <p:cNvSpPr>
            <a:spLocks noGrp="1"/>
          </p:cNvSpPr>
          <p:nvPr>
            <p:ph type="ctrTitle"/>
          </p:nvPr>
        </p:nvSpPr>
        <p:spPr/>
        <p:txBody>
          <a:bodyPr/>
          <a:lstStyle/>
          <a:p>
            <a:r>
              <a:rPr lang="en-US" dirty="0"/>
              <a:t>Fear and Loathing in Polaris</a:t>
            </a:r>
          </a:p>
        </p:txBody>
      </p:sp>
      <p:sp>
        <p:nvSpPr>
          <p:cNvPr id="3" name="Subtitle 2">
            <a:extLst>
              <a:ext uri="{FF2B5EF4-FFF2-40B4-BE49-F238E27FC236}">
                <a16:creationId xmlns:a16="http://schemas.microsoft.com/office/drawing/2014/main" id="{64A331C7-1CAC-054C-A46F-A6B34A9923D1}"/>
              </a:ext>
            </a:extLst>
          </p:cNvPr>
          <p:cNvSpPr>
            <a:spLocks noGrp="1"/>
          </p:cNvSpPr>
          <p:nvPr>
            <p:ph type="subTitle" idx="1"/>
          </p:nvPr>
        </p:nvSpPr>
        <p:spPr>
          <a:xfrm>
            <a:off x="2622806" y="3942283"/>
            <a:ext cx="6946388" cy="750086"/>
          </a:xfrm>
        </p:spPr>
        <p:txBody>
          <a:bodyPr>
            <a:normAutofit fontScale="92500" lnSpcReduction="20000"/>
          </a:bodyPr>
          <a:lstStyle/>
          <a:p>
            <a:r>
              <a:rPr lang="en-US" dirty="0"/>
              <a:t>How the pandemic sharpened our SQL skills</a:t>
            </a:r>
          </a:p>
          <a:p>
            <a:r>
              <a:rPr lang="en-US" dirty="0"/>
              <a:t>and streamlined our organization.</a:t>
            </a:r>
          </a:p>
        </p:txBody>
      </p:sp>
      <p:sp>
        <p:nvSpPr>
          <p:cNvPr id="4" name="Text Placeholder 3">
            <a:extLst>
              <a:ext uri="{FF2B5EF4-FFF2-40B4-BE49-F238E27FC236}">
                <a16:creationId xmlns:a16="http://schemas.microsoft.com/office/drawing/2014/main" id="{058DC0BC-28E1-3A44-A8FD-C24C50E63B4D}"/>
              </a:ext>
            </a:extLst>
          </p:cNvPr>
          <p:cNvSpPr>
            <a:spLocks noGrp="1"/>
          </p:cNvSpPr>
          <p:nvPr>
            <p:ph type="body" sz="quarter" idx="10"/>
          </p:nvPr>
        </p:nvSpPr>
        <p:spPr/>
        <p:txBody>
          <a:bodyPr/>
          <a:lstStyle/>
          <a:p>
            <a:r>
              <a:rPr lang="en-US" dirty="0"/>
              <a:t>Diane Perry &amp; Paul Delaney</a:t>
            </a:r>
          </a:p>
        </p:txBody>
      </p:sp>
    </p:spTree>
    <p:extLst>
      <p:ext uri="{BB962C8B-B14F-4D97-AF65-F5344CB8AC3E}">
        <p14:creationId xmlns:p14="http://schemas.microsoft.com/office/powerpoint/2010/main" val="383900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ITEMS OUT</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endParaRPr lang="en-US" b="1" i="1" dirty="0">
              <a:latin typeface="Ebrima" panose="02000000000000000000" pitchFamily="2" charset="0"/>
              <a:ea typeface="Calibri" panose="020F0502020204030204" pitchFamily="34" charset="0"/>
              <a:cs typeface="Times New Roman" panose="02020603050405020304" pitchFamily="18" charset="0"/>
            </a:endParaRPr>
          </a:p>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pPr marL="0" indent="0">
              <a:buNone/>
            </a:pPr>
            <a:r>
              <a:rPr lang="en-US" b="1" i="1" dirty="0">
                <a:latin typeface="Ebrima" panose="02000000000000000000" pitchFamily="2" charset="0"/>
                <a:ea typeface="Calibri" panose="020F0502020204030204" pitchFamily="34" charset="0"/>
                <a:cs typeface="Times New Roman" panose="02020603050405020304" pitchFamily="18" charset="0"/>
              </a:rPr>
              <a:t>The library’s circulation policy has been temporarily updated to grant more items on a patron’s card. How to do we quickly update our system?</a:t>
            </a:r>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dirty="0">
                <a:latin typeface="Ebrima" panose="02000000000000000000" pitchFamily="2" charset="0"/>
                <a:ea typeface="Calibri" panose="020F0502020204030204" pitchFamily="34" charset="0"/>
                <a:cs typeface="Times New Roman" panose="02020603050405020304" pitchFamily="18" charset="0"/>
              </a:rPr>
              <a:t>Write an </a:t>
            </a:r>
            <a:r>
              <a:rPr lang="en-US" sz="2000" dirty="0">
                <a:effectLst/>
                <a:latin typeface="Ebrima" panose="02000000000000000000" pitchFamily="2" charset="0"/>
                <a:ea typeface="Calibri" panose="020F0502020204030204" pitchFamily="34" charset="0"/>
                <a:cs typeface="Times New Roman" panose="02020603050405020304" pitchFamily="18" charset="0"/>
              </a:rPr>
              <a:t>UPDATE script to permit checkout and hold request limits from 35 to 75. </a:t>
            </a:r>
          </a:p>
        </p:txBody>
      </p:sp>
    </p:spTree>
    <p:extLst>
      <p:ext uri="{BB962C8B-B14F-4D97-AF65-F5344CB8AC3E}">
        <p14:creationId xmlns:p14="http://schemas.microsoft.com/office/powerpoint/2010/main" val="91895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CARD REGISTRATION</a:t>
            </a:r>
          </a:p>
        </p:txBody>
      </p:sp>
    </p:spTree>
    <p:extLst>
      <p:ext uri="{BB962C8B-B14F-4D97-AF65-F5344CB8AC3E}">
        <p14:creationId xmlns:p14="http://schemas.microsoft.com/office/powerpoint/2010/main" val="95974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CARD EXPIRATION</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endParaRPr lang="en-US" b="1" i="1" dirty="0">
              <a:latin typeface="Ebrima" panose="02000000000000000000" pitchFamily="2" charset="0"/>
              <a:ea typeface="Calibri" panose="020F0502020204030204" pitchFamily="34" charset="0"/>
              <a:cs typeface="Times New Roman" panose="02020603050405020304" pitchFamily="18" charset="0"/>
            </a:endParaRPr>
          </a:p>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pPr marL="0" indent="0">
              <a:buNone/>
            </a:pPr>
            <a:r>
              <a:rPr lang="en-US" sz="2000" b="1" i="1" dirty="0">
                <a:effectLst/>
                <a:latin typeface="Ebrima" panose="02000000000000000000" pitchFamily="2" charset="0"/>
                <a:ea typeface="Calibri" panose="020F0502020204030204" pitchFamily="34" charset="0"/>
                <a:cs typeface="Times New Roman" panose="02020603050405020304" pitchFamily="18" charset="0"/>
              </a:rPr>
              <a:t>What to do with library cards expiring?</a:t>
            </a:r>
          </a:p>
          <a:p>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dirty="0">
                <a:latin typeface="Ebrima" panose="02000000000000000000" pitchFamily="2" charset="0"/>
                <a:ea typeface="Calibri" panose="020F0502020204030204" pitchFamily="34" charset="0"/>
                <a:cs typeface="Times New Roman" panose="02020603050405020304" pitchFamily="18" charset="0"/>
              </a:rPr>
              <a:t>A</a:t>
            </a:r>
            <a:r>
              <a:rPr lang="en-US" sz="2000" dirty="0">
                <a:effectLst/>
                <a:latin typeface="Ebrima" panose="02000000000000000000" pitchFamily="2" charset="0"/>
                <a:ea typeface="Calibri" panose="020F0502020204030204" pitchFamily="34" charset="0"/>
                <a:cs typeface="Times New Roman" panose="02020603050405020304" pitchFamily="18" charset="0"/>
              </a:rPr>
              <a:t>s needed, use SQL UPDATE to push out expiration and address check dates. </a:t>
            </a:r>
          </a:p>
          <a:p>
            <a:endParaRPr lang="en-US" dirty="0"/>
          </a:p>
        </p:txBody>
      </p:sp>
    </p:spTree>
    <p:extLst>
      <p:ext uri="{BB962C8B-B14F-4D97-AF65-F5344CB8AC3E}">
        <p14:creationId xmlns:p14="http://schemas.microsoft.com/office/powerpoint/2010/main" val="2190651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COLLECTIONS</a:t>
            </a:r>
          </a:p>
        </p:txBody>
      </p:sp>
    </p:spTree>
    <p:extLst>
      <p:ext uri="{BB962C8B-B14F-4D97-AF65-F5344CB8AC3E}">
        <p14:creationId xmlns:p14="http://schemas.microsoft.com/office/powerpoint/2010/main" val="2392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COLLECTIONS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endParaRPr lang="en-US" b="1" i="1" dirty="0">
              <a:latin typeface="Ebrima" panose="02000000000000000000" pitchFamily="2" charset="0"/>
              <a:ea typeface="Calibri" panose="020F0502020204030204" pitchFamily="34" charset="0"/>
              <a:cs typeface="Times New Roman" panose="02020603050405020304" pitchFamily="18" charset="0"/>
            </a:endParaRPr>
          </a:p>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pPr marL="0" indent="0">
              <a:buNone/>
            </a:pPr>
            <a:r>
              <a:rPr lang="en-US" b="1" i="1" dirty="0">
                <a:latin typeface="Ebrima" panose="02000000000000000000" pitchFamily="2" charset="0"/>
                <a:ea typeface="Calibri" panose="020F0502020204030204" pitchFamily="34" charset="0"/>
                <a:cs typeface="Times New Roman" panose="02020603050405020304" pitchFamily="18" charset="0"/>
              </a:rPr>
              <a:t>W</a:t>
            </a:r>
            <a:r>
              <a:rPr lang="en-US" sz="2000" b="1" i="1" dirty="0">
                <a:effectLst/>
                <a:latin typeface="Ebrima" panose="02000000000000000000" pitchFamily="2" charset="0"/>
                <a:ea typeface="Calibri" panose="020F0502020204030204" pitchFamily="34" charset="0"/>
                <a:cs typeface="Times New Roman" panose="02020603050405020304" pitchFamily="18" charset="0"/>
              </a:rPr>
              <a:t>hat to do with library collections?</a:t>
            </a:r>
          </a:p>
          <a:p>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dirty="0">
                <a:latin typeface="Ebrima" panose="02000000000000000000" pitchFamily="2" charset="0"/>
                <a:ea typeface="Calibri" panose="020F0502020204030204" pitchFamily="34" charset="0"/>
                <a:cs typeface="Times New Roman" panose="02020603050405020304" pitchFamily="18" charset="0"/>
              </a:rPr>
              <a:t>Collections were set to Unavailable via Item Record Sets for closed locations not able to pull their Pending list.</a:t>
            </a: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2509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FEAR AND LOATHING…</a:t>
            </a:r>
          </a:p>
        </p:txBody>
      </p:sp>
      <p:pic>
        <p:nvPicPr>
          <p:cNvPr id="4" name="Picture 3">
            <a:extLst>
              <a:ext uri="{FF2B5EF4-FFF2-40B4-BE49-F238E27FC236}">
                <a16:creationId xmlns:a16="http://schemas.microsoft.com/office/drawing/2014/main" id="{59FAFEFA-D8B6-5D2C-2F2B-525CB64B91B7}"/>
              </a:ext>
            </a:extLst>
          </p:cNvPr>
          <p:cNvPicPr>
            <a:picLocks noChangeAspect="1"/>
          </p:cNvPicPr>
          <p:nvPr/>
        </p:nvPicPr>
        <p:blipFill>
          <a:blip r:embed="rId2">
            <a:alphaModFix amt="70000"/>
            <a:extLst>
              <a:ext uri="{28A0092B-C50C-407E-A947-70E740481C1C}">
                <a14:useLocalDpi xmlns:a14="http://schemas.microsoft.com/office/drawing/2010/main" val="0"/>
              </a:ext>
            </a:extLst>
          </a:blip>
          <a:srcRect/>
          <a:stretch/>
        </p:blipFill>
        <p:spPr>
          <a:xfrm>
            <a:off x="2063192" y="1780584"/>
            <a:ext cx="7842903" cy="4404092"/>
          </a:xfrm>
          <a:prstGeom prst="rect">
            <a:avLst/>
          </a:prstGeom>
          <a:ln>
            <a:solidFill>
              <a:srgbClr val="0070C0"/>
            </a:solidFill>
          </a:ln>
        </p:spPr>
      </p:pic>
      <p:sp>
        <p:nvSpPr>
          <p:cNvPr id="5" name="Rectangle 4">
            <a:extLst>
              <a:ext uri="{FF2B5EF4-FFF2-40B4-BE49-F238E27FC236}">
                <a16:creationId xmlns:a16="http://schemas.microsoft.com/office/drawing/2014/main" id="{78776F1B-2E33-E196-E3FA-0803C777644C}"/>
              </a:ext>
            </a:extLst>
          </p:cNvPr>
          <p:cNvSpPr/>
          <p:nvPr/>
        </p:nvSpPr>
        <p:spPr>
          <a:xfrm>
            <a:off x="6495343" y="1905513"/>
            <a:ext cx="3284998" cy="1516954"/>
          </a:xfrm>
          <a:prstGeom prst="rect">
            <a:avLst/>
          </a:prstGeom>
        </p:spPr>
        <p:txBody>
          <a:bodyPr wrap="square">
            <a:spAutoFit/>
          </a:bodyPr>
          <a:lstStyle/>
          <a:p>
            <a:pPr marL="0" marR="0" algn="just">
              <a:lnSpc>
                <a:spcPct val="107000"/>
              </a:lnSpc>
              <a:spcBef>
                <a:spcPts val="0"/>
              </a:spcBef>
              <a:spcAft>
                <a:spcPts val="0"/>
              </a:spcAft>
            </a:pPr>
            <a:r>
              <a:rPr lang="en-US" sz="2200" b="1" i="1" dirty="0">
                <a:ln w="6600">
                  <a:noFill/>
                  <a:prstDash val="solid"/>
                </a:ln>
                <a:solidFill>
                  <a:schemeClr val="bg1"/>
                </a:solidFill>
                <a:latin typeface="Ebrima" panose="02000000000000000000" pitchFamily="2" charset="0"/>
                <a:ea typeface="Calibri" panose="020F0502020204030204" pitchFamily="34" charset="0"/>
                <a:cs typeface="Times New Roman" panose="02020603050405020304" pitchFamily="18" charset="0"/>
              </a:rPr>
              <a:t>“You want me to, uh, throw this into SQL when the pandemic peaks?”</a:t>
            </a:r>
          </a:p>
        </p:txBody>
      </p:sp>
    </p:spTree>
    <p:extLst>
      <p:ext uri="{BB962C8B-B14F-4D97-AF65-F5344CB8AC3E}">
        <p14:creationId xmlns:p14="http://schemas.microsoft.com/office/powerpoint/2010/main" val="9743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DISCLAIMER</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pPr algn="just">
              <a:lnSpc>
                <a:spcPct val="107000"/>
              </a:lnSpc>
              <a:spcBef>
                <a:spcPts val="0"/>
              </a:spcBef>
            </a:pPr>
            <a:endParaRPr lang="en-US" dirty="0">
              <a:latin typeface="Ebrima" panose="02000000000000000000" pitchFamily="2" charset="0"/>
              <a:ea typeface="Calibri" panose="020F0502020204030204" pitchFamily="34" charset="0"/>
              <a:cs typeface="Times New Roman" panose="02020603050405020304" pitchFamily="18" charset="0"/>
            </a:endParaRPr>
          </a:p>
          <a:p>
            <a:pPr algn="just">
              <a:lnSpc>
                <a:spcPct val="107000"/>
              </a:lnSpc>
              <a:spcBef>
                <a:spcPts val="0"/>
              </a:spcBef>
            </a:pPr>
            <a:endParaRPr lang="en-US" dirty="0">
              <a:latin typeface="Ebrima" panose="02000000000000000000" pitchFamily="2" charset="0"/>
              <a:ea typeface="Calibri" panose="020F0502020204030204" pitchFamily="34" charset="0"/>
              <a:cs typeface="Times New Roman" panose="02020603050405020304" pitchFamily="18" charset="0"/>
            </a:endParaRPr>
          </a:p>
          <a:p>
            <a:pPr algn="just">
              <a:lnSpc>
                <a:spcPct val="107000"/>
              </a:lnSpc>
              <a:spcBef>
                <a:spcPts val="0"/>
              </a:spcBef>
            </a:pPr>
            <a:endParaRPr lang="en-US" dirty="0">
              <a:latin typeface="Ebrima" panose="02000000000000000000" pitchFamily="2" charset="0"/>
              <a:ea typeface="Calibri" panose="020F0502020204030204" pitchFamily="34" charset="0"/>
              <a:cs typeface="Times New Roman" panose="02020603050405020304" pitchFamily="18" charset="0"/>
            </a:endParaRPr>
          </a:p>
          <a:p>
            <a:pPr algn="just">
              <a:lnSpc>
                <a:spcPct val="107000"/>
              </a:lnSpc>
              <a:spcBef>
                <a:spcPts val="0"/>
              </a:spcBef>
            </a:pPr>
            <a:endParaRPr lang="en-US" dirty="0">
              <a:latin typeface="Ebrima" panose="02000000000000000000" pitchFamily="2" charset="0"/>
              <a:ea typeface="Calibri" panose="020F0502020204030204" pitchFamily="34" charset="0"/>
              <a:cs typeface="Times New Roman" panose="02020603050405020304" pitchFamily="18" charset="0"/>
            </a:endParaRPr>
          </a:p>
          <a:p>
            <a:pPr algn="just">
              <a:lnSpc>
                <a:spcPct val="107000"/>
              </a:lnSpc>
              <a:spcBef>
                <a:spcPts val="0"/>
              </a:spcBef>
            </a:pPr>
            <a:r>
              <a:rPr lang="en-US" dirty="0">
                <a:latin typeface="Ebrima" panose="02000000000000000000" pitchFamily="2" charset="0"/>
                <a:ea typeface="Calibri" panose="020F0502020204030204" pitchFamily="34" charset="0"/>
                <a:cs typeface="Times New Roman" panose="02020603050405020304" pitchFamily="18" charset="0"/>
              </a:rPr>
              <a:t>The remaining slides include scripts that can only be run in SQL Server. </a:t>
            </a:r>
          </a:p>
          <a:p>
            <a:pPr algn="just">
              <a:lnSpc>
                <a:spcPct val="107000"/>
              </a:lnSpc>
              <a:spcBef>
                <a:spcPts val="0"/>
              </a:spcBef>
            </a:pPr>
            <a:r>
              <a:rPr lang="en-US" dirty="0">
                <a:latin typeface="Ebrima" panose="02000000000000000000" pitchFamily="2" charset="0"/>
                <a:ea typeface="Calibri" panose="020F0502020204030204" pitchFamily="34" charset="0"/>
                <a:cs typeface="Times New Roman" panose="02020603050405020304" pitchFamily="18" charset="0"/>
              </a:rPr>
              <a:t>We maintain a spreadsheet of all relevant integers for quick reference and script creation. Some integers are unique to our organization, such as Patron Code, Organization, etc. </a:t>
            </a:r>
          </a:p>
          <a:p>
            <a:pPr algn="just">
              <a:lnSpc>
                <a:spcPct val="107000"/>
              </a:lnSpc>
              <a:spcBef>
                <a:spcPts val="0"/>
              </a:spcBef>
            </a:pPr>
            <a:r>
              <a:rPr lang="en-US" dirty="0"/>
              <a:t>These were first run in a test, development server before being applied to a live, production environment.</a:t>
            </a:r>
          </a:p>
          <a:p>
            <a:pPr algn="just">
              <a:lnSpc>
                <a:spcPct val="107000"/>
              </a:lnSpc>
              <a:spcBef>
                <a:spcPts val="0"/>
              </a:spcBef>
            </a:pPr>
            <a:r>
              <a:rPr lang="en-US" dirty="0"/>
              <a:t>Update scripts, if done incorrectly, can cause major issues to your databases. </a:t>
            </a:r>
          </a:p>
          <a:p>
            <a:pPr algn="just">
              <a:lnSpc>
                <a:spcPct val="107000"/>
              </a:lnSpc>
              <a:spcBef>
                <a:spcPts val="0"/>
              </a:spcBef>
            </a:pPr>
            <a:r>
              <a:rPr lang="en-US" dirty="0"/>
              <a:t>So, in other words…</a:t>
            </a:r>
            <a:r>
              <a:rPr lang="en-US" b="1" dirty="0"/>
              <a:t>DO NO TRY THIS AT HOME…or WORK!</a:t>
            </a:r>
          </a:p>
        </p:txBody>
      </p:sp>
      <p:pic>
        <p:nvPicPr>
          <p:cNvPr id="4" name="Graphic 3" descr="Warning with solid fill">
            <a:extLst>
              <a:ext uri="{FF2B5EF4-FFF2-40B4-BE49-F238E27FC236}">
                <a16:creationId xmlns:a16="http://schemas.microsoft.com/office/drawing/2014/main" id="{8CF0C0E5-B07D-5EDD-BEAD-F5D0A5BD5F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142" y="1762297"/>
            <a:ext cx="914400" cy="914400"/>
          </a:xfrm>
          <a:prstGeom prst="rect">
            <a:avLst/>
          </a:prstGeom>
        </p:spPr>
      </p:pic>
    </p:spTree>
    <p:extLst>
      <p:ext uri="{BB962C8B-B14F-4D97-AF65-F5344CB8AC3E}">
        <p14:creationId xmlns:p14="http://schemas.microsoft.com/office/powerpoint/2010/main" val="195385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SQL | HOLD REQUESTS</a:t>
            </a:r>
          </a:p>
        </p:txBody>
      </p:sp>
    </p:spTree>
    <p:extLst>
      <p:ext uri="{BB962C8B-B14F-4D97-AF65-F5344CB8AC3E}">
        <p14:creationId xmlns:p14="http://schemas.microsoft.com/office/powerpoint/2010/main" val="183025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HOLD REQUESTS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a:t>
            </a:r>
            <a:r>
              <a:rPr lang="en-US" cap="all" dirty="0">
                <a:solidFill>
                  <a:srgbClr val="008000"/>
                </a:solidFill>
                <a:latin typeface="Consolas" panose="020B0609020204030204" pitchFamily="49" charset="0"/>
                <a:ea typeface="Calibri" panose="020F0502020204030204" pitchFamily="34" charset="0"/>
                <a:cs typeface="Consolas" panose="020B0609020204030204" pitchFamily="49" charset="0"/>
              </a:rPr>
              <a:t>REVERT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Unclaimed REQUESTS BACK to Held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SysHoldRequests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'6'</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--HELD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HoldTillDate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'2024-07-01 23:59:59'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--NEW UNCLAIMED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3</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13</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--AFFECTED LIBRARIES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'8'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--UNCLAIMED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38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HOLD REQUESTS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92500" lnSpcReduction="10000"/>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--Update Unclaimed Date FOR HELD ITEMS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SysHoldRequests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HoldTillDate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'2024-07-01 23:59:59' </a:t>
            </a:r>
            <a:r>
              <a:rPr lang="en-US"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--NEW UNCLAIMED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'6'</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--HELD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HoldTillDate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&lt;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'2024-07-01 23:59:59'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--OLD UNCLAIMED DATE</a:t>
            </a: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NewPickupBranchID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IS</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NULL AND </a:t>
            </a:r>
            <a:r>
              <a:rPr lang="en-US"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--NOT HELD FOR TRANSFER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3</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13</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--AFFECTED LIBRARIES</a:t>
            </a:r>
          </a:p>
        </p:txBody>
      </p:sp>
    </p:spTree>
    <p:extLst>
      <p:ext uri="{BB962C8B-B14F-4D97-AF65-F5344CB8AC3E}">
        <p14:creationId xmlns:p14="http://schemas.microsoft.com/office/powerpoint/2010/main" val="305903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D3CC-FE89-674D-8E67-6D80743F6ADA}"/>
              </a:ext>
            </a:extLst>
          </p:cNvPr>
          <p:cNvSpPr>
            <a:spLocks noGrp="1"/>
          </p:cNvSpPr>
          <p:nvPr>
            <p:ph type="title"/>
          </p:nvPr>
        </p:nvSpPr>
        <p:spPr/>
        <p:txBody>
          <a:bodyPr/>
          <a:lstStyle/>
          <a:p>
            <a:r>
              <a:rPr lang="en-US" dirty="0"/>
              <a:t>PRESENTER INTRODUCTION</a:t>
            </a:r>
          </a:p>
        </p:txBody>
      </p:sp>
      <p:pic>
        <p:nvPicPr>
          <p:cNvPr id="5" name="Content Placeholder 4" descr="Logo&#10;&#10;Description automatically generated with medium confidence">
            <a:extLst>
              <a:ext uri="{FF2B5EF4-FFF2-40B4-BE49-F238E27FC236}">
                <a16:creationId xmlns:a16="http://schemas.microsoft.com/office/drawing/2014/main" id="{D8C351F4-50DA-2C3A-2364-E7FDFAAFB6F4}"/>
              </a:ext>
            </a:extLst>
          </p:cNvPr>
          <p:cNvPicPr>
            <a:picLocks noGrp="1" noChangeAspect="1"/>
          </p:cNvPicPr>
          <p:nvPr>
            <p:ph idx="1"/>
          </p:nvPr>
        </p:nvPicPr>
        <p:blipFill>
          <a:blip r:embed="rId2"/>
          <a:stretch>
            <a:fillRect/>
          </a:stretch>
        </p:blipFill>
        <p:spPr>
          <a:xfrm>
            <a:off x="4124357" y="4819081"/>
            <a:ext cx="3943286" cy="1112146"/>
          </a:xfrm>
        </p:spPr>
      </p:pic>
      <p:sp>
        <p:nvSpPr>
          <p:cNvPr id="8" name="Content Placeholder 1">
            <a:extLst>
              <a:ext uri="{FF2B5EF4-FFF2-40B4-BE49-F238E27FC236}">
                <a16:creationId xmlns:a16="http://schemas.microsoft.com/office/drawing/2014/main" id="{43F4A0DC-6320-5995-065D-60E328D5DD0C}"/>
              </a:ext>
            </a:extLst>
          </p:cNvPr>
          <p:cNvSpPr txBox="1">
            <a:spLocks/>
          </p:cNvSpPr>
          <p:nvPr/>
        </p:nvSpPr>
        <p:spPr>
          <a:xfrm>
            <a:off x="7425921" y="1395937"/>
            <a:ext cx="3943286" cy="344133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t>Paul Delaney – Library Services and Technology Guide 2</a:t>
            </a:r>
          </a:p>
          <a:p>
            <a:r>
              <a:rPr lang="en-US" sz="1800" b="1" dirty="0"/>
              <a:t>Tampa-Hillsborough County Public Library</a:t>
            </a:r>
            <a:endParaRPr lang="en-US" sz="1800" dirty="0"/>
          </a:p>
          <a:p>
            <a:r>
              <a:rPr lang="en-US" sz="1800" dirty="0"/>
              <a:t>phone: 813-422-3224</a:t>
            </a:r>
          </a:p>
          <a:p>
            <a:r>
              <a:rPr lang="en-US" sz="1800" dirty="0"/>
              <a:t>email: DelaneyP@HillsboroughCounty.org</a:t>
            </a:r>
          </a:p>
          <a:p>
            <a:r>
              <a:rPr lang="en-US" sz="1800" dirty="0"/>
              <a:t>web: </a:t>
            </a:r>
            <a:r>
              <a:rPr lang="en-US" sz="1800" u="sng" dirty="0">
                <a:hlinkClick r:id="rId3"/>
              </a:rPr>
              <a:t>https://www.hcplc.org</a:t>
            </a:r>
            <a:endParaRPr lang="en-US" sz="1800" dirty="0"/>
          </a:p>
          <a:p>
            <a:endParaRPr lang="en-US" sz="2400" dirty="0"/>
          </a:p>
          <a:p>
            <a:endParaRPr lang="en-US" sz="2400" dirty="0"/>
          </a:p>
        </p:txBody>
      </p:sp>
      <p:sp>
        <p:nvSpPr>
          <p:cNvPr id="9" name="Content Placeholder 1">
            <a:extLst>
              <a:ext uri="{FF2B5EF4-FFF2-40B4-BE49-F238E27FC236}">
                <a16:creationId xmlns:a16="http://schemas.microsoft.com/office/drawing/2014/main" id="{3D729D27-4E8F-496B-C845-F4B874C75A6E}"/>
              </a:ext>
            </a:extLst>
          </p:cNvPr>
          <p:cNvSpPr txBox="1">
            <a:spLocks/>
          </p:cNvSpPr>
          <p:nvPr/>
        </p:nvSpPr>
        <p:spPr>
          <a:xfrm>
            <a:off x="516564" y="1391039"/>
            <a:ext cx="4034653" cy="344623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b="1" dirty="0"/>
              <a:t>Diane Perry – Business Systems Department Specialist</a:t>
            </a:r>
            <a:endParaRPr lang="en-US" sz="1800" dirty="0"/>
          </a:p>
          <a:p>
            <a:r>
              <a:rPr lang="en-US" sz="1800" b="1" dirty="0"/>
              <a:t>Tampa-Hillsborough County Public Library</a:t>
            </a:r>
            <a:endParaRPr lang="en-US" sz="1800" dirty="0"/>
          </a:p>
          <a:p>
            <a:r>
              <a:rPr lang="en-US" sz="1800" dirty="0"/>
              <a:t>phone: 813-204-2670</a:t>
            </a:r>
          </a:p>
          <a:p>
            <a:r>
              <a:rPr lang="en-US" sz="1800" dirty="0"/>
              <a:t>email: PerryDi@HillsboroughCounty.org</a:t>
            </a:r>
          </a:p>
          <a:p>
            <a:r>
              <a:rPr lang="en-US" sz="1800" dirty="0"/>
              <a:t>web: </a:t>
            </a:r>
            <a:r>
              <a:rPr lang="en-US" sz="1800" u="sng" dirty="0">
                <a:hlinkClick r:id="rId4"/>
              </a:rPr>
              <a:t>https://www.hcplc.org</a:t>
            </a:r>
            <a:endParaRPr lang="en-US" sz="1800" dirty="0"/>
          </a:p>
          <a:p>
            <a:endParaRPr lang="en-US" sz="2400" dirty="0"/>
          </a:p>
          <a:p>
            <a:endParaRPr lang="en-US" sz="2400" dirty="0"/>
          </a:p>
        </p:txBody>
      </p:sp>
    </p:spTree>
    <p:extLst>
      <p:ext uri="{BB962C8B-B14F-4D97-AF65-F5344CB8AC3E}">
        <p14:creationId xmlns:p14="http://schemas.microsoft.com/office/powerpoint/2010/main" val="394354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HOLD REQUESTS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--MAKE HELD FOR TRANSFER TO NEW 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cap="all"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SysHoldRequests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NewPickupBranchID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'15'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--NEW PICKUP 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4</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14</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--AFFECTED LIBRARIES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'6'</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--HELD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NewPickupBranchID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IS</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NULL </a:t>
            </a:r>
            <a:r>
              <a:rPr lang="en-US"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--NOT HELD FOR TRANSFER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93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HOLDS CALL LIST (PART 1)</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77500" lnSpcReduction="20000"/>
          </a:bodyPr>
          <a:lstStyle/>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--HOLDS CALL LIST FOR ALL HELD ITEMS AT SPECIFIC LOCATION WHERE PICKUP IS PERMISSABLE</a:t>
            </a:r>
          </a:p>
          <a:p>
            <a:pPr marL="0" marR="0" indent="0">
              <a:lnSpc>
                <a:spcPct val="107000"/>
              </a:lnSpc>
              <a:spcBef>
                <a:spcPts val="0"/>
              </a:spcBef>
              <a:spcAft>
                <a:spcPts val="0"/>
              </a:spcAft>
              <a:buNone/>
            </a:pPr>
            <a:r>
              <a:rPr lang="en-US" dirty="0">
                <a:solidFill>
                  <a:srgbClr val="008000"/>
                </a:solidFill>
                <a:latin typeface="Consolas" panose="020B0609020204030204" pitchFamily="49" charset="0"/>
                <a:ea typeface="Calibri" panose="020F0502020204030204" pitchFamily="34" charset="0"/>
                <a:cs typeface="Times New Roman" panose="02020603050405020304" pitchFamily="18" charset="0"/>
              </a:rPr>
              <a:t>--COPY RESULTS TO EXCEL, PRINT, CALL PATRONS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solidFill>
                  <a:srgbClr val="0000FF"/>
                </a:solidFill>
                <a:latin typeface="Consolas" panose="020B0609020204030204" pitchFamily="49" charset="0"/>
              </a:rPr>
              <a:t>SELECT</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DISTINCT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shr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SysHoldRequestID</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PatronFullName</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"PATRON NAME"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fr-FR" sz="1800" dirty="0" err="1">
                <a:solidFill>
                  <a:prstClr val="black"/>
                </a:solidFill>
                <a:latin typeface="Consolas" panose="020B0609020204030204" pitchFamily="49" charset="0"/>
              </a:rPr>
              <a:t>cs</a:t>
            </a:r>
            <a:r>
              <a:rPr lang="fr-FR" sz="1800" dirty="0" err="1">
                <a:solidFill>
                  <a:srgbClr val="808080"/>
                </a:solidFill>
                <a:latin typeface="Consolas" panose="020B0609020204030204" pitchFamily="49" charset="0"/>
              </a:rPr>
              <a:t>.</a:t>
            </a:r>
            <a:r>
              <a:rPr lang="fr-FR" sz="1800" dirty="0" err="1">
                <a:solidFill>
                  <a:srgbClr val="0000FF"/>
                </a:solidFill>
                <a:latin typeface="Consolas" panose="020B0609020204030204" pitchFamily="49" charset="0"/>
              </a:rPr>
              <a:t>Description</a:t>
            </a:r>
            <a:r>
              <a:rPr lang="fr-FR" sz="1800" dirty="0">
                <a:solidFill>
                  <a:prstClr val="black"/>
                </a:solidFill>
                <a:latin typeface="Consolas" panose="020B0609020204030204" pitchFamily="49" charset="0"/>
              </a:rPr>
              <a:t> </a:t>
            </a:r>
            <a:r>
              <a:rPr lang="fr-FR" sz="1800" dirty="0">
                <a:solidFill>
                  <a:srgbClr val="0000FF"/>
                </a:solidFill>
                <a:latin typeface="Consolas" panose="020B0609020204030204" pitchFamily="49" charset="0"/>
              </a:rPr>
              <a:t>AS</a:t>
            </a:r>
            <a:r>
              <a:rPr lang="fr-FR" sz="1800" dirty="0">
                <a:solidFill>
                  <a:prstClr val="black"/>
                </a:solidFill>
                <a:latin typeface="Consolas" panose="020B0609020204030204" pitchFamily="49" charset="0"/>
              </a:rPr>
              <a:t> "PATRON CODE"</a:t>
            </a:r>
            <a:r>
              <a:rPr lang="fr-FR" sz="1800" dirty="0">
                <a:solidFill>
                  <a:srgbClr val="808080"/>
                </a:solidFill>
                <a:latin typeface="Consolas" panose="020B0609020204030204" pitchFamily="49" charset="0"/>
              </a:rPr>
              <a:t>,</a:t>
            </a:r>
            <a:endParaRPr lang="fr-FR"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Barcode</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"BARCODE"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prstClr val="black"/>
                </a:solidFill>
                <a:latin typeface="Consolas" panose="020B0609020204030204" pitchFamily="49" charset="0"/>
              </a:rPr>
              <a:t>pr</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PhoneVoice1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"PHONE"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StreetOne</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"STREET ONE"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pt-BR" sz="1800" dirty="0">
                <a:solidFill>
                  <a:prstClr val="black"/>
                </a:solidFill>
                <a:latin typeface="Consolas" panose="020B0609020204030204" pitchFamily="49" charset="0"/>
              </a:rPr>
              <a:t>pc</a:t>
            </a:r>
            <a:r>
              <a:rPr lang="pt-BR" sz="1800" dirty="0">
                <a:solidFill>
                  <a:srgbClr val="808080"/>
                </a:solidFill>
                <a:latin typeface="Consolas" panose="020B0609020204030204" pitchFamily="49" charset="0"/>
              </a:rPr>
              <a:t>.</a:t>
            </a:r>
            <a:r>
              <a:rPr lang="pt-BR" sz="1800" dirty="0">
                <a:solidFill>
                  <a:prstClr val="black"/>
                </a:solidFill>
                <a:latin typeface="Consolas" panose="020B0609020204030204" pitchFamily="49" charset="0"/>
              </a:rPr>
              <a:t>PostalCode </a:t>
            </a:r>
            <a:r>
              <a:rPr lang="pt-BR" sz="1800" dirty="0">
                <a:solidFill>
                  <a:srgbClr val="0000FF"/>
                </a:solidFill>
                <a:latin typeface="Consolas" panose="020B0609020204030204" pitchFamily="49" charset="0"/>
              </a:rPr>
              <a:t>AS</a:t>
            </a:r>
            <a:r>
              <a:rPr lang="pt-BR" sz="1800" dirty="0">
                <a:solidFill>
                  <a:prstClr val="black"/>
                </a:solidFill>
                <a:latin typeface="Consolas" panose="020B0609020204030204" pitchFamily="49" charset="0"/>
              </a:rPr>
              <a:t> "POSTAL CODE"</a:t>
            </a:r>
            <a:r>
              <a:rPr lang="pt-BR" sz="1800" dirty="0">
                <a:solidFill>
                  <a:srgbClr val="808080"/>
                </a:solidFill>
                <a:latin typeface="Consolas" panose="020B0609020204030204" pitchFamily="49" charset="0"/>
              </a:rPr>
              <a:t>,</a:t>
            </a:r>
            <a:endParaRPr lang="pt-BR"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br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BrowseTitle</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"ITEM"</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mt</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Description</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"ITEM TYPE"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hs</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Description</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"HOLD STATUS"</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Abbreviation</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AS</a:t>
            </a:r>
            <a:r>
              <a:rPr lang="en-US" sz="1800" dirty="0">
                <a:solidFill>
                  <a:prstClr val="black"/>
                </a:solidFill>
                <a:latin typeface="Consolas" panose="020B0609020204030204" pitchFamily="49" charset="0"/>
              </a:rPr>
              <a:t> "PICKUP LOCATION"</a:t>
            </a:r>
          </a:p>
        </p:txBody>
      </p:sp>
    </p:spTree>
    <p:extLst>
      <p:ext uri="{BB962C8B-B14F-4D97-AF65-F5344CB8AC3E}">
        <p14:creationId xmlns:p14="http://schemas.microsoft.com/office/powerpoint/2010/main" val="29957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HOLDS CALL LIST (PART 2)</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solidFill>
                  <a:srgbClr val="0000FF"/>
                </a:solidFill>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Patrons</a:t>
            </a:r>
            <a:r>
              <a:rPr lang="en-US" sz="1800" dirty="0">
                <a:solidFill>
                  <a:prstClr val="black"/>
                </a:solidFill>
                <a:latin typeface="Consolas" panose="020B0609020204030204" pitchFamily="49" charset="0"/>
              </a:rPr>
              <a:t> 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fr-FR" sz="1800" dirty="0">
                <a:solidFill>
                  <a:srgbClr val="808080"/>
                </a:solidFill>
                <a:latin typeface="Consolas" panose="020B0609020204030204" pitchFamily="49" charset="0"/>
              </a:rPr>
              <a:t>JOIN</a:t>
            </a:r>
            <a:r>
              <a:rPr lang="fr-FR" sz="1800" dirty="0">
                <a:solidFill>
                  <a:prstClr val="black"/>
                </a:solidFill>
                <a:latin typeface="Consolas" panose="020B0609020204030204" pitchFamily="49" charset="0"/>
              </a:rPr>
              <a:t> </a:t>
            </a:r>
            <a:r>
              <a:rPr lang="fr-FR" sz="1800" dirty="0" err="1">
                <a:solidFill>
                  <a:prstClr val="black"/>
                </a:solidFill>
                <a:latin typeface="Consolas" panose="020B0609020204030204" pitchFamily="49" charset="0"/>
              </a:rPr>
              <a:t>Polaris</a:t>
            </a:r>
            <a:r>
              <a:rPr lang="fr-FR" sz="1800" dirty="0" err="1">
                <a:solidFill>
                  <a:srgbClr val="808080"/>
                </a:solidFill>
                <a:latin typeface="Consolas" panose="020B0609020204030204" pitchFamily="49" charset="0"/>
              </a:rPr>
              <a:t>.</a:t>
            </a:r>
            <a:r>
              <a:rPr lang="fr-FR" sz="1800" dirty="0" err="1">
                <a:solidFill>
                  <a:prstClr val="black"/>
                </a:solidFill>
                <a:latin typeface="Consolas" panose="020B0609020204030204" pitchFamily="49" charset="0"/>
              </a:rPr>
              <a:t>Polaris</a:t>
            </a:r>
            <a:r>
              <a:rPr lang="fr-FR" sz="1800" dirty="0" err="1">
                <a:solidFill>
                  <a:srgbClr val="808080"/>
                </a:solidFill>
                <a:latin typeface="Consolas" panose="020B0609020204030204" pitchFamily="49" charset="0"/>
              </a:rPr>
              <a:t>.</a:t>
            </a:r>
            <a:r>
              <a:rPr lang="fr-FR" sz="1800" dirty="0" err="1">
                <a:solidFill>
                  <a:prstClr val="black"/>
                </a:solidFill>
                <a:latin typeface="Consolas" panose="020B0609020204030204" pitchFamily="49" charset="0"/>
              </a:rPr>
              <a:t>PatronRegistration</a:t>
            </a:r>
            <a:r>
              <a:rPr lang="fr-FR" sz="1800" dirty="0">
                <a:solidFill>
                  <a:prstClr val="black"/>
                </a:solidFill>
                <a:latin typeface="Consolas" panose="020B0609020204030204" pitchFamily="49" charset="0"/>
              </a:rPr>
              <a:t> </a:t>
            </a:r>
            <a:r>
              <a:rPr lang="fr-FR" sz="1800" dirty="0" err="1">
                <a:solidFill>
                  <a:prstClr val="black"/>
                </a:solidFill>
                <a:latin typeface="Consolas" panose="020B0609020204030204" pitchFamily="49" charset="0"/>
              </a:rPr>
              <a:t>pr</a:t>
            </a:r>
            <a:r>
              <a:rPr lang="fr-FR" sz="1800" dirty="0">
                <a:solidFill>
                  <a:srgbClr val="0000FF"/>
                </a:solidFill>
                <a:latin typeface="Consolas" panose="020B0609020204030204" pitchFamily="49" charset="0"/>
              </a:rPr>
              <a:t> </a:t>
            </a:r>
            <a:r>
              <a:rPr lang="fr-FR" sz="1800" dirty="0">
                <a:solidFill>
                  <a:srgbClr val="808080"/>
                </a:solidFill>
                <a:latin typeface="Consolas" panose="020B0609020204030204" pitchFamily="49" charset="0"/>
              </a:rPr>
              <a:t>(</a:t>
            </a:r>
            <a:r>
              <a:rPr lang="fr-FR" sz="1800" dirty="0">
                <a:solidFill>
                  <a:srgbClr val="0000FF"/>
                </a:solidFill>
                <a:latin typeface="Consolas" panose="020B0609020204030204" pitchFamily="49" charset="0"/>
              </a:rPr>
              <a:t>NOLOCK</a:t>
            </a:r>
            <a:r>
              <a:rPr lang="fr-FR" sz="1800" dirty="0">
                <a:solidFill>
                  <a:srgbClr val="808080"/>
                </a:solidFill>
                <a:latin typeface="Consolas" panose="020B0609020204030204" pitchFamily="49" charset="0"/>
              </a:rPr>
              <a:t>)</a:t>
            </a:r>
            <a:endParaRPr lang="fr-FR"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PatronAddresses</a:t>
            </a:r>
            <a:r>
              <a:rPr lang="en-US" sz="1800" dirty="0">
                <a:solidFill>
                  <a:prstClr val="black"/>
                </a:solidFill>
                <a:latin typeface="Consolas" panose="020B0609020204030204" pitchFamily="49" charset="0"/>
              </a:rPr>
              <a:t> pa</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Addresses</a:t>
            </a:r>
            <a:r>
              <a:rPr lang="en-US" sz="1800" dirty="0">
                <a:solidFill>
                  <a:prstClr val="black"/>
                </a:solidFill>
                <a:latin typeface="Consolas" panose="020B0609020204030204" pitchFamily="49" charset="0"/>
              </a:rPr>
              <a:t> a</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PostalCodes</a:t>
            </a:r>
            <a:r>
              <a:rPr lang="en-US" sz="1800" dirty="0">
                <a:solidFill>
                  <a:prstClr val="black"/>
                </a:solidFill>
                <a:latin typeface="Consolas" panose="020B0609020204030204" pitchFamily="49" charset="0"/>
              </a:rPr>
              <a:t> pc</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SysHoldRequests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shr</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shr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156939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HOLDS CALL LIST (PART 3)</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lnSpcReduction="10000"/>
          </a:bodyPr>
          <a:lstStyle/>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CircItemRecords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ItemRecordID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shr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TrappingItemRecordID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BibliographicRecords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br</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br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BibliographicRecordID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AssociatedBibRecordID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MaterialTypes</a:t>
            </a:r>
            <a:r>
              <a:rPr lang="en-US" sz="1800" dirty="0">
                <a:solidFill>
                  <a:prstClr val="black"/>
                </a:solidFill>
                <a:latin typeface="Consolas" panose="020B0609020204030204" pitchFamily="49" charset="0"/>
              </a:rPr>
              <a:t> mt</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mt</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MaterialTypeID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MaterialTypeID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PatronCodes</a:t>
            </a:r>
            <a:r>
              <a:rPr lang="en-US" sz="1800" dirty="0">
                <a:solidFill>
                  <a:prstClr val="black"/>
                </a:solidFill>
                <a:latin typeface="Consolas" panose="020B0609020204030204" pitchFamily="49" charset="0"/>
              </a:rPr>
              <a:t> cs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PatronCodeID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PatronCodeID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SysHoldStatuses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hs</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hs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SysHoldStatusID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shr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SysHoldStatusID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Organizations</a:t>
            </a:r>
            <a:r>
              <a:rPr lang="en-US" sz="1800" dirty="0">
                <a:solidFill>
                  <a:prstClr val="black"/>
                </a:solidFill>
                <a:latin typeface="Consolas" panose="020B0609020204030204" pitchFamily="49" charset="0"/>
              </a:rPr>
              <a:t> o</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o</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OrganizationID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shr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PickupBranchID</a:t>
            </a:r>
            <a:endParaRPr lang="en-US" sz="18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101814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HOLDS CALL LIST (PART 4)</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marR="0" indent="0">
              <a:lnSpc>
                <a:spcPct val="107000"/>
              </a:lnSpc>
              <a:spcBef>
                <a:spcPts val="0"/>
              </a:spcBef>
              <a:spcAft>
                <a:spcPts val="0"/>
              </a:spcAft>
              <a:buNone/>
            </a:pP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16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--PICKUP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shr</a:t>
            </a:r>
            <a:r>
              <a:rPr lang="en-US" sz="16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'6'</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cap="all" dirty="0">
                <a:solidFill>
                  <a:srgbClr val="008000"/>
                </a:solidFill>
                <a:latin typeface="Consolas" panose="020B0609020204030204" pitchFamily="49" charset="0"/>
                <a:ea typeface="Calibri" panose="020F0502020204030204" pitchFamily="34" charset="0"/>
                <a:cs typeface="Consolas" panose="020B0609020204030204" pitchFamily="49" charset="0"/>
              </a:rPr>
              <a:t>--</a:t>
            </a:r>
            <a:r>
              <a:rPr lang="en-US" sz="16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HELD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p</a:t>
            </a:r>
            <a:r>
              <a:rPr lang="en-US" sz="16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effectLst/>
                <a:latin typeface="Consolas" panose="020B0609020204030204" pitchFamily="49" charset="0"/>
                <a:ea typeface="Calibri" panose="020F0502020204030204" pitchFamily="34" charset="0"/>
                <a:cs typeface="Consolas" panose="020B0609020204030204" pitchFamily="49" charset="0"/>
              </a:rPr>
              <a:t>PatronCodeID</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NOT</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effectLst/>
                <a:latin typeface="Consolas" panose="020B0609020204030204" pitchFamily="49" charset="0"/>
                <a:ea typeface="Calibri" panose="020F0502020204030204" pitchFamily="34" charset="0"/>
                <a:cs typeface="Consolas" panose="020B0609020204030204" pitchFamily="49" charset="0"/>
              </a:rPr>
              <a:t>17</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cap="all" dirty="0">
                <a:solidFill>
                  <a:srgbClr val="008000"/>
                </a:solidFill>
                <a:latin typeface="Consolas" panose="020B0609020204030204" pitchFamily="49" charset="0"/>
                <a:ea typeface="Calibri" panose="020F0502020204030204" pitchFamily="34" charset="0"/>
                <a:cs typeface="Consolas" panose="020B0609020204030204" pitchFamily="49" charset="0"/>
              </a:rPr>
              <a:t>--OMIT </a:t>
            </a:r>
            <a:r>
              <a:rPr lang="en-US" sz="16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STAFF CARDS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shr</a:t>
            </a:r>
            <a:r>
              <a:rPr lang="en-US" sz="16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effectLst/>
                <a:latin typeface="Consolas" panose="020B0609020204030204" pitchFamily="49" charset="0"/>
                <a:ea typeface="Calibri" panose="020F0502020204030204" pitchFamily="34" charset="0"/>
                <a:cs typeface="Consolas" panose="020B0609020204030204" pitchFamily="49" charset="0"/>
              </a:rPr>
              <a:t>LastStatusTransitionDate</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'2024-05-25 00:00:00'</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'2024-05-25 23:59:59' </a:t>
            </a:r>
            <a:r>
              <a:rPr lang="en-US" sz="1600" cap="all" dirty="0">
                <a:solidFill>
                  <a:srgbClr val="008000"/>
                </a:solidFill>
                <a:latin typeface="Consolas" panose="020B0609020204030204" pitchFamily="49" charset="0"/>
                <a:ea typeface="Calibri" panose="020F0502020204030204" pitchFamily="34" charset="0"/>
                <a:cs typeface="Consolas" panose="020B0609020204030204" pitchFamily="49" charset="0"/>
              </a:rPr>
              <a:t>--</a:t>
            </a:r>
            <a:r>
              <a:rPr lang="en-US" sz="16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PER DAY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a:effectLst/>
                <a:latin typeface="Consolas" panose="020B0609020204030204" pitchFamily="49" charset="0"/>
                <a:ea typeface="Calibri" panose="020F0502020204030204" pitchFamily="34" charset="0"/>
                <a:cs typeface="Consolas" panose="020B0609020204030204" pitchFamily="49"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ORDER</a:t>
            </a:r>
            <a:r>
              <a:rPr lang="en-US" sz="1600" dirty="0">
                <a:effectLst/>
                <a:latin typeface="Consolas" panose="020B0609020204030204" pitchFamily="49" charset="0"/>
                <a:ea typeface="Calibri" panose="020F0502020204030204" pitchFamily="34" charset="0"/>
                <a:cs typeface="Consolas" panose="020B0609020204030204" pitchFamily="49" charset="0"/>
              </a:rPr>
              <a:t> </a:t>
            </a: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BY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o</a:t>
            </a:r>
            <a:r>
              <a:rPr lang="en-US" sz="16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effectLst/>
                <a:latin typeface="Consolas" panose="020B0609020204030204" pitchFamily="49" charset="0"/>
                <a:ea typeface="Calibri" panose="020F0502020204030204" pitchFamily="34" charset="0"/>
                <a:cs typeface="Consolas" panose="020B0609020204030204" pitchFamily="49" charset="0"/>
              </a:rPr>
              <a:t>Abbreviation</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effectLst/>
                <a:latin typeface="Consolas" panose="020B0609020204030204" pitchFamily="49" charset="0"/>
                <a:ea typeface="Calibri" panose="020F0502020204030204" pitchFamily="34" charset="0"/>
                <a:cs typeface="Consolas" panose="020B0609020204030204" pitchFamily="49"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pr</a:t>
            </a:r>
            <a:r>
              <a:rPr lang="en-US" sz="16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effectLst/>
                <a:latin typeface="Consolas" panose="020B0609020204030204" pitchFamily="49" charset="0"/>
                <a:ea typeface="Calibri" panose="020F0502020204030204" pitchFamily="34" charset="0"/>
                <a:cs typeface="Consolas" panose="020B0609020204030204" pitchFamily="49" charset="0"/>
              </a:rPr>
              <a:t>PatronFullName</a:t>
            </a:r>
            <a:r>
              <a:rPr lang="en-US" sz="16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a:effectLst/>
                <a:latin typeface="Consolas" panose="020B0609020204030204" pitchFamily="49" charset="0"/>
                <a:ea typeface="Calibri" panose="020F0502020204030204" pitchFamily="34" charset="0"/>
                <a:cs typeface="Consolas" panose="020B0609020204030204" pitchFamily="49"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err="1">
                <a:effectLst/>
                <a:latin typeface="Consolas" panose="020B0609020204030204" pitchFamily="49" charset="0"/>
                <a:ea typeface="Calibri" panose="020F0502020204030204" pitchFamily="34" charset="0"/>
                <a:cs typeface="Consolas" panose="020B0609020204030204" pitchFamily="49" charset="0"/>
              </a:rPr>
              <a:t>br</a:t>
            </a:r>
            <a:r>
              <a:rPr lang="en-US" sz="16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600" dirty="0" err="1">
                <a:effectLst/>
                <a:latin typeface="Consolas" panose="020B0609020204030204" pitchFamily="49" charset="0"/>
                <a:ea typeface="Calibri" panose="020F0502020204030204" pitchFamily="34" charset="0"/>
                <a:cs typeface="Consolas" panose="020B0609020204030204" pitchFamily="49" charset="0"/>
              </a:rPr>
              <a:t>BrowseTitle</a:t>
            </a:r>
            <a:r>
              <a:rPr lang="en-US" sz="1600" dirty="0">
                <a:effectLst/>
                <a:latin typeface="Consolas" panose="020B0609020204030204" pitchFamily="49" charset="0"/>
                <a:ea typeface="Calibri" panose="020F0502020204030204" pitchFamily="34" charset="0"/>
                <a:cs typeface="Consolas" panose="020B0609020204030204" pitchFamily="49"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6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58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HOLD REQUESTS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--FOR CLOSED LOCATION, CONVERT PENDING &amp; SHIPPED HOLDS to NEW LOCATION</a:t>
            </a:r>
          </a:p>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8000"/>
                </a:solidFill>
                <a:effectLst/>
                <a:latin typeface="Consolas" panose="020B0609020204030204" pitchFamily="49" charset="0"/>
                <a:ea typeface="Calibri" panose="020F0502020204030204" pitchFamily="34" charset="0"/>
                <a:cs typeface="Times New Roman" panose="02020603050405020304" pitchFamily="18" charset="0"/>
              </a:rPr>
              <a:t>SCHEDULED </a:t>
            </a:r>
            <a:r>
              <a:rPr lang="en-US" dirty="0">
                <a:solidFill>
                  <a:srgbClr val="008000"/>
                </a:solidFill>
                <a:latin typeface="Consolas" panose="020B0609020204030204" pitchFamily="49" charset="0"/>
                <a:ea typeface="Calibri" panose="020F0502020204030204" pitchFamily="34" charset="0"/>
                <a:cs typeface="Times New Roman" panose="02020603050405020304" pitchFamily="18" charset="0"/>
              </a:rPr>
              <a:t>JOB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SysHoldRequests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'12'</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--NEW PICKUP LOCATION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4</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5</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--PENDING, SHIPPING STATUSES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'19’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--CLOSED/AFFECTED </a:t>
            </a:r>
            <a:r>
              <a:rPr lang="en-US" sz="2000" cap="all" dirty="0" err="1">
                <a:solidFill>
                  <a:srgbClr val="008000"/>
                </a:solidFill>
                <a:effectLst/>
                <a:latin typeface="Consolas" panose="020B0609020204030204" pitchFamily="49" charset="0"/>
                <a:ea typeface="Calibri" panose="020F0502020204030204" pitchFamily="34" charset="0"/>
                <a:cs typeface="Consolas" panose="020B0609020204030204" pitchFamily="49" charset="0"/>
              </a:rPr>
              <a:t>LIBRARy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46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HOLD REQUESTS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92500" lnSpcReduction="10000"/>
          </a:bodyPr>
          <a:lstStyle/>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--CONVERT PENDING &amp; SHIPPED MOBILE SERVICES HOLDS TO BORROW BY MAIL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8000"/>
                </a:solidFill>
                <a:effectLst/>
                <a:latin typeface="Consolas" panose="020B0609020204030204" pitchFamily="49" charset="0"/>
                <a:ea typeface="Calibri" panose="020F0502020204030204" pitchFamily="34" charset="0"/>
                <a:cs typeface="Times New Roman" panose="02020603050405020304" pitchFamily="18" charset="0"/>
              </a:rPr>
              <a:t>SCHEDULED </a:t>
            </a:r>
            <a:r>
              <a:rPr lang="en-US" dirty="0">
                <a:solidFill>
                  <a:srgbClr val="008000"/>
                </a:solidFill>
                <a:latin typeface="Consolas" panose="020B0609020204030204" pitchFamily="49" charset="0"/>
                <a:ea typeface="Calibri" panose="020F0502020204030204" pitchFamily="34" charset="0"/>
                <a:cs typeface="Times New Roman" panose="02020603050405020304" pitchFamily="18" charset="0"/>
              </a:rPr>
              <a:t>JOB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SysHoldRequests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'45'</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--BORROW BY MAIL ORGANIZATION ID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BorrowByMailRequest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'1'</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--CHECKS “BORROW BY MAIL” BOX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StaffDisplayNotes</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'Request is for Borrow by Mail.'</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PACDisplayNotes</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'Request is for Borrow by Mail.'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4</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5</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--PENDING, SHIPPING STATUSES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'6'</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a:t>
            </a:r>
            <a:r>
              <a:rPr lang="en-US" sz="2000" cap="all" dirty="0">
                <a:solidFill>
                  <a:srgbClr val="008000"/>
                </a:solidFill>
                <a:latin typeface="Consolas" panose="020B0609020204030204" pitchFamily="49" charset="0"/>
                <a:ea typeface="Calibri" panose="020F0502020204030204" pitchFamily="34" charset="0"/>
                <a:cs typeface="Consolas" panose="020B0609020204030204" pitchFamily="49" charset="0"/>
              </a:rPr>
              <a:t>--</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MOBILE SERVICES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538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SQL | ITEM DUE DATES</a:t>
            </a:r>
          </a:p>
        </p:txBody>
      </p:sp>
    </p:spTree>
    <p:extLst>
      <p:ext uri="{BB962C8B-B14F-4D97-AF65-F5344CB8AC3E}">
        <p14:creationId xmlns:p14="http://schemas.microsoft.com/office/powerpoint/2010/main" val="38909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ITEM DUE DATES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--PUSH OUT Due Date FOR ALL ITEMS, All Locations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ItemCheckOuts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DueDate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'2024-07-01 23:59:59'</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--NEW DUE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DueDate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'2024-03-09 00:00:00'</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'2024-06-30 23:59:59'</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--OLD DUE DATE RANGE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4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ITEM DUE DATES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--PUSH OUT Due Date FOR ALL ITEMS FROM Specified Location(s)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ItemCheckOuts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DueDate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'2024-07-01 23:59:59'</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--NEW DUE DATE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DueDate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'2024-03-09 00:00:00'</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'2024-06-30 23:59:59'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--OLD DUE DATE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OrganizationID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6,10</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--MOBILE SERVICES LOCATIONS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38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FEAR AND LOATHING…</a:t>
            </a:r>
          </a:p>
        </p:txBody>
      </p:sp>
      <p:pic>
        <p:nvPicPr>
          <p:cNvPr id="2" name="Picture 1">
            <a:extLst>
              <a:ext uri="{FF2B5EF4-FFF2-40B4-BE49-F238E27FC236}">
                <a16:creationId xmlns:a16="http://schemas.microsoft.com/office/drawing/2014/main" id="{C170DB3F-58E9-5A84-F456-30EBAFD1A498}"/>
              </a:ext>
            </a:extLst>
          </p:cNvPr>
          <p:cNvPicPr>
            <a:picLocks noChangeAspect="1"/>
          </p:cNvPicPr>
          <p:nvPr/>
        </p:nvPicPr>
        <p:blipFill>
          <a:blip r:embed="rId2" cstate="print">
            <a:alphaModFix amt="70000"/>
            <a:extLst>
              <a:ext uri="{28A0092B-C50C-407E-A947-70E740481C1C}">
                <a14:useLocalDpi xmlns:a14="http://schemas.microsoft.com/office/drawing/2010/main" val="0"/>
              </a:ext>
            </a:extLst>
          </a:blip>
          <a:stretch>
            <a:fillRect/>
          </a:stretch>
        </p:blipFill>
        <p:spPr>
          <a:xfrm>
            <a:off x="896783" y="1776174"/>
            <a:ext cx="10398433" cy="4408502"/>
          </a:xfrm>
          <a:prstGeom prst="rect">
            <a:avLst/>
          </a:prstGeom>
          <a:ln>
            <a:solidFill>
              <a:srgbClr val="F68E29"/>
            </a:solidFill>
          </a:ln>
        </p:spPr>
      </p:pic>
      <p:sp>
        <p:nvSpPr>
          <p:cNvPr id="3" name="Rectangle 2">
            <a:extLst>
              <a:ext uri="{FF2B5EF4-FFF2-40B4-BE49-F238E27FC236}">
                <a16:creationId xmlns:a16="http://schemas.microsoft.com/office/drawing/2014/main" id="{DF133FEF-CFE5-E291-AEBA-F99902BE9369}"/>
              </a:ext>
            </a:extLst>
          </p:cNvPr>
          <p:cNvSpPr/>
          <p:nvPr/>
        </p:nvSpPr>
        <p:spPr>
          <a:xfrm>
            <a:off x="846810" y="2378845"/>
            <a:ext cx="10448406" cy="3749360"/>
          </a:xfrm>
          <a:prstGeom prst="rect">
            <a:avLst/>
          </a:prstGeom>
        </p:spPr>
        <p:txBody>
          <a:bodyPr wrap="square">
            <a:spAutoFit/>
          </a:bodyPr>
          <a:lstStyle/>
          <a:p>
            <a:pPr marL="0" marR="0" algn="just">
              <a:lnSpc>
                <a:spcPct val="107000"/>
              </a:lnSpc>
              <a:spcBef>
                <a:spcPts val="0"/>
              </a:spcBef>
              <a:spcAft>
                <a:spcPts val="0"/>
              </a:spcAft>
            </a:pPr>
            <a:r>
              <a:rPr lang="en-US" sz="2800" b="1" i="1" dirty="0">
                <a:ln w="6600">
                  <a:noFill/>
                  <a:prstDash val="solid"/>
                </a:ln>
                <a:solidFill>
                  <a:schemeClr val="bg1"/>
                </a:solidFill>
                <a:latin typeface="Ebrima" panose="02000000000000000000" pitchFamily="2" charset="0"/>
                <a:ea typeface="Calibri" panose="020F0502020204030204" pitchFamily="34" charset="0"/>
                <a:cs typeface="Times New Roman" panose="02020603050405020304" pitchFamily="18" charset="0"/>
              </a:rPr>
              <a:t>“We were somewhere around Tampa on the edge of the Bay when the pandemic began to take hold. I remember saying something like, “I feel a bit overwhelmed; maybe we need to regroup…” Then suddenly there was a terrible administrative directive to shut down NOW. In the blink of an eye our library system was filled with closed locations, all who needed their holds and check outs extended, which BTW </a:t>
            </a:r>
            <a:r>
              <a:rPr lang="en-US" sz="2800" b="1" i="1">
                <a:ln w="6600">
                  <a:noFill/>
                  <a:prstDash val="solid"/>
                </a:ln>
                <a:solidFill>
                  <a:schemeClr val="bg1"/>
                </a:solidFill>
                <a:latin typeface="Ebrima" panose="02000000000000000000" pitchFamily="2" charset="0"/>
                <a:ea typeface="Calibri" panose="020F0502020204030204" pitchFamily="34" charset="0"/>
                <a:cs typeface="Times New Roman" panose="02020603050405020304" pitchFamily="18" charset="0"/>
              </a:rPr>
              <a:t>was  almost </a:t>
            </a:r>
            <a:r>
              <a:rPr lang="en-US" sz="2800" b="1" i="1" dirty="0">
                <a:ln w="6600">
                  <a:noFill/>
                  <a:prstDash val="solid"/>
                </a:ln>
                <a:solidFill>
                  <a:schemeClr val="bg1"/>
                </a:solidFill>
                <a:latin typeface="Ebrima" panose="02000000000000000000" pitchFamily="2" charset="0"/>
                <a:ea typeface="Calibri" panose="020F0502020204030204" pitchFamily="34" charset="0"/>
                <a:cs typeface="Times New Roman" panose="02020603050405020304" pitchFamily="18" charset="0"/>
              </a:rPr>
              <a:t>30 libraries.”</a:t>
            </a:r>
          </a:p>
        </p:txBody>
      </p:sp>
    </p:spTree>
    <p:extLst>
      <p:ext uri="{BB962C8B-B14F-4D97-AF65-F5344CB8AC3E}">
        <p14:creationId xmlns:p14="http://schemas.microsoft.com/office/powerpoint/2010/main" val="287633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SQL | CIRCULATION</a:t>
            </a:r>
          </a:p>
        </p:txBody>
      </p:sp>
    </p:spTree>
    <p:extLst>
      <p:ext uri="{BB962C8B-B14F-4D97-AF65-F5344CB8AC3E}">
        <p14:creationId xmlns:p14="http://schemas.microsoft.com/office/powerpoint/2010/main" val="351307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PATRON LOAN LIMITS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lnSpcReduction="10000"/>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--Update </a:t>
            </a:r>
            <a:r>
              <a:rPr lang="en-US" cap="all" dirty="0">
                <a:solidFill>
                  <a:srgbClr val="008000"/>
                </a:solidFill>
                <a:latin typeface="Consolas" panose="020B0609020204030204" pitchFamily="49" charset="0"/>
                <a:ea typeface="Calibri" panose="020F0502020204030204" pitchFamily="34" charset="0"/>
                <a:cs typeface="Consolas" panose="020B0609020204030204" pitchFamily="49" charset="0"/>
              </a:rPr>
              <a:t>PATRON</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LOAN LIMITS TABLE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solidFill>
                  <a:srgbClr val="FF00FF"/>
                </a:solidFill>
                <a:latin typeface="Consolas" panose="020B0609020204030204" pitchFamily="49" charset="0"/>
              </a:rPr>
              <a:t>UPDATE</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Polaris</a:t>
            </a:r>
            <a:r>
              <a:rPr lang="en-US" sz="2000" dirty="0" err="1">
                <a:solidFill>
                  <a:srgbClr val="808080"/>
                </a:solidFill>
                <a:latin typeface="Consolas" panose="020B0609020204030204" pitchFamily="49" charset="0"/>
              </a:rPr>
              <a:t>.</a:t>
            </a:r>
            <a:r>
              <a:rPr lang="en-US" sz="2000" dirty="0" err="1">
                <a:solidFill>
                  <a:prstClr val="black"/>
                </a:solidFill>
                <a:latin typeface="Consolas" panose="020B0609020204030204" pitchFamily="49" charset="0"/>
              </a:rPr>
              <a:t>Polaris</a:t>
            </a:r>
            <a:r>
              <a:rPr lang="en-US" sz="2000" dirty="0" err="1">
                <a:solidFill>
                  <a:srgbClr val="808080"/>
                </a:solidFill>
                <a:latin typeface="Consolas" panose="020B0609020204030204" pitchFamily="49" charset="0"/>
              </a:rPr>
              <a:t>.</a:t>
            </a:r>
            <a:r>
              <a:rPr lang="en-US" sz="2000" dirty="0" err="1">
                <a:solidFill>
                  <a:prstClr val="black"/>
                </a:solidFill>
                <a:latin typeface="Consolas" panose="020B0609020204030204" pitchFamily="49" charset="0"/>
              </a:rPr>
              <a:t>PatronLoanLimits</a:t>
            </a:r>
            <a:endParaRPr lang="en-US" sz="2000" dirty="0">
              <a:solidFill>
                <a:prstClr val="black"/>
              </a:solidFill>
              <a:latin typeface="Consolas" panose="020B0609020204030204" pitchFamily="49" charset="0"/>
            </a:endParaRPr>
          </a:p>
          <a:p>
            <a:pPr marL="0" indent="0">
              <a:buNone/>
            </a:pPr>
            <a:endParaRPr lang="en-US" sz="2000" dirty="0">
              <a:solidFill>
                <a:prstClr val="black"/>
              </a:solidFill>
              <a:latin typeface="Consolas" panose="020B0609020204030204" pitchFamily="49" charset="0"/>
            </a:endParaRPr>
          </a:p>
          <a:p>
            <a:pPr marL="0" indent="0">
              <a:buNone/>
            </a:pPr>
            <a:r>
              <a:rPr lang="en-US" sz="2000" dirty="0">
                <a:solidFill>
                  <a:srgbClr val="0000FF"/>
                </a:solidFill>
                <a:latin typeface="Consolas" panose="020B0609020204030204" pitchFamily="49" charset="0"/>
              </a:rPr>
              <a:t>SET</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TotalItems</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 </a:t>
            </a:r>
            <a:r>
              <a:rPr lang="en-US" sz="2000" dirty="0">
                <a:solidFill>
                  <a:srgbClr val="FF0000"/>
                </a:solidFill>
                <a:latin typeface="Consolas" panose="020B0609020204030204" pitchFamily="49" charset="0"/>
              </a:rPr>
              <a:t>'75'</a:t>
            </a:r>
            <a:r>
              <a:rPr lang="en-US" sz="2000" dirty="0">
                <a:solidFill>
                  <a:srgbClr val="808080"/>
                </a:solidFill>
                <a:latin typeface="Consolas" panose="020B0609020204030204" pitchFamily="49" charset="0"/>
              </a:rPr>
              <a:t>, </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--WAS 35</a:t>
            </a:r>
            <a:endParaRPr lang="en-US" sz="2000" dirty="0">
              <a:solidFill>
                <a:prstClr val="black"/>
              </a:solidFill>
              <a:latin typeface="Consolas" panose="020B0609020204030204" pitchFamily="49" charset="0"/>
            </a:endParaRPr>
          </a:p>
          <a:p>
            <a:pPr marL="0" indent="0">
              <a:buNone/>
            </a:pPr>
            <a:r>
              <a:rPr lang="en-US" sz="2000" dirty="0" err="1">
                <a:solidFill>
                  <a:prstClr val="black"/>
                </a:solidFill>
                <a:latin typeface="Consolas" panose="020B0609020204030204" pitchFamily="49" charset="0"/>
              </a:rPr>
              <a:t>TotalOverDue</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 </a:t>
            </a:r>
            <a:r>
              <a:rPr lang="en-US" sz="2000" dirty="0">
                <a:solidFill>
                  <a:srgbClr val="FF0000"/>
                </a:solidFill>
                <a:latin typeface="Consolas" panose="020B0609020204030204" pitchFamily="49" charset="0"/>
              </a:rPr>
              <a:t>'75'</a:t>
            </a:r>
            <a:r>
              <a:rPr lang="en-US" sz="2000" dirty="0">
                <a:solidFill>
                  <a:srgbClr val="808080"/>
                </a:solidFill>
                <a:latin typeface="Consolas" panose="020B0609020204030204" pitchFamily="49" charset="0"/>
              </a:rPr>
              <a:t>, </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--WAS 35</a:t>
            </a:r>
            <a:endParaRPr lang="en-US" sz="2000" dirty="0">
              <a:solidFill>
                <a:prstClr val="black"/>
              </a:solidFill>
              <a:latin typeface="Consolas" panose="020B0609020204030204" pitchFamily="49" charset="0"/>
            </a:endParaRPr>
          </a:p>
          <a:p>
            <a:pPr marL="0" indent="0">
              <a:buNone/>
            </a:pPr>
            <a:r>
              <a:rPr lang="en-US" sz="2000" dirty="0" err="1">
                <a:solidFill>
                  <a:prstClr val="black"/>
                </a:solidFill>
                <a:latin typeface="Consolas" panose="020B0609020204030204" pitchFamily="49" charset="0"/>
              </a:rPr>
              <a:t>TotalHolds</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 </a:t>
            </a:r>
            <a:r>
              <a:rPr lang="en-US" sz="2000" dirty="0">
                <a:solidFill>
                  <a:srgbClr val="FF0000"/>
                </a:solidFill>
                <a:latin typeface="Consolas" panose="020B0609020204030204" pitchFamily="49" charset="0"/>
              </a:rPr>
              <a:t>'75' </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--WAS 35</a:t>
            </a:r>
            <a:endParaRPr lang="en-US" sz="2000" dirty="0">
              <a:solidFill>
                <a:prstClr val="black"/>
              </a:solidFill>
              <a:latin typeface="Consolas" panose="020B0609020204030204" pitchFamily="49" charset="0"/>
            </a:endParaRPr>
          </a:p>
          <a:p>
            <a:pPr marL="0" indent="0">
              <a:buNone/>
            </a:pPr>
            <a:endParaRPr lang="en-US" sz="2000" dirty="0">
              <a:solidFill>
                <a:prstClr val="black"/>
              </a:solidFill>
              <a:latin typeface="Consolas" panose="020B0609020204030204" pitchFamily="49" charset="0"/>
            </a:endParaRPr>
          </a:p>
          <a:p>
            <a:pPr marL="0" indent="0">
              <a:buNone/>
            </a:pPr>
            <a:r>
              <a:rPr lang="en-US" sz="2000" dirty="0">
                <a:solidFill>
                  <a:srgbClr val="0000FF"/>
                </a:solidFill>
                <a:latin typeface="Consolas" panose="020B0609020204030204" pitchFamily="49" charset="0"/>
              </a:rPr>
              <a:t>WHERE</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PatronCodeID</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IN</a:t>
            </a:r>
            <a:r>
              <a:rPr lang="en-US" sz="2000" dirty="0">
                <a:solidFill>
                  <a:srgbClr val="0000FF"/>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10</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13</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14</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18</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19</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20</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21</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23</a:t>
            </a:r>
            <a:r>
              <a:rPr lang="en-US" sz="20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62120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MATERIAL LOAN LIMITS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lnSpcReduction="10000"/>
          </a:bodyPr>
          <a:lstStyle/>
          <a:p>
            <a:pPr marL="0" marR="0" indent="0">
              <a:lnSpc>
                <a:spcPct val="107000"/>
              </a:lnSpc>
              <a:spcBef>
                <a:spcPts val="0"/>
              </a:spcBef>
              <a:spcAft>
                <a:spcPts val="0"/>
              </a:spcAft>
              <a:buNone/>
            </a:pP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--Update MATERIAL LOAN LIMITS TABLE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a:solidFill>
                  <a:srgbClr val="FF00FF"/>
                </a:solidFill>
                <a:latin typeface="Consolas" panose="020B0609020204030204" pitchFamily="49" charset="0"/>
              </a:rPr>
              <a:t>UPDATE</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Polaris</a:t>
            </a:r>
            <a:r>
              <a:rPr lang="en-US" sz="2000" dirty="0" err="1">
                <a:solidFill>
                  <a:srgbClr val="808080"/>
                </a:solidFill>
                <a:latin typeface="Consolas" panose="020B0609020204030204" pitchFamily="49" charset="0"/>
              </a:rPr>
              <a:t>.</a:t>
            </a:r>
            <a:r>
              <a:rPr lang="en-US" sz="2000" dirty="0" err="1">
                <a:solidFill>
                  <a:prstClr val="black"/>
                </a:solidFill>
                <a:latin typeface="Consolas" panose="020B0609020204030204" pitchFamily="49" charset="0"/>
              </a:rPr>
              <a:t>Polaris</a:t>
            </a:r>
            <a:r>
              <a:rPr lang="en-US" sz="2000" dirty="0" err="1">
                <a:solidFill>
                  <a:srgbClr val="808080"/>
                </a:solidFill>
                <a:latin typeface="Consolas" panose="020B0609020204030204" pitchFamily="49" charset="0"/>
              </a:rPr>
              <a:t>.</a:t>
            </a:r>
            <a:r>
              <a:rPr lang="en-US" sz="2000" dirty="0" err="1">
                <a:solidFill>
                  <a:prstClr val="black"/>
                </a:solidFill>
                <a:latin typeface="Consolas" panose="020B0609020204030204" pitchFamily="49" charset="0"/>
              </a:rPr>
              <a:t>MaterialLoanLimits</a:t>
            </a:r>
            <a:endParaRPr lang="en-US" sz="2000" dirty="0">
              <a:solidFill>
                <a:prstClr val="black"/>
              </a:solidFill>
              <a:latin typeface="Consolas" panose="020B0609020204030204" pitchFamily="49" charset="0"/>
            </a:endParaRPr>
          </a:p>
          <a:p>
            <a:pPr marL="0" indent="0">
              <a:buNone/>
            </a:pPr>
            <a:endParaRPr lang="en-US" sz="2000" dirty="0">
              <a:solidFill>
                <a:prstClr val="black"/>
              </a:solidFill>
              <a:latin typeface="Consolas" panose="020B0609020204030204" pitchFamily="49" charset="0"/>
            </a:endParaRPr>
          </a:p>
          <a:p>
            <a:pPr marL="0" indent="0">
              <a:buNone/>
            </a:pPr>
            <a:r>
              <a:rPr lang="en-US" sz="2000" dirty="0">
                <a:solidFill>
                  <a:srgbClr val="0000FF"/>
                </a:solidFill>
                <a:latin typeface="Consolas" panose="020B0609020204030204" pitchFamily="49" charset="0"/>
              </a:rPr>
              <a:t>SET</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MaxItems</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 </a:t>
            </a:r>
            <a:r>
              <a:rPr lang="en-US" sz="2000" dirty="0">
                <a:solidFill>
                  <a:srgbClr val="FF0000"/>
                </a:solidFill>
                <a:latin typeface="Consolas" panose="020B0609020204030204" pitchFamily="49" charset="0"/>
              </a:rPr>
              <a:t>'75'</a:t>
            </a:r>
            <a:r>
              <a:rPr lang="en-US" sz="2000" dirty="0">
                <a:solidFill>
                  <a:srgbClr val="808080"/>
                </a:solidFill>
                <a:latin typeface="Consolas" panose="020B0609020204030204" pitchFamily="49" charset="0"/>
              </a:rPr>
              <a:t>, </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--WAS 35</a:t>
            </a:r>
            <a:endParaRPr lang="en-US" sz="2000" dirty="0">
              <a:solidFill>
                <a:prstClr val="black"/>
              </a:solidFill>
              <a:latin typeface="Consolas" panose="020B0609020204030204" pitchFamily="49" charset="0"/>
            </a:endParaRPr>
          </a:p>
          <a:p>
            <a:pPr marL="0" indent="0">
              <a:buNone/>
            </a:pPr>
            <a:r>
              <a:rPr lang="en-US" sz="2000" dirty="0" err="1">
                <a:solidFill>
                  <a:prstClr val="black"/>
                </a:solidFill>
                <a:latin typeface="Consolas" panose="020B0609020204030204" pitchFamily="49" charset="0"/>
              </a:rPr>
              <a:t>MaxRequestItems</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 </a:t>
            </a:r>
            <a:r>
              <a:rPr lang="en-US" sz="2000" dirty="0">
                <a:solidFill>
                  <a:srgbClr val="FF0000"/>
                </a:solidFill>
                <a:latin typeface="Consolas" panose="020B0609020204030204" pitchFamily="49" charset="0"/>
              </a:rPr>
              <a:t>'75' </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--WAS 35</a:t>
            </a:r>
            <a:endParaRPr lang="en-US" sz="2000" dirty="0">
              <a:solidFill>
                <a:srgbClr val="FF0000"/>
              </a:solidFill>
              <a:latin typeface="Consolas" panose="020B0609020204030204" pitchFamily="49" charset="0"/>
            </a:endParaRPr>
          </a:p>
          <a:p>
            <a:pPr marL="0" indent="0">
              <a:buNone/>
            </a:pPr>
            <a:endParaRPr lang="en-US" sz="2000" dirty="0">
              <a:solidFill>
                <a:prstClr val="black"/>
              </a:solidFill>
              <a:latin typeface="Consolas" panose="020B0609020204030204" pitchFamily="49" charset="0"/>
            </a:endParaRPr>
          </a:p>
          <a:p>
            <a:pPr marL="0" indent="0">
              <a:buNone/>
            </a:pPr>
            <a:r>
              <a:rPr lang="en-US" sz="2000" dirty="0">
                <a:solidFill>
                  <a:srgbClr val="0000FF"/>
                </a:solidFill>
                <a:latin typeface="Consolas" panose="020B0609020204030204" pitchFamily="49" charset="0"/>
              </a:rPr>
              <a:t>WHERE</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PatronCodeID</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IN</a:t>
            </a:r>
            <a:r>
              <a:rPr lang="en-US" sz="2000" dirty="0">
                <a:solidFill>
                  <a:srgbClr val="0000FF"/>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10</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13</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14</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18</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19</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20</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21</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23</a:t>
            </a:r>
            <a:r>
              <a:rPr lang="en-US" sz="2000" dirty="0">
                <a:solidFill>
                  <a:srgbClr val="808080"/>
                </a:solidFill>
                <a:latin typeface="Consolas" panose="020B0609020204030204" pitchFamily="49" charset="0"/>
              </a:rPr>
              <a:t>) AND</a:t>
            </a:r>
            <a:r>
              <a:rPr lang="en-US" sz="2000" dirty="0">
                <a:solidFill>
                  <a:prstClr val="black"/>
                </a:solidFill>
                <a:latin typeface="Consolas" panose="020B0609020204030204" pitchFamily="49" charset="0"/>
              </a:rPr>
              <a:t> </a:t>
            </a:r>
          </a:p>
          <a:p>
            <a:pPr marL="0" indent="0">
              <a:buNone/>
            </a:pPr>
            <a:r>
              <a:rPr lang="en-US" sz="2000" dirty="0" err="1">
                <a:solidFill>
                  <a:prstClr val="black"/>
                </a:solidFill>
                <a:latin typeface="Consolas" panose="020B0609020204030204" pitchFamily="49" charset="0"/>
              </a:rPr>
              <a:t>MaterialTypeID</a:t>
            </a:r>
            <a:r>
              <a:rPr lang="en-US" sz="2000" dirty="0">
                <a:solidFill>
                  <a:prstClr val="black"/>
                </a:solidFill>
                <a:latin typeface="Consolas" panose="020B0609020204030204" pitchFamily="49" charset="0"/>
              </a:rPr>
              <a:t> </a:t>
            </a:r>
            <a:r>
              <a:rPr lang="en-US" sz="2000" dirty="0">
                <a:solidFill>
                  <a:srgbClr val="808080"/>
                </a:solidFill>
                <a:latin typeface="Consolas" panose="020B0609020204030204" pitchFamily="49" charset="0"/>
              </a:rPr>
              <a:t>IN</a:t>
            </a:r>
            <a:r>
              <a:rPr lang="en-US" sz="2000" dirty="0">
                <a:solidFill>
                  <a:srgbClr val="0000FF"/>
                </a:solidFill>
                <a:latin typeface="Consolas" panose="020B0609020204030204" pitchFamily="49" charset="0"/>
              </a:rPr>
              <a:t> </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3</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4</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5</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6</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7</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10</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12</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13</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17</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19</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20</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21</a:t>
            </a:r>
            <a:r>
              <a:rPr lang="en-US" sz="2000" dirty="0">
                <a:solidFill>
                  <a:srgbClr val="808080"/>
                </a:solidFill>
                <a:latin typeface="Consolas" panose="020B0609020204030204" pitchFamily="49" charset="0"/>
              </a:rPr>
              <a:t>,</a:t>
            </a:r>
            <a:r>
              <a:rPr lang="en-US" sz="2000" dirty="0">
                <a:solidFill>
                  <a:prstClr val="black"/>
                </a:solidFill>
                <a:latin typeface="Consolas" panose="020B0609020204030204" pitchFamily="49" charset="0"/>
              </a:rPr>
              <a:t>24</a:t>
            </a:r>
            <a:r>
              <a:rPr lang="en-US" sz="20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291064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CIRCULATION STATS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lnSpc>
                <a:spcPct val="107000"/>
              </a:lnSpc>
              <a:spcBef>
                <a:spcPts val="0"/>
              </a:spcBef>
              <a:buNone/>
            </a:pPr>
            <a:r>
              <a:rPr lang="en-US" sz="18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--TOTAL CIRCULATION (CHECK OUT + RENEWAL + BORROW BY 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SELECT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COUNT</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ItemRecordHistoryID</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"CKO ITEMS"</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COUNT</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PatronID</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"CKO PATRONS",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SUM</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ird</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Price</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"TOTAL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FROM</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ItemRecordHistory</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NOLOCK</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JOIN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ItemRecordDetails</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ird</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NOLOCK</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ON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ird</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ItemRecordID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200"/>
              </a:spcBef>
              <a:spcAft>
                <a:spcPts val="200"/>
              </a:spcAft>
              <a:buNone/>
            </a:pP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ActionTakenID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13</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75</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81</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89</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90</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91</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45</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28</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73</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74</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76</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80</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82</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93</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TransactionDate</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'2024-01-01 00:00:00'</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'2024-01-31 23:59:59'</a:t>
            </a:r>
            <a:endParaRPr lang="en-US" sz="1800" dirty="0">
              <a:solidFill>
                <a:srgbClr val="808080"/>
              </a:solidFill>
              <a:latin typeface="Consolas" panose="020B0609020204030204" pitchFamily="49" charset="0"/>
            </a:endParaRPr>
          </a:p>
        </p:txBody>
      </p:sp>
    </p:spTree>
    <p:extLst>
      <p:ext uri="{BB962C8B-B14F-4D97-AF65-F5344CB8AC3E}">
        <p14:creationId xmlns:p14="http://schemas.microsoft.com/office/powerpoint/2010/main" val="30538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CIRCULATION STATS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marR="0" indent="0">
              <a:spcBef>
                <a:spcPts val="0"/>
              </a:spcBef>
              <a:spcAft>
                <a:spcPts val="0"/>
              </a:spcAft>
              <a:buNone/>
            </a:pPr>
            <a:r>
              <a:rPr lang="en-US" sz="18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--CHECK IN</a:t>
            </a:r>
            <a:r>
              <a:rPr lang="en-US" sz="1800" cap="sm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s</a:t>
            </a:r>
            <a:r>
              <a:rPr lang="en-US" sz="18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 RETURNS</a:t>
            </a:r>
          </a:p>
          <a:p>
            <a:pPr marL="0" marR="0" indent="0">
              <a:spcBef>
                <a:spcPts val="0"/>
              </a:spcBef>
              <a:spcAft>
                <a:spcPts val="0"/>
              </a:spcAft>
              <a:buNone/>
            </a:pP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SELECT</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COUNT</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ItemRecordHistoryID</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"CKI ITEMS"</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COUNT</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PatronID</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"CKI PATRONS"</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FROM</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ItemRecordHistory</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NOLOCK</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ActionTakenID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11</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12</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TransactionDate</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'2024-01-01 00:00:00'</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'2024-01-31 23:59:59'</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023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SQL | PATRON REGISTRATION</a:t>
            </a:r>
          </a:p>
        </p:txBody>
      </p:sp>
    </p:spTree>
    <p:extLst>
      <p:ext uri="{BB962C8B-B14F-4D97-AF65-F5344CB8AC3E}">
        <p14:creationId xmlns:p14="http://schemas.microsoft.com/office/powerpoint/2010/main" val="268563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EXTEND CARD EXPIRATION</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70000" lnSpcReduction="20000"/>
          </a:bodyPr>
          <a:lstStyle/>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--EXTEND PATRON REGISTRAITON EXPIRATION/ADDRESS CHECK DATES for SPECIFIC PATRON CODES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PatronRegistration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ExpirationDate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'2025-01-02 23:59:59'</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 </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--NEW EXPIRATION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AddrCheckDate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'2025-01-02 23:59:59'</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--NEW ADDRESS CHECK 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ExpirationDate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'2024-01-01 00:00:00'</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'2024-12-31 23:59:59'</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AddrCheckDate</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'2024-01-01 00:00:00'</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'2024-12-31 23:59:59'</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PatronID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SELECT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PatronID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FROM</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Patrons</a:t>
            </a:r>
            <a:r>
              <a:rPr lang="en-US" sz="2000" dirty="0">
                <a:effectLst/>
                <a:latin typeface="Consolas" panose="020B0609020204030204" pitchFamily="49" charset="0"/>
                <a:ea typeface="Calibri" panose="020F0502020204030204" pitchFamily="34" charset="0"/>
                <a:cs typeface="Consolas" panose="020B0609020204030204" pitchFamily="49" charset="0"/>
              </a:rPr>
              <a:t> p</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NOLOCK</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 </a:t>
            </a:r>
            <a:r>
              <a:rPr lang="en-US" sz="2000" dirty="0" err="1">
                <a:effectLst/>
                <a:latin typeface="Consolas" panose="020B0609020204030204" pitchFamily="49" charset="0"/>
                <a:ea typeface="Calibri" panose="020F0502020204030204" pitchFamily="34" charset="0"/>
                <a:cs typeface="Consolas" panose="020B0609020204030204" pitchFamily="49" charset="0"/>
              </a:rPr>
              <a:t>p</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PatronCodeID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1</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10</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23</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--INCLUDED PATRON CODES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86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CARD REGISTRATION STATS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solidFill>
                  <a:srgbClr val="008000"/>
                </a:solidFill>
                <a:latin typeface="Consolas" panose="020B0609020204030204" pitchFamily="49" charset="0"/>
              </a:rPr>
              <a:t>--CARD REGISTRATIONS PER MONTH</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SELECT</a:t>
            </a:r>
            <a:r>
              <a:rPr lang="en-US" sz="1800" dirty="0">
                <a:solidFill>
                  <a:prstClr val="black"/>
                </a:solidFill>
                <a:latin typeface="Consolas" panose="020B0609020204030204" pitchFamily="49" charset="0"/>
              </a:rPr>
              <a:t> </a:t>
            </a: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DISTINCT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td</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TransactionID</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PolarisTransactions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TransactionDetails</a:t>
            </a:r>
            <a:r>
              <a:rPr lang="en-US" sz="1800" dirty="0">
                <a:solidFill>
                  <a:prstClr val="black"/>
                </a:solidFill>
                <a:latin typeface="Consolas" panose="020B0609020204030204" pitchFamily="49" charset="0"/>
              </a:rPr>
              <a:t> td</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PolarisTransactions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TransactionHeaders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th</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td</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TransactionID</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WHERE</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th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TransactionTypeID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'2001'</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th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TransactionDate</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'2024-01-01 00:00:00'</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'2024-01-31 23:59:59'</a:t>
            </a:r>
          </a:p>
        </p:txBody>
      </p:sp>
    </p:spTree>
    <p:extLst>
      <p:ext uri="{BB962C8B-B14F-4D97-AF65-F5344CB8AC3E}">
        <p14:creationId xmlns:p14="http://schemas.microsoft.com/office/powerpoint/2010/main" val="276876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CARD REGISTRATION STATS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solidFill>
                  <a:srgbClr val="008000"/>
                </a:solidFill>
                <a:latin typeface="Consolas" panose="020B0609020204030204" pitchFamily="49" charset="0"/>
              </a:rPr>
              <a:t>--CARD REGISTRATION RENEWALS PER MONTH</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SELECT</a:t>
            </a:r>
            <a:r>
              <a:rPr lang="en-US" sz="1800" dirty="0">
                <a:solidFill>
                  <a:prstClr val="black"/>
                </a:solidFill>
                <a:latin typeface="Consolas" panose="020B0609020204030204" pitchFamily="49" charset="0"/>
              </a:rPr>
              <a:t> </a:t>
            </a: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DISTINCT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td</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TransactionID</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PolarisTransactions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TransactionDetails</a:t>
            </a:r>
            <a:r>
              <a:rPr lang="en-US" sz="1800" dirty="0">
                <a:solidFill>
                  <a:prstClr val="black"/>
                </a:solidFill>
                <a:latin typeface="Consolas" panose="020B0609020204030204" pitchFamily="49" charset="0"/>
              </a:rPr>
              <a:t> td</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PolarisTransactions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TransactionHeaders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th</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td</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th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TransactionID</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WHERE</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th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TransactionTypeID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'2003'</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th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TransactionDate</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'2024-01-01 00:00:00'</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'2024-01-31 23:59:59'</a:t>
            </a:r>
          </a:p>
        </p:txBody>
      </p:sp>
    </p:spTree>
    <p:extLst>
      <p:ext uri="{BB962C8B-B14F-4D97-AF65-F5344CB8AC3E}">
        <p14:creationId xmlns:p14="http://schemas.microsoft.com/office/powerpoint/2010/main" val="142109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BORROW BY MAIL</a:t>
            </a:r>
          </a:p>
        </p:txBody>
      </p:sp>
    </p:spTree>
    <p:extLst>
      <p:ext uri="{BB962C8B-B14F-4D97-AF65-F5344CB8AC3E}">
        <p14:creationId xmlns:p14="http://schemas.microsoft.com/office/powerpoint/2010/main" val="267697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695F05-24F9-E740-9E1B-D63ADCC926CC}"/>
              </a:ext>
            </a:extLst>
          </p:cNvPr>
          <p:cNvSpPr>
            <a:spLocks noGrp="1"/>
          </p:cNvSpPr>
          <p:nvPr>
            <p:ph idx="1"/>
          </p:nvPr>
        </p:nvSpPr>
        <p:spPr/>
        <p:txBody>
          <a:bodyPr>
            <a:normAutofit/>
          </a:bodyPr>
          <a:lstStyle/>
          <a:p>
            <a:pPr marL="0" indent="0">
              <a:buNone/>
            </a:pPr>
            <a:r>
              <a:rPr lang="en-US" sz="2000" dirty="0">
                <a:effectLst/>
                <a:latin typeface="Ebrima" panose="02000000000000000000" pitchFamily="2" charset="0"/>
                <a:ea typeface="Calibri" panose="020F0502020204030204" pitchFamily="34" charset="0"/>
                <a:cs typeface="Times New Roman" panose="02020603050405020304" pitchFamily="18" charset="0"/>
              </a:rPr>
              <a:t>Preparation for sudden location closure, generating custom SQL reports and heat maps, customizing Borrow By Mail, utilizing notifications and modifying System Administration settings.</a:t>
            </a:r>
          </a:p>
          <a:p>
            <a:pPr marL="0" indent="0">
              <a:buNone/>
            </a:pP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January 2020 – tested Borrow By Mail</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April 2020 – temporarily closed 30 library locations</a:t>
            </a:r>
          </a:p>
          <a:p>
            <a:pPr marL="0" indent="0" algn="just">
              <a:buNone/>
            </a:pP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sz="2000" dirty="0">
                <a:effectLst/>
                <a:latin typeface="Ebrima" panose="02000000000000000000" pitchFamily="2" charset="0"/>
                <a:ea typeface="Calibri" panose="020F0502020204030204" pitchFamily="34" charset="0"/>
                <a:cs typeface="Times New Roman" panose="02020603050405020304" pitchFamily="18" charset="0"/>
              </a:rPr>
              <a:t>Some re-opened, some didn’t for quite a while, and one won’t ever again. And then some temporarily closed again due to construction, COVID, and general staffing shortages. In any instance, we asked:</a:t>
            </a:r>
          </a:p>
          <a:p>
            <a:pPr marL="0" indent="0" algn="just">
              <a:buNone/>
            </a:pPr>
            <a:endParaRPr lang="en-US" sz="2000" i="1" dirty="0">
              <a:effectLst/>
              <a:latin typeface="Ebrima" panose="02000000000000000000" pitchFamily="2" charset="0"/>
              <a:ea typeface="Calibri" panose="020F0502020204030204" pitchFamily="34" charset="0"/>
              <a:cs typeface="Times New Roman" panose="02020603050405020304" pitchFamily="18" charset="0"/>
            </a:endParaRPr>
          </a:p>
          <a:p>
            <a:pPr marL="0" algn="just">
              <a:lnSpc>
                <a:spcPct val="107000"/>
              </a:lnSpc>
              <a:spcBef>
                <a:spcPts val="0"/>
              </a:spcBef>
            </a:pPr>
            <a:r>
              <a:rPr lang="en-US" b="1" i="1" dirty="0">
                <a:effectLst/>
                <a:latin typeface="Ebrima" panose="02000000000000000000" pitchFamily="2" charset="0"/>
                <a:ea typeface="Calibri" panose="020F0502020204030204" pitchFamily="34" charset="0"/>
                <a:cs typeface="Times New Roman" panose="02020603050405020304" pitchFamily="18" charset="0"/>
              </a:rPr>
              <a:t>What do we do about items out? </a:t>
            </a:r>
          </a:p>
          <a:p>
            <a:pPr marL="0" algn="just">
              <a:lnSpc>
                <a:spcPct val="107000"/>
              </a:lnSpc>
              <a:spcBef>
                <a:spcPts val="0"/>
              </a:spcBef>
            </a:pPr>
            <a:r>
              <a:rPr lang="en-US" b="1" i="1" dirty="0">
                <a:effectLst/>
                <a:latin typeface="Ebrima" panose="02000000000000000000" pitchFamily="2" charset="0"/>
                <a:ea typeface="Calibri" panose="020F0502020204030204" pitchFamily="34" charset="0"/>
                <a:cs typeface="Times New Roman" panose="02020603050405020304" pitchFamily="18" charset="0"/>
              </a:rPr>
              <a:t>What do we do about Held items and existing holds? </a:t>
            </a:r>
          </a:p>
        </p:txBody>
      </p:sp>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THE PANDEMIC</a:t>
            </a:r>
          </a:p>
        </p:txBody>
      </p:sp>
    </p:spTree>
    <p:extLst>
      <p:ext uri="{BB962C8B-B14F-4D97-AF65-F5344CB8AC3E}">
        <p14:creationId xmlns:p14="http://schemas.microsoft.com/office/powerpoint/2010/main" val="179265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lgn="just">
              <a:buNone/>
            </a:pPr>
            <a:r>
              <a:rPr lang="en-US" b="1" dirty="0">
                <a:latin typeface="Ebrima" panose="02000000000000000000" pitchFamily="2" charset="0"/>
                <a:ea typeface="Calibri" panose="020F0502020204030204" pitchFamily="34" charset="0"/>
                <a:cs typeface="Times New Roman" panose="02020603050405020304" pitchFamily="18" charset="0"/>
              </a:rPr>
              <a:t>Testing:</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Performed pre-COVID for a temporarily closed location. Converted all remaining holds (not going to other locations) to Borrow By Mail. Used SQL UPDATE to batch change those holds. Tested the process from start to finish.</a:t>
            </a:r>
          </a:p>
          <a:p>
            <a:pPr algn="just"/>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b="1" dirty="0">
                <a:latin typeface="Ebrima" panose="02000000000000000000" pitchFamily="2" charset="0"/>
                <a:ea typeface="Calibri" panose="020F0502020204030204" pitchFamily="34" charset="0"/>
                <a:cs typeface="Times New Roman" panose="02020603050405020304" pitchFamily="18" charset="0"/>
              </a:rPr>
              <a:t>Configuration:</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Made “Borrow By Mail” its own location in Polaris. Due to website overlay, BiblioCommons, a SQL UPDATE job was created to convert holds with “Borrow By Mail” as the pickup location to a BBM hold. Overlay did not display the BBM checkbox.</a:t>
            </a: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863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lgn="just">
              <a:buNone/>
            </a:pPr>
            <a:r>
              <a:rPr lang="en-US" b="1" dirty="0">
                <a:latin typeface="Ebrima" panose="02000000000000000000" pitchFamily="2" charset="0"/>
                <a:ea typeface="Calibri" panose="020F0502020204030204" pitchFamily="34" charset="0"/>
                <a:cs typeface="Times New Roman" panose="02020603050405020304" pitchFamily="18" charset="0"/>
              </a:rPr>
              <a:t>Processing:</a:t>
            </a:r>
          </a:p>
          <a:p>
            <a:pPr marL="0" marR="0" algn="just">
              <a:lnSpc>
                <a:spcPct val="107000"/>
              </a:lnSpc>
              <a:spcBef>
                <a:spcPts val="0"/>
              </a:spcBef>
              <a:spcAft>
                <a:spcPts val="0"/>
              </a:spcAft>
            </a:pPr>
            <a:r>
              <a:rPr lang="en-US" dirty="0">
                <a:latin typeface="Ebrima" panose="02000000000000000000" pitchFamily="2" charset="0"/>
                <a:ea typeface="Calibri" panose="020F0502020204030204" pitchFamily="34" charset="0"/>
                <a:cs typeface="Times New Roman" panose="02020603050405020304" pitchFamily="18" charset="0"/>
              </a:rPr>
              <a:t>C</a:t>
            </a:r>
            <a:r>
              <a:rPr lang="en-US" sz="2000" dirty="0">
                <a:effectLst/>
                <a:latin typeface="Ebrima" panose="02000000000000000000" pitchFamily="2" charset="0"/>
                <a:ea typeface="Calibri" panose="020F0502020204030204" pitchFamily="34" charset="0"/>
                <a:cs typeface="Times New Roman" panose="02020603050405020304" pitchFamily="18" charset="0"/>
              </a:rPr>
              <a:t>entralized</a:t>
            </a:r>
            <a:r>
              <a:rPr lang="en-US" dirty="0">
                <a:latin typeface="Ebrima" panose="02000000000000000000" pitchFamily="2" charset="0"/>
                <a:ea typeface="Calibri" panose="020F0502020204030204" pitchFamily="34" charset="0"/>
                <a:cs typeface="Times New Roman" panose="02020603050405020304" pitchFamily="18" charset="0"/>
              </a:rPr>
              <a:t> location with</a:t>
            </a:r>
            <a:r>
              <a:rPr lang="en-US" sz="2000" dirty="0">
                <a:effectLst/>
                <a:latin typeface="Ebrima" panose="02000000000000000000" pitchFamily="2" charset="0"/>
                <a:ea typeface="Calibri" panose="020F0502020204030204" pitchFamily="34" charset="0"/>
                <a:cs typeface="Times New Roman" panose="02020603050405020304" pitchFamily="18" charset="0"/>
              </a:rPr>
              <a:t> dedicated staff. They contact the patron pertaining to check out, such as blocking conditions. Utilize USPS tracking numbers. </a:t>
            </a:r>
          </a:p>
          <a:p>
            <a:pPr marL="0" marR="0" algn="just">
              <a:lnSpc>
                <a:spcPct val="107000"/>
              </a:lnSpc>
              <a:spcBef>
                <a:spcPts val="0"/>
              </a:spcBef>
              <a:spcAft>
                <a:spcPts val="0"/>
              </a:spcAft>
            </a:pP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b="1" dirty="0">
                <a:latin typeface="Ebrima" panose="02000000000000000000" pitchFamily="2" charset="0"/>
                <a:ea typeface="Calibri" panose="020F0502020204030204" pitchFamily="34" charset="0"/>
                <a:cs typeface="Times New Roman" panose="02020603050405020304" pitchFamily="18" charset="0"/>
              </a:rPr>
              <a:t>Postage:</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County department that picks up and meters our parcels. </a:t>
            </a:r>
          </a:p>
          <a:p>
            <a:pPr algn="just"/>
            <a:endParaRPr lang="en-US" dirty="0">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b="1" dirty="0">
                <a:latin typeface="Ebrima" panose="02000000000000000000" pitchFamily="2" charset="0"/>
                <a:ea typeface="Calibri" panose="020F0502020204030204" pitchFamily="34" charset="0"/>
                <a:cs typeface="Times New Roman" panose="02020603050405020304" pitchFamily="18" charset="0"/>
              </a:rPr>
              <a:t>Missing Parcels:</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Items set to Missing, Assigned Branch “Borrow By Mail,” new hold request placed at top of the queue.</a:t>
            </a: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24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6" y="1762297"/>
            <a:ext cx="4637326" cy="4414665"/>
          </a:xfrm>
        </p:spPr>
        <p:txBody>
          <a:bodyPr>
            <a:normAutofit/>
          </a:bodyPr>
          <a:lstStyle/>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Polaris Admin </a:t>
            </a:r>
            <a:r>
              <a:rPr lang="en-US" sz="2000" dirty="0">
                <a:effectLst/>
                <a:latin typeface="Calibri" panose="020F0502020204030204" pitchFamily="34" charset="0"/>
                <a:ea typeface="Calibri" panose="020F0502020204030204" pitchFamily="34" charset="0"/>
                <a:cs typeface="Times New Roman" panose="02020603050405020304" pitchFamily="18" charset="0"/>
              </a:rPr>
              <a:t>&gt; </a:t>
            </a:r>
          </a:p>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System</a:t>
            </a:r>
            <a:r>
              <a:rPr lang="en-US" sz="2000" dirty="0">
                <a:effectLst/>
                <a:latin typeface="Calibri" panose="020F0502020204030204" pitchFamily="34" charset="0"/>
                <a:ea typeface="Calibri" panose="020F0502020204030204" pitchFamily="34" charset="0"/>
                <a:cs typeface="Times New Roman" panose="02020603050405020304" pitchFamily="18" charset="0"/>
              </a:rPr>
              <a:t> &gt;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Parameters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&gt; </a:t>
            </a:r>
          </a:p>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Request</a:t>
            </a:r>
            <a:r>
              <a:rPr lang="en-US" sz="2000" dirty="0">
                <a:effectLst/>
                <a:latin typeface="Calibri" panose="020F0502020204030204" pitchFamily="34" charset="0"/>
                <a:ea typeface="Calibri" panose="020F0502020204030204" pitchFamily="34" charset="0"/>
                <a:cs typeface="Times New Roman" panose="02020603050405020304" pitchFamily="18" charset="0"/>
              </a:rPr>
              <a:t> &gt; </a:t>
            </a:r>
          </a:p>
          <a:p>
            <a:pPr algn="just"/>
            <a:r>
              <a:rPr lang="en-US" sz="2000" b="1" dirty="0">
                <a:effectLst/>
                <a:latin typeface="Calibri" panose="020F0502020204030204" pitchFamily="34" charset="0"/>
                <a:ea typeface="Calibri" panose="020F0502020204030204" pitchFamily="34" charset="0"/>
                <a:cs typeface="Times New Roman" panose="02020603050405020304" pitchFamily="18" charset="0"/>
              </a:rPr>
              <a:t>Borrow By Mail</a:t>
            </a:r>
          </a:p>
          <a:p>
            <a:pPr algn="just"/>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Select the Processing Centers / participating locations.</a:t>
            </a: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text, application&#10;&#10;Description automatically generated">
            <a:extLst>
              <a:ext uri="{FF2B5EF4-FFF2-40B4-BE49-F238E27FC236}">
                <a16:creationId xmlns:a16="http://schemas.microsoft.com/office/drawing/2014/main" id="{60E9B484-7B4B-3195-8DC0-227BA7717BA9}"/>
              </a:ext>
            </a:extLst>
          </p:cNvPr>
          <p:cNvPicPr>
            <a:picLocks noChangeAspect="1"/>
          </p:cNvPicPr>
          <p:nvPr/>
        </p:nvPicPr>
        <p:blipFill>
          <a:blip r:embed="rId3"/>
          <a:stretch>
            <a:fillRect/>
          </a:stretch>
        </p:blipFill>
        <p:spPr>
          <a:xfrm>
            <a:off x="5320145" y="1800891"/>
            <a:ext cx="5476520" cy="3903718"/>
          </a:xfrm>
          <a:prstGeom prst="rect">
            <a:avLst/>
          </a:prstGeom>
        </p:spPr>
      </p:pic>
    </p:spTree>
    <p:extLst>
      <p:ext uri="{BB962C8B-B14F-4D97-AF65-F5344CB8AC3E}">
        <p14:creationId xmlns:p14="http://schemas.microsoft.com/office/powerpoint/2010/main" val="200454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C041B07-2393-CAC7-740A-6EEA9FB52DF1}"/>
              </a:ext>
            </a:extLst>
          </p:cNvPr>
          <p:cNvPicPr>
            <a:picLocks noChangeAspect="1"/>
          </p:cNvPicPr>
          <p:nvPr/>
        </p:nvPicPr>
        <p:blipFill>
          <a:blip r:embed="rId3"/>
          <a:stretch>
            <a:fillRect/>
          </a:stretch>
        </p:blipFill>
        <p:spPr>
          <a:xfrm>
            <a:off x="5319610" y="1800891"/>
            <a:ext cx="5477055" cy="3903718"/>
          </a:xfrm>
          <a:prstGeom prst="rect">
            <a:avLst/>
          </a:prstGeom>
        </p:spPr>
      </p:pic>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6" y="1762297"/>
            <a:ext cx="4637326" cy="4414665"/>
          </a:xfrm>
        </p:spPr>
        <p:txBody>
          <a:bodyPr>
            <a:normAutofit/>
          </a:bodyPr>
          <a:lstStyle/>
          <a:p>
            <a:pPr marL="0" marR="0">
              <a:lnSpc>
                <a:spcPct val="107000"/>
              </a:lnSpc>
              <a:spcBef>
                <a:spcPts val="720"/>
              </a:spcBef>
              <a:spcAft>
                <a:spcPts val="72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Check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Enable Borrow By Mail</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720"/>
              </a:spcBef>
              <a:spcAft>
                <a:spcPts val="72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Our Processing Center is “Borrow By Mail.”</a:t>
            </a:r>
          </a:p>
          <a:p>
            <a:pPr marL="0" marR="0">
              <a:lnSpc>
                <a:spcPct val="107000"/>
              </a:lnSpc>
              <a:spcBef>
                <a:spcPts val="720"/>
              </a:spcBef>
              <a:spcAft>
                <a:spcPts val="72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PAC messages and notes enabled.</a:t>
            </a:r>
          </a:p>
          <a:p>
            <a:pPr marL="0" marR="0">
              <a:lnSpc>
                <a:spcPct val="107000"/>
              </a:lnSpc>
              <a:spcBef>
                <a:spcPts val="720"/>
              </a:spcBef>
              <a:spcAft>
                <a:spcPts val="72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We do not charge.</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An extra 10 days is given to loan period to allow for shipping and handling time.</a:t>
            </a: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45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CEB7849-11E5-646B-A677-944186D7D538}"/>
              </a:ext>
            </a:extLst>
          </p:cNvPr>
          <p:cNvPicPr>
            <a:picLocks noChangeAspect="1"/>
          </p:cNvPicPr>
          <p:nvPr/>
        </p:nvPicPr>
        <p:blipFill>
          <a:blip r:embed="rId3"/>
          <a:stretch>
            <a:fillRect/>
          </a:stretch>
        </p:blipFill>
        <p:spPr>
          <a:xfrm>
            <a:off x="5319821" y="1800890"/>
            <a:ext cx="5476844" cy="3903717"/>
          </a:xfrm>
          <a:prstGeom prst="rect">
            <a:avLst/>
          </a:prstGeom>
        </p:spPr>
      </p:pic>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6" y="1762297"/>
            <a:ext cx="4637326" cy="4414665"/>
          </a:xfrm>
        </p:spPr>
        <p:txBody>
          <a:bodyPr>
            <a:normAutofit/>
          </a:bodyPr>
          <a:lstStyle/>
          <a:p>
            <a:pPr marL="0" marR="0">
              <a:lnSpc>
                <a:spcPct val="107000"/>
              </a:lnSpc>
              <a:spcBef>
                <a:spcPts val="720"/>
              </a:spcBef>
              <a:spcAft>
                <a:spcPts val="72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Select the permitted Patron Codes and applicable charge.</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Select the permitted Material Types. This can be further configured in the Item Record using the “Do Not Mail to Patron” checkbox. </a:t>
            </a: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616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7CCB64B8-71B7-0BF7-F8DA-657B215B0AC8}"/>
              </a:ext>
            </a:extLst>
          </p:cNvPr>
          <p:cNvPicPr>
            <a:picLocks noChangeAspect="1"/>
          </p:cNvPicPr>
          <p:nvPr/>
        </p:nvPicPr>
        <p:blipFill>
          <a:blip r:embed="rId3"/>
          <a:stretch>
            <a:fillRect/>
          </a:stretch>
        </p:blipFill>
        <p:spPr>
          <a:xfrm>
            <a:off x="5319822" y="1800890"/>
            <a:ext cx="5476844" cy="3903717"/>
          </a:xfrm>
          <a:prstGeom prst="rect">
            <a:avLst/>
          </a:prstGeom>
        </p:spPr>
      </p:pic>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6" y="1762297"/>
            <a:ext cx="4637326" cy="4414665"/>
          </a:xfrm>
        </p:spPr>
        <p:txBody>
          <a:bodyPr>
            <a:normAutofit/>
          </a:bodyPr>
          <a:lstStyle/>
          <a:p>
            <a:pPr marL="0">
              <a:lnSpc>
                <a:spcPct val="107000"/>
              </a:lnSpc>
              <a:spcBef>
                <a:spcPts val="720"/>
              </a:spcBef>
              <a:spcAft>
                <a:spcPts val="72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Select the Return Address .</a:t>
            </a: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marR="0">
              <a:lnSpc>
                <a:spcPct val="107000"/>
              </a:lnSpc>
              <a:spcBef>
                <a:spcPts val="720"/>
              </a:spcBef>
              <a:spcAft>
                <a:spcPts val="720"/>
              </a:spcAft>
            </a:pP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395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85000" lnSpcReduction="20000"/>
          </a:bodyPr>
          <a:lstStyle/>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--CONVERT TO BORROW BY MAIL HOLD REQUESTS (CREATED in BIBLIOCOMMONS)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UPDATE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20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SysHoldRequests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BorrowByMailRequest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'1'</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 --CHECKS “BORROW BY MAIL” BOX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StaffDisplayNotes</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'Request is for Borrow by Mail.'</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PACDisplayNotes</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'Request is for Borrow by Mail.'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effectLst/>
                <a:latin typeface="Consolas" panose="020B0609020204030204" pitchFamily="49" charset="0"/>
                <a:ea typeface="Calibri" panose="020F0502020204030204" pitchFamily="34" charset="0"/>
                <a:cs typeface="Consolas" panose="020B0609020204030204" pitchFamily="49"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err="1">
                <a:effectLst/>
                <a:latin typeface="Consolas" panose="020B0609020204030204" pitchFamily="49" charset="0"/>
                <a:ea typeface="Calibri" panose="020F0502020204030204" pitchFamily="34" charset="0"/>
                <a:cs typeface="Consolas" panose="020B0609020204030204" pitchFamily="49" charset="0"/>
              </a:rPr>
              <a:t>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'45'</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OR</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err="1">
                <a:effectLst/>
                <a:latin typeface="Consolas" panose="020B0609020204030204" pitchFamily="49" charset="0"/>
                <a:ea typeface="Calibri" panose="020F0502020204030204" pitchFamily="34" charset="0"/>
                <a:cs typeface="Consolas" panose="020B0609020204030204" pitchFamily="49" charset="0"/>
              </a:rPr>
              <a:t>NewPickupBranchID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'45'</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p>
          <a:p>
            <a:pPr marL="0" marR="0" indent="0">
              <a:lnSpc>
                <a:spcPct val="107000"/>
              </a:lnSpc>
              <a:spcBef>
                <a:spcPts val="0"/>
              </a:spcBef>
              <a:spcAft>
                <a:spcPts val="0"/>
              </a:spcAft>
              <a:buNone/>
            </a:pP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--BORROW BY MAIL ORGANIZATION ID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BorrowByMailRequest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'0'</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2000" dirty="0">
                <a:solidFill>
                  <a:srgbClr val="008000"/>
                </a:solidFill>
                <a:latin typeface="Consolas" panose="020B0609020204030204" pitchFamily="49" charset="0"/>
                <a:ea typeface="Calibri" panose="020F0502020204030204" pitchFamily="34" charset="0"/>
                <a:cs typeface="Consolas" panose="020B0609020204030204" pitchFamily="49" charset="0"/>
              </a:rPr>
              <a:t>--</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IF “BORROW BY MAIL” BOX IS UNCHECKED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US" sz="2000" dirty="0" err="1">
                <a:effectLst/>
                <a:latin typeface="Consolas" panose="020B0609020204030204" pitchFamily="49" charset="0"/>
                <a:ea typeface="Calibri" panose="020F0502020204030204" pitchFamily="34" charset="0"/>
                <a:cs typeface="Consolas" panose="020B0609020204030204" pitchFamily="49" charset="0"/>
              </a:rPr>
              <a:t>SysHoldStatusID</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&lt;&gt;</a:t>
            </a:r>
            <a:r>
              <a:rPr lang="en-US" sz="2000" dirty="0">
                <a:effectLst/>
                <a:latin typeface="Consolas" panose="020B0609020204030204" pitchFamily="49" charset="0"/>
                <a:ea typeface="Calibri" panose="020F0502020204030204" pitchFamily="34" charset="0"/>
                <a:cs typeface="Consolas" panose="020B0609020204030204" pitchFamily="49" charset="0"/>
              </a:rPr>
              <a:t> </a:t>
            </a:r>
            <a:r>
              <a:rPr lang="en-US" sz="20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'17'</a:t>
            </a:r>
            <a:r>
              <a:rPr lang="en-US" sz="20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--OMITS “OUT” STATUS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94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UPDATE | BORROW BY MAIL</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Autofit/>
          </a:bodyPr>
          <a:lstStyle/>
          <a:p>
            <a:pPr marL="0" indent="0">
              <a:lnSpc>
                <a:spcPct val="107000"/>
              </a:lnSpc>
              <a:spcBef>
                <a:spcPts val="0"/>
              </a:spcBef>
              <a:buNone/>
            </a:pPr>
            <a:r>
              <a:rPr lang="en-US" sz="17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--CONVERT TO REGULAR HOLD IF CHANGED FROM BORROW BY MAIL TO LIBRARY LOCATION</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7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 </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700" dirty="0">
                <a:solidFill>
                  <a:srgbClr val="FF00FF"/>
                </a:solidFill>
                <a:latin typeface="Consolas" panose="020B0609020204030204" pitchFamily="49" charset="0"/>
              </a:rPr>
              <a:t>UPDATE</a:t>
            </a:r>
            <a:endParaRPr lang="en-US" sz="1700" dirty="0">
              <a:solidFill>
                <a:prstClr val="black"/>
              </a:solidFill>
              <a:latin typeface="Consolas" panose="020B0609020204030204" pitchFamily="49" charset="0"/>
            </a:endParaRPr>
          </a:p>
          <a:p>
            <a:pPr marL="0" indent="0">
              <a:buNone/>
            </a:pPr>
            <a:r>
              <a:rPr lang="en-US" sz="1700" dirty="0" err="1">
                <a:solidFill>
                  <a:prstClr val="black"/>
                </a:solidFill>
                <a:latin typeface="Consolas" panose="020B0609020204030204" pitchFamily="49" charset="0"/>
              </a:rPr>
              <a:t>Polaris</a:t>
            </a:r>
            <a:r>
              <a:rPr lang="en-US" sz="1700" dirty="0" err="1">
                <a:solidFill>
                  <a:srgbClr val="808080"/>
                </a:solidFill>
                <a:latin typeface="Consolas" panose="020B0609020204030204" pitchFamily="49" charset="0"/>
              </a:rPr>
              <a:t>.</a:t>
            </a:r>
            <a:r>
              <a:rPr lang="en-US" sz="1700" dirty="0" err="1">
                <a:solidFill>
                  <a:prstClr val="black"/>
                </a:solidFill>
                <a:latin typeface="Consolas" panose="020B0609020204030204" pitchFamily="49" charset="0"/>
              </a:rPr>
              <a:t>Polaris</a:t>
            </a:r>
            <a:r>
              <a:rPr lang="en-US" sz="1700" dirty="0" err="1">
                <a:solidFill>
                  <a:srgbClr val="808080"/>
                </a:solidFill>
                <a:latin typeface="Consolas" panose="020B0609020204030204" pitchFamily="49" charset="0"/>
              </a:rPr>
              <a:t>.</a:t>
            </a:r>
            <a:r>
              <a:rPr lang="en-US" sz="1700" dirty="0" err="1">
                <a:solidFill>
                  <a:prstClr val="black"/>
                </a:solidFill>
                <a:latin typeface="Consolas" panose="020B0609020204030204" pitchFamily="49" charset="0"/>
              </a:rPr>
              <a:t>SysHoldRequests</a:t>
            </a:r>
            <a:endParaRPr lang="en-US" sz="1700" dirty="0">
              <a:solidFill>
                <a:prstClr val="black"/>
              </a:solidFill>
              <a:latin typeface="Consolas" panose="020B0609020204030204" pitchFamily="49" charset="0"/>
            </a:endParaRPr>
          </a:p>
          <a:p>
            <a:pPr marL="0" indent="0">
              <a:buNone/>
            </a:pPr>
            <a:r>
              <a:rPr lang="en-US" sz="1700" dirty="0">
                <a:solidFill>
                  <a:srgbClr val="0000FF"/>
                </a:solidFill>
                <a:latin typeface="Consolas" panose="020B0609020204030204" pitchFamily="49" charset="0"/>
              </a:rPr>
              <a:t>SET</a:t>
            </a:r>
            <a:endParaRPr lang="en-US" sz="1700" dirty="0">
              <a:solidFill>
                <a:prstClr val="black"/>
              </a:solidFill>
              <a:latin typeface="Consolas" panose="020B0609020204030204" pitchFamily="49" charset="0"/>
            </a:endParaRPr>
          </a:p>
          <a:p>
            <a:pPr marL="0" indent="0">
              <a:buNone/>
            </a:pPr>
            <a:r>
              <a:rPr lang="en-US" sz="1700" dirty="0" err="1">
                <a:solidFill>
                  <a:prstClr val="black"/>
                </a:solidFill>
                <a:latin typeface="Consolas" panose="020B0609020204030204" pitchFamily="49" charset="0"/>
              </a:rPr>
              <a:t>BorrowByMailRequest</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a:t>
            </a:r>
            <a:r>
              <a:rPr lang="en-US" sz="1700" dirty="0">
                <a:solidFill>
                  <a:prstClr val="black"/>
                </a:solidFill>
                <a:latin typeface="Consolas" panose="020B0609020204030204" pitchFamily="49" charset="0"/>
              </a:rPr>
              <a:t> </a:t>
            </a:r>
            <a:r>
              <a:rPr lang="en-US" sz="1700" dirty="0">
                <a:solidFill>
                  <a:srgbClr val="FF0000"/>
                </a:solidFill>
                <a:latin typeface="Consolas" panose="020B0609020204030204" pitchFamily="49" charset="0"/>
              </a:rPr>
              <a:t>'0'</a:t>
            </a:r>
            <a:r>
              <a:rPr lang="en-US" sz="1700" dirty="0">
                <a:solidFill>
                  <a:srgbClr val="808080"/>
                </a:solidFill>
                <a:latin typeface="Consolas" panose="020B0609020204030204" pitchFamily="49" charset="0"/>
              </a:rPr>
              <a:t>, </a:t>
            </a:r>
            <a:r>
              <a:rPr lang="en-US" sz="18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--UNCHECKS “BORROW BY MAIL” BOX</a:t>
            </a:r>
            <a:endParaRPr lang="en-US" sz="1700" dirty="0">
              <a:solidFill>
                <a:prstClr val="black"/>
              </a:solidFill>
              <a:latin typeface="Consolas" panose="020B0609020204030204" pitchFamily="49" charset="0"/>
            </a:endParaRPr>
          </a:p>
          <a:p>
            <a:pPr marL="0" indent="0">
              <a:buNone/>
            </a:pPr>
            <a:r>
              <a:rPr lang="en-US" sz="1700" dirty="0" err="1">
                <a:solidFill>
                  <a:prstClr val="black"/>
                </a:solidFill>
                <a:latin typeface="Consolas" panose="020B0609020204030204" pitchFamily="49" charset="0"/>
              </a:rPr>
              <a:t>StaffDisplayNotes</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NULL, </a:t>
            </a:r>
            <a:r>
              <a:rPr lang="en-US" sz="18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--REMOVES NOTE</a:t>
            </a:r>
            <a:endParaRPr lang="en-US" sz="1700" dirty="0">
              <a:solidFill>
                <a:prstClr val="black"/>
              </a:solidFill>
              <a:latin typeface="Consolas" panose="020B0609020204030204" pitchFamily="49" charset="0"/>
            </a:endParaRPr>
          </a:p>
          <a:p>
            <a:pPr marL="0" indent="0">
              <a:buNone/>
            </a:pPr>
            <a:r>
              <a:rPr lang="en-US" sz="1700" dirty="0" err="1">
                <a:solidFill>
                  <a:prstClr val="black"/>
                </a:solidFill>
                <a:latin typeface="Consolas" panose="020B0609020204030204" pitchFamily="49" charset="0"/>
              </a:rPr>
              <a:t>PACDisplayNotes</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NULL </a:t>
            </a:r>
            <a:r>
              <a:rPr lang="en-US" sz="16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--REMOVES NOTE</a:t>
            </a:r>
            <a:endParaRPr lang="en-US" sz="1700" dirty="0">
              <a:solidFill>
                <a:prstClr val="black"/>
              </a:solidFill>
              <a:latin typeface="Consolas" panose="020B0609020204030204" pitchFamily="49" charset="0"/>
            </a:endParaRPr>
          </a:p>
          <a:p>
            <a:pPr marL="0" indent="0">
              <a:buNone/>
            </a:pPr>
            <a:r>
              <a:rPr lang="en-US" sz="1700" dirty="0">
                <a:solidFill>
                  <a:srgbClr val="0000FF"/>
                </a:solidFill>
                <a:latin typeface="Consolas" panose="020B0609020204030204" pitchFamily="49" charset="0"/>
              </a:rPr>
              <a:t>WHERE</a:t>
            </a:r>
            <a:endParaRPr lang="en-US" sz="1700" dirty="0">
              <a:solidFill>
                <a:prstClr val="black"/>
              </a:solidFill>
              <a:latin typeface="Consolas" panose="020B0609020204030204" pitchFamily="49" charset="0"/>
            </a:endParaRPr>
          </a:p>
          <a:p>
            <a:pPr marL="0" indent="0">
              <a:buNone/>
            </a:pPr>
            <a:r>
              <a:rPr lang="en-US" sz="1700" dirty="0">
                <a:solidFill>
                  <a:srgbClr val="808080"/>
                </a:solidFill>
                <a:latin typeface="Consolas" panose="020B0609020204030204" pitchFamily="49" charset="0"/>
              </a:rPr>
              <a:t>(</a:t>
            </a:r>
            <a:r>
              <a:rPr lang="en-US" sz="1700" dirty="0" err="1">
                <a:solidFill>
                  <a:prstClr val="black"/>
                </a:solidFill>
                <a:latin typeface="Consolas" panose="020B0609020204030204" pitchFamily="49" charset="0"/>
              </a:rPr>
              <a:t>PickupBranchID</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&lt;&gt;</a:t>
            </a:r>
            <a:r>
              <a:rPr lang="en-US" sz="1700" dirty="0">
                <a:solidFill>
                  <a:prstClr val="black"/>
                </a:solidFill>
                <a:latin typeface="Consolas" panose="020B0609020204030204" pitchFamily="49" charset="0"/>
              </a:rPr>
              <a:t> </a:t>
            </a:r>
            <a:r>
              <a:rPr lang="en-US" sz="1700" dirty="0">
                <a:solidFill>
                  <a:srgbClr val="FF0000"/>
                </a:solidFill>
                <a:latin typeface="Consolas" panose="020B0609020204030204" pitchFamily="49" charset="0"/>
              </a:rPr>
              <a:t>'45'</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OR</a:t>
            </a:r>
            <a:r>
              <a:rPr lang="en-US" sz="1700" dirty="0">
                <a:solidFill>
                  <a:prstClr val="black"/>
                </a:solidFill>
                <a:latin typeface="Consolas" panose="020B0609020204030204" pitchFamily="49" charset="0"/>
              </a:rPr>
              <a:t> </a:t>
            </a:r>
            <a:r>
              <a:rPr lang="en-US" sz="1700" dirty="0" err="1">
                <a:solidFill>
                  <a:prstClr val="black"/>
                </a:solidFill>
                <a:latin typeface="Consolas" panose="020B0609020204030204" pitchFamily="49" charset="0"/>
              </a:rPr>
              <a:t>NewPickupBranchID</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&lt;&gt;</a:t>
            </a:r>
            <a:r>
              <a:rPr lang="en-US" sz="1700" dirty="0">
                <a:solidFill>
                  <a:prstClr val="black"/>
                </a:solidFill>
                <a:latin typeface="Consolas" panose="020B0609020204030204" pitchFamily="49" charset="0"/>
              </a:rPr>
              <a:t> </a:t>
            </a:r>
            <a:r>
              <a:rPr lang="en-US" sz="1700" dirty="0">
                <a:solidFill>
                  <a:srgbClr val="FF0000"/>
                </a:solidFill>
                <a:latin typeface="Consolas" panose="020B0609020204030204" pitchFamily="49" charset="0"/>
              </a:rPr>
              <a:t>'45'</a:t>
            </a:r>
            <a:r>
              <a:rPr lang="en-US" sz="1700" dirty="0">
                <a:solidFill>
                  <a:srgbClr val="808080"/>
                </a:solidFill>
                <a:latin typeface="Consolas" panose="020B0609020204030204" pitchFamily="49" charset="0"/>
              </a:rPr>
              <a:t>)</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AND </a:t>
            </a:r>
            <a:r>
              <a:rPr lang="en-US" sz="16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--BORROW BY MAIL LOCATION</a:t>
            </a:r>
            <a:endParaRPr lang="en-US" sz="1700" dirty="0">
              <a:solidFill>
                <a:prstClr val="black"/>
              </a:solidFill>
              <a:latin typeface="Consolas" panose="020B0609020204030204" pitchFamily="49" charset="0"/>
            </a:endParaRPr>
          </a:p>
          <a:p>
            <a:pPr marL="0" indent="0">
              <a:buNone/>
            </a:pPr>
            <a:r>
              <a:rPr lang="en-US" sz="1700" dirty="0" err="1">
                <a:solidFill>
                  <a:prstClr val="black"/>
                </a:solidFill>
                <a:latin typeface="Consolas" panose="020B0609020204030204" pitchFamily="49" charset="0"/>
              </a:rPr>
              <a:t>BorrowByMailRequest</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a:t>
            </a:r>
            <a:r>
              <a:rPr lang="en-US" sz="1700" dirty="0">
                <a:solidFill>
                  <a:prstClr val="black"/>
                </a:solidFill>
                <a:latin typeface="Consolas" panose="020B0609020204030204" pitchFamily="49" charset="0"/>
              </a:rPr>
              <a:t> </a:t>
            </a:r>
            <a:r>
              <a:rPr lang="en-US" sz="1700" dirty="0">
                <a:solidFill>
                  <a:srgbClr val="FF0000"/>
                </a:solidFill>
                <a:latin typeface="Consolas" panose="020B0609020204030204" pitchFamily="49" charset="0"/>
              </a:rPr>
              <a:t>'1'</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AND </a:t>
            </a:r>
            <a:r>
              <a:rPr lang="en-US" sz="18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--IF “BORROW BY MAIL” BOX IS CHECKED</a:t>
            </a:r>
            <a:endParaRPr lang="en-US" sz="1700" dirty="0">
              <a:solidFill>
                <a:prstClr val="black"/>
              </a:solidFill>
              <a:latin typeface="Consolas" panose="020B0609020204030204" pitchFamily="49" charset="0"/>
            </a:endParaRPr>
          </a:p>
          <a:p>
            <a:pPr marL="0" indent="0">
              <a:buNone/>
            </a:pPr>
            <a:r>
              <a:rPr lang="en-US" sz="1700" dirty="0" err="1">
                <a:solidFill>
                  <a:prstClr val="black"/>
                </a:solidFill>
                <a:latin typeface="Consolas" panose="020B0609020204030204" pitchFamily="49" charset="0"/>
              </a:rPr>
              <a:t>SysHoldStatusID</a:t>
            </a:r>
            <a:r>
              <a:rPr lang="en-US" sz="1700" dirty="0">
                <a:solidFill>
                  <a:prstClr val="black"/>
                </a:solidFill>
                <a:latin typeface="Consolas" panose="020B0609020204030204" pitchFamily="49" charset="0"/>
              </a:rPr>
              <a:t> </a:t>
            </a:r>
            <a:r>
              <a:rPr lang="en-US" sz="1700" dirty="0">
                <a:solidFill>
                  <a:srgbClr val="808080"/>
                </a:solidFill>
                <a:latin typeface="Consolas" panose="020B0609020204030204" pitchFamily="49" charset="0"/>
              </a:rPr>
              <a:t>&lt;&gt;</a:t>
            </a:r>
            <a:r>
              <a:rPr lang="en-US" sz="1700" dirty="0">
                <a:solidFill>
                  <a:prstClr val="black"/>
                </a:solidFill>
                <a:latin typeface="Consolas" panose="020B0609020204030204" pitchFamily="49" charset="0"/>
              </a:rPr>
              <a:t> </a:t>
            </a:r>
            <a:r>
              <a:rPr lang="en-US" sz="1700" dirty="0">
                <a:solidFill>
                  <a:srgbClr val="FF0000"/>
                </a:solidFill>
                <a:latin typeface="Consolas" panose="020B0609020204030204" pitchFamily="49" charset="0"/>
              </a:rPr>
              <a:t>'17' </a:t>
            </a:r>
            <a:r>
              <a:rPr lang="en-US" sz="18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--OMITS “OUT” STATUS</a:t>
            </a:r>
            <a:endParaRPr lang="en-US" sz="1700"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2464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BORROW BY MAIL STATS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Autofit/>
          </a:bodyPr>
          <a:lstStyle/>
          <a:p>
            <a:pPr marL="0" marR="0" indent="0">
              <a:spcBef>
                <a:spcPts val="0"/>
              </a:spcBef>
              <a:spcAft>
                <a:spcPts val="0"/>
              </a:spcAft>
              <a:buNone/>
            </a:pPr>
            <a:r>
              <a:rPr lang="en-US" sz="1800"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--CHECK OUTS +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SELECT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COUNT</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ItemRecordHistoryID</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"CKO ITEMS"</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COUNT</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DISTINCT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PatronID</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"CKO PATRONS"</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FF00FF"/>
                </a:solidFill>
                <a:effectLst/>
                <a:latin typeface="Consolas" panose="020B0609020204030204" pitchFamily="49" charset="0"/>
                <a:ea typeface="Calibri" panose="020F0502020204030204" pitchFamily="34" charset="0"/>
                <a:cs typeface="Consolas" panose="020B0609020204030204" pitchFamily="49" charset="0"/>
              </a:rPr>
              <a:t>SUM</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ird</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Price</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AS</a:t>
            </a:r>
            <a:r>
              <a:rPr lang="en-US" sz="1800" dirty="0">
                <a:effectLst/>
                <a:latin typeface="Consolas" panose="020B0609020204030204" pitchFamily="49" charset="0"/>
                <a:ea typeface="Calibri" panose="020F0502020204030204" pitchFamily="34" charset="0"/>
                <a:cs typeface="Consolas" panose="020B0609020204030204" pitchFamily="49" charset="0"/>
              </a:rPr>
              <a:t> "TOTAL VALUE"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FROM</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ItemRecordHistory</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NOLOCK</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JOIN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Polaris</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ItemRecordDetails</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ird</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NOLOCK</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ON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ird</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ItemRecordID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ItemRecordID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onsolas" panose="020B0609020204030204" pitchFamily="49" charset="0"/>
                <a:ea typeface="Calibri" panose="020F0502020204030204" pitchFamily="34" charset="0"/>
                <a:cs typeface="Consolas" panose="020B0609020204030204" pitchFamily="49"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WHERE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ActionTakenID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IN</a:t>
            </a:r>
            <a:r>
              <a:rPr lang="en-US" sz="1800" dirty="0">
                <a:solidFill>
                  <a:srgbClr val="0000FF"/>
                </a:solidFill>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45</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 </a:t>
            </a:r>
            <a:r>
              <a:rPr lang="en-US" sz="1800" cap="all" dirty="0">
                <a:solidFill>
                  <a:srgbClr val="008000"/>
                </a:solidFill>
                <a:effectLst/>
                <a:latin typeface="Consolas" panose="020B0609020204030204" pitchFamily="49" charset="0"/>
                <a:ea typeface="Calibri" panose="020F0502020204030204" pitchFamily="34" charset="0"/>
                <a:cs typeface="Consolas" panose="020B0609020204030204" pitchFamily="49" charset="0"/>
              </a:rPr>
              <a:t>--BULK CHECK OUT ACTION ID</a:t>
            </a:r>
            <a:endParaRPr lang="en-US" sz="1800" cap="small"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err="1">
                <a:effectLst/>
                <a:latin typeface="Consolas" panose="020B0609020204030204" pitchFamily="49" charset="0"/>
                <a:ea typeface="Calibri" panose="020F0502020204030204" pitchFamily="34" charset="0"/>
                <a:cs typeface="Consolas" panose="020B0609020204030204" pitchFamily="49" charset="0"/>
              </a:rPr>
              <a:t>irh</a:t>
            </a:r>
            <a:r>
              <a:rPr lang="en-US" sz="1800" dirty="0" err="1">
                <a:solidFill>
                  <a:srgbClr val="808080"/>
                </a:solidFill>
                <a:effectLst/>
                <a:latin typeface="Consolas" panose="020B0609020204030204" pitchFamily="49" charset="0"/>
                <a:ea typeface="Calibri" panose="020F0502020204030204" pitchFamily="34" charset="0"/>
                <a:cs typeface="Consolas" panose="020B0609020204030204" pitchFamily="49" charset="0"/>
              </a:rPr>
              <a:t>.</a:t>
            </a:r>
            <a:r>
              <a:rPr lang="en-US" sz="1800" dirty="0" err="1">
                <a:effectLst/>
                <a:latin typeface="Consolas" panose="020B0609020204030204" pitchFamily="49" charset="0"/>
                <a:ea typeface="Calibri" panose="020F0502020204030204" pitchFamily="34" charset="0"/>
                <a:cs typeface="Consolas" panose="020B0609020204030204" pitchFamily="49" charset="0"/>
              </a:rPr>
              <a:t>TransactionDate</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BETWEEN</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'2024-01-01 00:00:00'</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808080"/>
                </a:solidFill>
                <a:effectLst/>
                <a:latin typeface="Consolas" panose="020B0609020204030204" pitchFamily="49" charset="0"/>
                <a:ea typeface="Calibri" panose="020F0502020204030204" pitchFamily="34" charset="0"/>
                <a:cs typeface="Consolas" panose="020B0609020204030204" pitchFamily="49" charset="0"/>
              </a:rPr>
              <a:t>AND</a:t>
            </a:r>
            <a:r>
              <a:rPr lang="en-US" sz="1800" dirty="0">
                <a:effectLst/>
                <a:latin typeface="Consolas" panose="020B0609020204030204" pitchFamily="49" charset="0"/>
                <a:ea typeface="Calibri" panose="020F0502020204030204" pitchFamily="34" charset="0"/>
                <a:cs typeface="Consolas" panose="020B0609020204030204" pitchFamily="49" charset="0"/>
              </a:rPr>
              <a:t> </a:t>
            </a:r>
            <a:r>
              <a:rPr lang="en-US" sz="1800" dirty="0">
                <a:solidFill>
                  <a:srgbClr val="FF0000"/>
                </a:solidFill>
                <a:effectLst/>
                <a:latin typeface="Consolas" panose="020B0609020204030204" pitchFamily="49" charset="0"/>
                <a:ea typeface="Calibri" panose="020F0502020204030204" pitchFamily="34" charset="0"/>
                <a:cs typeface="Consolas" panose="020B0609020204030204" pitchFamily="49" charset="0"/>
              </a:rPr>
              <a:t>'2024-01-31 23:59:59'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9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HEAT MAPS</a:t>
            </a:r>
          </a:p>
        </p:txBody>
      </p:sp>
    </p:spTree>
    <p:extLst>
      <p:ext uri="{BB962C8B-B14F-4D97-AF65-F5344CB8AC3E}">
        <p14:creationId xmlns:p14="http://schemas.microsoft.com/office/powerpoint/2010/main" val="26426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HOLD REQUESTS</a:t>
            </a:r>
          </a:p>
        </p:txBody>
      </p:sp>
    </p:spTree>
    <p:extLst>
      <p:ext uri="{BB962C8B-B14F-4D97-AF65-F5344CB8AC3E}">
        <p14:creationId xmlns:p14="http://schemas.microsoft.com/office/powerpoint/2010/main" val="140739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CIRCULATION HEAT MAP (PART 1)</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solidFill>
                  <a:srgbClr val="008000"/>
                </a:solidFill>
                <a:latin typeface="Consolas" panose="020B0609020204030204" pitchFamily="49" charset="0"/>
              </a:rPr>
              <a:t>--CIRC MAP OF TOTAL CIRCULATION PER COUNTY POSTAL CODE</a:t>
            </a:r>
            <a:endParaRPr lang="en-US" sz="1800" dirty="0">
              <a:solidFill>
                <a:prstClr val="black"/>
              </a:solidFill>
              <a:latin typeface="Consolas" panose="020B0609020204030204" pitchFamily="49" charset="0"/>
            </a:endParaRPr>
          </a:p>
          <a:p>
            <a:pPr marL="0" indent="0">
              <a:buNone/>
            </a:pPr>
            <a:r>
              <a:rPr lang="en-US" sz="1800" dirty="0">
                <a:solidFill>
                  <a:srgbClr val="008000"/>
                </a:solidFill>
                <a:latin typeface="Consolas" panose="020B0609020204030204" pitchFamily="49" charset="0"/>
              </a:rPr>
              <a:t>--COPY RESULTS TO EXCEL, CONVERT TO MAP</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SELECT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DISTINCT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irh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ItemRecordHistoryID</a:t>
            </a:r>
            <a:r>
              <a:rPr lang="en-US" sz="1800" dirty="0">
                <a:solidFill>
                  <a:srgbClr val="808080"/>
                </a:solidFill>
                <a:latin typeface="Consolas" panose="020B0609020204030204" pitchFamily="49" charset="0"/>
              </a:rPr>
              <a:t>)</a:t>
            </a:r>
          </a:p>
        </p:txBody>
      </p:sp>
    </p:spTree>
    <p:extLst>
      <p:ext uri="{BB962C8B-B14F-4D97-AF65-F5344CB8AC3E}">
        <p14:creationId xmlns:p14="http://schemas.microsoft.com/office/powerpoint/2010/main" val="286996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CIRCULATION HEAT MAP (PART 2)</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85000" lnSpcReduction="20000"/>
          </a:bodyPr>
          <a:lstStyle/>
          <a:p>
            <a:pPr marL="0" indent="0">
              <a:buNone/>
            </a:pPr>
            <a:r>
              <a:rPr lang="en-US" sz="1800" dirty="0">
                <a:solidFill>
                  <a:srgbClr val="0000FF"/>
                </a:solidFill>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Patrons</a:t>
            </a:r>
            <a:r>
              <a:rPr lang="en-US" sz="1800" dirty="0">
                <a:solidFill>
                  <a:prstClr val="black"/>
                </a:solidFill>
                <a:latin typeface="Consolas" panose="020B0609020204030204" pitchFamily="49" charset="0"/>
              </a:rPr>
              <a:t> 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fr-FR" sz="1800" dirty="0">
                <a:solidFill>
                  <a:srgbClr val="808080"/>
                </a:solidFill>
                <a:latin typeface="Consolas" panose="020B0609020204030204" pitchFamily="49" charset="0"/>
              </a:rPr>
              <a:t>JOIN</a:t>
            </a:r>
            <a:r>
              <a:rPr lang="fr-FR" sz="1800" dirty="0">
                <a:solidFill>
                  <a:prstClr val="black"/>
                </a:solidFill>
                <a:latin typeface="Consolas" panose="020B0609020204030204" pitchFamily="49" charset="0"/>
              </a:rPr>
              <a:t> </a:t>
            </a:r>
            <a:r>
              <a:rPr lang="fr-FR" sz="1800" dirty="0" err="1">
                <a:solidFill>
                  <a:prstClr val="black"/>
                </a:solidFill>
                <a:latin typeface="Consolas" panose="020B0609020204030204" pitchFamily="49" charset="0"/>
              </a:rPr>
              <a:t>Polaris</a:t>
            </a:r>
            <a:r>
              <a:rPr lang="fr-FR" sz="1800" dirty="0" err="1">
                <a:solidFill>
                  <a:srgbClr val="808080"/>
                </a:solidFill>
                <a:latin typeface="Consolas" panose="020B0609020204030204" pitchFamily="49" charset="0"/>
              </a:rPr>
              <a:t>.</a:t>
            </a:r>
            <a:r>
              <a:rPr lang="fr-FR" sz="1800" dirty="0" err="1">
                <a:solidFill>
                  <a:prstClr val="black"/>
                </a:solidFill>
                <a:latin typeface="Consolas" panose="020B0609020204030204" pitchFamily="49" charset="0"/>
              </a:rPr>
              <a:t>Polaris</a:t>
            </a:r>
            <a:r>
              <a:rPr lang="fr-FR" sz="1800" dirty="0" err="1">
                <a:solidFill>
                  <a:srgbClr val="808080"/>
                </a:solidFill>
                <a:latin typeface="Consolas" panose="020B0609020204030204" pitchFamily="49" charset="0"/>
              </a:rPr>
              <a:t>.</a:t>
            </a:r>
            <a:r>
              <a:rPr lang="fr-FR" sz="1800" dirty="0" err="1">
                <a:solidFill>
                  <a:prstClr val="black"/>
                </a:solidFill>
                <a:latin typeface="Consolas" panose="020B0609020204030204" pitchFamily="49" charset="0"/>
              </a:rPr>
              <a:t>PatronRegistration</a:t>
            </a:r>
            <a:r>
              <a:rPr lang="fr-FR" sz="1800" dirty="0">
                <a:solidFill>
                  <a:prstClr val="black"/>
                </a:solidFill>
                <a:latin typeface="Consolas" panose="020B0609020204030204" pitchFamily="49" charset="0"/>
              </a:rPr>
              <a:t> </a:t>
            </a:r>
            <a:r>
              <a:rPr lang="fr-FR" sz="1800" dirty="0" err="1">
                <a:solidFill>
                  <a:prstClr val="black"/>
                </a:solidFill>
                <a:latin typeface="Consolas" panose="020B0609020204030204" pitchFamily="49" charset="0"/>
              </a:rPr>
              <a:t>pr</a:t>
            </a:r>
            <a:r>
              <a:rPr lang="fr-FR" sz="1800" dirty="0">
                <a:solidFill>
                  <a:srgbClr val="0000FF"/>
                </a:solidFill>
                <a:latin typeface="Consolas" panose="020B0609020204030204" pitchFamily="49" charset="0"/>
              </a:rPr>
              <a:t> </a:t>
            </a:r>
            <a:r>
              <a:rPr lang="fr-FR" sz="1800" dirty="0">
                <a:solidFill>
                  <a:srgbClr val="808080"/>
                </a:solidFill>
                <a:latin typeface="Consolas" panose="020B0609020204030204" pitchFamily="49" charset="0"/>
              </a:rPr>
              <a:t>(</a:t>
            </a:r>
            <a:r>
              <a:rPr lang="fr-FR" sz="1800" dirty="0">
                <a:solidFill>
                  <a:srgbClr val="0000FF"/>
                </a:solidFill>
                <a:latin typeface="Consolas" panose="020B0609020204030204" pitchFamily="49" charset="0"/>
              </a:rPr>
              <a:t>NOLOCK</a:t>
            </a:r>
            <a:r>
              <a:rPr lang="fr-FR" sz="1800" dirty="0">
                <a:solidFill>
                  <a:srgbClr val="808080"/>
                </a:solidFill>
                <a:latin typeface="Consolas" panose="020B0609020204030204" pitchFamily="49" charset="0"/>
              </a:rPr>
              <a:t>)</a:t>
            </a:r>
            <a:endParaRPr lang="fr-FR"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PatronAddresses</a:t>
            </a:r>
            <a:r>
              <a:rPr lang="en-US" sz="1800" dirty="0">
                <a:solidFill>
                  <a:prstClr val="black"/>
                </a:solidFill>
                <a:latin typeface="Consolas" panose="020B0609020204030204" pitchFamily="49" charset="0"/>
              </a:rPr>
              <a:t> pa</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Addresses</a:t>
            </a:r>
            <a:r>
              <a:rPr lang="en-US" sz="1800" dirty="0">
                <a:solidFill>
                  <a:prstClr val="black"/>
                </a:solidFill>
                <a:latin typeface="Consolas" panose="020B0609020204030204" pitchFamily="49" charset="0"/>
              </a:rPr>
              <a:t> a</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PostalCodes</a:t>
            </a:r>
            <a:r>
              <a:rPr lang="en-US" sz="1800" dirty="0">
                <a:solidFill>
                  <a:prstClr val="black"/>
                </a:solidFill>
                <a:latin typeface="Consolas" panose="020B0609020204030204" pitchFamily="49" charset="0"/>
              </a:rPr>
              <a:t> pc</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ItemRecordHistory</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irh</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irh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CircItemRecords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ItemRecordID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irh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ItemRecordID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BibliographicRecords</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br</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br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BibliographicRecordID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cir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AssociatedBibRecordID</a:t>
            </a:r>
            <a:endParaRPr lang="en-US" sz="18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363454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CIRCULATION HEAT MAP (PART 3)</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85000" lnSpcReduction="20000"/>
          </a:bodyPr>
          <a:lstStyle/>
          <a:p>
            <a:pPr marL="0" indent="0">
              <a:buNone/>
            </a:pPr>
            <a:r>
              <a:rPr lang="en-US" sz="1800" dirty="0">
                <a:solidFill>
                  <a:srgbClr val="0000FF"/>
                </a:solidFill>
                <a:latin typeface="Consolas" panose="020B0609020204030204" pitchFamily="49" charset="0"/>
              </a:rPr>
              <a:t>WHERE</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irh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ActionTakenID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IN</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13</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75</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81</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89</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90</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91</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28</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73</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74</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76</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80</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82</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93</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irh</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TransactionDate</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BETWEEN</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'2024-01-01 00:00:00'</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‘2024-01-31 23:59:59'</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'%FL%'</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 </a:t>
            </a: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County</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'%HILLSBOROUGH%'</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GROUP</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ORDER</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ASC</a:t>
            </a:r>
          </a:p>
        </p:txBody>
      </p:sp>
    </p:spTree>
    <p:extLst>
      <p:ext uri="{BB962C8B-B14F-4D97-AF65-F5344CB8AC3E}">
        <p14:creationId xmlns:p14="http://schemas.microsoft.com/office/powerpoint/2010/main" val="17207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EXCEL | MAPS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effectLst/>
                <a:latin typeface="Ebrima" panose="02000000000000000000" pitchFamily="2" charset="0"/>
                <a:ea typeface="Calibri" panose="020F0502020204030204" pitchFamily="34" charset="0"/>
                <a:cs typeface="Times New Roman" panose="02020603050405020304" pitchFamily="18" charset="0"/>
              </a:rPr>
              <a:t>Paste results into Excel.</a:t>
            </a:r>
          </a:p>
        </p:txBody>
      </p:sp>
      <p:pic>
        <p:nvPicPr>
          <p:cNvPr id="6" name="Picture 5">
            <a:extLst>
              <a:ext uri="{FF2B5EF4-FFF2-40B4-BE49-F238E27FC236}">
                <a16:creationId xmlns:a16="http://schemas.microsoft.com/office/drawing/2014/main" id="{8963B3BD-8A45-792B-791C-07B386365BB5}"/>
              </a:ext>
            </a:extLst>
          </p:cNvPr>
          <p:cNvPicPr>
            <a:picLocks noChangeAspect="1"/>
          </p:cNvPicPr>
          <p:nvPr/>
        </p:nvPicPr>
        <p:blipFill>
          <a:blip r:embed="rId3"/>
          <a:stretch>
            <a:fillRect/>
          </a:stretch>
        </p:blipFill>
        <p:spPr>
          <a:xfrm>
            <a:off x="4162425" y="1695449"/>
            <a:ext cx="5179002" cy="4643243"/>
          </a:xfrm>
          <a:prstGeom prst="rect">
            <a:avLst/>
          </a:prstGeom>
        </p:spPr>
      </p:pic>
    </p:spTree>
    <p:extLst>
      <p:ext uri="{BB962C8B-B14F-4D97-AF65-F5344CB8AC3E}">
        <p14:creationId xmlns:p14="http://schemas.microsoft.com/office/powerpoint/2010/main" val="265124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EXCEL | MAPS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latin typeface="Ebrima" panose="02000000000000000000" pitchFamily="2" charset="0"/>
                <a:ea typeface="Calibri" panose="020F0502020204030204" pitchFamily="34" charset="0"/>
                <a:cs typeface="Times New Roman" panose="02020603050405020304" pitchFamily="18" charset="0"/>
              </a:rPr>
              <a:t>Insert &gt; Charts &gt; Maps</a:t>
            </a:r>
            <a:endParaRPr lang="en-US" sz="1800" dirty="0">
              <a:effectLst/>
              <a:latin typeface="Ebrima" panose="02000000000000000000"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A81E57C-4C87-1321-0570-685439C1E7CF}"/>
              </a:ext>
            </a:extLst>
          </p:cNvPr>
          <p:cNvPicPr>
            <a:picLocks noChangeAspect="1"/>
          </p:cNvPicPr>
          <p:nvPr/>
        </p:nvPicPr>
        <p:blipFill>
          <a:blip r:embed="rId3"/>
          <a:stretch>
            <a:fillRect/>
          </a:stretch>
        </p:blipFill>
        <p:spPr>
          <a:xfrm>
            <a:off x="3551766" y="1762297"/>
            <a:ext cx="6992206" cy="4759036"/>
          </a:xfrm>
          <a:prstGeom prst="rect">
            <a:avLst/>
          </a:prstGeom>
        </p:spPr>
      </p:pic>
    </p:spTree>
    <p:extLst>
      <p:ext uri="{BB962C8B-B14F-4D97-AF65-F5344CB8AC3E}">
        <p14:creationId xmlns:p14="http://schemas.microsoft.com/office/powerpoint/2010/main" val="55674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CARD REGISTRATION HEAT MAP (PART 1)</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solidFill>
                  <a:srgbClr val="008000"/>
                </a:solidFill>
                <a:latin typeface="Consolas" panose="020B0609020204030204" pitchFamily="49" charset="0"/>
              </a:rPr>
              <a:t>--CIRC MAP OF CURRENT CARD HOLDERS BY COUNTY POSTAL CODE</a:t>
            </a:r>
          </a:p>
          <a:p>
            <a:pPr marL="0" indent="0">
              <a:buNone/>
            </a:pPr>
            <a:r>
              <a:rPr lang="en-US" sz="1800" dirty="0">
                <a:solidFill>
                  <a:srgbClr val="008000"/>
                </a:solidFill>
                <a:latin typeface="Consolas" panose="020B0609020204030204" pitchFamily="49" charset="0"/>
                <a:ea typeface="Calibri" panose="020F0502020204030204" pitchFamily="34" charset="0"/>
                <a:cs typeface="Times New Roman" panose="02020603050405020304" pitchFamily="18" charset="0"/>
              </a:rPr>
              <a:t>--COPY RESULTS TO EXCEL, CONVERT TO MAP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SELECT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FF00FF"/>
                </a:solidFill>
                <a:latin typeface="Consolas" panose="020B0609020204030204" pitchFamily="49" charset="0"/>
              </a:rPr>
              <a:t>COUNT</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DISTINCT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223987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CARD REGISTRATION HEAT MAP (PART 2)</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a:bodyPr>
          <a:lstStyle/>
          <a:p>
            <a:pPr marL="0" indent="0">
              <a:buNone/>
            </a:pPr>
            <a:r>
              <a:rPr lang="en-US" sz="1800" dirty="0">
                <a:solidFill>
                  <a:srgbClr val="0000FF"/>
                </a:solidFill>
                <a:latin typeface="Consolas" panose="020B0609020204030204" pitchFamily="49" charset="0"/>
              </a:rPr>
              <a:t>FROM</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Patrons</a:t>
            </a:r>
            <a:r>
              <a:rPr lang="en-US" sz="1800" dirty="0">
                <a:solidFill>
                  <a:prstClr val="black"/>
                </a:solidFill>
                <a:latin typeface="Consolas" panose="020B0609020204030204" pitchFamily="49" charset="0"/>
              </a:rPr>
              <a:t> p</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fr-FR" sz="1800" dirty="0">
                <a:solidFill>
                  <a:srgbClr val="808080"/>
                </a:solidFill>
                <a:latin typeface="Consolas" panose="020B0609020204030204" pitchFamily="49" charset="0"/>
              </a:rPr>
              <a:t>JOIN</a:t>
            </a:r>
            <a:r>
              <a:rPr lang="fr-FR" sz="1800" dirty="0">
                <a:solidFill>
                  <a:prstClr val="black"/>
                </a:solidFill>
                <a:latin typeface="Consolas" panose="020B0609020204030204" pitchFamily="49" charset="0"/>
              </a:rPr>
              <a:t> </a:t>
            </a:r>
            <a:r>
              <a:rPr lang="fr-FR" sz="1800" dirty="0" err="1">
                <a:solidFill>
                  <a:prstClr val="black"/>
                </a:solidFill>
                <a:latin typeface="Consolas" panose="020B0609020204030204" pitchFamily="49" charset="0"/>
              </a:rPr>
              <a:t>Polaris</a:t>
            </a:r>
            <a:r>
              <a:rPr lang="fr-FR" sz="1800" dirty="0" err="1">
                <a:solidFill>
                  <a:srgbClr val="808080"/>
                </a:solidFill>
                <a:latin typeface="Consolas" panose="020B0609020204030204" pitchFamily="49" charset="0"/>
              </a:rPr>
              <a:t>.</a:t>
            </a:r>
            <a:r>
              <a:rPr lang="fr-FR" sz="1800" dirty="0" err="1">
                <a:solidFill>
                  <a:prstClr val="black"/>
                </a:solidFill>
                <a:latin typeface="Consolas" panose="020B0609020204030204" pitchFamily="49" charset="0"/>
              </a:rPr>
              <a:t>Polaris</a:t>
            </a:r>
            <a:r>
              <a:rPr lang="fr-FR" sz="1800" dirty="0" err="1">
                <a:solidFill>
                  <a:srgbClr val="808080"/>
                </a:solidFill>
                <a:latin typeface="Consolas" panose="020B0609020204030204" pitchFamily="49" charset="0"/>
              </a:rPr>
              <a:t>.</a:t>
            </a:r>
            <a:r>
              <a:rPr lang="fr-FR" sz="1800" dirty="0" err="1">
                <a:solidFill>
                  <a:prstClr val="black"/>
                </a:solidFill>
                <a:latin typeface="Consolas" panose="020B0609020204030204" pitchFamily="49" charset="0"/>
              </a:rPr>
              <a:t>PatronRegistration</a:t>
            </a:r>
            <a:r>
              <a:rPr lang="fr-FR" sz="1800" dirty="0">
                <a:solidFill>
                  <a:prstClr val="black"/>
                </a:solidFill>
                <a:latin typeface="Consolas" panose="020B0609020204030204" pitchFamily="49" charset="0"/>
              </a:rPr>
              <a:t> </a:t>
            </a:r>
            <a:r>
              <a:rPr lang="fr-FR" sz="1800" dirty="0" err="1">
                <a:solidFill>
                  <a:prstClr val="black"/>
                </a:solidFill>
                <a:latin typeface="Consolas" panose="020B0609020204030204" pitchFamily="49" charset="0"/>
              </a:rPr>
              <a:t>pr</a:t>
            </a:r>
            <a:r>
              <a:rPr lang="fr-FR" sz="1800" dirty="0">
                <a:solidFill>
                  <a:srgbClr val="0000FF"/>
                </a:solidFill>
                <a:latin typeface="Consolas" panose="020B0609020204030204" pitchFamily="49" charset="0"/>
              </a:rPr>
              <a:t> </a:t>
            </a:r>
            <a:r>
              <a:rPr lang="fr-FR" sz="1800" dirty="0">
                <a:solidFill>
                  <a:srgbClr val="808080"/>
                </a:solidFill>
                <a:latin typeface="Consolas" panose="020B0609020204030204" pitchFamily="49" charset="0"/>
              </a:rPr>
              <a:t>(</a:t>
            </a:r>
            <a:r>
              <a:rPr lang="fr-FR" sz="1800" dirty="0">
                <a:solidFill>
                  <a:srgbClr val="0000FF"/>
                </a:solidFill>
                <a:latin typeface="Consolas" panose="020B0609020204030204" pitchFamily="49" charset="0"/>
              </a:rPr>
              <a:t>NOLOCK</a:t>
            </a:r>
            <a:r>
              <a:rPr lang="fr-FR" sz="1800" dirty="0">
                <a:solidFill>
                  <a:srgbClr val="808080"/>
                </a:solidFill>
                <a:latin typeface="Consolas" panose="020B0609020204030204" pitchFamily="49" charset="0"/>
              </a:rPr>
              <a:t>)</a:t>
            </a:r>
            <a:endParaRPr lang="fr-FR"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pr</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PatronAddresses</a:t>
            </a:r>
            <a:r>
              <a:rPr lang="en-US" sz="1800" dirty="0">
                <a:solidFill>
                  <a:prstClr val="black"/>
                </a:solidFill>
                <a:latin typeface="Consolas" panose="020B0609020204030204" pitchFamily="49" charset="0"/>
              </a:rPr>
              <a:t> pa</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PatronID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Addresses</a:t>
            </a:r>
            <a:r>
              <a:rPr lang="en-US" sz="1800" dirty="0">
                <a:solidFill>
                  <a:prstClr val="black"/>
                </a:solidFill>
                <a:latin typeface="Consolas" panose="020B0609020204030204" pitchFamily="49" charset="0"/>
              </a:rPr>
              <a:t> a</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AddressID</a:t>
            </a:r>
            <a:endParaRPr lang="en-US" sz="1800" dirty="0">
              <a:solidFill>
                <a:prstClr val="black"/>
              </a:solidFill>
              <a:latin typeface="Consolas" panose="020B0609020204030204" pitchFamily="49" charset="0"/>
            </a:endParaRPr>
          </a:p>
          <a:p>
            <a:pPr marL="0" indent="0">
              <a:buNone/>
            </a:pPr>
            <a:r>
              <a:rPr lang="en-US" sz="1800" dirty="0">
                <a:solidFill>
                  <a:srgbClr val="808080"/>
                </a:solidFill>
                <a:latin typeface="Consolas" panose="020B0609020204030204" pitchFamily="49" charset="0"/>
              </a:rPr>
              <a:t>JOIN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Polaris</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PostalCodes</a:t>
            </a:r>
            <a:r>
              <a:rPr lang="en-US" sz="1800" dirty="0">
                <a:solidFill>
                  <a:prstClr val="black"/>
                </a:solidFill>
                <a:latin typeface="Consolas" panose="020B0609020204030204" pitchFamily="49" charset="0"/>
              </a:rPr>
              <a:t> pc</a:t>
            </a:r>
            <a:r>
              <a:rPr lang="en-US" sz="1800" dirty="0">
                <a:solidFill>
                  <a:srgbClr val="0000FF"/>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srgbClr val="0000FF"/>
                </a:solidFill>
                <a:latin typeface="Consolas" panose="020B0609020204030204" pitchFamily="49" charset="0"/>
              </a:rPr>
              <a:t>NOLOCK</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ON</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PostalCodeID</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a</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PostalCodeID</a:t>
            </a:r>
            <a:endParaRPr lang="en-US" sz="1800" dirty="0">
              <a:solidFill>
                <a:prstClr val="black"/>
              </a:solidFill>
              <a:latin typeface="Consolas" panose="020B0609020204030204" pitchFamily="49" charset="0"/>
            </a:endParaRPr>
          </a:p>
        </p:txBody>
      </p:sp>
    </p:spTree>
    <p:extLst>
      <p:ext uri="{BB962C8B-B14F-4D97-AF65-F5344CB8AC3E}">
        <p14:creationId xmlns:p14="http://schemas.microsoft.com/office/powerpoint/2010/main" val="184581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SQL | REPORT | CARD REGISTRATION HEAT MAP (PART 3)</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normAutofit fontScale="92500" lnSpcReduction="10000"/>
          </a:bodyPr>
          <a:lstStyle/>
          <a:p>
            <a:pPr marL="0" indent="0">
              <a:buNone/>
            </a:pPr>
            <a:r>
              <a:rPr lang="en-US" sz="1800" dirty="0">
                <a:solidFill>
                  <a:srgbClr val="0000FF"/>
                </a:solidFill>
                <a:latin typeface="Consolas" panose="020B0609020204030204" pitchFamily="49" charset="0"/>
              </a:rPr>
              <a:t>WHERE</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County</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'%HILLSBOROUGH%'</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AND</a:t>
            </a:r>
            <a:r>
              <a:rPr lang="en-US" sz="1800" dirty="0">
                <a:solidFill>
                  <a:prstClr val="black"/>
                </a:solidFill>
                <a:latin typeface="Consolas" panose="020B0609020204030204" pitchFamily="49" charset="0"/>
              </a:rPr>
              <a:t> </a:t>
            </a: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prstClr val="black"/>
                </a:solidFill>
                <a:latin typeface="Consolas" panose="020B0609020204030204" pitchFamily="49" charset="0"/>
              </a:rPr>
              <a:t> </a:t>
            </a:r>
            <a:r>
              <a:rPr lang="en-US" sz="1800" dirty="0">
                <a:solidFill>
                  <a:srgbClr val="808080"/>
                </a:solidFill>
                <a:latin typeface="Consolas" panose="020B0609020204030204" pitchFamily="49" charset="0"/>
              </a:rPr>
              <a:t>LIKE</a:t>
            </a:r>
            <a:r>
              <a:rPr lang="en-US" sz="1800" dirty="0">
                <a:solidFill>
                  <a:prstClr val="black"/>
                </a:solidFill>
                <a:latin typeface="Consolas" panose="020B0609020204030204" pitchFamily="49" charset="0"/>
              </a:rPr>
              <a:t> </a:t>
            </a:r>
            <a:r>
              <a:rPr lang="en-US" sz="1800" dirty="0">
                <a:solidFill>
                  <a:srgbClr val="FF0000"/>
                </a:solidFill>
                <a:latin typeface="Consolas" panose="020B0609020204030204" pitchFamily="49" charset="0"/>
              </a:rPr>
              <a:t>'%FL%'</a:t>
            </a:r>
            <a:endParaRPr lang="en-US" sz="1800" dirty="0">
              <a:solidFill>
                <a:prstClr val="black"/>
              </a:solidFill>
              <a:latin typeface="Consolas" panose="020B0609020204030204" pitchFamily="49" charset="0"/>
            </a:endParaRPr>
          </a:p>
          <a:p>
            <a:pPr marL="0" indent="0">
              <a:buNone/>
            </a:pPr>
            <a:endParaRPr lang="en-US" sz="1800" dirty="0">
              <a:solidFill>
                <a:srgbClr val="0000FF"/>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GROUP</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a:t>
            </a:r>
            <a:endParaRPr lang="en-US" sz="1800" dirty="0">
              <a:solidFill>
                <a:prstClr val="black"/>
              </a:solidFill>
              <a:latin typeface="Consolas" panose="020B0609020204030204" pitchFamily="49" charset="0"/>
            </a:endParaRPr>
          </a:p>
          <a:p>
            <a:pPr marL="0" indent="0">
              <a:buNone/>
            </a:pP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ORDER</a:t>
            </a:r>
            <a:r>
              <a:rPr lang="en-US" sz="1800" dirty="0">
                <a:solidFill>
                  <a:prstClr val="black"/>
                </a:solidFill>
                <a:latin typeface="Consolas" panose="020B0609020204030204" pitchFamily="49" charset="0"/>
              </a:rPr>
              <a:t> </a:t>
            </a:r>
            <a:r>
              <a:rPr lang="en-US" sz="1800" dirty="0">
                <a:solidFill>
                  <a:srgbClr val="0000FF"/>
                </a:solidFill>
                <a:latin typeface="Consolas" panose="020B0609020204030204" pitchFamily="49" charset="0"/>
              </a:rPr>
              <a:t>BY</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City</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srgbClr val="0000FF"/>
                </a:solidFill>
                <a:latin typeface="Consolas" panose="020B0609020204030204" pitchFamily="49" charset="0"/>
              </a:rPr>
              <a:t>State</a:t>
            </a:r>
            <a:r>
              <a:rPr lang="en-US" sz="1800" dirty="0">
                <a:solidFill>
                  <a:srgbClr val="808080"/>
                </a:solidFill>
                <a:latin typeface="Consolas" panose="020B0609020204030204" pitchFamily="49" charset="0"/>
              </a:rPr>
              <a:t>,</a:t>
            </a:r>
            <a:endParaRPr lang="en-US" sz="1800" dirty="0">
              <a:solidFill>
                <a:prstClr val="black"/>
              </a:solidFill>
              <a:latin typeface="Consolas" panose="020B0609020204030204" pitchFamily="49" charset="0"/>
            </a:endParaRPr>
          </a:p>
          <a:p>
            <a:pPr marL="0" indent="0">
              <a:buNone/>
            </a:pPr>
            <a:r>
              <a:rPr lang="en-US" sz="1800" dirty="0" err="1">
                <a:solidFill>
                  <a:prstClr val="black"/>
                </a:solidFill>
                <a:latin typeface="Consolas" panose="020B0609020204030204" pitchFamily="49" charset="0"/>
              </a:rPr>
              <a:t>pc</a:t>
            </a:r>
            <a:r>
              <a:rPr lang="en-US" sz="1800" dirty="0" err="1">
                <a:solidFill>
                  <a:srgbClr val="808080"/>
                </a:solidFill>
                <a:latin typeface="Consolas" panose="020B0609020204030204" pitchFamily="49" charset="0"/>
              </a:rPr>
              <a:t>.</a:t>
            </a:r>
            <a:r>
              <a:rPr lang="en-US" sz="1800" dirty="0" err="1">
                <a:solidFill>
                  <a:prstClr val="black"/>
                </a:solidFill>
                <a:latin typeface="Consolas" panose="020B0609020204030204" pitchFamily="49" charset="0"/>
              </a:rPr>
              <a:t>PostalCode</a:t>
            </a:r>
            <a:endParaRPr lang="en-US" sz="1800" dirty="0">
              <a:solidFill>
                <a:prstClr val="black"/>
              </a:solidFill>
              <a:latin typeface="Consolas" panose="020B0609020204030204" pitchFamily="49" charset="0"/>
            </a:endParaRPr>
          </a:p>
          <a:p>
            <a:pPr marL="0" indent="0">
              <a:buNone/>
            </a:pPr>
            <a:r>
              <a:rPr lang="en-US" sz="1800" dirty="0">
                <a:solidFill>
                  <a:srgbClr val="0000FF"/>
                </a:solidFill>
                <a:latin typeface="Consolas" panose="020B0609020204030204" pitchFamily="49" charset="0"/>
              </a:rPr>
              <a:t>ASC</a:t>
            </a:r>
          </a:p>
        </p:txBody>
      </p:sp>
    </p:spTree>
    <p:extLst>
      <p:ext uri="{BB962C8B-B14F-4D97-AF65-F5344CB8AC3E}">
        <p14:creationId xmlns:p14="http://schemas.microsoft.com/office/powerpoint/2010/main" val="19227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FEAR AND LOATHING…</a:t>
            </a:r>
          </a:p>
        </p:txBody>
      </p:sp>
      <p:pic>
        <p:nvPicPr>
          <p:cNvPr id="2" name="Picture 1">
            <a:extLst>
              <a:ext uri="{FF2B5EF4-FFF2-40B4-BE49-F238E27FC236}">
                <a16:creationId xmlns:a16="http://schemas.microsoft.com/office/drawing/2014/main" id="{B4EC9182-35C4-A4CF-8666-B5B3D2440F06}"/>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1" t="11639" r="447" b="13826"/>
          <a:stretch/>
        </p:blipFill>
        <p:spPr>
          <a:xfrm>
            <a:off x="1144786" y="1780249"/>
            <a:ext cx="9776062" cy="4117178"/>
          </a:xfrm>
          <a:prstGeom prst="rect">
            <a:avLst/>
          </a:prstGeom>
          <a:ln>
            <a:solidFill>
              <a:srgbClr val="0070C0"/>
            </a:solidFill>
          </a:ln>
        </p:spPr>
      </p:pic>
      <p:sp>
        <p:nvSpPr>
          <p:cNvPr id="3" name="Rectangle 2">
            <a:extLst>
              <a:ext uri="{FF2B5EF4-FFF2-40B4-BE49-F238E27FC236}">
                <a16:creationId xmlns:a16="http://schemas.microsoft.com/office/drawing/2014/main" id="{9C82C24C-202E-A3D0-614A-449D68174962}"/>
              </a:ext>
            </a:extLst>
          </p:cNvPr>
          <p:cNvSpPr/>
          <p:nvPr/>
        </p:nvSpPr>
        <p:spPr>
          <a:xfrm>
            <a:off x="1155176" y="4336069"/>
            <a:ext cx="9697709" cy="1516954"/>
          </a:xfrm>
          <a:prstGeom prst="rect">
            <a:avLst/>
          </a:prstGeom>
        </p:spPr>
        <p:txBody>
          <a:bodyPr wrap="square">
            <a:spAutoFit/>
          </a:bodyPr>
          <a:lstStyle/>
          <a:p>
            <a:pPr marL="0" marR="0" algn="just">
              <a:lnSpc>
                <a:spcPct val="107000"/>
              </a:lnSpc>
              <a:spcBef>
                <a:spcPts val="0"/>
              </a:spcBef>
              <a:spcAft>
                <a:spcPts val="0"/>
              </a:spcAft>
            </a:pPr>
            <a:r>
              <a:rPr lang="en-US" sz="2200" b="1" i="1" dirty="0">
                <a:ln w="6600">
                  <a:noFill/>
                  <a:prstDash val="solid"/>
                </a:ln>
                <a:solidFill>
                  <a:schemeClr val="bg1"/>
                </a:solidFill>
                <a:latin typeface="Ebrima" panose="02000000000000000000" pitchFamily="2" charset="0"/>
                <a:ea typeface="Calibri" panose="020F0502020204030204" pitchFamily="34" charset="0"/>
                <a:cs typeface="Times New Roman" panose="02020603050405020304" pitchFamily="18" charset="0"/>
              </a:rPr>
              <a:t>“So now, less than three years later, you can go up on a steep hill in Tampa and look West, and with the right kind of SQL you can almost see the high-water mark…that place where Polaris finally broke and rolled back.”</a:t>
            </a:r>
          </a:p>
        </p:txBody>
      </p:sp>
    </p:spTree>
    <p:extLst>
      <p:ext uri="{BB962C8B-B14F-4D97-AF65-F5344CB8AC3E}">
        <p14:creationId xmlns:p14="http://schemas.microsoft.com/office/powerpoint/2010/main" val="5778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0737-FD5B-614C-BB8F-D7B4016604A2}"/>
              </a:ext>
            </a:extLst>
          </p:cNvPr>
          <p:cNvSpPr>
            <a:spLocks noGrp="1"/>
          </p:cNvSpPr>
          <p:nvPr>
            <p:ph type="body" sz="quarter" idx="13"/>
          </p:nvPr>
        </p:nvSpPr>
        <p:spPr/>
        <p:txBody>
          <a:bodyPr>
            <a:normAutofit fontScale="92500" lnSpcReduction="10000"/>
          </a:bodyPr>
          <a:lstStyle/>
          <a:p>
            <a:r>
              <a:rPr lang="en-US" dirty="0"/>
              <a:t>THANK YOU</a:t>
            </a:r>
          </a:p>
        </p:txBody>
      </p:sp>
      <p:sp>
        <p:nvSpPr>
          <p:cNvPr id="3" name="Text Placeholder 2">
            <a:extLst>
              <a:ext uri="{FF2B5EF4-FFF2-40B4-BE49-F238E27FC236}">
                <a16:creationId xmlns:a16="http://schemas.microsoft.com/office/drawing/2014/main" id="{653C0485-4C36-B94F-BBEF-E899653BFD8D}"/>
              </a:ext>
            </a:extLst>
          </p:cNvPr>
          <p:cNvSpPr>
            <a:spLocks noGrp="1"/>
          </p:cNvSpPr>
          <p:nvPr>
            <p:ph type="body" sz="quarter" idx="14"/>
          </p:nvPr>
        </p:nvSpPr>
        <p:spPr/>
        <p:txBody>
          <a:bodyPr/>
          <a:lstStyle/>
          <a:p>
            <a:r>
              <a:rPr lang="en-US" dirty="0"/>
              <a:t>Questions?</a:t>
            </a:r>
          </a:p>
        </p:txBody>
      </p:sp>
    </p:spTree>
    <p:extLst>
      <p:ext uri="{BB962C8B-B14F-4D97-AF65-F5344CB8AC3E}">
        <p14:creationId xmlns:p14="http://schemas.microsoft.com/office/powerpoint/2010/main" val="33509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HOLDS REQUESTS</a:t>
            </a:r>
          </a:p>
        </p:txBody>
      </p:sp>
      <p:sp>
        <p:nvSpPr>
          <p:cNvPr id="6" name="Content Placeholder 4">
            <a:extLst>
              <a:ext uri="{FF2B5EF4-FFF2-40B4-BE49-F238E27FC236}">
                <a16:creationId xmlns:a16="http://schemas.microsoft.com/office/drawing/2014/main" id="{6959B132-285C-B013-8572-65E5ED1C8BBE}"/>
              </a:ext>
            </a:extLst>
          </p:cNvPr>
          <p:cNvSpPr>
            <a:spLocks noGrp="1"/>
          </p:cNvSpPr>
          <p:nvPr>
            <p:ph idx="1"/>
          </p:nvPr>
        </p:nvSpPr>
        <p:spPr>
          <a:xfrm>
            <a:off x="516565" y="1762297"/>
            <a:ext cx="11083555" cy="4414665"/>
          </a:xfrm>
        </p:spPr>
        <p:txBody>
          <a:bodyPr/>
          <a:lstStyle/>
          <a:p>
            <a:pPr marL="0" indent="0" algn="just">
              <a:buNone/>
            </a:pPr>
            <a:r>
              <a:rPr lang="en-US" sz="2000" dirty="0">
                <a:effectLst/>
                <a:latin typeface="Ebrima" panose="02000000000000000000" pitchFamily="2" charset="0"/>
                <a:ea typeface="Calibri" panose="020F0502020204030204" pitchFamily="34" charset="0"/>
                <a:cs typeface="Times New Roman" panose="02020603050405020304" pitchFamily="18" charset="0"/>
              </a:rPr>
              <a:t>A handful of locations were permitted to do curbside for holds and returns. </a:t>
            </a:r>
          </a:p>
          <a:p>
            <a:pPr algn="just"/>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sz="2000" b="1" i="1" dirty="0">
                <a:effectLst/>
                <a:latin typeface="Ebrima" panose="02000000000000000000" pitchFamily="2" charset="0"/>
                <a:ea typeface="Calibri" panose="020F0502020204030204" pitchFamily="34" charset="0"/>
                <a:cs typeface="Times New Roman" panose="02020603050405020304" pitchFamily="18" charset="0"/>
              </a:rPr>
              <a:t>What to do with Held items?</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Use SQL to create a holds call list for each location so staff can contact their patrons and ask if they want their holds available for curbside (at select locations) or make Borrow By Mail. </a:t>
            </a:r>
          </a:p>
          <a:p>
            <a:pPr algn="just"/>
            <a:endParaRPr lang="en-US" dirty="0">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sz="2000" b="1" dirty="0">
                <a:effectLst/>
                <a:latin typeface="Ebrima" panose="02000000000000000000" pitchFamily="2" charset="0"/>
                <a:ea typeface="Calibri" panose="020F0502020204030204" pitchFamily="34" charset="0"/>
                <a:cs typeface="Times New Roman" panose="02020603050405020304" pitchFamily="18" charset="0"/>
              </a:rPr>
              <a:t>Temporary Policy Change:</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Extend the days held for pickup from 5 to 7.</a:t>
            </a:r>
          </a:p>
          <a:p>
            <a:endParaRPr lang="en-US" dirty="0"/>
          </a:p>
        </p:txBody>
      </p:sp>
    </p:spTree>
    <p:extLst>
      <p:ext uri="{BB962C8B-B14F-4D97-AF65-F5344CB8AC3E}">
        <p14:creationId xmlns:p14="http://schemas.microsoft.com/office/powerpoint/2010/main" val="347917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HOLDS REQUESTS</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endParaRPr lang="en-US" b="1" i="1" dirty="0">
              <a:latin typeface="Ebrima" panose="02000000000000000000" pitchFamily="2" charset="0"/>
              <a:ea typeface="Calibri" panose="020F0502020204030204" pitchFamily="34" charset="0"/>
              <a:cs typeface="Times New Roman" panose="02020603050405020304" pitchFamily="18" charset="0"/>
            </a:endParaRPr>
          </a:p>
          <a:p>
            <a:pPr marL="0" indent="0">
              <a:buNone/>
            </a:pPr>
            <a:r>
              <a:rPr lang="en-US" sz="2000" b="1" i="1" dirty="0">
                <a:effectLst/>
                <a:latin typeface="Ebrima" panose="02000000000000000000" pitchFamily="2" charset="0"/>
                <a:ea typeface="Calibri" panose="020F0502020204030204" pitchFamily="34" charset="0"/>
                <a:cs typeface="Times New Roman" panose="02020603050405020304" pitchFamily="18" charset="0"/>
              </a:rPr>
              <a:t>What to do with all other existing holds?</a:t>
            </a:r>
            <a:endParaRPr lang="en-US" sz="2000" dirty="0">
              <a:effectLst/>
              <a:latin typeface="Ebrima" panose="02000000000000000000" pitchFamily="2" charset="0"/>
              <a:ea typeface="Calibri" panose="020F0502020204030204" pitchFamily="34" charset="0"/>
              <a:cs typeface="Times New Roman" panose="02020603050405020304" pitchFamily="18" charset="0"/>
            </a:endParaRP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Write/schedule an UPDATE script to change the pickup location for Pending and Shipped holds going to closed or non-curbside locations. </a:t>
            </a:r>
          </a:p>
          <a:p>
            <a:pPr algn="just"/>
            <a:endParaRPr lang="en-US" dirty="0">
              <a:latin typeface="Ebrima" panose="02000000000000000000" pitchFamily="2" charset="0"/>
              <a:ea typeface="Calibri" panose="020F0502020204030204" pitchFamily="34" charset="0"/>
              <a:cs typeface="Times New Roman" panose="02020603050405020304" pitchFamily="18" charset="0"/>
            </a:endParaRP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Some locations were masked from being a pickup location.</a:t>
            </a:r>
          </a:p>
          <a:p>
            <a:endParaRPr lang="en-US" dirty="0"/>
          </a:p>
        </p:txBody>
      </p:sp>
    </p:spTree>
    <p:extLst>
      <p:ext uri="{BB962C8B-B14F-4D97-AF65-F5344CB8AC3E}">
        <p14:creationId xmlns:p14="http://schemas.microsoft.com/office/powerpoint/2010/main" val="55454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91BF-835B-9345-B9FB-FBCF17A62993}"/>
              </a:ext>
            </a:extLst>
          </p:cNvPr>
          <p:cNvSpPr>
            <a:spLocks noGrp="1"/>
          </p:cNvSpPr>
          <p:nvPr>
            <p:ph type="title"/>
          </p:nvPr>
        </p:nvSpPr>
        <p:spPr/>
        <p:txBody>
          <a:bodyPr>
            <a:normAutofit/>
          </a:bodyPr>
          <a:lstStyle/>
          <a:p>
            <a:r>
              <a:rPr lang="en-US" dirty="0"/>
              <a:t>ITEMS OUT</a:t>
            </a:r>
          </a:p>
        </p:txBody>
      </p:sp>
    </p:spTree>
    <p:extLst>
      <p:ext uri="{BB962C8B-B14F-4D97-AF65-F5344CB8AC3E}">
        <p14:creationId xmlns:p14="http://schemas.microsoft.com/office/powerpoint/2010/main" val="39231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5903CD-5E0A-5341-B682-9E09616B2647}"/>
              </a:ext>
            </a:extLst>
          </p:cNvPr>
          <p:cNvSpPr>
            <a:spLocks noGrp="1"/>
          </p:cNvSpPr>
          <p:nvPr>
            <p:ph type="title"/>
          </p:nvPr>
        </p:nvSpPr>
        <p:spPr/>
        <p:txBody>
          <a:bodyPr/>
          <a:lstStyle/>
          <a:p>
            <a:r>
              <a:rPr lang="en-US" dirty="0"/>
              <a:t>ITEMS OUT</a:t>
            </a:r>
          </a:p>
        </p:txBody>
      </p:sp>
      <p:sp>
        <p:nvSpPr>
          <p:cNvPr id="2" name="Content Placeholder 4">
            <a:extLst>
              <a:ext uri="{FF2B5EF4-FFF2-40B4-BE49-F238E27FC236}">
                <a16:creationId xmlns:a16="http://schemas.microsoft.com/office/drawing/2014/main" id="{EE9D1EA2-7689-ED39-C8CF-654263E16F06}"/>
              </a:ext>
            </a:extLst>
          </p:cNvPr>
          <p:cNvSpPr>
            <a:spLocks noGrp="1"/>
          </p:cNvSpPr>
          <p:nvPr>
            <p:ph idx="1"/>
          </p:nvPr>
        </p:nvSpPr>
        <p:spPr>
          <a:xfrm>
            <a:off x="516565" y="1762297"/>
            <a:ext cx="11083555" cy="4414665"/>
          </a:xfrm>
        </p:spPr>
        <p:txBody>
          <a:bodyPr/>
          <a:lstStyle/>
          <a:p>
            <a:endParaRPr lang="en-US" sz="2000" b="1" i="1" dirty="0">
              <a:effectLst/>
              <a:latin typeface="Ebrima" panose="02000000000000000000" pitchFamily="2" charset="0"/>
              <a:ea typeface="Calibri" panose="020F0502020204030204" pitchFamily="34" charset="0"/>
              <a:cs typeface="Times New Roman" panose="02020603050405020304" pitchFamily="18" charset="0"/>
            </a:endParaRPr>
          </a:p>
          <a:p>
            <a:endParaRPr lang="en-US" b="1" i="1" dirty="0">
              <a:latin typeface="Ebrima" panose="02000000000000000000" pitchFamily="2" charset="0"/>
              <a:ea typeface="Calibri" panose="020F0502020204030204" pitchFamily="34" charset="0"/>
              <a:cs typeface="Times New Roman" panose="02020603050405020304" pitchFamily="18" charset="0"/>
            </a:endParaRPr>
          </a:p>
          <a:p>
            <a:pPr marL="0" indent="0">
              <a:buNone/>
            </a:pPr>
            <a:r>
              <a:rPr lang="en-US" sz="2000" b="1" i="1" dirty="0">
                <a:effectLst/>
                <a:latin typeface="Ebrima" panose="02000000000000000000" pitchFamily="2" charset="0"/>
                <a:ea typeface="Calibri" panose="020F0502020204030204" pitchFamily="34" charset="0"/>
                <a:cs typeface="Times New Roman" panose="02020603050405020304" pitchFamily="18" charset="0"/>
              </a:rPr>
              <a:t>What to do with items currently checked out?</a:t>
            </a:r>
          </a:p>
          <a:p>
            <a:pPr marL="0" marR="0" algn="just">
              <a:lnSpc>
                <a:spcPct val="107000"/>
              </a:lnSpc>
              <a:spcAft>
                <a:spcPts val="0"/>
              </a:spcAft>
            </a:pPr>
            <a:r>
              <a:rPr lang="en-US" dirty="0">
                <a:latin typeface="Ebrima" panose="02000000000000000000" pitchFamily="2" charset="0"/>
                <a:ea typeface="Calibri" panose="020F0502020204030204" pitchFamily="34" charset="0"/>
                <a:cs typeface="Times New Roman" panose="02020603050405020304" pitchFamily="18" charset="0"/>
              </a:rPr>
              <a:t>A</a:t>
            </a:r>
            <a:r>
              <a:rPr lang="en-US" sz="2000" dirty="0">
                <a:effectLst/>
                <a:latin typeface="Ebrima" panose="02000000000000000000" pitchFamily="2" charset="0"/>
                <a:ea typeface="Calibri" panose="020F0502020204030204" pitchFamily="34" charset="0"/>
                <a:cs typeface="Times New Roman" panose="02020603050405020304" pitchFamily="18" charset="0"/>
              </a:rPr>
              <a:t>s needed, use SQL UPDATE to push out due dates. </a:t>
            </a:r>
          </a:p>
          <a:p>
            <a:pPr marL="0" marR="0" algn="just">
              <a:lnSpc>
                <a:spcPct val="107000"/>
              </a:lnSpc>
              <a:spcBef>
                <a:spcPts val="0"/>
              </a:spcBef>
              <a:spcAft>
                <a:spcPts val="0"/>
              </a:spcAft>
            </a:pPr>
            <a:endParaRPr lang="en-US" dirty="0">
              <a:latin typeface="Ebrima" panose="02000000000000000000" pitchFamily="2" charset="0"/>
              <a:ea typeface="Calibri" panose="020F0502020204030204" pitchFamily="34" charset="0"/>
              <a:cs typeface="Times New Roman" panose="02020603050405020304" pitchFamily="18" charset="0"/>
            </a:endParaRPr>
          </a:p>
          <a:p>
            <a:pPr marL="0" indent="0" algn="just">
              <a:buNone/>
            </a:pPr>
            <a:r>
              <a:rPr lang="en-US" sz="2000" b="1" dirty="0">
                <a:effectLst/>
                <a:latin typeface="Ebrima" panose="02000000000000000000" pitchFamily="2" charset="0"/>
                <a:ea typeface="Calibri" panose="020F0502020204030204" pitchFamily="34" charset="0"/>
                <a:cs typeface="Times New Roman" panose="02020603050405020304" pitchFamily="18" charset="0"/>
              </a:rPr>
              <a:t>Temporary Policy Change:</a:t>
            </a:r>
          </a:p>
          <a:p>
            <a:pPr algn="just"/>
            <a:r>
              <a:rPr lang="en-US" sz="2000" dirty="0">
                <a:effectLst/>
                <a:latin typeface="Ebrima" panose="02000000000000000000" pitchFamily="2" charset="0"/>
                <a:ea typeface="Calibri" panose="020F0502020204030204" pitchFamily="34" charset="0"/>
                <a:cs typeface="Times New Roman" panose="02020603050405020304" pitchFamily="18" charset="0"/>
              </a:rPr>
              <a:t>Extend the max items out from 35 to 75.</a:t>
            </a:r>
          </a:p>
          <a:p>
            <a:endParaRPr lang="en-US" dirty="0"/>
          </a:p>
        </p:txBody>
      </p:sp>
    </p:spTree>
    <p:extLst>
      <p:ext uri="{BB962C8B-B14F-4D97-AF65-F5344CB8AC3E}">
        <p14:creationId xmlns:p14="http://schemas.microsoft.com/office/powerpoint/2010/main" val="203112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5b4db40-66c5-4774-a7a4-592c47258125">
      <UserInfo>
        <DisplayName>Tom  Jacobson</DisplayName>
        <AccountId>18</AccountId>
        <AccountType/>
      </UserInfo>
      <UserInfo>
        <DisplayName>Stephanie Smith</DisplayName>
        <AccountId>58</AccountId>
        <AccountType/>
      </UserInfo>
      <UserInfo>
        <DisplayName>Ellen Wallace</DisplayName>
        <AccountId>39</AccountId>
        <AccountType/>
      </UserInfo>
    </SharedWithUsers>
    <MediaLengthInSeconds xmlns="1ee16b87-d06b-4acc-bab3-ebea1d9e5ffa" xsi:nil="true"/>
    <Image xmlns="a82fdb6e-c179-430d-8182-68f5a58a7f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BB632626C47242ACF3B077C9BAEC55" ma:contentTypeVersion="22" ma:contentTypeDescription="Create a new document." ma:contentTypeScope="" ma:versionID="c8f74275c4c5ae93311d7d1c85fee7a9">
  <xsd:schema xmlns:xsd="http://www.w3.org/2001/XMLSchema" xmlns:xs="http://www.w3.org/2001/XMLSchema" xmlns:p="http://schemas.microsoft.com/office/2006/metadata/properties" xmlns:ns2="1ee16b87-d06b-4acc-bab3-ebea1d9e5ffa" xmlns:ns3="15b4db40-66c5-4774-a7a4-592c47258125" xmlns:ns4="a82fdb6e-c179-430d-8182-68f5a58a7fb4" targetNamespace="http://schemas.microsoft.com/office/2006/metadata/properties" ma:root="true" ma:fieldsID="67303df0d8e8b74d072de3270bc8af29" ns2:_="" ns3:_="" ns4:_="">
    <xsd:import namespace="1ee16b87-d06b-4acc-bab3-ebea1d9e5ffa"/>
    <xsd:import namespace="15b4db40-66c5-4774-a7a4-592c47258125"/>
    <xsd:import namespace="a82fdb6e-c179-430d-8182-68f5a58a7f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1" nillable="true" ma:displayName="Image" ma:format="Thumbnail" ma:internalName="Imag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8F9655-2023-4CDE-8CF6-16CB6DC1D549}">
  <ds:schemaRefs>
    <ds:schemaRef ds:uri="http://schemas.microsoft.com/office/2006/metadata/properties"/>
    <ds:schemaRef ds:uri="http://schemas.microsoft.com/office/infopath/2007/PartnerControls"/>
    <ds:schemaRef ds:uri="15b4db40-66c5-4774-a7a4-592c47258125"/>
    <ds:schemaRef ds:uri="1ee16b87-d06b-4acc-bab3-ebea1d9e5ffa"/>
    <ds:schemaRef ds:uri="a82fdb6e-c179-430d-8182-68f5a58a7fb4"/>
  </ds:schemaRefs>
</ds:datastoreItem>
</file>

<file path=customXml/itemProps2.xml><?xml version="1.0" encoding="utf-8"?>
<ds:datastoreItem xmlns:ds="http://schemas.openxmlformats.org/officeDocument/2006/customXml" ds:itemID="{2BF1133D-B442-4AEA-9C40-CBADD23E96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e16b87-d06b-4acc-bab3-ebea1d9e5ffa"/>
    <ds:schemaRef ds:uri="15b4db40-66c5-4774-a7a4-592c47258125"/>
    <ds:schemaRef ds:uri="a82fdb6e-c179-430d-8182-68f5a58a7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A7E153-2A2C-4AC4-9EDE-4335049703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1206</TotalTime>
  <Words>3229</Words>
  <Application>Microsoft Office PowerPoint</Application>
  <PresentationFormat>Widescreen</PresentationFormat>
  <Paragraphs>533</Paragraphs>
  <Slides>59</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Consolas</vt:lpstr>
      <vt:lpstr>Ebrima</vt:lpstr>
      <vt:lpstr>Georgia</vt:lpstr>
      <vt:lpstr>Roboto</vt:lpstr>
      <vt:lpstr>Roboto Medium</vt:lpstr>
      <vt:lpstr>Segoe UI Historic</vt:lpstr>
      <vt:lpstr>Wingdings</vt:lpstr>
      <vt:lpstr>Office Theme</vt:lpstr>
      <vt:lpstr>Fear and Loathing in Polaris</vt:lpstr>
      <vt:lpstr>PRESENTER INTRODUCTION</vt:lpstr>
      <vt:lpstr>FEAR AND LOATHING…</vt:lpstr>
      <vt:lpstr>THE PANDEMIC</vt:lpstr>
      <vt:lpstr>HOLD REQUESTS</vt:lpstr>
      <vt:lpstr>HOLDS REQUESTS</vt:lpstr>
      <vt:lpstr>HOLDS REQUESTS</vt:lpstr>
      <vt:lpstr>ITEMS OUT</vt:lpstr>
      <vt:lpstr>ITEMS OUT</vt:lpstr>
      <vt:lpstr>ITEMS OUT</vt:lpstr>
      <vt:lpstr>CARD REGISTRATION</vt:lpstr>
      <vt:lpstr>CARD EXPIRATION</vt:lpstr>
      <vt:lpstr>COLLECTIONS</vt:lpstr>
      <vt:lpstr>COLLECTIONS</vt:lpstr>
      <vt:lpstr>FEAR AND LOATHING…</vt:lpstr>
      <vt:lpstr>DISCLAIMER</vt:lpstr>
      <vt:lpstr>SQL | HOLD REQUESTS</vt:lpstr>
      <vt:lpstr>SQL | UPDATE | HOLD REQUESTS</vt:lpstr>
      <vt:lpstr>SQL | UPDATE | HOLD REQUESTS</vt:lpstr>
      <vt:lpstr>SQL | UPDATE | HOLD REQUESTS</vt:lpstr>
      <vt:lpstr>SQL | REPORT | HOLDS CALL LIST (PART 1)</vt:lpstr>
      <vt:lpstr>SQL | REPORT | HOLDS CALL LIST (PART 2)</vt:lpstr>
      <vt:lpstr>SQL | REPORT | HOLDS CALL LIST (PART 3)</vt:lpstr>
      <vt:lpstr>SQL | REPORT | HOLDS CALL LIST (PART 4)</vt:lpstr>
      <vt:lpstr>SQL | UPDATE | HOLD REQUESTS</vt:lpstr>
      <vt:lpstr>SQL | UPDATE | HOLD REQUESTS</vt:lpstr>
      <vt:lpstr>SQL | ITEM DUE DATES</vt:lpstr>
      <vt:lpstr>SQL | UPDATE | ITEM DUE DATES</vt:lpstr>
      <vt:lpstr>SQL | UPDATE | ITEM DUE DATES</vt:lpstr>
      <vt:lpstr>SQL | CIRCULATION</vt:lpstr>
      <vt:lpstr>SQL | UPDATE | PATRON LOAN LIMITS</vt:lpstr>
      <vt:lpstr>SQL | UPDATE | MATERIAL LOAN LIMITS</vt:lpstr>
      <vt:lpstr>SQL | REPORT | CIRCULATION STATS</vt:lpstr>
      <vt:lpstr>SQL | REPORT | CIRCULATION STATS</vt:lpstr>
      <vt:lpstr>SQL | PATRON REGISTRATION</vt:lpstr>
      <vt:lpstr>SQL | UPDATE | EXTEND CARD EXPIRATION</vt:lpstr>
      <vt:lpstr>SQL | REPORT | CARD REGISTRATION STATS</vt:lpstr>
      <vt:lpstr>SQL | REPORT | CARD REGISTRATION STATS</vt:lpstr>
      <vt:lpstr>BORROW BY MAIL</vt:lpstr>
      <vt:lpstr>BORROW BY MAIL</vt:lpstr>
      <vt:lpstr>BORROW BY MAIL</vt:lpstr>
      <vt:lpstr>BORROW BY MAIL</vt:lpstr>
      <vt:lpstr>BORROW BY MAIL</vt:lpstr>
      <vt:lpstr>BORROW BY MAIL</vt:lpstr>
      <vt:lpstr>BORROW BY MAIL</vt:lpstr>
      <vt:lpstr>SQL | UPDATE | BORROW BY MAIL</vt:lpstr>
      <vt:lpstr>SQL | UPDATE | BORROW BY MAIL</vt:lpstr>
      <vt:lpstr>SQL | REPORT | BORROW BY MAIL STATS</vt:lpstr>
      <vt:lpstr>HEAT MAPS</vt:lpstr>
      <vt:lpstr>SQL | REPORT | CIRCULATION HEAT MAP (PART 1)</vt:lpstr>
      <vt:lpstr>SQL | REPORT | CIRCULATION HEAT MAP (PART 2)</vt:lpstr>
      <vt:lpstr>SQL | REPORT | CIRCULATION HEAT MAP (PART 3)</vt:lpstr>
      <vt:lpstr>EXCEL | MAPS</vt:lpstr>
      <vt:lpstr>EXCEL | MAPS</vt:lpstr>
      <vt:lpstr>SQL | REPORT | CARD REGISTRATION HEAT MAP (PART 1)</vt:lpstr>
      <vt:lpstr>SQL | REPORT | CARD REGISTRATION HEAT MAP (PART 2)</vt:lpstr>
      <vt:lpstr>SQL | REPORT | CARD REGISTRATION HEAT MAP (PART 3)</vt:lpstr>
      <vt:lpstr>FEAR AND LOATHING…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a really interesting presentation</dc:title>
  <dc:subject/>
  <dc:creator>Kristine Menkins</dc:creator>
  <cp:keywords/>
  <dc:description/>
  <cp:lastModifiedBy>Perry, Diane</cp:lastModifiedBy>
  <cp:revision>106</cp:revision>
  <dcterms:created xsi:type="dcterms:W3CDTF">2019-12-02T15:33:25Z</dcterms:created>
  <dcterms:modified xsi:type="dcterms:W3CDTF">2023-05-04T15:00:04Z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0x010100F2BB632626C47242ACF3B077C9BAEC55</vt:lpwstr>
  </property>
  <property fmtid="{D5CDD505-2E9C-101B-9397-08002B2CF9AE}" pid="3" name="GUID">
    <vt:lpwstr>2d7a31a0-7a97-4f76-b0fc-f8b4c67b2840</vt:lpwstr>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ies>
</file>