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66" r:id="rId3"/>
    <p:sldId id="259" r:id="rId4"/>
    <p:sldId id="269" r:id="rId5"/>
    <p:sldId id="268" r:id="rId6"/>
    <p:sldId id="272" r:id="rId7"/>
    <p:sldId id="270" r:id="rId8"/>
    <p:sldId id="271" r:id="rId9"/>
    <p:sldId id="273" r:id="rId10"/>
    <p:sldId id="274" r:id="rId11"/>
    <p:sldId id="276" r:id="rId12"/>
    <p:sldId id="275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5E5E"/>
    <a:srgbClr val="474747"/>
    <a:srgbClr val="FBAF41"/>
    <a:srgbClr val="814396"/>
    <a:srgbClr val="000000"/>
    <a:srgbClr val="F7941E"/>
    <a:srgbClr val="010000"/>
    <a:srgbClr val="363738"/>
    <a:srgbClr val="34466A"/>
    <a:srgbClr val="445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6" autoAdjust="0"/>
    <p:restoredTop sz="94644"/>
  </p:normalViewPr>
  <p:slideViewPr>
    <p:cSldViewPr snapToObjects="1">
      <p:cViewPr varScale="1">
        <p:scale>
          <a:sx n="231" d="100"/>
          <a:sy n="231" d="100"/>
        </p:scale>
        <p:origin x="176" y="10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127" d="100"/>
          <a:sy n="127" d="100"/>
        </p:scale>
        <p:origin x="448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88035-4058-5C49-8BD7-16E3BDCF2F99}" type="datetimeFigureOut">
              <a:rPr lang="en-US" smtClean="0"/>
              <a:t>3/27/17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5E42B-5233-0E4B-B874-E3BB3D9CD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950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7516E-18FD-0744-B275-F4E7A76ECEF9}" type="datetimeFigureOut">
              <a:rPr lang="en-US" smtClean="0"/>
              <a:t>3/27/17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53187-4E7A-9D4E-8D20-4DF01D046F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53187-4E7A-9D4E-8D20-4DF01D046F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10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2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257800" y="819150"/>
            <a:ext cx="37338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152399" y="819150"/>
            <a:ext cx="4953001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/ Tex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2400" y="819150"/>
            <a:ext cx="8839200" cy="37338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4807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1323594"/>
            <a:ext cx="4419600" cy="471678"/>
          </a:xfrm>
        </p:spPr>
        <p:txBody>
          <a:bodyPr>
            <a:noAutofit/>
          </a:bodyPr>
          <a:lstStyle>
            <a:lvl1pPr algn="l">
              <a:defRPr sz="2800"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95272"/>
            <a:ext cx="4419600" cy="471678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33350"/>
            <a:ext cx="8839200" cy="5613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19150"/>
            <a:ext cx="88392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2913"/>
            <a:ext cx="9148174" cy="4369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rgbClr val="7030A0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24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Font typeface="Arial"/>
        <a:buChar char="»"/>
        <a:defRPr sz="1800" b="0" i="0" kern="1200">
          <a:solidFill>
            <a:schemeClr val="bg1">
              <a:lumMod val="50000"/>
            </a:schemeClr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dthompsn@marcive.com" TargetMode="External"/><Relationship Id="rId4" Type="http://schemas.openxmlformats.org/officeDocument/2006/relationships/hyperlink" Target="mailto:bwissman@marcive.com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mailto:jchapa@marcive.co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shaner@westervillelibrary.org" TargetMode="External"/><Relationship Id="rId3" Type="http://schemas.openxmlformats.org/officeDocument/2006/relationships/hyperlink" Target="mailto:jchapa@marcive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Parse data using PHP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Write SQL results to tab-delimited file.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Parse tab-delimited file to remove unnecessary data.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an SQL insert file from the parsed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Tab-delimited file example rows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b10037652	|</a:t>
            </a:r>
            <a:r>
              <a:rPr lang="en-US" sz="1600" dirty="0" err="1"/>
              <a:t>aSylvester</a:t>
            </a:r>
            <a:r>
              <a:rPr lang="en-US" sz="1600" dirty="0"/>
              <a:t> and the magic pebble.		|</a:t>
            </a:r>
            <a:r>
              <a:rPr lang="en-US" sz="1600" dirty="0" err="1"/>
              <a:t>aSteig</a:t>
            </a:r>
            <a:r>
              <a:rPr lang="en-US" sz="1600" dirty="0"/>
              <a:t>, William,|d1907-2003			|</a:t>
            </a:r>
            <a:r>
              <a:rPr lang="en-US" sz="1600" dirty="0" err="1"/>
              <a:t>aDonkeys|vJuvenile</a:t>
            </a:r>
            <a:r>
              <a:rPr lang="en-US" sz="1600" dirty="0"/>
              <a:t> fiction.~|</a:t>
            </a:r>
            <a:r>
              <a:rPr lang="en-US" sz="1600" dirty="0" err="1"/>
              <a:t>aMagic|vYouth</a:t>
            </a:r>
            <a:r>
              <a:rPr lang="en-US" sz="1600" dirty="0"/>
              <a:t> collection.~|</a:t>
            </a:r>
            <a:r>
              <a:rPr lang="en-US" sz="1600" dirty="0" err="1"/>
              <a:t>aCaldecott</a:t>
            </a:r>
            <a:r>
              <a:rPr lang="en-US" sz="1600" dirty="0"/>
              <a:t> </a:t>
            </a:r>
            <a:r>
              <a:rPr lang="en-US" sz="1600" dirty="0" err="1"/>
              <a:t>Award|vAwards</a:t>
            </a:r>
            <a:r>
              <a:rPr lang="en-US" sz="1600" dirty="0"/>
              <a:t> collection.~|</a:t>
            </a:r>
            <a:r>
              <a:rPr lang="en-US" sz="1600" dirty="0" err="1"/>
              <a:t>aClassic</a:t>
            </a:r>
            <a:r>
              <a:rPr lang="en-US" sz="1600" dirty="0"/>
              <a:t> picture </a:t>
            </a:r>
            <a:r>
              <a:rPr lang="en-US" sz="1600" dirty="0" err="1"/>
              <a:t>books|vYouth</a:t>
            </a:r>
            <a:r>
              <a:rPr lang="en-US" sz="1600" dirty="0"/>
              <a:t> collection.~|</a:t>
            </a:r>
            <a:r>
              <a:rPr lang="en-US" sz="1600" dirty="0" err="1"/>
              <a:t>aRocks</a:t>
            </a:r>
            <a:r>
              <a:rPr lang="en-US" sz="1600" dirty="0"/>
              <a:t> and </a:t>
            </a:r>
            <a:r>
              <a:rPr lang="en-US" sz="1600" dirty="0" err="1"/>
              <a:t>minerals|vYouth</a:t>
            </a:r>
            <a:r>
              <a:rPr lang="en-US" sz="1600" dirty="0"/>
              <a:t> collection.	|a[32] p.|</a:t>
            </a:r>
            <a:r>
              <a:rPr lang="en-US" sz="1600" dirty="0" err="1"/>
              <a:t>bcol</a:t>
            </a:r>
            <a:r>
              <a:rPr lang="en-US" sz="1600" dirty="0"/>
              <a:t>. illus.|c32 cm.	|a1416902066	a	|</a:t>
            </a:r>
            <a:r>
              <a:rPr lang="en-US" sz="1600" dirty="0" err="1"/>
              <a:t>aNew</a:t>
            </a:r>
            <a:r>
              <a:rPr lang="en-US" sz="1600" dirty="0"/>
              <a:t> York,|</a:t>
            </a:r>
            <a:r>
              <a:rPr lang="en-US" sz="1600" dirty="0" err="1"/>
              <a:t>bWindmill</a:t>
            </a:r>
            <a:r>
              <a:rPr lang="en-US" sz="1600" dirty="0"/>
              <a:t> </a:t>
            </a:r>
            <a:r>
              <a:rPr lang="en-US" sz="1600" dirty="0" err="1"/>
              <a:t>Books|c</a:t>
            </a:r>
            <a:r>
              <a:rPr lang="en-US" sz="1600" dirty="0"/>
              <a:t>[1969]	|</a:t>
            </a:r>
            <a:r>
              <a:rPr lang="en-US" sz="1600" dirty="0" err="1"/>
              <a:t>aCaldecott</a:t>
            </a:r>
            <a:r>
              <a:rPr lang="en-US" sz="1600" dirty="0"/>
              <a:t> Medal 1970~|</a:t>
            </a:r>
            <a:r>
              <a:rPr lang="en-US" sz="1600" dirty="0" err="1"/>
              <a:t>aIn</a:t>
            </a:r>
            <a:r>
              <a:rPr lang="en-US" sz="1600" dirty="0"/>
              <a:t> a moment of fright Sylvester the donkey asks his magic pebble to turn him into a rock but then can not hold the pebble to wish himself back to normal again.	AD 700Lexile.	AR|LG	AR|4.0	</a:t>
            </a:r>
            <a:r>
              <a:rPr lang="en-US" sz="1600" dirty="0" err="1"/>
              <a:t>jcald~jcald~jcald~jcald~jcald~jcald~jcald</a:t>
            </a:r>
            <a:r>
              <a:rPr lang="en-US" sz="1600" dirty="0"/>
              <a:t>	1	</a:t>
            </a:r>
            <a:r>
              <a:rPr lang="en-US" sz="1600" dirty="0" smtClean="0"/>
              <a:t>AR|0.5</a:t>
            </a:r>
          </a:p>
          <a:p>
            <a:endParaRPr lang="en-US" sz="1600" dirty="0"/>
          </a:p>
          <a:p>
            <a:r>
              <a:rPr lang="en-US" sz="1600" dirty="0" smtClean="0"/>
              <a:t>b10037998</a:t>
            </a:r>
            <a:r>
              <a:rPr lang="en-US" sz="1600" dirty="0"/>
              <a:t>	|</a:t>
            </a:r>
            <a:r>
              <a:rPr lang="en-US" sz="1600" dirty="0" err="1"/>
              <a:t>aLyle</a:t>
            </a:r>
            <a:r>
              <a:rPr lang="en-US" sz="1600" dirty="0"/>
              <a:t> finds his mother /|</a:t>
            </a:r>
            <a:r>
              <a:rPr lang="en-US" sz="1600" dirty="0" err="1"/>
              <a:t>cby</a:t>
            </a:r>
            <a:r>
              <a:rPr lang="en-US" sz="1600" dirty="0"/>
              <a:t> Bernard </a:t>
            </a:r>
            <a:r>
              <a:rPr lang="en-US" sz="1600" dirty="0" err="1"/>
              <a:t>Waber</a:t>
            </a:r>
            <a:r>
              <a:rPr lang="en-US" sz="1600" dirty="0"/>
              <a:t>.		|</a:t>
            </a:r>
            <a:r>
              <a:rPr lang="en-US" sz="1600" dirty="0" err="1"/>
              <a:t>aWaber</a:t>
            </a:r>
            <a:r>
              <a:rPr lang="en-US" sz="1600" dirty="0"/>
              <a:t>, Bernard.			|</a:t>
            </a:r>
            <a:r>
              <a:rPr lang="en-US" sz="1600" dirty="0" err="1"/>
              <a:t>aCrocodiles|vJuvenile</a:t>
            </a:r>
            <a:r>
              <a:rPr lang="en-US" sz="1600" dirty="0"/>
              <a:t> fiction.~|</a:t>
            </a:r>
            <a:r>
              <a:rPr lang="en-US" sz="1600" dirty="0" err="1"/>
              <a:t>aAnimals|vJuvenile</a:t>
            </a:r>
            <a:r>
              <a:rPr lang="en-US" sz="1600" dirty="0"/>
              <a:t> fiction.~|</a:t>
            </a:r>
            <a:r>
              <a:rPr lang="en-US" sz="1600" dirty="0" err="1"/>
              <a:t>aCrocodiles|vYouth</a:t>
            </a:r>
            <a:r>
              <a:rPr lang="en-US" sz="1600" dirty="0"/>
              <a:t> collection.~|</a:t>
            </a:r>
            <a:r>
              <a:rPr lang="en-US" sz="1600" dirty="0" err="1"/>
              <a:t>aMothers|vYouth</a:t>
            </a:r>
            <a:r>
              <a:rPr lang="en-US" sz="1600" dirty="0"/>
              <a:t> collection.	|a47 p. : col. ill. ;|c28 cm.   0595	|a039519489X	h	|</a:t>
            </a:r>
            <a:r>
              <a:rPr lang="en-US" sz="1600" dirty="0" err="1"/>
              <a:t>aBoston</a:t>
            </a:r>
            <a:r>
              <a:rPr lang="en-US" sz="1600" dirty="0"/>
              <a:t> :|</a:t>
            </a:r>
            <a:r>
              <a:rPr lang="en-US" sz="1600" dirty="0" err="1"/>
              <a:t>bHoughton</a:t>
            </a:r>
            <a:r>
              <a:rPr lang="en-US" sz="1600" dirty="0"/>
              <a:t> Mifflin,|c1974.		560Lexile.	AR|LG|RC|K-2	AR|3.6|RC|3.9	</a:t>
            </a:r>
            <a:r>
              <a:rPr lang="en-US" sz="1600" dirty="0" err="1"/>
              <a:t>jpict</a:t>
            </a:r>
            <a:r>
              <a:rPr lang="en-US" sz="1600" dirty="0"/>
              <a:t>	0	AR|0.5|RC|2				0	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827097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SQL Insert file example rows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4000" dirty="0"/>
              <a:t>INSERT INTO </a:t>
            </a:r>
            <a:r>
              <a:rPr lang="en-US" sz="4000" dirty="0" err="1"/>
              <a:t>wplall</a:t>
            </a:r>
            <a:r>
              <a:rPr lang="en-US" sz="4000" dirty="0"/>
              <a:t> (id,bib,title,addtitle,author,altauthor,series,locsubject,description,isbn,mattype,pubinfo,note,lexile,il,rl,location,fnf,arpoints) VALUES('70','b10037652','Sylvester and the magic pebble.','','</a:t>
            </a:r>
            <a:r>
              <a:rPr lang="en-US" sz="4000" dirty="0" err="1"/>
              <a:t>Steig</a:t>
            </a:r>
            <a:r>
              <a:rPr lang="en-US" sz="4000" dirty="0"/>
              <a:t>, William, 1907-2003','','','Donkeys Juvenile fiction.  Magic Youth collection.  Caldecott Award Awards collection.  Classic picture books Youth collection.  Rocks and minerals Youth collection.','[32] p. col. illus. 32 cm.','1416902066','a','New York, Windmill Books [1969]','Caldecott Medal 1970  In a moment of fright Sylvester the donkey asks his magic pebble to turn him into a rock but then can not hold the pebble to wish himself back to normal </a:t>
            </a:r>
            <a:r>
              <a:rPr lang="en-US" sz="4000" dirty="0" err="1"/>
              <a:t>again.','AD</a:t>
            </a:r>
            <a:r>
              <a:rPr lang="en-US" sz="4000" dirty="0"/>
              <a:t> 700Lexile.','ARLG','AR4.0','jcald','1','0.5</a:t>
            </a:r>
            <a:r>
              <a:rPr lang="en-US" sz="4000" dirty="0" smtClean="0"/>
              <a:t>');</a:t>
            </a:r>
          </a:p>
          <a:p>
            <a:endParaRPr lang="en-US" sz="4000" dirty="0"/>
          </a:p>
          <a:p>
            <a:r>
              <a:rPr lang="en-US" sz="4000" dirty="0" smtClean="0"/>
              <a:t>INSERT </a:t>
            </a:r>
            <a:r>
              <a:rPr lang="en-US" sz="4000" dirty="0"/>
              <a:t>INTO </a:t>
            </a:r>
            <a:r>
              <a:rPr lang="en-US" sz="4000" dirty="0" err="1"/>
              <a:t>wplall</a:t>
            </a:r>
            <a:r>
              <a:rPr lang="en-US" sz="4000" dirty="0"/>
              <a:t> (id,bib,title,addtitle,author,altauthor,series,locsubject,description,isbn,mattype,pubinfo,note,lexile,il,rl,location,fnf,arpoints) VALUES('71','b10037998','Lyle finds his mother / by Bernard </a:t>
            </a:r>
            <a:r>
              <a:rPr lang="en-US" sz="4000" dirty="0" err="1"/>
              <a:t>Waber</a:t>
            </a:r>
            <a:r>
              <a:rPr lang="en-US" sz="4000" dirty="0"/>
              <a:t>.','','</a:t>
            </a:r>
            <a:r>
              <a:rPr lang="en-US" sz="4000" dirty="0" err="1"/>
              <a:t>Waber</a:t>
            </a:r>
            <a:r>
              <a:rPr lang="en-US" sz="4000" dirty="0"/>
              <a:t>, </a:t>
            </a:r>
            <a:r>
              <a:rPr lang="en-US" sz="4000" dirty="0" err="1"/>
              <a:t>Bernard.','','','Crocodiles</a:t>
            </a:r>
            <a:r>
              <a:rPr lang="en-US" sz="4000" dirty="0"/>
              <a:t> Juvenile fiction.  Animals Juvenile fiction.  Crocodiles Youth collection.  Mothers Youth collection.','47 p. : col. ill. ; 28 cm.   0595','039519489X','h','Boston : Houghton Mifflin, 1974.','','560Lexile.','ARLGRCK-2','AR3.6RC3.9','jpict','0','0.5');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5838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Import Data &amp; Create Full-Text Indexes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#!/bin/bash/</a:t>
            </a:r>
            <a:r>
              <a:rPr lang="en-US" sz="1800" dirty="0" err="1"/>
              <a:t>usr</a:t>
            </a:r>
            <a:r>
              <a:rPr lang="en-US" sz="1800" dirty="0"/>
              <a:t>/bin/</a:t>
            </a:r>
            <a:r>
              <a:rPr lang="en-US" sz="1800" dirty="0" err="1"/>
              <a:t>mysql</a:t>
            </a:r>
            <a:r>
              <a:rPr lang="en-US" sz="1800" dirty="0"/>
              <a:t> -</a:t>
            </a:r>
            <a:r>
              <a:rPr lang="en-US" sz="1800" dirty="0" err="1"/>
              <a:t>uroot</a:t>
            </a:r>
            <a:r>
              <a:rPr lang="en-US" sz="1800" dirty="0"/>
              <a:t> -</a:t>
            </a:r>
            <a:r>
              <a:rPr lang="en-US" sz="1800" dirty="0" err="1" smtClean="0"/>
              <a:t>ppassword</a:t>
            </a:r>
            <a:r>
              <a:rPr lang="en-US" sz="1800" dirty="0" smtClean="0"/>
              <a:t> </a:t>
            </a:r>
            <a:r>
              <a:rPr lang="en-US" sz="1800" dirty="0"/>
              <a:t>&lt;&lt; </a:t>
            </a:r>
            <a:r>
              <a:rPr lang="en-US" sz="1800" dirty="0" smtClean="0"/>
              <a:t>EOF</a:t>
            </a:r>
            <a:br>
              <a:rPr lang="en-US" sz="1800" dirty="0" smtClean="0"/>
            </a:br>
            <a:r>
              <a:rPr lang="en-US" sz="1800" dirty="0" smtClean="0"/>
              <a:t>use </a:t>
            </a:r>
            <a:r>
              <a:rPr lang="en-US" sz="1800" dirty="0" err="1" smtClean="0"/>
              <a:t>wplEncoreToWeb</a:t>
            </a:r>
            <a:r>
              <a:rPr lang="en-US" sz="1800" dirty="0" smtClean="0"/>
              <a:t>;</a:t>
            </a:r>
            <a:br>
              <a:rPr lang="en-US" sz="1800" dirty="0" smtClean="0"/>
            </a:br>
            <a:r>
              <a:rPr lang="en-US" sz="1800" dirty="0" smtClean="0"/>
              <a:t>ALTER </a:t>
            </a:r>
            <a:r>
              <a:rPr lang="en-US" sz="1800" dirty="0"/>
              <a:t>TABLE </a:t>
            </a:r>
            <a:r>
              <a:rPr lang="en-US" sz="1800" dirty="0" err="1"/>
              <a:t>wplall</a:t>
            </a:r>
            <a:r>
              <a:rPr lang="en-US" sz="1800" dirty="0"/>
              <a:t> DROP INDEX </a:t>
            </a:r>
            <a:r>
              <a:rPr lang="en-US" sz="1800" dirty="0" err="1"/>
              <a:t>title_locsubject_note_series_ndx</a:t>
            </a:r>
            <a:r>
              <a:rPr lang="en-US" sz="1800" dirty="0" smtClean="0"/>
              <a:t>;</a:t>
            </a:r>
            <a:br>
              <a:rPr lang="en-US" sz="1800" dirty="0" smtClean="0"/>
            </a:br>
            <a:r>
              <a:rPr lang="en-US" sz="1800" dirty="0" smtClean="0"/>
              <a:t>ALTER </a:t>
            </a:r>
            <a:r>
              <a:rPr lang="en-US" sz="1800" dirty="0"/>
              <a:t>TABLE </a:t>
            </a:r>
            <a:r>
              <a:rPr lang="en-US" sz="1800" dirty="0" err="1"/>
              <a:t>wplall</a:t>
            </a:r>
            <a:r>
              <a:rPr lang="en-US" sz="1800" dirty="0"/>
              <a:t> DROP INDEX </a:t>
            </a:r>
            <a:r>
              <a:rPr lang="en-US" sz="1800" dirty="0" err="1"/>
              <a:t>lexile_ndx</a:t>
            </a:r>
            <a:r>
              <a:rPr lang="en-US" sz="1800" dirty="0" smtClean="0"/>
              <a:t>;</a:t>
            </a:r>
            <a:br>
              <a:rPr lang="en-US" sz="1800" dirty="0" smtClean="0"/>
            </a:br>
            <a:r>
              <a:rPr lang="en-US" sz="1800" dirty="0" smtClean="0"/>
              <a:t>SET </a:t>
            </a:r>
            <a:r>
              <a:rPr lang="en-US" sz="1800" dirty="0" err="1"/>
              <a:t>autocommit</a:t>
            </a:r>
            <a:r>
              <a:rPr lang="en-US" sz="1800" dirty="0"/>
              <a:t>=0 ;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source </a:t>
            </a:r>
            <a:r>
              <a:rPr lang="en-US" sz="1800" dirty="0"/>
              <a:t>/home/</a:t>
            </a:r>
            <a:r>
              <a:rPr lang="en-US" sz="1800" dirty="0" err="1"/>
              <a:t>wpladmin</a:t>
            </a:r>
            <a:r>
              <a:rPr lang="en-US" sz="1800" dirty="0"/>
              <a:t>/tasks/encore2web/</a:t>
            </a:r>
            <a:r>
              <a:rPr lang="en-US" sz="1800" dirty="0" err="1"/>
              <a:t>dbbackup</a:t>
            </a:r>
            <a:r>
              <a:rPr lang="en-US" sz="1800" dirty="0"/>
              <a:t>/</a:t>
            </a:r>
            <a:r>
              <a:rPr lang="en-US" sz="1800" dirty="0" err="1"/>
              <a:t>wplall.sql</a:t>
            </a:r>
            <a:r>
              <a:rPr lang="en-US" sz="1800" dirty="0"/>
              <a:t> ;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COMMIT ;</a:t>
            </a:r>
            <a:br>
              <a:rPr lang="en-US" sz="1800" dirty="0" smtClean="0"/>
            </a:br>
            <a:r>
              <a:rPr lang="en-US" sz="1800" dirty="0" smtClean="0"/>
              <a:t>ALTER </a:t>
            </a:r>
            <a:r>
              <a:rPr lang="en-US" sz="1800" dirty="0"/>
              <a:t>TABLE  </a:t>
            </a:r>
            <a:r>
              <a:rPr lang="en-US" sz="1800" dirty="0" err="1"/>
              <a:t>wplall</a:t>
            </a:r>
            <a:r>
              <a:rPr lang="en-US" sz="1800" dirty="0"/>
              <a:t> ADD FULLTEXT </a:t>
            </a:r>
            <a:r>
              <a:rPr lang="en-US" sz="1800" dirty="0" err="1"/>
              <a:t>title_locsubject_note_series_ndx</a:t>
            </a:r>
            <a:r>
              <a:rPr lang="en-US" sz="1800" dirty="0"/>
              <a:t> (</a:t>
            </a:r>
            <a:r>
              <a:rPr lang="en-US" sz="1800" dirty="0" err="1"/>
              <a:t>title,locsubject,note,series</a:t>
            </a:r>
            <a:r>
              <a:rPr lang="en-US" sz="1800" dirty="0" smtClean="0"/>
              <a:t>);</a:t>
            </a:r>
            <a:br>
              <a:rPr lang="en-US" sz="1800" dirty="0" smtClean="0"/>
            </a:br>
            <a:r>
              <a:rPr lang="en-US" sz="1800" dirty="0" smtClean="0"/>
              <a:t>ALTER </a:t>
            </a:r>
            <a:r>
              <a:rPr lang="en-US" sz="1800" dirty="0"/>
              <a:t>TABLE  </a:t>
            </a:r>
            <a:r>
              <a:rPr lang="en-US" sz="1800" dirty="0" err="1"/>
              <a:t>wplall</a:t>
            </a:r>
            <a:r>
              <a:rPr lang="en-US" sz="1800" dirty="0"/>
              <a:t> ADD FULLTEXT </a:t>
            </a:r>
            <a:r>
              <a:rPr lang="en-US" sz="1800" dirty="0" err="1"/>
              <a:t>lexile_ndx</a:t>
            </a:r>
            <a:r>
              <a:rPr lang="en-US" sz="1800" dirty="0"/>
              <a:t> (</a:t>
            </a:r>
            <a:r>
              <a:rPr lang="en-US" sz="1800" dirty="0" err="1"/>
              <a:t>lexile</a:t>
            </a:r>
            <a:r>
              <a:rPr lang="en-US" sz="1800" dirty="0" smtClean="0"/>
              <a:t>);</a:t>
            </a:r>
            <a:br>
              <a:rPr lang="en-US" sz="1800" dirty="0" smtClean="0"/>
            </a:br>
            <a:r>
              <a:rPr lang="en-US" sz="1800" dirty="0" smtClean="0"/>
              <a:t>EOF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7336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Started With Enhanced Records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Westerville’s records are enhanced every quarter.</a:t>
            </a:r>
          </a:p>
          <a:p>
            <a:r>
              <a:rPr lang="en-US" dirty="0" smtClean="0"/>
              <a:t>5 Create Lists Queries are run.</a:t>
            </a:r>
          </a:p>
          <a:p>
            <a:r>
              <a:rPr lang="en-US" dirty="0" smtClean="0"/>
              <a:t>Use Data Exchange to create &amp; send records to MARCIVE</a:t>
            </a:r>
          </a:p>
          <a:p>
            <a:r>
              <a:rPr lang="en-US" dirty="0" smtClean="0"/>
              <a:t>Email sent to MARCIVE.</a:t>
            </a:r>
          </a:p>
          <a:p>
            <a:r>
              <a:rPr lang="en-US" dirty="0" smtClean="0"/>
              <a:t>Download enhanced records and overlay the records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047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List Queries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MARCIVE 1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BIBLIOGRAPHIC </a:t>
            </a:r>
            <a:r>
              <a:rPr lang="en-US" dirty="0"/>
              <a:t>MAT TYPE equal to "a" </a:t>
            </a:r>
            <a:r>
              <a:rPr lang="en-US" dirty="0" smtClean="0"/>
              <a:t>AND BIBLIOGRAPHIC </a:t>
            </a:r>
            <a:r>
              <a:rPr lang="en-US" dirty="0"/>
              <a:t>CREATED less than or equal to "11-06-2000" </a:t>
            </a:r>
            <a:r>
              <a:rPr lang="en-US" dirty="0" smtClean="0"/>
              <a:t>AND BIBLIOGRAPHIC </a:t>
            </a:r>
            <a:r>
              <a:rPr lang="en-US" dirty="0"/>
              <a:t>SUPPRESS equal to "-" </a:t>
            </a:r>
            <a:r>
              <a:rPr lang="en-US" dirty="0" smtClean="0"/>
              <a:t>AND BIBLIOGRAPHIC </a:t>
            </a:r>
            <a:r>
              <a:rPr lang="en-US" dirty="0"/>
              <a:t>MARC Tag 526 All Fields don't have "</a:t>
            </a:r>
            <a:r>
              <a:rPr lang="en-US" dirty="0" err="1"/>
              <a:t>rc</a:t>
            </a:r>
            <a:r>
              <a:rPr lang="en-US" dirty="0"/>
              <a:t>" </a:t>
            </a:r>
            <a:r>
              <a:rPr lang="en-US" dirty="0" smtClean="0"/>
              <a:t>AND BIBLIOGRAPHIC </a:t>
            </a:r>
            <a:r>
              <a:rPr lang="en-US" dirty="0"/>
              <a:t>MARC Tag 526 All Fields don't have "</a:t>
            </a:r>
            <a:r>
              <a:rPr lang="en-US" dirty="0" err="1"/>
              <a:t>ar</a:t>
            </a:r>
            <a:r>
              <a:rPr lang="en-US" dirty="0"/>
              <a:t>" </a:t>
            </a:r>
            <a:r>
              <a:rPr lang="en-US" dirty="0" smtClean="0"/>
              <a:t>AND BIBLIOGRAPHIC </a:t>
            </a:r>
            <a:r>
              <a:rPr lang="en-US" dirty="0"/>
              <a:t>MARC Tag 521 All Fields don't have "</a:t>
            </a:r>
            <a:r>
              <a:rPr lang="en-US" dirty="0" err="1"/>
              <a:t>lexile</a:t>
            </a:r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363975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List Queries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MARCIVE 2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BIBLIOGRAPHIC </a:t>
            </a:r>
            <a:r>
              <a:rPr lang="en-US" dirty="0"/>
              <a:t>MAT TYPE equal to "a" </a:t>
            </a:r>
            <a:r>
              <a:rPr lang="en-US" dirty="0" smtClean="0"/>
              <a:t>AND BIBLIOGRAPHIC </a:t>
            </a:r>
            <a:r>
              <a:rPr lang="en-US" dirty="0"/>
              <a:t>CREATED between "11-07-2000"and "12-31-2003" </a:t>
            </a:r>
            <a:r>
              <a:rPr lang="en-US" dirty="0" smtClean="0"/>
              <a:t>AND BIBLIOGRAPHIC </a:t>
            </a:r>
            <a:r>
              <a:rPr lang="en-US" dirty="0"/>
              <a:t>SUPPRESS equal to "-" </a:t>
            </a:r>
            <a:r>
              <a:rPr lang="en-US" dirty="0" smtClean="0"/>
              <a:t>AND BIBLIOGRAPHIC </a:t>
            </a:r>
            <a:r>
              <a:rPr lang="en-US" dirty="0"/>
              <a:t>MARC Tag 526 All Fields don't have "</a:t>
            </a:r>
            <a:r>
              <a:rPr lang="en-US" dirty="0" err="1"/>
              <a:t>ar</a:t>
            </a:r>
            <a:r>
              <a:rPr lang="en-US" dirty="0"/>
              <a:t>" </a:t>
            </a:r>
            <a:r>
              <a:rPr lang="en-US" dirty="0" smtClean="0"/>
              <a:t>AND BIBLIOGRAPHIC </a:t>
            </a:r>
            <a:r>
              <a:rPr lang="en-US" dirty="0"/>
              <a:t>MARC Tag 526 All Fields don't have "</a:t>
            </a:r>
            <a:r>
              <a:rPr lang="en-US" dirty="0" err="1"/>
              <a:t>rc</a:t>
            </a:r>
            <a:r>
              <a:rPr lang="en-US" dirty="0"/>
              <a:t>" </a:t>
            </a:r>
            <a:r>
              <a:rPr lang="en-US" dirty="0" smtClean="0"/>
              <a:t>AND BIBLIOGRAPHIC </a:t>
            </a:r>
            <a:r>
              <a:rPr lang="en-US" dirty="0"/>
              <a:t>MARC Tag 521 All Fields don't have "</a:t>
            </a:r>
            <a:r>
              <a:rPr lang="en-US" dirty="0" err="1"/>
              <a:t>lexile</a:t>
            </a:r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91365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List Queries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MARCIVE 3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BIBLIOGRAPHIC </a:t>
            </a:r>
            <a:r>
              <a:rPr lang="en-US" dirty="0"/>
              <a:t>MAT TYPE equal to "a" </a:t>
            </a:r>
            <a:r>
              <a:rPr lang="en-US" dirty="0" smtClean="0"/>
              <a:t>AND BIBLIOGRAPHIC </a:t>
            </a:r>
            <a:r>
              <a:rPr lang="en-US" dirty="0"/>
              <a:t>CREATED between "01-01-2004" and "12-31-2007" </a:t>
            </a:r>
            <a:r>
              <a:rPr lang="en-US" dirty="0" smtClean="0"/>
              <a:t>AND BIBLIOGRAPHIC </a:t>
            </a:r>
            <a:r>
              <a:rPr lang="en-US" dirty="0"/>
              <a:t>SUPPRESS equal to "-" </a:t>
            </a:r>
            <a:r>
              <a:rPr lang="en-US" dirty="0" smtClean="0"/>
              <a:t>AND BIBLIOGRAPHIC </a:t>
            </a:r>
            <a:r>
              <a:rPr lang="en-US" dirty="0"/>
              <a:t>MARC Tag 526 All Fields don't have "</a:t>
            </a:r>
            <a:r>
              <a:rPr lang="en-US" dirty="0" err="1"/>
              <a:t>ar</a:t>
            </a:r>
            <a:r>
              <a:rPr lang="en-US" dirty="0"/>
              <a:t>" </a:t>
            </a:r>
            <a:r>
              <a:rPr lang="en-US" dirty="0" smtClean="0"/>
              <a:t>AND BIBLIOGRAPHIC </a:t>
            </a:r>
            <a:r>
              <a:rPr lang="en-US" dirty="0"/>
              <a:t>MARC Tag 526 All Fields don't have "</a:t>
            </a:r>
            <a:r>
              <a:rPr lang="en-US" dirty="0" err="1"/>
              <a:t>rc</a:t>
            </a:r>
            <a:r>
              <a:rPr lang="en-US" dirty="0"/>
              <a:t>" </a:t>
            </a:r>
            <a:r>
              <a:rPr lang="en-US" dirty="0" smtClean="0"/>
              <a:t>AND BIBLIOGRAPHIC </a:t>
            </a:r>
            <a:r>
              <a:rPr lang="en-US" dirty="0"/>
              <a:t>MARC Tag 521 All Fields don't have "</a:t>
            </a:r>
            <a:r>
              <a:rPr lang="en-US" dirty="0" err="1"/>
              <a:t>lexile</a:t>
            </a:r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062404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List Queries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MARCIVE 4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BIBLIOGRAPHIC </a:t>
            </a:r>
            <a:r>
              <a:rPr lang="en-US" dirty="0"/>
              <a:t>MAT TYPE equal to "a" </a:t>
            </a:r>
            <a:r>
              <a:rPr lang="en-US" dirty="0" smtClean="0"/>
              <a:t>AND BIBLIOGRAPHIC </a:t>
            </a:r>
            <a:r>
              <a:rPr lang="en-US" dirty="0"/>
              <a:t>CREATED greater than or equal to "01-01-2008" </a:t>
            </a:r>
            <a:r>
              <a:rPr lang="en-US" dirty="0" smtClean="0"/>
              <a:t>AND BIBLIOGRAPHIC </a:t>
            </a:r>
            <a:r>
              <a:rPr lang="en-US" dirty="0"/>
              <a:t>SUPPRESS equal to "-" </a:t>
            </a:r>
            <a:r>
              <a:rPr lang="en-US" dirty="0" smtClean="0"/>
              <a:t>AND BIBLIOGRAPHIC </a:t>
            </a:r>
            <a:r>
              <a:rPr lang="en-US" dirty="0"/>
              <a:t>MARC Tag 526 All Fields don't have "</a:t>
            </a:r>
            <a:r>
              <a:rPr lang="en-US" dirty="0" err="1"/>
              <a:t>ar</a:t>
            </a:r>
            <a:r>
              <a:rPr lang="en-US" dirty="0"/>
              <a:t>" </a:t>
            </a:r>
            <a:r>
              <a:rPr lang="en-US" dirty="0" smtClean="0"/>
              <a:t>AND BIBLIOGRAPHIC </a:t>
            </a:r>
            <a:r>
              <a:rPr lang="en-US" dirty="0"/>
              <a:t>MARC Tag 526 All Fields don't have "</a:t>
            </a:r>
            <a:r>
              <a:rPr lang="en-US" dirty="0" err="1"/>
              <a:t>rc</a:t>
            </a:r>
            <a:r>
              <a:rPr lang="en-US" dirty="0"/>
              <a:t>" </a:t>
            </a:r>
            <a:r>
              <a:rPr lang="en-US" dirty="0" smtClean="0"/>
              <a:t>AND BIBLIOGRAPHIC </a:t>
            </a:r>
            <a:r>
              <a:rPr lang="en-US" dirty="0"/>
              <a:t>MARC Tag 521 All Fields don't have "</a:t>
            </a:r>
            <a:r>
              <a:rPr lang="en-US" dirty="0" err="1"/>
              <a:t>lexile</a:t>
            </a:r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564282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List Queries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MARCIVE 5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BIBLIOGRAPHIC MAT TYPE equal to "l" OR BIBLIOGRAPHIC MAT TYPE equal to "f" OR BIBLIOGRAPHIC MAT TYPE equal to "h" OR BIBLIOGRAPHIC MAT TYPE equal to "j") </a:t>
            </a:r>
            <a:r>
              <a:rPr lang="en-US" dirty="0" smtClean="0"/>
              <a:t>AND BIBLIOGRAPHIC </a:t>
            </a:r>
            <a:r>
              <a:rPr lang="en-US" dirty="0"/>
              <a:t>SUPPRESS equal to "-" </a:t>
            </a:r>
            <a:r>
              <a:rPr lang="en-US" dirty="0" smtClean="0"/>
              <a:t>AND BIBLIOGRAPHIC </a:t>
            </a:r>
            <a:r>
              <a:rPr lang="en-US" dirty="0"/>
              <a:t>MARC Tag 526 All Fields don't have "</a:t>
            </a:r>
            <a:r>
              <a:rPr lang="en-US" dirty="0" err="1"/>
              <a:t>ar</a:t>
            </a:r>
            <a:r>
              <a:rPr lang="en-US" dirty="0"/>
              <a:t>" </a:t>
            </a:r>
            <a:r>
              <a:rPr lang="en-US" dirty="0" smtClean="0"/>
              <a:t>AND BIBLIOGRAPHIC </a:t>
            </a:r>
            <a:r>
              <a:rPr lang="en-US" dirty="0"/>
              <a:t>MARC Tag 526 All Fields don't have "</a:t>
            </a:r>
            <a:r>
              <a:rPr lang="en-US" dirty="0" err="1"/>
              <a:t>rc</a:t>
            </a:r>
            <a:r>
              <a:rPr lang="en-US" dirty="0"/>
              <a:t>" </a:t>
            </a:r>
            <a:r>
              <a:rPr lang="en-US" dirty="0" smtClean="0"/>
              <a:t>AND BIBLIOGRAPHIC </a:t>
            </a:r>
            <a:r>
              <a:rPr lang="en-US" dirty="0"/>
              <a:t>MARC Tag 521 All Fields don't have "</a:t>
            </a:r>
            <a:r>
              <a:rPr lang="en-US" dirty="0" err="1"/>
              <a:t>lexile</a:t>
            </a:r>
            <a:r>
              <a:rPr lang="en-US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696624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90550"/>
            <a:ext cx="4419600" cy="1204722"/>
          </a:xfrm>
        </p:spPr>
        <p:txBody>
          <a:bodyPr/>
          <a:lstStyle/>
          <a:p>
            <a:r>
              <a:rPr lang="en-US" dirty="0" smtClean="0"/>
              <a:t>Improved Accelerated Reader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Using Sierra DNA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7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Send MARC Records Via FTP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 Sierra, go to Data Exchange. 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Choose </a:t>
            </a:r>
            <a:r>
              <a:rPr lang="en-US" dirty="0"/>
              <a:t>Output MARC Records (out) from the dropdown menu.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Select CREATE file of unblocked MARC records.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Name the file </a:t>
            </a:r>
            <a:r>
              <a:rPr lang="en-US" dirty="0" err="1"/>
              <a:t>WPLWmmdd</a:t>
            </a:r>
            <a:r>
              <a:rPr lang="en-US" dirty="0"/>
              <a:t> where the mm = month and </a:t>
            </a:r>
            <a:r>
              <a:rPr lang="en-US" dirty="0" err="1"/>
              <a:t>dd</a:t>
            </a:r>
            <a:r>
              <a:rPr lang="en-US" dirty="0"/>
              <a:t> = date. Add a number after a hyphen that corresponds to the saved query number.  WPLW0617-1, for example, if it was created using saved query Reading Level Enhancement - 1.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Choose Review.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Choose the Review File you created in the steps above.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Select Start.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 status bar will appear that says, "Executing Command". This may take a few minutes to a few hours, depending on the size of the file.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When finished, click Close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5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Send MARC Records Via FTP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Select the file you just created from the list and choose SEND a MARC file to another system using FTS. 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Choose </a:t>
            </a:r>
            <a:r>
              <a:rPr lang="en-US" dirty="0" err="1" smtClean="0"/>
              <a:t>ftp.MARCIVE.com</a:t>
            </a:r>
            <a:r>
              <a:rPr lang="en-US" dirty="0" smtClean="0"/>
              <a:t> </a:t>
            </a:r>
            <a:r>
              <a:rPr lang="en-US" dirty="0"/>
              <a:t>from the dropdown menu.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Click Connect.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Username = anonymous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Password </a:t>
            </a:r>
            <a:r>
              <a:rPr lang="en-US" dirty="0"/>
              <a:t>= your email address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Select your file from the list on the left.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Double-click on the folder named Input on the destination side (the right).  Sierra needs the destination explicitly defined for each file you transfer.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Check the Rename Files Upon Transfer box.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Be sure that the Transfer Type is set to Binary.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Click Put.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Change the file name extension from .out to .bib.  Example: WPLW0617-1.bib 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Click OK. </a:t>
            </a:r>
          </a:p>
        </p:txBody>
      </p:sp>
    </p:spTree>
    <p:extLst>
      <p:ext uri="{BB962C8B-B14F-4D97-AF65-F5344CB8AC3E}">
        <p14:creationId xmlns:p14="http://schemas.microsoft.com/office/powerpoint/2010/main" val="199466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Send Email To MARCIVE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When </a:t>
            </a:r>
            <a:r>
              <a:rPr lang="en-US" dirty="0"/>
              <a:t>finished, send Joan Chapa, Denise Thompson &amp; Blanche </a:t>
            </a:r>
            <a:r>
              <a:rPr lang="en-US" dirty="0" err="1"/>
              <a:t>Wissman</a:t>
            </a:r>
            <a:r>
              <a:rPr lang="en-US" dirty="0"/>
              <a:t> an email at </a:t>
            </a:r>
            <a:r>
              <a:rPr lang="en-US" dirty="0" smtClean="0">
                <a:hlinkClick r:id="rId2"/>
              </a:rPr>
              <a:t>jchapa@MARCIVE.com</a:t>
            </a:r>
            <a:r>
              <a:rPr lang="en-US" dirty="0"/>
              <a:t>, </a:t>
            </a:r>
            <a:r>
              <a:rPr lang="en-US" dirty="0" smtClean="0">
                <a:hlinkClick r:id="rId3"/>
              </a:rPr>
              <a:t>dthompsn@MARCIVE.com</a:t>
            </a:r>
            <a:r>
              <a:rPr lang="en-US" dirty="0" smtClean="0"/>
              <a:t> </a:t>
            </a:r>
            <a:r>
              <a:rPr lang="en-US" dirty="0"/>
              <a:t>&amp; </a:t>
            </a:r>
            <a:r>
              <a:rPr lang="en-US" dirty="0" smtClean="0">
                <a:hlinkClick r:id="rId4"/>
              </a:rPr>
              <a:t>bwissman@MARCIVE.com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Subject</a:t>
            </a:r>
            <a:r>
              <a:rPr lang="en-US" dirty="0"/>
              <a:t>: Westerville Library reading levels update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Denise</a:t>
            </a:r>
            <a:r>
              <a:rPr lang="en-US" dirty="0"/>
              <a:t>, Joan, &amp; Blanche,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It's </a:t>
            </a:r>
            <a:r>
              <a:rPr lang="en-US" dirty="0"/>
              <a:t>time for our quarterly update of Reading Levels for our MARC records. You should have a PO on file from us that you can use to bill against.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Our </a:t>
            </a:r>
            <a:r>
              <a:rPr lang="en-US" dirty="0"/>
              <a:t>MARC exports should now be stored on your FTP server. Here are the names of the files: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WPLWmmdd-1.bib</a:t>
            </a:r>
            <a:br>
              <a:rPr lang="en-US" dirty="0" smtClean="0"/>
            </a:br>
            <a:r>
              <a:rPr lang="en-US" dirty="0" smtClean="0"/>
              <a:t>WPLWmmdd-2.bib</a:t>
            </a:r>
            <a:br>
              <a:rPr lang="en-US" dirty="0" smtClean="0"/>
            </a:br>
            <a:r>
              <a:rPr lang="en-US" dirty="0" smtClean="0"/>
              <a:t>WPLWmmdd-3.bib</a:t>
            </a:r>
            <a:br>
              <a:rPr lang="en-US" dirty="0" smtClean="0"/>
            </a:br>
            <a:r>
              <a:rPr lang="en-US" dirty="0" smtClean="0"/>
              <a:t>WPLWmmdd-4.bib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WPLWmmdd-5.bib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Let </a:t>
            </a:r>
            <a:r>
              <a:rPr lang="en-US" dirty="0"/>
              <a:t>me know if you need anything else to get the process started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All </a:t>
            </a:r>
            <a:r>
              <a:rPr lang="en-US" dirty="0"/>
              <a:t>the best,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Dave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972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Reports &amp; Enhanced Records Returned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MARCIVE, </a:t>
            </a:r>
            <a:r>
              <a:rPr lang="en-US" dirty="0"/>
              <a:t>Inc.  Study Notes Report For WPLW, date: 2/22/2017                                           </a:t>
            </a:r>
          </a:p>
          <a:p>
            <a:pPr marL="0" indent="0">
              <a:buNone/>
            </a:pPr>
            <a:r>
              <a:rPr lang="en-US" dirty="0"/>
              <a:t>-------------- ------------------ ---------------------------------------- ------ ------ ------ ------</a:t>
            </a:r>
          </a:p>
          <a:p>
            <a:pPr marL="0" indent="0">
              <a:buNone/>
            </a:pPr>
            <a:r>
              <a:rPr lang="en-US" dirty="0"/>
              <a:t>Control Number Author             Title                                    Date   LEXILE ACCELR READCT</a:t>
            </a:r>
          </a:p>
          <a:p>
            <a:pPr marL="0" indent="0">
              <a:buNone/>
            </a:pPr>
            <a:r>
              <a:rPr lang="en-US" dirty="0"/>
              <a:t>-------------- ------------------ ---------------------------------------- ------ ------ ------ ------</a:t>
            </a:r>
          </a:p>
          <a:p>
            <a:pPr marL="0" indent="0">
              <a:buNone/>
            </a:pPr>
            <a:r>
              <a:rPr lang="en-US" dirty="0"/>
              <a:t>.b10459613     Dahl, Roald        giraffe and the </a:t>
            </a:r>
            <a:r>
              <a:rPr lang="en-US" dirty="0" err="1"/>
              <a:t>pelly</a:t>
            </a:r>
            <a:r>
              <a:rPr lang="en-US" dirty="0"/>
              <a:t> and me             1985          Yes          </a:t>
            </a:r>
          </a:p>
          <a:p>
            <a:pPr marL="0" indent="0">
              <a:buNone/>
            </a:pPr>
            <a:r>
              <a:rPr lang="en-US" dirty="0"/>
              <a:t>.b10246319     </a:t>
            </a:r>
            <a:r>
              <a:rPr lang="en-US" dirty="0" err="1"/>
              <a:t>Goudge</a:t>
            </a:r>
            <a:r>
              <a:rPr lang="en-US" dirty="0"/>
              <a:t>, Elizabeth  little white horse                       1980          Yes          </a:t>
            </a:r>
          </a:p>
          <a:p>
            <a:pPr marL="0" indent="0">
              <a:buNone/>
            </a:pPr>
            <a:r>
              <a:rPr lang="en-US" dirty="0"/>
              <a:t>.b10075756     Henry, Marguerite  Mustang; wild spirit of the West         [1966  Yes    Yes    Yes   </a:t>
            </a:r>
          </a:p>
          <a:p>
            <a:pPr marL="0" indent="0">
              <a:buNone/>
            </a:pPr>
            <a:r>
              <a:rPr lang="en-US" dirty="0"/>
              <a:t>.b11565019     </a:t>
            </a:r>
            <a:r>
              <a:rPr lang="en-US" dirty="0" err="1"/>
              <a:t>Gomi</a:t>
            </a:r>
            <a:r>
              <a:rPr lang="en-US" dirty="0"/>
              <a:t>, </a:t>
            </a:r>
            <a:r>
              <a:rPr lang="en-US" dirty="0" err="1"/>
              <a:t>Taråo</a:t>
            </a:r>
            <a:r>
              <a:rPr lang="en-US" dirty="0"/>
              <a:t>        Santa through the window                 c1995         Yes          </a:t>
            </a:r>
          </a:p>
          <a:p>
            <a:pPr marL="0" indent="0">
              <a:buNone/>
            </a:pPr>
            <a:r>
              <a:rPr lang="en-US" dirty="0"/>
              <a:t>.b10009140     Wouk, Herman       War and remembrance: a novel             Ã1978  Yes    Yes    Yes   </a:t>
            </a:r>
          </a:p>
          <a:p>
            <a:pPr marL="0" indent="0">
              <a:buNone/>
            </a:pPr>
            <a:r>
              <a:rPr lang="en-US" dirty="0"/>
              <a:t>.b11656335     Payne, Lauren </a:t>
            </a:r>
            <a:r>
              <a:rPr lang="en-US" dirty="0" err="1"/>
              <a:t>Murp</a:t>
            </a:r>
            <a:r>
              <a:rPr lang="en-US" dirty="0"/>
              <a:t> We can get along: a child's book of </a:t>
            </a:r>
            <a:r>
              <a:rPr lang="en-US" dirty="0" err="1"/>
              <a:t>choi</a:t>
            </a:r>
            <a:r>
              <a:rPr lang="en-US" dirty="0"/>
              <a:t> c1997  Yes                 </a:t>
            </a:r>
          </a:p>
          <a:p>
            <a:pPr marL="0" indent="0">
              <a:buNone/>
            </a:pPr>
            <a:r>
              <a:rPr lang="en-US" dirty="0"/>
              <a:t>.b11535489     Oates, Joyce Carol We were the </a:t>
            </a:r>
            <a:r>
              <a:rPr lang="en-US" dirty="0" err="1"/>
              <a:t>Mulvaneys</a:t>
            </a:r>
            <a:r>
              <a:rPr lang="en-US" dirty="0"/>
              <a:t>                    1996          Yes          </a:t>
            </a:r>
          </a:p>
          <a:p>
            <a:pPr marL="0" indent="0">
              <a:buNone/>
            </a:pPr>
            <a:r>
              <a:rPr lang="en-US" dirty="0"/>
              <a:t>------------------------------------------------------------------------------------------------------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              Total(s):        3      6      2     </a:t>
            </a:r>
          </a:p>
          <a:p>
            <a:pPr marL="0" indent="0">
              <a:buNone/>
            </a:pPr>
            <a:r>
              <a:rPr lang="en-US" dirty="0"/>
              <a:t>                                  Records processed: 16611                           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Process date: 2/22/2017 9:53:30 AM</a:t>
            </a:r>
          </a:p>
        </p:txBody>
      </p:sp>
    </p:spTree>
    <p:extLst>
      <p:ext uri="{BB962C8B-B14F-4D97-AF65-F5344CB8AC3E}">
        <p14:creationId xmlns:p14="http://schemas.microsoft.com/office/powerpoint/2010/main" val="21460418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Overlaying Records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Process MARC Records from </a:t>
            </a:r>
            <a:r>
              <a:rPr lang="en-US" b="1" dirty="0" smtClean="0"/>
              <a:t>MARCIVE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Support Services Manager loads the new MARC records via Load Tables and replace the old MARC records. 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Retrieve </a:t>
            </a:r>
            <a:r>
              <a:rPr lang="en-US" dirty="0"/>
              <a:t>files from </a:t>
            </a:r>
            <a:r>
              <a:rPr lang="en-US" dirty="0" smtClean="0"/>
              <a:t>MARCIVE </a:t>
            </a:r>
            <a:r>
              <a:rPr lang="en-US" dirty="0"/>
              <a:t>per their emailed instructions</a:t>
            </a:r>
            <a:r>
              <a:rPr lang="en-US" dirty="0" smtClean="0"/>
              <a:t>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Go to </a:t>
            </a:r>
            <a:r>
              <a:rPr lang="en-US" i="1" dirty="0"/>
              <a:t>Data Exchange</a:t>
            </a:r>
            <a:r>
              <a:rPr lang="en-US" dirty="0" smtClean="0"/>
              <a:t>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Choose </a:t>
            </a:r>
            <a:r>
              <a:rPr lang="en-US" i="1" dirty="0"/>
              <a:t>Load Bibliographic Records (local</a:t>
            </a:r>
            <a:r>
              <a:rPr lang="en-US" i="1" dirty="0" smtClean="0"/>
              <a:t>)</a:t>
            </a:r>
            <a:r>
              <a:rPr lang="en-US" dirty="0" smtClean="0"/>
              <a:t>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Upload Files from PC</a:t>
            </a:r>
            <a:r>
              <a:rPr lang="en-US" dirty="0" smtClean="0"/>
              <a:t>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From the dropdown menu, choose .</a:t>
            </a:r>
            <a:r>
              <a:rPr lang="en-US" dirty="0" err="1"/>
              <a:t>lfts</a:t>
            </a:r>
            <a:r>
              <a:rPr lang="en-US" dirty="0"/>
              <a:t>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i="1" dirty="0"/>
              <a:t>OK</a:t>
            </a:r>
            <a:r>
              <a:rPr lang="en-US" dirty="0" smtClean="0"/>
              <a:t>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Highlight the new file in the list. (</a:t>
            </a:r>
            <a:r>
              <a:rPr lang="en-US" dirty="0" err="1"/>
              <a:t>YourFileName.lfts</a:t>
            </a:r>
            <a:r>
              <a:rPr lang="en-US" dirty="0"/>
              <a:t>) 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dirty="0"/>
              <a:t>this button: </a:t>
            </a:r>
            <a:r>
              <a:rPr lang="en-US" i="1" dirty="0"/>
              <a:t>Prep </a:t>
            </a:r>
            <a:r>
              <a:rPr lang="en-US" dirty="0"/>
              <a:t>(PREPROCESS Records loaded via FTS</a:t>
            </a:r>
            <a:r>
              <a:rPr lang="en-US" dirty="0" smtClean="0"/>
              <a:t>)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i="1" dirty="0"/>
              <a:t>Start</a:t>
            </a:r>
            <a:r>
              <a:rPr lang="en-US" dirty="0" smtClean="0"/>
              <a:t>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Check to make sure the NUMBER OF INPUT RECORDS and the NUMBER OF OUTPUT RECORDS match the number provided by </a:t>
            </a:r>
            <a:r>
              <a:rPr lang="en-US" dirty="0" smtClean="0"/>
              <a:t>MARCIVE.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Click </a:t>
            </a:r>
            <a:r>
              <a:rPr lang="en-US" dirty="0"/>
              <a:t>Close.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Highlight the new file in the list. (</a:t>
            </a:r>
            <a:r>
              <a:rPr lang="en-US" dirty="0" err="1"/>
              <a:t>YourFileName.lmarc</a:t>
            </a:r>
            <a:r>
              <a:rPr lang="en-US" dirty="0"/>
              <a:t>)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i="1" dirty="0"/>
              <a:t>Load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337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Overlaying Records Continued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5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Choose </a:t>
            </a:r>
            <a:r>
              <a:rPr lang="en-US" i="1" dirty="0"/>
              <a:t>Load </a:t>
            </a:r>
            <a:r>
              <a:rPr lang="en-US" i="1" dirty="0" smtClean="0"/>
              <a:t>MARCIVEAR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i="1" dirty="0"/>
              <a:t>Test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Check for errors. Check to make sure that NEW RECORDS CREATED = 0. EXISTING RECORDS OVERLAYED matches the number provided by </a:t>
            </a:r>
            <a:r>
              <a:rPr lang="en-US" dirty="0" smtClean="0"/>
              <a:t>MARCIVE </a:t>
            </a:r>
            <a:r>
              <a:rPr lang="en-US" dirty="0"/>
              <a:t>and INPUT RECORDS REJECTED = 0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Check this box: </a:t>
            </a:r>
            <a:r>
              <a:rPr lang="en-US" i="1" dirty="0"/>
              <a:t>Use Review </a:t>
            </a:r>
            <a:r>
              <a:rPr lang="en-US" i="1" dirty="0" smtClean="0"/>
              <a:t>Files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i="1" dirty="0"/>
              <a:t>Load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Check for errors. If there are errors, close the screen and find the </a:t>
            </a:r>
            <a:r>
              <a:rPr lang="en-US" dirty="0" err="1"/>
              <a:t>errlog</a:t>
            </a:r>
            <a:r>
              <a:rPr lang="en-US" dirty="0"/>
              <a:t> in the list provided. Check to make sure that NEW RECORDS CREATED = 0 and EXISTING RECORDS OVERLAYED matches the number provided by </a:t>
            </a:r>
            <a:r>
              <a:rPr lang="en-US" dirty="0" smtClean="0"/>
              <a:t>MARCIVE. </a:t>
            </a:r>
            <a:r>
              <a:rPr lang="en-US" dirty="0"/>
              <a:t>(If there is a slight discrepancy, it could be due to the fact that a file was weeded from the collection between the time it was sent to </a:t>
            </a:r>
            <a:r>
              <a:rPr lang="en-US" dirty="0" smtClean="0"/>
              <a:t>MARCIVE </a:t>
            </a:r>
            <a:r>
              <a:rPr lang="en-US" dirty="0"/>
              <a:t>and the time it was reloaded into the system</a:t>
            </a:r>
            <a:r>
              <a:rPr lang="en-US" dirty="0" smtClean="0"/>
              <a:t>.)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Go to Create Lists</a:t>
            </a:r>
            <a:r>
              <a:rPr lang="en-US" dirty="0" smtClean="0"/>
              <a:t>.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Highlight an empty review file.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i="1" dirty="0"/>
              <a:t>Copy</a:t>
            </a:r>
            <a:r>
              <a:rPr lang="en-US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Highlight your file in the list.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i="1" dirty="0"/>
              <a:t>OK</a:t>
            </a:r>
            <a:r>
              <a:rPr lang="en-US" dirty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Rename it whatever you want.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This will give you a list of all MARC records that have been added to the system for review. </a:t>
            </a:r>
          </a:p>
          <a:p>
            <a:endParaRPr lang="en-US" dirty="0"/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221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Enhanced MARC Records</a:t>
            </a:r>
            <a:r>
              <a:rPr lang="en-US" dirty="0"/>
              <a:t>. (Indexing Specs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MARCIVE </a:t>
            </a:r>
            <a:r>
              <a:rPr lang="en-US" dirty="0"/>
              <a:t>adds 526|0 and 521|8 fields, then sends back the edited MARC records.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b="1" dirty="0"/>
              <a:t>Accelerated Reader </a:t>
            </a:r>
          </a:p>
          <a:p>
            <a:r>
              <a:rPr lang="en-US" dirty="0"/>
              <a:t>526 0_ $a Accelerated Reader AR $b UG $c 7.6 </a:t>
            </a:r>
            <a:r>
              <a:rPr lang="en-US" i="1" dirty="0"/>
              <a:t>$d 4.0 $z 14532.</a:t>
            </a:r>
            <a:r>
              <a:rPr lang="en-US" dirty="0"/>
              <a:t> </a:t>
            </a:r>
          </a:p>
          <a:p>
            <a:r>
              <a:rPr lang="en-US" dirty="0"/>
              <a:t>526 Reading Note: Accelerated Reader</a:t>
            </a:r>
            <a:br>
              <a:rPr lang="en-US" dirty="0"/>
            </a:br>
            <a:r>
              <a:rPr lang="en-US" dirty="0"/>
              <a:t>$a Study program name</a:t>
            </a:r>
            <a:br>
              <a:rPr lang="en-US" dirty="0"/>
            </a:br>
            <a:r>
              <a:rPr lang="en-US" dirty="0"/>
              <a:t>$b Reading level</a:t>
            </a:r>
            <a:br>
              <a:rPr lang="en-US" dirty="0"/>
            </a:br>
            <a:r>
              <a:rPr lang="en-US" dirty="0"/>
              <a:t>$c Interest Level</a:t>
            </a:r>
            <a:br>
              <a:rPr lang="en-US" dirty="0"/>
            </a:br>
            <a:r>
              <a:rPr lang="en-US" i="1" dirty="0"/>
              <a:t>$d Point Value (not indexed, i.e. will not appear in search results)</a:t>
            </a:r>
            <a:br>
              <a:rPr lang="en-US" i="1" dirty="0"/>
            </a:br>
            <a:r>
              <a:rPr lang="en-US" i="1" dirty="0"/>
              <a:t>$z Quiz number (not indexed, i.e. will not appear in search </a:t>
            </a:r>
            <a:r>
              <a:rPr lang="en-US" i="1" dirty="0" smtClean="0"/>
              <a:t>results)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Note</a:t>
            </a:r>
            <a:r>
              <a:rPr lang="en-US" dirty="0"/>
              <a:t>: When indexed, a/b and a/c are joined together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040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Enhanced MARC Records</a:t>
            </a:r>
            <a:r>
              <a:rPr lang="en-US" dirty="0"/>
              <a:t>. (Indexing Specs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Lexile </a:t>
            </a:r>
          </a:p>
          <a:p>
            <a:r>
              <a:rPr lang="en-US" dirty="0"/>
              <a:t>521 8_ $a 1130 $b Lexile. </a:t>
            </a:r>
          </a:p>
          <a:p>
            <a:r>
              <a:rPr lang="en-US" dirty="0" smtClean="0"/>
              <a:t>521 </a:t>
            </a:r>
            <a:r>
              <a:rPr lang="en-US" dirty="0"/>
              <a:t>Reading Note: Lexile</a:t>
            </a:r>
            <a:br>
              <a:rPr lang="en-US" dirty="0"/>
            </a:br>
            <a:r>
              <a:rPr lang="en-US" dirty="0"/>
              <a:t>$a Level</a:t>
            </a:r>
            <a:br>
              <a:rPr lang="en-US" dirty="0"/>
            </a:br>
            <a:r>
              <a:rPr lang="en-US" dirty="0"/>
              <a:t>$c Study program </a:t>
            </a:r>
            <a:r>
              <a:rPr lang="en-US" dirty="0" smtClean="0"/>
              <a:t>name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Note</a:t>
            </a:r>
            <a:r>
              <a:rPr lang="en-US" dirty="0"/>
              <a:t>: When indexed, a/b are joined together. </a:t>
            </a:r>
          </a:p>
        </p:txBody>
      </p:sp>
    </p:spTree>
    <p:extLst>
      <p:ext uri="{BB962C8B-B14F-4D97-AF65-F5344CB8AC3E}">
        <p14:creationId xmlns:p14="http://schemas.microsoft.com/office/powerpoint/2010/main" val="10992704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Enhanced MARC Records</a:t>
            </a:r>
            <a:r>
              <a:rPr lang="en-US" dirty="0"/>
              <a:t>. (Indexing Specs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200" y="819150"/>
            <a:ext cx="8991600" cy="3733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Reading Counts </a:t>
            </a:r>
          </a:p>
          <a:p>
            <a:r>
              <a:rPr lang="en-US" dirty="0"/>
              <a:t>526 0_ $a RC $b 6-8 $c 6.9 </a:t>
            </a:r>
            <a:r>
              <a:rPr lang="en-US" i="1" dirty="0"/>
              <a:t>$d 7 $z Quiz: 04751 $z Guided reading level: R.</a:t>
            </a:r>
            <a:r>
              <a:rPr lang="en-US" dirty="0"/>
              <a:t> </a:t>
            </a:r>
          </a:p>
          <a:p>
            <a:r>
              <a:rPr lang="en-US" dirty="0"/>
              <a:t>526 Reading Note: Reading Counts</a:t>
            </a:r>
            <a:br>
              <a:rPr lang="en-US" dirty="0"/>
            </a:br>
            <a:r>
              <a:rPr lang="en-US" dirty="0"/>
              <a:t>$a Study program name</a:t>
            </a:r>
            <a:br>
              <a:rPr lang="en-US" dirty="0"/>
            </a:br>
            <a:r>
              <a:rPr lang="en-US" dirty="0"/>
              <a:t>$b Reading level</a:t>
            </a:r>
            <a:br>
              <a:rPr lang="en-US" dirty="0"/>
            </a:br>
            <a:r>
              <a:rPr lang="en-US" dirty="0"/>
              <a:t>$c Interest Level</a:t>
            </a:r>
            <a:br>
              <a:rPr lang="en-US" dirty="0"/>
            </a:br>
            <a:r>
              <a:rPr lang="en-US" i="1" dirty="0"/>
              <a:t>$d Point Value (not indexed, i.e. will not appear in search results)</a:t>
            </a:r>
            <a:br>
              <a:rPr lang="en-US" i="1" dirty="0"/>
            </a:br>
            <a:r>
              <a:rPr lang="en-US" i="1" dirty="0"/>
              <a:t>$z Quiz numbers (not indexed, i.e. will not appear in search results)</a:t>
            </a:r>
            <a:br>
              <a:rPr lang="en-US" i="1" dirty="0"/>
            </a:br>
            <a:r>
              <a:rPr lang="en-US" i="1" dirty="0"/>
              <a:t>$z Guided reading level (not indexed, i.e. will not appear in search </a:t>
            </a:r>
            <a:r>
              <a:rPr lang="en-US" i="1" dirty="0" smtClean="0"/>
              <a:t>results)</a:t>
            </a:r>
            <a:endParaRPr lang="en-US" i="1" dirty="0"/>
          </a:p>
          <a:p>
            <a:pPr marL="0" indent="0">
              <a:buNone/>
            </a:pPr>
            <a:r>
              <a:rPr lang="en-US" dirty="0" smtClean="0"/>
              <a:t>Note</a:t>
            </a:r>
            <a:r>
              <a:rPr lang="en-US" dirty="0"/>
              <a:t>: When indexed, a/b and a/c are joined together.</a:t>
            </a:r>
          </a:p>
        </p:txBody>
      </p:sp>
    </p:spTree>
    <p:extLst>
      <p:ext uri="{BB962C8B-B14F-4D97-AF65-F5344CB8AC3E}">
        <p14:creationId xmlns:p14="http://schemas.microsoft.com/office/powerpoint/2010/main" val="7576509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90550"/>
            <a:ext cx="4419600" cy="1204722"/>
          </a:xfrm>
        </p:spPr>
        <p:txBody>
          <a:bodyPr/>
          <a:lstStyle/>
          <a:p>
            <a:r>
              <a:rPr lang="en-US" dirty="0" smtClean="0"/>
              <a:t>Improved Accelerated Reader 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Using Sierra </a:t>
            </a:r>
            <a:r>
              <a:rPr lang="en-US" dirty="0" smtClean="0"/>
              <a:t>DNA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" y="1795272"/>
            <a:ext cx="4191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2343150"/>
            <a:ext cx="4419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David Shaner</a:t>
            </a:r>
          </a:p>
          <a:p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Computer Services Manager / Webmaster</a:t>
            </a:r>
          </a:p>
          <a:p>
            <a:r>
              <a:rPr lang="en-US" sz="1400" dirty="0" smtClean="0">
                <a:latin typeface="Helvetica" charset="0"/>
                <a:ea typeface="Helvetica" charset="0"/>
                <a:cs typeface="Helvetica" charset="0"/>
                <a:hlinkClick r:id="rId2"/>
              </a:rPr>
              <a:t>dshaner@westervillelibrary.org</a:t>
            </a:r>
            <a:endParaRPr lang="en-US" sz="1400" dirty="0" smtClean="0">
              <a:latin typeface="Helvetica" charset="0"/>
              <a:ea typeface="Helvetica" charset="0"/>
              <a:cs typeface="Helvetica" charset="0"/>
            </a:endParaRPr>
          </a:p>
          <a:p>
            <a:endParaRPr lang="en-US" sz="14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Joan Chapa</a:t>
            </a:r>
          </a:p>
          <a:p>
            <a:r>
              <a:rPr lang="en-US" sz="1400" dirty="0" smtClean="0"/>
              <a:t>Director </a:t>
            </a:r>
            <a:r>
              <a:rPr lang="en-US" sz="1400" dirty="0"/>
              <a:t>of Marketing</a:t>
            </a:r>
          </a:p>
          <a:p>
            <a:r>
              <a:rPr lang="en-US" sz="1400" dirty="0"/>
              <a:t> </a:t>
            </a:r>
            <a:r>
              <a:rPr lang="en-US" sz="1400" dirty="0" smtClean="0">
                <a:hlinkClick r:id="rId3"/>
              </a:rPr>
              <a:t>jchapa@marcive.com</a:t>
            </a:r>
            <a:r>
              <a:rPr lang="en-US" sz="1400" dirty="0"/>
              <a:t> </a:t>
            </a:r>
            <a:endParaRPr lang="en-US" sz="14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9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Accelerated Reader Search Improvements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 displayed directly on search page</a:t>
            </a:r>
          </a:p>
          <a:p>
            <a:r>
              <a:rPr lang="en-US" dirty="0" smtClean="0"/>
              <a:t>Search by Level, Barcode, or Points</a:t>
            </a:r>
          </a:p>
          <a:p>
            <a:r>
              <a:rPr lang="en-US" dirty="0"/>
              <a:t>Ability to narrow </a:t>
            </a:r>
            <a:r>
              <a:rPr lang="en-US" dirty="0" smtClean="0"/>
              <a:t>results</a:t>
            </a:r>
          </a:p>
          <a:p>
            <a:r>
              <a:rPr lang="en-US" dirty="0" smtClean="0"/>
              <a:t>Real-time availability of items</a:t>
            </a:r>
          </a:p>
          <a:p>
            <a:r>
              <a:rPr lang="en-US" dirty="0" smtClean="0"/>
              <a:t>Dedicated ARS OPAC in youth </a:t>
            </a:r>
            <a:br>
              <a:rPr lang="en-US" dirty="0" smtClean="0"/>
            </a:br>
            <a:r>
              <a:rPr lang="en-US" dirty="0" smtClean="0"/>
              <a:t>with barcode scanner.</a:t>
            </a:r>
          </a:p>
          <a:p>
            <a:r>
              <a:rPr lang="en-US" dirty="0" smtClean="0"/>
              <a:t>Mobile-friendly website</a:t>
            </a:r>
          </a:p>
          <a:p>
            <a:r>
              <a:rPr lang="en-US" dirty="0"/>
              <a:t>Paginated </a:t>
            </a: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77" y="971550"/>
            <a:ext cx="2486025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Sierra DNA </a:t>
            </a:r>
            <a:r>
              <a:rPr lang="en-US" dirty="0" smtClean="0"/>
              <a:t>&amp; PHP to create SQL table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an SQL query to extract </a:t>
            </a:r>
            <a:r>
              <a:rPr lang="en-US" dirty="0" smtClean="0"/>
              <a:t>all active records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Parse </a:t>
            </a:r>
            <a:r>
              <a:rPr lang="en-US" dirty="0" smtClean="0"/>
              <a:t>data with PHP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an file with multiple insert statements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Drop current table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Import data into new table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Create full-text indexes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5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WPLALL SQL QUERY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666750"/>
            <a:ext cx="8839200" cy="3886200"/>
          </a:xfrm>
        </p:spPr>
        <p:txBody>
          <a:bodyPr>
            <a:noAutofit/>
          </a:bodyPr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/* BIB NUMBER */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SELECT </a:t>
            </a:r>
            <a:r>
              <a:rPr lang="en-US" sz="1200" dirty="0" err="1"/>
              <a:t>bib_view.record_num</a:t>
            </a:r>
            <a:r>
              <a:rPr lang="en-US" sz="1200" dirty="0"/>
              <a:t> AS "BIB", </a:t>
            </a:r>
            <a:endParaRPr lang="en-US" sz="1200" dirty="0" smtClean="0"/>
          </a:p>
          <a:p>
            <a:pPr marL="0" lvl="0" indent="0" defTabSz="914400">
              <a:spcBef>
                <a:spcPts val="0"/>
              </a:spcBef>
              <a:buNone/>
            </a:pPr>
            <a:endParaRPr lang="en-US" sz="1200" dirty="0" smtClean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/* TITLE */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(</a:t>
            </a:r>
            <a:r>
              <a:rPr lang="en-US" sz="1200" dirty="0"/>
              <a:t>SELECT </a:t>
            </a:r>
            <a:r>
              <a:rPr lang="en-US" sz="1200" dirty="0" err="1"/>
              <a:t>string_agg</a:t>
            </a:r>
            <a:r>
              <a:rPr lang="en-US" sz="1200" dirty="0"/>
              <a:t>(</a:t>
            </a:r>
            <a:r>
              <a:rPr lang="en-US" sz="1200" dirty="0" err="1"/>
              <a:t>varfield_view.field_content</a:t>
            </a:r>
            <a:r>
              <a:rPr lang="en-US" sz="1200" dirty="0"/>
              <a:t>, ' ' ORDER BY </a:t>
            </a:r>
            <a:r>
              <a:rPr lang="en-US" sz="1200" dirty="0" err="1"/>
              <a:t>varfield_view.occ_num</a:t>
            </a:r>
            <a:r>
              <a:rPr lang="en-US" sz="1200" dirty="0"/>
              <a:t>) FROM </a:t>
            </a:r>
            <a:r>
              <a:rPr lang="en-US" sz="1200" dirty="0" err="1"/>
              <a:t>sierra_view.varfield_view</a:t>
            </a:r>
            <a:r>
              <a:rPr lang="en-US" sz="1200" dirty="0"/>
              <a:t> WHERE </a:t>
            </a:r>
            <a:r>
              <a:rPr lang="en-US" sz="1200" dirty="0" err="1"/>
              <a:t>varfield_view.record_id</a:t>
            </a:r>
            <a:r>
              <a:rPr lang="en-US" sz="1200" dirty="0"/>
              <a:t> = </a:t>
            </a:r>
            <a:r>
              <a:rPr lang="en-US" sz="1200" dirty="0" err="1"/>
              <a:t>bib_view.id</a:t>
            </a:r>
            <a:r>
              <a:rPr lang="en-US" sz="1200" dirty="0"/>
              <a:t> AND </a:t>
            </a:r>
            <a:r>
              <a:rPr lang="en-US" sz="1200" dirty="0" err="1"/>
              <a:t>varfield_view.marc_tag</a:t>
            </a:r>
            <a:r>
              <a:rPr lang="en-US" sz="1200" dirty="0"/>
              <a:t> = '245') AS "TITLE", </a:t>
            </a:r>
            <a:endParaRPr lang="en-US" sz="1200" dirty="0" smtClean="0"/>
          </a:p>
          <a:p>
            <a:pPr marL="0" lvl="0" indent="0" defTabSz="914400">
              <a:spcBef>
                <a:spcPts val="0"/>
              </a:spcBef>
              <a:buNone/>
            </a:pPr>
            <a:endParaRPr lang="en-US" sz="1200" dirty="0" smtClean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/* ADDITIONAL TITLE */</a:t>
            </a:r>
            <a:endParaRPr lang="en-US" sz="1200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(</a:t>
            </a:r>
            <a:r>
              <a:rPr lang="en-US" sz="1200" dirty="0"/>
              <a:t>SELECT </a:t>
            </a:r>
            <a:r>
              <a:rPr lang="en-US" sz="1200" dirty="0" err="1"/>
              <a:t>string_agg</a:t>
            </a:r>
            <a:r>
              <a:rPr lang="en-US" sz="1200" dirty="0"/>
              <a:t>(</a:t>
            </a:r>
            <a:r>
              <a:rPr lang="en-US" sz="1200" dirty="0" err="1"/>
              <a:t>varfield_view.field_content</a:t>
            </a:r>
            <a:r>
              <a:rPr lang="en-US" sz="1200" dirty="0"/>
              <a:t>, '~' ORDER BY </a:t>
            </a:r>
            <a:r>
              <a:rPr lang="en-US" sz="1200" dirty="0" err="1"/>
              <a:t>varfield_view.occ_num</a:t>
            </a:r>
            <a:r>
              <a:rPr lang="en-US" sz="1200" dirty="0"/>
              <a:t>) FROM </a:t>
            </a:r>
            <a:r>
              <a:rPr lang="en-US" sz="1200" dirty="0" err="1"/>
              <a:t>sierra_view.varfield_view</a:t>
            </a:r>
            <a:r>
              <a:rPr lang="en-US" sz="1200" dirty="0"/>
              <a:t> WHERE </a:t>
            </a:r>
            <a:r>
              <a:rPr lang="en-US" sz="1200" dirty="0" err="1"/>
              <a:t>varfield_view.record_id</a:t>
            </a:r>
            <a:r>
              <a:rPr lang="en-US" sz="1200" dirty="0"/>
              <a:t> = </a:t>
            </a:r>
            <a:r>
              <a:rPr lang="en-US" sz="1200" dirty="0" err="1"/>
              <a:t>bib_view.id</a:t>
            </a:r>
            <a:r>
              <a:rPr lang="en-US" sz="1200" dirty="0"/>
              <a:t> AND (</a:t>
            </a:r>
            <a:r>
              <a:rPr lang="en-US" sz="1200" dirty="0" err="1"/>
              <a:t>varfield_view.marc_tag</a:t>
            </a:r>
            <a:r>
              <a:rPr lang="en-US" sz="1200" dirty="0"/>
              <a:t> = '730' OR </a:t>
            </a:r>
            <a:r>
              <a:rPr lang="en-US" sz="1200" dirty="0" err="1"/>
              <a:t>varfield_view.marc_tag</a:t>
            </a:r>
            <a:r>
              <a:rPr lang="en-US" sz="1200" dirty="0"/>
              <a:t> = '740' OR </a:t>
            </a:r>
            <a:r>
              <a:rPr lang="en-US" sz="1200" dirty="0" err="1"/>
              <a:t>varfield_view.marc_tag</a:t>
            </a:r>
            <a:r>
              <a:rPr lang="en-US" sz="1200" dirty="0"/>
              <a:t> = '246' OR </a:t>
            </a:r>
            <a:r>
              <a:rPr lang="en-US" sz="1200" dirty="0" err="1"/>
              <a:t>varfield_view.marc_tag</a:t>
            </a:r>
            <a:r>
              <a:rPr lang="en-US" sz="1200" dirty="0"/>
              <a:t> = '247' OR </a:t>
            </a:r>
            <a:r>
              <a:rPr lang="en-US" sz="1200" dirty="0" err="1"/>
              <a:t>varfield_view.marc_tag</a:t>
            </a:r>
            <a:r>
              <a:rPr lang="en-US" sz="1200" dirty="0"/>
              <a:t> = '130')) AS "ADD TITLE", </a:t>
            </a:r>
            <a:endParaRPr lang="en-US" sz="1200" dirty="0" smtClean="0"/>
          </a:p>
          <a:p>
            <a:pPr marL="0" lvl="0" indent="0" defTabSz="914400">
              <a:spcBef>
                <a:spcPts val="0"/>
              </a:spcBef>
              <a:buNone/>
            </a:pPr>
            <a:endParaRPr lang="en-US" sz="1200" dirty="0" smtClean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/* AUTHOR */</a:t>
            </a:r>
            <a:endParaRPr lang="en-US" sz="1200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(</a:t>
            </a:r>
            <a:r>
              <a:rPr lang="en-US" sz="1200" dirty="0"/>
              <a:t>SELECT </a:t>
            </a:r>
            <a:r>
              <a:rPr lang="en-US" sz="1200" dirty="0" err="1"/>
              <a:t>string_agg</a:t>
            </a:r>
            <a:r>
              <a:rPr lang="en-US" sz="1200" dirty="0"/>
              <a:t>(</a:t>
            </a:r>
            <a:r>
              <a:rPr lang="en-US" sz="1200" dirty="0" err="1"/>
              <a:t>varfield.field_content</a:t>
            </a:r>
            <a:r>
              <a:rPr lang="en-US" sz="1200" dirty="0"/>
              <a:t>, '' ORDER BY </a:t>
            </a:r>
            <a:r>
              <a:rPr lang="en-US" sz="1200" dirty="0" err="1"/>
              <a:t>varfield.occ_num</a:t>
            </a:r>
            <a:r>
              <a:rPr lang="en-US" sz="1200" dirty="0"/>
              <a:t>) FROM </a:t>
            </a:r>
            <a:r>
              <a:rPr lang="en-US" sz="1200" dirty="0" err="1"/>
              <a:t>sierra_view.varfield</a:t>
            </a:r>
            <a:r>
              <a:rPr lang="en-US" sz="1200" dirty="0"/>
              <a:t> WHERE </a:t>
            </a:r>
            <a:r>
              <a:rPr lang="en-US" sz="1200" dirty="0" err="1"/>
              <a:t>varfield.record_id</a:t>
            </a:r>
            <a:r>
              <a:rPr lang="en-US" sz="1200" dirty="0"/>
              <a:t> = </a:t>
            </a:r>
            <a:r>
              <a:rPr lang="en-US" sz="1200" dirty="0" err="1"/>
              <a:t>bib_view.id</a:t>
            </a:r>
            <a:r>
              <a:rPr lang="en-US" sz="1200" dirty="0"/>
              <a:t> AND </a:t>
            </a:r>
            <a:r>
              <a:rPr lang="en-US" sz="1200" dirty="0" err="1"/>
              <a:t>varfield.marc_tag</a:t>
            </a:r>
            <a:r>
              <a:rPr lang="en-US" sz="1200" dirty="0"/>
              <a:t> LIKE '1%%' AND </a:t>
            </a:r>
            <a:r>
              <a:rPr lang="en-US" sz="1200" dirty="0" err="1"/>
              <a:t>varfield.marc_tag</a:t>
            </a:r>
            <a:r>
              <a:rPr lang="en-US" sz="1200" dirty="0"/>
              <a:t> != '130' ) AS "AUTHOR", </a:t>
            </a:r>
            <a:endParaRPr lang="en-US" sz="1200" dirty="0" smtClean="0"/>
          </a:p>
          <a:p>
            <a:pPr marL="0" lvl="0" indent="0" defTabSz="914400">
              <a:spcBef>
                <a:spcPts val="0"/>
              </a:spcBef>
              <a:buNone/>
            </a:pPr>
            <a:endParaRPr lang="en-US" sz="1200" dirty="0" smtClean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/* ALTERNATIVE AUTHOR */</a:t>
            </a:r>
            <a:endParaRPr lang="en-US" sz="1200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(</a:t>
            </a:r>
            <a:r>
              <a:rPr lang="en-US" sz="1200" dirty="0"/>
              <a:t>SELECT </a:t>
            </a:r>
            <a:r>
              <a:rPr lang="en-US" sz="1200" dirty="0" err="1"/>
              <a:t>string_agg</a:t>
            </a:r>
            <a:r>
              <a:rPr lang="en-US" sz="1200" dirty="0"/>
              <a:t>(</a:t>
            </a:r>
            <a:r>
              <a:rPr lang="en-US" sz="1200" dirty="0" err="1"/>
              <a:t>varfield.field_content</a:t>
            </a:r>
            <a:r>
              <a:rPr lang="en-US" sz="1200" dirty="0"/>
              <a:t>, '~' ORDER BY </a:t>
            </a:r>
            <a:r>
              <a:rPr lang="en-US" sz="1200" dirty="0" err="1"/>
              <a:t>varfield.occ_num</a:t>
            </a:r>
            <a:r>
              <a:rPr lang="en-US" sz="1200" dirty="0"/>
              <a:t>) FROM </a:t>
            </a:r>
            <a:r>
              <a:rPr lang="en-US" sz="1200" dirty="0" err="1"/>
              <a:t>sierra_view.varfield</a:t>
            </a:r>
            <a:r>
              <a:rPr lang="en-US" sz="1200" dirty="0"/>
              <a:t> WHERE </a:t>
            </a:r>
            <a:r>
              <a:rPr lang="en-US" sz="1200" dirty="0" err="1"/>
              <a:t>varfield.record_id</a:t>
            </a:r>
            <a:r>
              <a:rPr lang="en-US" sz="1200" dirty="0"/>
              <a:t> = </a:t>
            </a:r>
            <a:r>
              <a:rPr lang="en-US" sz="1200" dirty="0" err="1"/>
              <a:t>bib_view.id</a:t>
            </a:r>
            <a:r>
              <a:rPr lang="en-US" sz="1200" dirty="0"/>
              <a:t> AND (</a:t>
            </a:r>
            <a:r>
              <a:rPr lang="en-US" sz="1200" dirty="0" err="1"/>
              <a:t>varfield.marc_tag</a:t>
            </a:r>
            <a:r>
              <a:rPr lang="en-US" sz="1200" dirty="0"/>
              <a:t> = '700' OR </a:t>
            </a:r>
            <a:r>
              <a:rPr lang="en-US" sz="1200" dirty="0" err="1"/>
              <a:t>varfield.marc_tag</a:t>
            </a:r>
            <a:r>
              <a:rPr lang="en-US" sz="1200" dirty="0"/>
              <a:t> = '710' OR </a:t>
            </a:r>
            <a:r>
              <a:rPr lang="en-US" sz="1200" dirty="0" err="1"/>
              <a:t>varfield.marc_tag</a:t>
            </a:r>
            <a:r>
              <a:rPr lang="en-US" sz="1200" dirty="0"/>
              <a:t> = '711')) AS "ALT AUTHOR", 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65981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WPLALL SQL QUERY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666750"/>
            <a:ext cx="8839200" cy="3886200"/>
          </a:xfrm>
        </p:spPr>
        <p:txBody>
          <a:bodyPr>
            <a:noAutofit/>
          </a:bodyPr>
          <a:lstStyle/>
          <a:p>
            <a:pPr marL="0" indent="0" defTabSz="914400">
              <a:spcBef>
                <a:spcPts val="0"/>
              </a:spcBef>
              <a:buNone/>
            </a:pPr>
            <a:r>
              <a:rPr lang="en-US" sz="1200" dirty="0" smtClean="0"/>
              <a:t>/* SERIES STATEMENT */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1200" dirty="0" smtClean="0"/>
              <a:t>(</a:t>
            </a:r>
            <a:r>
              <a:rPr lang="en-US" sz="1200" dirty="0"/>
              <a:t>SELECT </a:t>
            </a:r>
            <a:r>
              <a:rPr lang="en-US" sz="1200" dirty="0" err="1"/>
              <a:t>string_agg</a:t>
            </a:r>
            <a:r>
              <a:rPr lang="en-US" sz="1200" dirty="0"/>
              <a:t>(</a:t>
            </a:r>
            <a:r>
              <a:rPr lang="en-US" sz="1200" dirty="0" err="1"/>
              <a:t>varfield.field_content</a:t>
            </a:r>
            <a:r>
              <a:rPr lang="en-US" sz="1200" dirty="0"/>
              <a:t>, '~' ORDER BY </a:t>
            </a:r>
            <a:r>
              <a:rPr lang="en-US" sz="1200" dirty="0" err="1"/>
              <a:t>varfield.occ_num</a:t>
            </a:r>
            <a:r>
              <a:rPr lang="en-US" sz="1200" dirty="0"/>
              <a:t>) FROM </a:t>
            </a:r>
            <a:r>
              <a:rPr lang="en-US" sz="1200" dirty="0" err="1"/>
              <a:t>sierra_view.varfield</a:t>
            </a:r>
            <a:r>
              <a:rPr lang="en-US" sz="1200" dirty="0"/>
              <a:t> WHERE </a:t>
            </a:r>
            <a:r>
              <a:rPr lang="en-US" sz="1200" dirty="0" err="1"/>
              <a:t>varfield.record_id</a:t>
            </a:r>
            <a:r>
              <a:rPr lang="en-US" sz="1200" dirty="0"/>
              <a:t> = </a:t>
            </a:r>
            <a:r>
              <a:rPr lang="en-US" sz="1200" dirty="0" err="1"/>
              <a:t>bib_view.id</a:t>
            </a:r>
            <a:r>
              <a:rPr lang="en-US" sz="1200" dirty="0"/>
              <a:t> AND (</a:t>
            </a:r>
            <a:r>
              <a:rPr lang="en-US" sz="1200" dirty="0" err="1"/>
              <a:t>varfield.marc_tag</a:t>
            </a:r>
            <a:r>
              <a:rPr lang="en-US" sz="1200" dirty="0"/>
              <a:t> = '800' OR </a:t>
            </a:r>
            <a:r>
              <a:rPr lang="en-US" sz="1200" dirty="0" err="1"/>
              <a:t>varfield.marc_tag</a:t>
            </a:r>
            <a:r>
              <a:rPr lang="en-US" sz="1200" dirty="0"/>
              <a:t> = '810' OR </a:t>
            </a:r>
            <a:r>
              <a:rPr lang="en-US" sz="1200" dirty="0" err="1"/>
              <a:t>varfield.marc_tag</a:t>
            </a:r>
            <a:r>
              <a:rPr lang="en-US" sz="1200" dirty="0"/>
              <a:t> = '811' OR </a:t>
            </a:r>
            <a:r>
              <a:rPr lang="en-US" sz="1200" dirty="0" err="1"/>
              <a:t>varfield.marc_tag</a:t>
            </a:r>
            <a:r>
              <a:rPr lang="en-US" sz="1200" dirty="0"/>
              <a:t> = '830' OR </a:t>
            </a:r>
            <a:r>
              <a:rPr lang="en-US" sz="1200" dirty="0" err="1"/>
              <a:t>varfield.marc_tag</a:t>
            </a:r>
            <a:r>
              <a:rPr lang="en-US" sz="1200" dirty="0"/>
              <a:t> LIKE '4%' OR </a:t>
            </a:r>
            <a:r>
              <a:rPr lang="en-US" sz="1200" dirty="0" err="1"/>
              <a:t>varfield.varfield_type_code</a:t>
            </a:r>
            <a:r>
              <a:rPr lang="en-US" sz="1200" dirty="0"/>
              <a:t> = 's')) AS "SERIES", 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1200" dirty="0" smtClean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/* SUBJECT */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(</a:t>
            </a:r>
            <a:r>
              <a:rPr lang="en-US" sz="1200" dirty="0"/>
              <a:t>SELECT </a:t>
            </a:r>
            <a:r>
              <a:rPr lang="en-US" sz="1200" dirty="0" err="1"/>
              <a:t>string_agg</a:t>
            </a:r>
            <a:r>
              <a:rPr lang="en-US" sz="1200" dirty="0"/>
              <a:t>(</a:t>
            </a:r>
            <a:r>
              <a:rPr lang="en-US" sz="1200" dirty="0" err="1"/>
              <a:t>varfield.field_content</a:t>
            </a:r>
            <a:r>
              <a:rPr lang="en-US" sz="1200" dirty="0"/>
              <a:t>, '~' ORDER BY </a:t>
            </a:r>
            <a:r>
              <a:rPr lang="en-US" sz="1200" dirty="0" err="1"/>
              <a:t>varfield.occ_num</a:t>
            </a:r>
            <a:r>
              <a:rPr lang="en-US" sz="1200" dirty="0"/>
              <a:t>) FROM </a:t>
            </a:r>
            <a:r>
              <a:rPr lang="en-US" sz="1200" dirty="0" err="1"/>
              <a:t>sierra_view.varfield</a:t>
            </a:r>
            <a:r>
              <a:rPr lang="en-US" sz="1200" dirty="0"/>
              <a:t> WHERE </a:t>
            </a:r>
            <a:r>
              <a:rPr lang="en-US" sz="1200" dirty="0" err="1"/>
              <a:t>varfield.record_id</a:t>
            </a:r>
            <a:r>
              <a:rPr lang="en-US" sz="1200" dirty="0"/>
              <a:t> = </a:t>
            </a:r>
            <a:r>
              <a:rPr lang="en-US" sz="1200" dirty="0" err="1"/>
              <a:t>bib_view.id</a:t>
            </a:r>
            <a:r>
              <a:rPr lang="en-US" sz="1200" dirty="0"/>
              <a:t> AND </a:t>
            </a:r>
            <a:r>
              <a:rPr lang="en-US" sz="1200" dirty="0" err="1"/>
              <a:t>varfield.marc_tag</a:t>
            </a:r>
            <a:r>
              <a:rPr lang="en-US" sz="1200" dirty="0"/>
              <a:t> LIKE '6%%') AS "SUBJECT", 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1200" dirty="0" smtClean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/* DESCRIPTION */</a:t>
            </a:r>
            <a:endParaRPr lang="en-US" sz="1200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/>
              <a:t>(SELECT </a:t>
            </a:r>
            <a:r>
              <a:rPr lang="en-US" sz="1200" dirty="0" err="1"/>
              <a:t>string_agg</a:t>
            </a:r>
            <a:r>
              <a:rPr lang="en-US" sz="1200" dirty="0"/>
              <a:t>(</a:t>
            </a:r>
            <a:r>
              <a:rPr lang="en-US" sz="1200" dirty="0" err="1"/>
              <a:t>varfield.field_content</a:t>
            </a:r>
            <a:r>
              <a:rPr lang="en-US" sz="1200" dirty="0"/>
              <a:t>, '~' ORDER BY </a:t>
            </a:r>
            <a:r>
              <a:rPr lang="en-US" sz="1200" dirty="0" err="1"/>
              <a:t>varfield.occ_num</a:t>
            </a:r>
            <a:r>
              <a:rPr lang="en-US" sz="1200" dirty="0"/>
              <a:t>) FROM </a:t>
            </a:r>
            <a:r>
              <a:rPr lang="en-US" sz="1200" dirty="0" err="1"/>
              <a:t>sierra_view.varfield</a:t>
            </a:r>
            <a:r>
              <a:rPr lang="en-US" sz="1200" dirty="0"/>
              <a:t> WHERE </a:t>
            </a:r>
            <a:r>
              <a:rPr lang="en-US" sz="1200" dirty="0" err="1"/>
              <a:t>varfield.record_id</a:t>
            </a:r>
            <a:r>
              <a:rPr lang="en-US" sz="1200" dirty="0"/>
              <a:t> = </a:t>
            </a:r>
            <a:r>
              <a:rPr lang="en-US" sz="1200" dirty="0" err="1"/>
              <a:t>bib_view.id</a:t>
            </a:r>
            <a:r>
              <a:rPr lang="en-US" sz="1200" dirty="0"/>
              <a:t> AND </a:t>
            </a:r>
            <a:r>
              <a:rPr lang="en-US" sz="1200" dirty="0" err="1"/>
              <a:t>varfield.marc_tag</a:t>
            </a:r>
            <a:r>
              <a:rPr lang="en-US" sz="1200" dirty="0"/>
              <a:t> LIKE '3%%') AS "DESCRIPT", 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1200" dirty="0" smtClean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/* </a:t>
            </a:r>
            <a:r>
              <a:rPr lang="en-US" sz="1200" dirty="0"/>
              <a:t>ISBN / ISSN */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/>
              <a:t>(SELECT </a:t>
            </a:r>
            <a:r>
              <a:rPr lang="en-US" sz="1200" dirty="0" err="1"/>
              <a:t>string_agg</a:t>
            </a:r>
            <a:r>
              <a:rPr lang="en-US" sz="1200" dirty="0"/>
              <a:t>(</a:t>
            </a:r>
            <a:r>
              <a:rPr lang="en-US" sz="1200" dirty="0" err="1"/>
              <a:t>varfield.field_content</a:t>
            </a:r>
            <a:r>
              <a:rPr lang="en-US" sz="1200" dirty="0"/>
              <a:t>, '~' ORDER BY </a:t>
            </a:r>
            <a:r>
              <a:rPr lang="en-US" sz="1200" dirty="0" err="1"/>
              <a:t>varfield.occ_num</a:t>
            </a:r>
            <a:r>
              <a:rPr lang="en-US" sz="1200" dirty="0"/>
              <a:t>) FROM </a:t>
            </a:r>
            <a:r>
              <a:rPr lang="en-US" sz="1200" dirty="0" err="1"/>
              <a:t>sierra_view.varfield</a:t>
            </a:r>
            <a:r>
              <a:rPr lang="en-US" sz="1200" dirty="0"/>
              <a:t> WHERE </a:t>
            </a:r>
            <a:r>
              <a:rPr lang="en-US" sz="1200" dirty="0" err="1"/>
              <a:t>varfield.record_id</a:t>
            </a:r>
            <a:r>
              <a:rPr lang="en-US" sz="1200" dirty="0"/>
              <a:t> = </a:t>
            </a:r>
            <a:r>
              <a:rPr lang="en-US" sz="1200" dirty="0" err="1"/>
              <a:t>bib_view.id</a:t>
            </a:r>
            <a:r>
              <a:rPr lang="en-US" sz="1200" dirty="0"/>
              <a:t> AND </a:t>
            </a:r>
            <a:r>
              <a:rPr lang="en-US" sz="1200" dirty="0" err="1"/>
              <a:t>varfield.marc_tag</a:t>
            </a:r>
            <a:r>
              <a:rPr lang="en-US" sz="1200" dirty="0"/>
              <a:t> LIKE '02%' ) AS "ISBN/ISSN", 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1200" dirty="0" smtClean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/* </a:t>
            </a:r>
            <a:r>
              <a:rPr lang="en-US" sz="1200" dirty="0"/>
              <a:t>MATERIAL TYPE */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/>
              <a:t>bib_view.bcode2 AS "MAT TYPE", </a:t>
            </a:r>
          </a:p>
        </p:txBody>
      </p:sp>
    </p:spTree>
    <p:extLst>
      <p:ext uri="{BB962C8B-B14F-4D97-AF65-F5344CB8AC3E}">
        <p14:creationId xmlns:p14="http://schemas.microsoft.com/office/powerpoint/2010/main" val="118697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WPLALL SQL QUERY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666750"/>
            <a:ext cx="8839200" cy="3886200"/>
          </a:xfrm>
        </p:spPr>
        <p:txBody>
          <a:bodyPr>
            <a:noAutofit/>
          </a:bodyPr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/>
              <a:t>/* PUBLISHER INFORMATION */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/>
              <a:t>(SELECT </a:t>
            </a:r>
            <a:r>
              <a:rPr lang="en-US" sz="1200" dirty="0" err="1"/>
              <a:t>string_agg</a:t>
            </a:r>
            <a:r>
              <a:rPr lang="en-US" sz="1200" dirty="0"/>
              <a:t>(</a:t>
            </a:r>
            <a:r>
              <a:rPr lang="en-US" sz="1200" dirty="0" err="1"/>
              <a:t>varfield_view.field_content</a:t>
            </a:r>
            <a:r>
              <a:rPr lang="en-US" sz="1200" dirty="0"/>
              <a:t>, '~' ORDER BY </a:t>
            </a:r>
            <a:r>
              <a:rPr lang="en-US" sz="1200" dirty="0" err="1"/>
              <a:t>varfield_view.occ_num</a:t>
            </a:r>
            <a:r>
              <a:rPr lang="en-US" sz="1200" dirty="0"/>
              <a:t>) FROM </a:t>
            </a:r>
            <a:r>
              <a:rPr lang="en-US" sz="1200" dirty="0" err="1"/>
              <a:t>sierra_view.varfield_view</a:t>
            </a:r>
            <a:r>
              <a:rPr lang="en-US" sz="1200" dirty="0"/>
              <a:t> WHERE </a:t>
            </a:r>
            <a:r>
              <a:rPr lang="en-US" sz="1200" dirty="0" err="1"/>
              <a:t>varfield_view.record_id</a:t>
            </a:r>
            <a:r>
              <a:rPr lang="en-US" sz="1200" dirty="0"/>
              <a:t> = </a:t>
            </a:r>
            <a:r>
              <a:rPr lang="en-US" sz="1200" dirty="0" err="1"/>
              <a:t>bib_view.id</a:t>
            </a:r>
            <a:r>
              <a:rPr lang="en-US" sz="1200" dirty="0"/>
              <a:t> AND (</a:t>
            </a:r>
            <a:r>
              <a:rPr lang="en-US" sz="1200" dirty="0" err="1"/>
              <a:t>varfield_view.marc_tag</a:t>
            </a:r>
            <a:r>
              <a:rPr lang="en-US" sz="1200" dirty="0"/>
              <a:t> = '260' OR </a:t>
            </a:r>
            <a:r>
              <a:rPr lang="en-US" sz="1200" dirty="0" err="1"/>
              <a:t>varfield_view.marc_tag</a:t>
            </a:r>
            <a:r>
              <a:rPr lang="en-US" sz="1200" dirty="0"/>
              <a:t> = '264')) AS "PUB INFO", 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1200" dirty="0" smtClean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/* NOTES */</a:t>
            </a:r>
            <a:endParaRPr lang="en-US" sz="1200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/>
              <a:t>(SELECT </a:t>
            </a:r>
            <a:r>
              <a:rPr lang="en-US" sz="1200" dirty="0" err="1"/>
              <a:t>string_agg</a:t>
            </a:r>
            <a:r>
              <a:rPr lang="en-US" sz="1200" dirty="0"/>
              <a:t>(</a:t>
            </a:r>
            <a:r>
              <a:rPr lang="en-US" sz="1200" dirty="0" err="1"/>
              <a:t>varfield.field_content</a:t>
            </a:r>
            <a:r>
              <a:rPr lang="en-US" sz="1200" dirty="0"/>
              <a:t>, '~' ORDER BY </a:t>
            </a:r>
            <a:r>
              <a:rPr lang="en-US" sz="1200" dirty="0" err="1"/>
              <a:t>varfield.occ_num</a:t>
            </a:r>
            <a:r>
              <a:rPr lang="en-US" sz="1200" dirty="0"/>
              <a:t>) FROM </a:t>
            </a:r>
            <a:r>
              <a:rPr lang="en-US" sz="1200" dirty="0" err="1"/>
              <a:t>sierra_view.varfield</a:t>
            </a:r>
            <a:r>
              <a:rPr lang="en-US" sz="1200" dirty="0"/>
              <a:t> WHERE </a:t>
            </a:r>
            <a:r>
              <a:rPr lang="en-US" sz="1200" dirty="0" err="1"/>
              <a:t>varfield.record_id</a:t>
            </a:r>
            <a:r>
              <a:rPr lang="en-US" sz="1200" dirty="0"/>
              <a:t> = </a:t>
            </a:r>
            <a:r>
              <a:rPr lang="en-US" sz="1200" dirty="0" err="1"/>
              <a:t>bib_view.id</a:t>
            </a:r>
            <a:r>
              <a:rPr lang="en-US" sz="1200" dirty="0"/>
              <a:t> AND </a:t>
            </a:r>
            <a:r>
              <a:rPr lang="en-US" sz="1200" dirty="0" err="1"/>
              <a:t>varfield.marc_tag</a:t>
            </a:r>
            <a:r>
              <a:rPr lang="en-US" sz="1200" dirty="0"/>
              <a:t> LIKE '5%%' AND </a:t>
            </a:r>
            <a:r>
              <a:rPr lang="en-US" sz="1200" dirty="0" err="1"/>
              <a:t>varfield.marc_tag</a:t>
            </a:r>
            <a:r>
              <a:rPr lang="en-US" sz="1200" dirty="0"/>
              <a:t> != '526' AND </a:t>
            </a:r>
            <a:r>
              <a:rPr lang="en-US" sz="1200" dirty="0" err="1"/>
              <a:t>varfield.marc_tag</a:t>
            </a:r>
            <a:r>
              <a:rPr lang="en-US" sz="1200" dirty="0"/>
              <a:t> != '521') AS "NOTE(BIBLIO)", 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1200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1200" dirty="0" smtClean="0"/>
              <a:t>/* LEXILE LEVEL */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1200" dirty="0" smtClean="0"/>
              <a:t>(</a:t>
            </a:r>
            <a:r>
              <a:rPr lang="en-US" sz="1200" dirty="0"/>
              <a:t>SELECT </a:t>
            </a:r>
            <a:r>
              <a:rPr lang="en-US" sz="1200" dirty="0" err="1"/>
              <a:t>string_agg</a:t>
            </a:r>
            <a:r>
              <a:rPr lang="en-US" sz="1200" dirty="0"/>
              <a:t>(</a:t>
            </a:r>
            <a:r>
              <a:rPr lang="en-US" sz="1200" dirty="0" err="1"/>
              <a:t>subfield.content</a:t>
            </a:r>
            <a:r>
              <a:rPr lang="en-US" sz="1200" dirty="0"/>
              <a:t>, '' ORDER BY </a:t>
            </a:r>
            <a:r>
              <a:rPr lang="en-US" sz="1200" dirty="0" err="1"/>
              <a:t>subfield.tag,subfield.occ_num</a:t>
            </a:r>
            <a:r>
              <a:rPr lang="en-US" sz="1200" dirty="0"/>
              <a:t>) FROM </a:t>
            </a:r>
            <a:r>
              <a:rPr lang="en-US" sz="1200" dirty="0" err="1"/>
              <a:t>sierra_view.subfield</a:t>
            </a:r>
            <a:r>
              <a:rPr lang="en-US" sz="1200" dirty="0"/>
              <a:t> WHERE </a:t>
            </a:r>
            <a:r>
              <a:rPr lang="en-US" sz="1200" dirty="0" err="1"/>
              <a:t>subfield.record_id</a:t>
            </a:r>
            <a:r>
              <a:rPr lang="en-US" sz="1200" dirty="0"/>
              <a:t> = </a:t>
            </a:r>
            <a:r>
              <a:rPr lang="en-US" sz="1200" dirty="0" err="1"/>
              <a:t>bib_view.id</a:t>
            </a:r>
            <a:r>
              <a:rPr lang="en-US" sz="1200" dirty="0"/>
              <a:t> AND </a:t>
            </a:r>
            <a:r>
              <a:rPr lang="en-US" sz="1200" dirty="0" err="1"/>
              <a:t>subfield.marc_tag</a:t>
            </a:r>
            <a:r>
              <a:rPr lang="en-US" sz="1200" dirty="0"/>
              <a:t> = '521') AS "LEXILE</a:t>
            </a:r>
            <a:r>
              <a:rPr lang="en-US" sz="1200" dirty="0" smtClean="0"/>
              <a:t>",</a:t>
            </a:r>
            <a:endParaRPr lang="en-US" sz="1200" dirty="0"/>
          </a:p>
          <a:p>
            <a:pPr marL="0" lvl="0" indent="0" defTabSz="914400">
              <a:spcBef>
                <a:spcPts val="0"/>
              </a:spcBef>
              <a:buNone/>
            </a:pPr>
            <a:endParaRPr lang="en-US" sz="1200" dirty="0" smtClean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/* ACCELERATED READER POINTS */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(</a:t>
            </a:r>
            <a:r>
              <a:rPr lang="en-US" sz="1200" dirty="0"/>
              <a:t>SELECT </a:t>
            </a:r>
            <a:r>
              <a:rPr lang="en-US" sz="1200" dirty="0" err="1"/>
              <a:t>string_agg</a:t>
            </a:r>
            <a:r>
              <a:rPr lang="en-US" sz="1200" dirty="0"/>
              <a:t>(</a:t>
            </a:r>
            <a:r>
              <a:rPr lang="en-US" sz="1200" dirty="0" err="1"/>
              <a:t>subfield.content</a:t>
            </a:r>
            <a:r>
              <a:rPr lang="en-US" sz="1200" dirty="0"/>
              <a:t>, '|' ORDER BY </a:t>
            </a:r>
            <a:r>
              <a:rPr lang="en-US" sz="1200" dirty="0" err="1"/>
              <a:t>subfield.occ_num,subfield,tag</a:t>
            </a:r>
            <a:r>
              <a:rPr lang="en-US" sz="1200" dirty="0"/>
              <a:t>) FROM </a:t>
            </a:r>
            <a:r>
              <a:rPr lang="en-US" sz="1200" dirty="0" err="1"/>
              <a:t>sierra_view.subfield</a:t>
            </a:r>
            <a:r>
              <a:rPr lang="en-US" sz="1200" dirty="0"/>
              <a:t> WHERE </a:t>
            </a:r>
            <a:r>
              <a:rPr lang="en-US" sz="1200" dirty="0" err="1"/>
              <a:t>subfield.record_id</a:t>
            </a:r>
            <a:r>
              <a:rPr lang="en-US" sz="1200" dirty="0"/>
              <a:t> = </a:t>
            </a:r>
            <a:r>
              <a:rPr lang="en-US" sz="1200" dirty="0" err="1"/>
              <a:t>bib_view.id</a:t>
            </a:r>
            <a:r>
              <a:rPr lang="en-US" sz="1200" dirty="0"/>
              <a:t> AND </a:t>
            </a:r>
            <a:r>
              <a:rPr lang="en-US" sz="1200" dirty="0" err="1"/>
              <a:t>subfield.marc_tag</a:t>
            </a:r>
            <a:r>
              <a:rPr lang="en-US" sz="1200" dirty="0"/>
              <a:t> = '526' AND (</a:t>
            </a:r>
            <a:r>
              <a:rPr lang="en-US" sz="1200" dirty="0" err="1"/>
              <a:t>subfield.tag</a:t>
            </a:r>
            <a:r>
              <a:rPr lang="en-US" sz="1200" dirty="0"/>
              <a:t> = 'a' OR </a:t>
            </a:r>
            <a:r>
              <a:rPr lang="en-US" sz="1200" dirty="0" err="1"/>
              <a:t>subfield.tag</a:t>
            </a:r>
            <a:r>
              <a:rPr lang="en-US" sz="1200" dirty="0"/>
              <a:t> = 'd') ) AS "ARPOINTS",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1200" dirty="0" smtClean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/* INTEREST LEVEL */</a:t>
            </a:r>
            <a:endParaRPr lang="en-US" sz="1200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/>
              <a:t>(SELECT </a:t>
            </a:r>
            <a:r>
              <a:rPr lang="en-US" sz="1200" dirty="0" err="1"/>
              <a:t>string_agg</a:t>
            </a:r>
            <a:r>
              <a:rPr lang="en-US" sz="1200" dirty="0"/>
              <a:t>(</a:t>
            </a:r>
            <a:r>
              <a:rPr lang="en-US" sz="1200" dirty="0" err="1"/>
              <a:t>subfield.content</a:t>
            </a:r>
            <a:r>
              <a:rPr lang="en-US" sz="1200" dirty="0"/>
              <a:t>, '|' ORDER BY </a:t>
            </a:r>
            <a:r>
              <a:rPr lang="en-US" sz="1200" dirty="0" err="1"/>
              <a:t>subfield.occ_num,subfield,tag</a:t>
            </a:r>
            <a:r>
              <a:rPr lang="en-US" sz="1200" dirty="0"/>
              <a:t>) FROM </a:t>
            </a:r>
            <a:r>
              <a:rPr lang="en-US" sz="1200" dirty="0" err="1"/>
              <a:t>sierra_view.subfield</a:t>
            </a:r>
            <a:r>
              <a:rPr lang="en-US" sz="1200" dirty="0"/>
              <a:t> WHERE </a:t>
            </a:r>
            <a:r>
              <a:rPr lang="en-US" sz="1200" dirty="0" err="1"/>
              <a:t>subfield.record_id</a:t>
            </a:r>
            <a:r>
              <a:rPr lang="en-US" sz="1200" dirty="0"/>
              <a:t> = </a:t>
            </a:r>
            <a:r>
              <a:rPr lang="en-US" sz="1200" dirty="0" err="1"/>
              <a:t>bib_view.id</a:t>
            </a:r>
            <a:r>
              <a:rPr lang="en-US" sz="1200" dirty="0"/>
              <a:t> AND </a:t>
            </a:r>
            <a:r>
              <a:rPr lang="en-US" sz="1200" dirty="0" err="1"/>
              <a:t>subfield.marc_tag</a:t>
            </a:r>
            <a:r>
              <a:rPr lang="en-US" sz="1200" dirty="0"/>
              <a:t> = '526' AND (</a:t>
            </a:r>
            <a:r>
              <a:rPr lang="en-US" sz="1200" dirty="0" err="1"/>
              <a:t>subfield.tag</a:t>
            </a:r>
            <a:r>
              <a:rPr lang="en-US" sz="1200" dirty="0"/>
              <a:t> = 'a' OR </a:t>
            </a:r>
            <a:r>
              <a:rPr lang="en-US" sz="1200" dirty="0" err="1"/>
              <a:t>subfield.tag</a:t>
            </a:r>
            <a:r>
              <a:rPr lang="en-US" sz="1200" dirty="0"/>
              <a:t> = 'b') ) AS "IL</a:t>
            </a:r>
            <a:r>
              <a:rPr lang="en-US" sz="1200" dirty="0" smtClean="0"/>
              <a:t>",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541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WPLALL SQL QUERY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666750"/>
            <a:ext cx="8839200" cy="3886200"/>
          </a:xfrm>
        </p:spPr>
        <p:txBody>
          <a:bodyPr>
            <a:noAutofit/>
          </a:bodyPr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/* READING LEVEL */</a:t>
            </a:r>
            <a:endParaRPr lang="en-US" sz="1200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/>
              <a:t>(SELECT </a:t>
            </a:r>
            <a:r>
              <a:rPr lang="en-US" sz="1200" dirty="0" err="1"/>
              <a:t>string_agg</a:t>
            </a:r>
            <a:r>
              <a:rPr lang="en-US" sz="1200" dirty="0"/>
              <a:t>(</a:t>
            </a:r>
            <a:r>
              <a:rPr lang="en-US" sz="1200" dirty="0" err="1"/>
              <a:t>subfield.content</a:t>
            </a:r>
            <a:r>
              <a:rPr lang="en-US" sz="1200" dirty="0"/>
              <a:t>, '|' ORDER BY </a:t>
            </a:r>
            <a:r>
              <a:rPr lang="en-US" sz="1200" dirty="0" err="1"/>
              <a:t>subfield.occ_num,subfield,tag</a:t>
            </a:r>
            <a:r>
              <a:rPr lang="en-US" sz="1200" dirty="0"/>
              <a:t>) FROM </a:t>
            </a:r>
            <a:r>
              <a:rPr lang="en-US" sz="1200" dirty="0" err="1"/>
              <a:t>sierra_view.subfield</a:t>
            </a:r>
            <a:r>
              <a:rPr lang="en-US" sz="1200" dirty="0"/>
              <a:t> WHERE </a:t>
            </a:r>
            <a:r>
              <a:rPr lang="en-US" sz="1200" dirty="0" err="1"/>
              <a:t>subfield.record_id</a:t>
            </a:r>
            <a:r>
              <a:rPr lang="en-US" sz="1200" dirty="0"/>
              <a:t> = </a:t>
            </a:r>
            <a:r>
              <a:rPr lang="en-US" sz="1200" dirty="0" err="1"/>
              <a:t>bib_view.id</a:t>
            </a:r>
            <a:r>
              <a:rPr lang="en-US" sz="1200" dirty="0"/>
              <a:t> AND </a:t>
            </a:r>
            <a:r>
              <a:rPr lang="en-US" sz="1200" dirty="0" err="1"/>
              <a:t>subfield.marc_tag</a:t>
            </a:r>
            <a:r>
              <a:rPr lang="en-US" sz="1200" dirty="0"/>
              <a:t> = '526' AND (</a:t>
            </a:r>
            <a:r>
              <a:rPr lang="en-US" sz="1200" dirty="0" err="1"/>
              <a:t>subfield.tag</a:t>
            </a:r>
            <a:r>
              <a:rPr lang="en-US" sz="1200" dirty="0"/>
              <a:t> = 'a' OR </a:t>
            </a:r>
            <a:r>
              <a:rPr lang="en-US" sz="1200" dirty="0" err="1"/>
              <a:t>subfield.tag</a:t>
            </a:r>
            <a:r>
              <a:rPr lang="en-US" sz="1200" dirty="0"/>
              <a:t> = 'c') ) AS "RL",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1200" dirty="0" smtClean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/* LOCATION */</a:t>
            </a:r>
            <a:endParaRPr lang="en-US" sz="1200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/>
              <a:t>(SELECT </a:t>
            </a:r>
            <a:r>
              <a:rPr lang="en-US" sz="1200" dirty="0" err="1"/>
              <a:t>string_agg</a:t>
            </a:r>
            <a:r>
              <a:rPr lang="en-US" sz="1200" dirty="0"/>
              <a:t>(</a:t>
            </a:r>
            <a:r>
              <a:rPr lang="en-US" sz="1200" dirty="0" err="1"/>
              <a:t>item_view.location_code</a:t>
            </a:r>
            <a:r>
              <a:rPr lang="en-US" sz="1200" dirty="0"/>
              <a:t>, '~') FROM </a:t>
            </a:r>
            <a:r>
              <a:rPr lang="en-US" sz="1200" dirty="0" err="1"/>
              <a:t>sierra_view.item_view</a:t>
            </a:r>
            <a:r>
              <a:rPr lang="en-US" sz="1200" dirty="0"/>
              <a:t>, </a:t>
            </a:r>
            <a:r>
              <a:rPr lang="en-US" sz="1200" dirty="0" err="1"/>
              <a:t>sierra_view.bib_record_item_record_link</a:t>
            </a:r>
            <a:r>
              <a:rPr lang="en-US" sz="1200" dirty="0"/>
              <a:t> WHERE </a:t>
            </a:r>
            <a:r>
              <a:rPr lang="en-US" sz="1200" dirty="0" err="1"/>
              <a:t>item_view.id</a:t>
            </a:r>
            <a:r>
              <a:rPr lang="en-US" sz="1200" dirty="0"/>
              <a:t> = </a:t>
            </a:r>
            <a:r>
              <a:rPr lang="en-US" sz="1200" dirty="0" err="1"/>
              <a:t>bib_record_item_record_link.item_record_id</a:t>
            </a:r>
            <a:r>
              <a:rPr lang="en-US" sz="1200" dirty="0"/>
              <a:t> AND </a:t>
            </a:r>
            <a:r>
              <a:rPr lang="en-US" sz="1200" dirty="0" err="1"/>
              <a:t>bib_view.id</a:t>
            </a:r>
            <a:r>
              <a:rPr lang="en-US" sz="1200" dirty="0"/>
              <a:t> = </a:t>
            </a:r>
            <a:r>
              <a:rPr lang="en-US" sz="1200" dirty="0" err="1"/>
              <a:t>bib_record_item_record_link.bib_record_id</a:t>
            </a:r>
            <a:r>
              <a:rPr lang="en-US" sz="1200" dirty="0"/>
              <a:t> ) AS "LOCATION", 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1200" dirty="0" smtClean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/* FICTION OR NONFICTION */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(</a:t>
            </a:r>
            <a:r>
              <a:rPr lang="en-US" sz="1200" dirty="0"/>
              <a:t>SELECT </a:t>
            </a:r>
            <a:r>
              <a:rPr lang="en-US" sz="1200" dirty="0" err="1"/>
              <a:t>string_agg</a:t>
            </a:r>
            <a:r>
              <a:rPr lang="en-US" sz="1200" dirty="0"/>
              <a:t>(control_field.p33,' ') FROM </a:t>
            </a:r>
            <a:r>
              <a:rPr lang="en-US" sz="1200" dirty="0" err="1"/>
              <a:t>sierra_view.control_field</a:t>
            </a:r>
            <a:r>
              <a:rPr lang="en-US" sz="1200" dirty="0"/>
              <a:t> WHERE </a:t>
            </a:r>
            <a:r>
              <a:rPr lang="en-US" sz="1200" dirty="0" err="1"/>
              <a:t>bib_view.id</a:t>
            </a:r>
            <a:r>
              <a:rPr lang="en-US" sz="1200" dirty="0"/>
              <a:t> = </a:t>
            </a:r>
            <a:r>
              <a:rPr lang="en-US" sz="1200" dirty="0" err="1"/>
              <a:t>control_field.record_id</a:t>
            </a:r>
            <a:r>
              <a:rPr lang="en-US" sz="1200" dirty="0"/>
              <a:t>) as </a:t>
            </a:r>
            <a:r>
              <a:rPr lang="en-US" sz="1200" dirty="0" err="1"/>
              <a:t>fnf</a:t>
            </a:r>
            <a:r>
              <a:rPr lang="en-US" sz="1200" dirty="0"/>
              <a:t> 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1200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/>
              <a:t>FROM 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err="1" smtClean="0"/>
              <a:t>sierra_view.bib_view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18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WPLALL SQL QUERY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666750"/>
            <a:ext cx="8839200" cy="3886200"/>
          </a:xfrm>
        </p:spPr>
        <p:txBody>
          <a:bodyPr>
            <a:noAutofit/>
          </a:bodyPr>
          <a:lstStyle/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WHERE 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1200" dirty="0" smtClean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1200" dirty="0"/>
              <a:t>/* EXCLUDE SUPPRESSED RECORDS </a:t>
            </a:r>
            <a:r>
              <a:rPr lang="en-US" sz="1200" dirty="0" smtClean="0"/>
              <a:t>*/</a:t>
            </a:r>
            <a:endParaRPr lang="en-US" sz="1200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/>
              <a:t>bib_view.bcode3 != 's' AND </a:t>
            </a:r>
            <a:endParaRPr lang="en-US" sz="1200" dirty="0" smtClean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(</a:t>
            </a:r>
            <a:endParaRPr lang="en-US" sz="1200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/>
              <a:t>/* EXCLUDE INTERNET SITES */</a:t>
            </a:r>
            <a:endParaRPr lang="en-US" sz="1200" dirty="0" smtClean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bib_view.bcode2 </a:t>
            </a:r>
            <a:r>
              <a:rPr lang="en-US" sz="1200" dirty="0"/>
              <a:t>!= 'd' </a:t>
            </a:r>
            <a:r>
              <a:rPr lang="en-US" sz="1200" dirty="0" smtClean="0"/>
              <a:t>AND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1200" dirty="0" smtClean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/>
              <a:t>/* EXCLUDE MAP / ATLAS */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/>
              <a:t>bib_view.bcode2 != 'e' </a:t>
            </a:r>
            <a:r>
              <a:rPr lang="en-US" sz="1200" dirty="0" smtClean="0"/>
              <a:t>AND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1200" dirty="0"/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/>
              <a:t>/* EXCLUDE MUSIC SCORE */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/>
              <a:t>bib_view.bcode2 != 'c' AND </a:t>
            </a:r>
            <a:endParaRPr lang="en-US" sz="1200" dirty="0" smtClean="0"/>
          </a:p>
          <a:p>
            <a:pPr marL="0" lvl="0" indent="0" defTabSz="914400">
              <a:spcBef>
                <a:spcPts val="0"/>
              </a:spcBef>
              <a:buNone/>
            </a:pPr>
            <a:endParaRPr lang="en-US" sz="1200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1200" dirty="0"/>
              <a:t>/* EXCLUDE COMPUTER SOFTWARE </a:t>
            </a:r>
            <a:r>
              <a:rPr lang="en-US" sz="1200" dirty="0" smtClean="0"/>
              <a:t>*/	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bib_view.bcode2 </a:t>
            </a:r>
            <a:r>
              <a:rPr lang="en-US" sz="1200" dirty="0"/>
              <a:t>!= 'm' </a:t>
            </a:r>
            <a:r>
              <a:rPr lang="en-US" sz="1200" dirty="0" smtClean="0"/>
              <a:t>AND </a:t>
            </a:r>
          </a:p>
          <a:p>
            <a:pPr marL="0" lvl="0" indent="0" defTabSz="914400">
              <a:spcBef>
                <a:spcPts val="0"/>
              </a:spcBef>
              <a:buNone/>
            </a:pPr>
            <a:endParaRPr lang="en-US" sz="1200" dirty="0"/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1200" dirty="0"/>
              <a:t>/* EXCLUDE EQUIPMENT </a:t>
            </a:r>
            <a:r>
              <a:rPr lang="en-US" sz="1200" dirty="0" smtClean="0"/>
              <a:t>*/</a:t>
            </a:r>
          </a:p>
          <a:p>
            <a:pPr marL="0" lvl="0" indent="0" defTabSz="914400">
              <a:spcBef>
                <a:spcPts val="0"/>
              </a:spcBef>
              <a:buNone/>
            </a:pPr>
            <a:r>
              <a:rPr lang="en-US" sz="1200" dirty="0" smtClean="0"/>
              <a:t>bib_view.bcode2 != 't’)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71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rgbClr val="34466A"/>
      </a:dk1>
      <a:lt1>
        <a:srgbClr val="FFFFFF"/>
      </a:lt1>
      <a:dk2>
        <a:srgbClr val="1F497D"/>
      </a:dk2>
      <a:lt2>
        <a:srgbClr val="EEECE1"/>
      </a:lt2>
      <a:accent1>
        <a:srgbClr val="814296"/>
      </a:accent1>
      <a:accent2>
        <a:srgbClr val="F7941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G2017" id="{7DBF38FD-460D-7A43-9763-0A5E67518525}" vid="{A2425DE8-455B-484A-A16E-4BA3A78D9C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IUG2017</Template>
  <TotalTime>660</TotalTime>
  <Words>1764</Words>
  <Application>Microsoft Macintosh PowerPoint</Application>
  <PresentationFormat>On-screen Show (16:9)</PresentationFormat>
  <Paragraphs>222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Helvetica</vt:lpstr>
      <vt:lpstr>Arial</vt:lpstr>
      <vt:lpstr>Office Theme</vt:lpstr>
      <vt:lpstr>PowerPoint Presentation</vt:lpstr>
      <vt:lpstr>Improved Accelerated Reader Search</vt:lpstr>
      <vt:lpstr>Accelerated Reader Search Improvements</vt:lpstr>
      <vt:lpstr>Using Sierra DNA &amp; PHP to create SQL table</vt:lpstr>
      <vt:lpstr>WPLALL SQL QUERY</vt:lpstr>
      <vt:lpstr>WPLALL SQL QUERY</vt:lpstr>
      <vt:lpstr>WPLALL SQL QUERY</vt:lpstr>
      <vt:lpstr>WPLALL SQL QUERY</vt:lpstr>
      <vt:lpstr>WPLALL SQL QUERY</vt:lpstr>
      <vt:lpstr>Parse data using PHP</vt:lpstr>
      <vt:lpstr>Tab-delimited file example rows</vt:lpstr>
      <vt:lpstr>SQL Insert file example rows</vt:lpstr>
      <vt:lpstr>Import Data &amp; Create Full-Text Indexes</vt:lpstr>
      <vt:lpstr>Getting Started With Enhanced Records</vt:lpstr>
      <vt:lpstr>Create List Queries</vt:lpstr>
      <vt:lpstr>Create List Queries</vt:lpstr>
      <vt:lpstr>Create List Queries</vt:lpstr>
      <vt:lpstr>Create List Queries</vt:lpstr>
      <vt:lpstr>Create List Queries</vt:lpstr>
      <vt:lpstr>Send MARC Records Via FTP</vt:lpstr>
      <vt:lpstr>Send MARC Records Via FTP</vt:lpstr>
      <vt:lpstr>Send Email To MARCIVE</vt:lpstr>
      <vt:lpstr>Reports &amp; Enhanced Records Returned</vt:lpstr>
      <vt:lpstr>Overlaying Records</vt:lpstr>
      <vt:lpstr>Overlaying Records Continued</vt:lpstr>
      <vt:lpstr>Enhanced MARC Records. (Indexing Specs)</vt:lpstr>
      <vt:lpstr>Enhanced MARC Records. (Indexing Specs)</vt:lpstr>
      <vt:lpstr>Enhanced MARC Records. (Indexing Specs)</vt:lpstr>
      <vt:lpstr>Improved Accelerated Reader Search</vt:lpstr>
    </vt:vector>
  </TitlesOfParts>
  <Company>Bowling Green State University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James Strang</dc:creator>
  <cp:lastModifiedBy>David Shaner</cp:lastModifiedBy>
  <cp:revision>39</cp:revision>
  <dcterms:created xsi:type="dcterms:W3CDTF">2016-09-21T19:54:51Z</dcterms:created>
  <dcterms:modified xsi:type="dcterms:W3CDTF">2017-03-27T15:19:24Z</dcterms:modified>
</cp:coreProperties>
</file>