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6" r:id="rId3"/>
    <p:sldId id="263" r:id="rId4"/>
    <p:sldId id="257" r:id="rId5"/>
    <p:sldId id="258" r:id="rId6"/>
    <p:sldId id="259" r:id="rId7"/>
    <p:sldId id="260" r:id="rId8"/>
    <p:sldId id="261" r:id="rId9"/>
    <p:sldId id="262" r:id="rId10"/>
    <p:sldId id="265"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00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E19A12-E081-44CF-83BF-7D8335C2C215}" type="datetimeFigureOut">
              <a:rPr lang="en-US" smtClean="0"/>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6632BB-4525-448F-BFFE-BE821194E9C3}" type="slidenum">
              <a:rPr lang="en-US" smtClean="0"/>
              <a:t>‹#›</a:t>
            </a:fld>
            <a:endParaRPr lang="en-US"/>
          </a:p>
        </p:txBody>
      </p:sp>
    </p:spTree>
    <p:extLst>
      <p:ext uri="{BB962C8B-B14F-4D97-AF65-F5344CB8AC3E}">
        <p14:creationId xmlns:p14="http://schemas.microsoft.com/office/powerpoint/2010/main" val="3930195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E19A12-E081-44CF-83BF-7D8335C2C215}" type="datetimeFigureOut">
              <a:rPr lang="en-US" smtClean="0"/>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6632BB-4525-448F-BFFE-BE821194E9C3}" type="slidenum">
              <a:rPr lang="en-US" smtClean="0"/>
              <a:t>‹#›</a:t>
            </a:fld>
            <a:endParaRPr lang="en-US"/>
          </a:p>
        </p:txBody>
      </p:sp>
    </p:spTree>
    <p:extLst>
      <p:ext uri="{BB962C8B-B14F-4D97-AF65-F5344CB8AC3E}">
        <p14:creationId xmlns:p14="http://schemas.microsoft.com/office/powerpoint/2010/main" val="579157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E19A12-E081-44CF-83BF-7D8335C2C215}" type="datetimeFigureOut">
              <a:rPr lang="en-US" smtClean="0"/>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6632BB-4525-448F-BFFE-BE821194E9C3}" type="slidenum">
              <a:rPr lang="en-US" smtClean="0"/>
              <a:t>‹#›</a:t>
            </a:fld>
            <a:endParaRPr lang="en-US"/>
          </a:p>
        </p:txBody>
      </p:sp>
    </p:spTree>
    <p:extLst>
      <p:ext uri="{BB962C8B-B14F-4D97-AF65-F5344CB8AC3E}">
        <p14:creationId xmlns:p14="http://schemas.microsoft.com/office/powerpoint/2010/main" val="2088142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E19A12-E081-44CF-83BF-7D8335C2C215}" type="datetimeFigureOut">
              <a:rPr lang="en-US" smtClean="0"/>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6632BB-4525-448F-BFFE-BE821194E9C3}" type="slidenum">
              <a:rPr lang="en-US" smtClean="0"/>
              <a:t>‹#›</a:t>
            </a:fld>
            <a:endParaRPr lang="en-US"/>
          </a:p>
        </p:txBody>
      </p:sp>
    </p:spTree>
    <p:extLst>
      <p:ext uri="{BB962C8B-B14F-4D97-AF65-F5344CB8AC3E}">
        <p14:creationId xmlns:p14="http://schemas.microsoft.com/office/powerpoint/2010/main" val="1989972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E19A12-E081-44CF-83BF-7D8335C2C215}" type="datetimeFigureOut">
              <a:rPr lang="en-US" smtClean="0"/>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6632BB-4525-448F-BFFE-BE821194E9C3}" type="slidenum">
              <a:rPr lang="en-US" smtClean="0"/>
              <a:t>‹#›</a:t>
            </a:fld>
            <a:endParaRPr lang="en-US"/>
          </a:p>
        </p:txBody>
      </p:sp>
    </p:spTree>
    <p:extLst>
      <p:ext uri="{BB962C8B-B14F-4D97-AF65-F5344CB8AC3E}">
        <p14:creationId xmlns:p14="http://schemas.microsoft.com/office/powerpoint/2010/main" val="1557227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E19A12-E081-44CF-83BF-7D8335C2C215}" type="datetimeFigureOut">
              <a:rPr lang="en-US" smtClean="0"/>
              <a:t>3/28/2017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6632BB-4525-448F-BFFE-BE821194E9C3}" type="slidenum">
              <a:rPr lang="en-US" smtClean="0"/>
              <a:t>‹#›</a:t>
            </a:fld>
            <a:endParaRPr lang="en-US"/>
          </a:p>
        </p:txBody>
      </p:sp>
    </p:spTree>
    <p:extLst>
      <p:ext uri="{BB962C8B-B14F-4D97-AF65-F5344CB8AC3E}">
        <p14:creationId xmlns:p14="http://schemas.microsoft.com/office/powerpoint/2010/main" val="2750097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E19A12-E081-44CF-83BF-7D8335C2C215}" type="datetimeFigureOut">
              <a:rPr lang="en-US" smtClean="0"/>
              <a:t>3/28/2017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6632BB-4525-448F-BFFE-BE821194E9C3}" type="slidenum">
              <a:rPr lang="en-US" smtClean="0"/>
              <a:t>‹#›</a:t>
            </a:fld>
            <a:endParaRPr lang="en-US"/>
          </a:p>
        </p:txBody>
      </p:sp>
    </p:spTree>
    <p:extLst>
      <p:ext uri="{BB962C8B-B14F-4D97-AF65-F5344CB8AC3E}">
        <p14:creationId xmlns:p14="http://schemas.microsoft.com/office/powerpoint/2010/main" val="3851884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E19A12-E081-44CF-83BF-7D8335C2C215}" type="datetimeFigureOut">
              <a:rPr lang="en-US" smtClean="0"/>
              <a:t>3/28/2017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6632BB-4525-448F-BFFE-BE821194E9C3}" type="slidenum">
              <a:rPr lang="en-US" smtClean="0"/>
              <a:t>‹#›</a:t>
            </a:fld>
            <a:endParaRPr lang="en-US"/>
          </a:p>
        </p:txBody>
      </p:sp>
    </p:spTree>
    <p:extLst>
      <p:ext uri="{BB962C8B-B14F-4D97-AF65-F5344CB8AC3E}">
        <p14:creationId xmlns:p14="http://schemas.microsoft.com/office/powerpoint/2010/main" val="2751483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E19A12-E081-44CF-83BF-7D8335C2C215}" type="datetimeFigureOut">
              <a:rPr lang="en-US" smtClean="0"/>
              <a:t>3/28/2017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6632BB-4525-448F-BFFE-BE821194E9C3}" type="slidenum">
              <a:rPr lang="en-US" smtClean="0"/>
              <a:t>‹#›</a:t>
            </a:fld>
            <a:endParaRPr lang="en-US"/>
          </a:p>
        </p:txBody>
      </p:sp>
    </p:spTree>
    <p:extLst>
      <p:ext uri="{BB962C8B-B14F-4D97-AF65-F5344CB8AC3E}">
        <p14:creationId xmlns:p14="http://schemas.microsoft.com/office/powerpoint/2010/main" val="315470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E19A12-E081-44CF-83BF-7D8335C2C215}" type="datetimeFigureOut">
              <a:rPr lang="en-US" smtClean="0"/>
              <a:t>3/28/2017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6632BB-4525-448F-BFFE-BE821194E9C3}" type="slidenum">
              <a:rPr lang="en-US" smtClean="0"/>
              <a:t>‹#›</a:t>
            </a:fld>
            <a:endParaRPr lang="en-US"/>
          </a:p>
        </p:txBody>
      </p:sp>
    </p:spTree>
    <p:extLst>
      <p:ext uri="{BB962C8B-B14F-4D97-AF65-F5344CB8AC3E}">
        <p14:creationId xmlns:p14="http://schemas.microsoft.com/office/powerpoint/2010/main" val="3591232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E19A12-E081-44CF-83BF-7D8335C2C215}" type="datetimeFigureOut">
              <a:rPr lang="en-US" smtClean="0"/>
              <a:t>3/28/2017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6632BB-4525-448F-BFFE-BE821194E9C3}" type="slidenum">
              <a:rPr lang="en-US" smtClean="0"/>
              <a:t>‹#›</a:t>
            </a:fld>
            <a:endParaRPr lang="en-US"/>
          </a:p>
        </p:txBody>
      </p:sp>
    </p:spTree>
    <p:extLst>
      <p:ext uri="{BB962C8B-B14F-4D97-AF65-F5344CB8AC3E}">
        <p14:creationId xmlns:p14="http://schemas.microsoft.com/office/powerpoint/2010/main" val="761973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E19A12-E081-44CF-83BF-7D8335C2C215}" type="datetimeFigureOut">
              <a:rPr lang="en-US" smtClean="0"/>
              <a:t>3/28/2017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6632BB-4525-448F-BFFE-BE821194E9C3}" type="slidenum">
              <a:rPr lang="en-US" smtClean="0"/>
              <a:t>‹#›</a:t>
            </a:fld>
            <a:endParaRPr lang="en-US"/>
          </a:p>
        </p:txBody>
      </p:sp>
    </p:spTree>
    <p:extLst>
      <p:ext uri="{BB962C8B-B14F-4D97-AF65-F5344CB8AC3E}">
        <p14:creationId xmlns:p14="http://schemas.microsoft.com/office/powerpoint/2010/main" val="2636690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lack of your attention has come to our attention…</a:t>
            </a:r>
            <a:endParaRPr lang="en-US" dirty="0"/>
          </a:p>
        </p:txBody>
      </p:sp>
      <p:pic>
        <p:nvPicPr>
          <p:cNvPr id="1027" name="Picture 3" descr="C:\Users\cihinckl\Desktop\not paying attention.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19400" y="1524000"/>
            <a:ext cx="3886199" cy="388619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58033" y="5534561"/>
            <a:ext cx="7620000" cy="1323439"/>
          </a:xfrm>
          <a:prstGeom prst="rect">
            <a:avLst/>
          </a:prstGeom>
          <a:noFill/>
        </p:spPr>
        <p:txBody>
          <a:bodyPr wrap="square" rtlCol="0">
            <a:spAutoFit/>
          </a:bodyPr>
          <a:lstStyle/>
          <a:p>
            <a:pPr algn="ctr"/>
            <a:r>
              <a:rPr lang="en-US" sz="2000" dirty="0" smtClean="0"/>
              <a:t>Please, when working at the desk be sure people know you are available to help them.  You are not being paid to do your homework, listen to music or surf the internet.  You are here to help the person across the desk!</a:t>
            </a:r>
            <a:endParaRPr lang="en-US" sz="2000" dirty="0"/>
          </a:p>
        </p:txBody>
      </p:sp>
    </p:spTree>
    <p:extLst>
      <p:ext uri="{BB962C8B-B14F-4D97-AF65-F5344CB8AC3E}">
        <p14:creationId xmlns:p14="http://schemas.microsoft.com/office/powerpoint/2010/main" val="2881451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382000" cy="5715000"/>
          </a:xfrm>
        </p:spPr>
        <p:txBody>
          <a:bodyPr/>
          <a:lstStyle/>
          <a:p>
            <a:pPr marL="0" indent="0" algn="ctr">
              <a:buNone/>
            </a:pPr>
            <a:r>
              <a:rPr lang="en-US" dirty="0" smtClean="0"/>
              <a:t> A few thousand additional well-chosen words about Lib Answers…</a:t>
            </a:r>
          </a:p>
          <a:p>
            <a:pPr algn="ctr"/>
            <a:endParaRPr lang="en-US" dirty="0"/>
          </a:p>
          <a:p>
            <a:pPr algn="ctr"/>
            <a:endParaRPr lang="en-US" dirty="0" smtClean="0"/>
          </a:p>
          <a:p>
            <a:pPr algn="ctr"/>
            <a:endParaRPr lang="en-US" dirty="0"/>
          </a:p>
          <a:p>
            <a:pPr algn="ctr"/>
            <a:endParaRPr lang="en-US" dirty="0" smtClean="0"/>
          </a:p>
          <a:p>
            <a:pPr marL="0" indent="0" algn="ctr">
              <a:buNone/>
            </a:pPr>
            <a:endParaRPr lang="en-US" dirty="0"/>
          </a:p>
          <a:p>
            <a:pPr marL="0" indent="0" algn="ctr">
              <a:buNone/>
            </a:pPr>
            <a:r>
              <a:rPr lang="en-US" sz="4400" dirty="0" smtClean="0"/>
              <a:t>Remember…</a:t>
            </a:r>
          </a:p>
          <a:p>
            <a:pPr marL="0" indent="0" algn="ctr">
              <a:buNone/>
            </a:pPr>
            <a:r>
              <a:rPr lang="en-US" sz="4400" dirty="0" smtClean="0"/>
              <a:t>We are also still shelving! </a:t>
            </a:r>
          </a:p>
        </p:txBody>
      </p:sp>
      <p:pic>
        <p:nvPicPr>
          <p:cNvPr id="2050" name="Picture 2" descr="C:\Users\cihinckl\Desktop\libanswer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6339" y="2057400"/>
            <a:ext cx="6662057"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4866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489" y="152400"/>
            <a:ext cx="7824788" cy="1343585"/>
          </a:xfrm>
        </p:spPr>
        <p:txBody>
          <a:bodyPr>
            <a:normAutofit fontScale="90000"/>
          </a:bodyPr>
          <a:lstStyle/>
          <a:p>
            <a:r>
              <a:rPr lang="en-US" dirty="0" smtClean="0"/>
              <a:t>What would you do with this pop-up?</a:t>
            </a:r>
            <a:endParaRPr lang="en-US" dirty="0"/>
          </a:p>
        </p:txBody>
      </p:sp>
      <p:sp>
        <p:nvSpPr>
          <p:cNvPr id="3" name="Subtitle 2"/>
          <p:cNvSpPr>
            <a:spLocks noGrp="1"/>
          </p:cNvSpPr>
          <p:nvPr>
            <p:ph type="subTitle" idx="1"/>
          </p:nvPr>
        </p:nvSpPr>
        <p:spPr/>
        <p:txBody>
          <a:bodyPr/>
          <a:lstStyle/>
          <a:p>
            <a:r>
              <a:rPr lang="en-US" b="1" dirty="0" smtClean="0">
                <a:solidFill>
                  <a:srgbClr val="FF0000"/>
                </a:solidFill>
              </a:rPr>
              <a:t>What </a:t>
            </a:r>
            <a:r>
              <a:rPr lang="en-US" b="1" i="1" dirty="0" smtClean="0">
                <a:solidFill>
                  <a:srgbClr val="FF0000"/>
                </a:solidFill>
              </a:rPr>
              <a:t>should</a:t>
            </a:r>
            <a:r>
              <a:rPr lang="en-US" b="1" dirty="0" smtClean="0">
                <a:solidFill>
                  <a:srgbClr val="FF0000"/>
                </a:solidFill>
              </a:rPr>
              <a:t> you do with this pop-up?</a:t>
            </a:r>
          </a:p>
          <a:p>
            <a:endParaRPr lang="en-US"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5271" y="1524000"/>
            <a:ext cx="2943225" cy="1790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7669" y="4912659"/>
            <a:ext cx="2943225" cy="1790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Left Arrow 5"/>
          <p:cNvSpPr/>
          <p:nvPr/>
        </p:nvSpPr>
        <p:spPr>
          <a:xfrm>
            <a:off x="5898496" y="5808009"/>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ight Arrow 3"/>
          <p:cNvSpPr/>
          <p:nvPr/>
        </p:nvSpPr>
        <p:spPr>
          <a:xfrm>
            <a:off x="2019300" y="5917240"/>
            <a:ext cx="1638300" cy="350475"/>
          </a:xfrm>
          <a:prstGeom prst="rightArrow">
            <a:avLst>
              <a:gd name="adj1" fmla="val 42852"/>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5-Point Star 4"/>
          <p:cNvSpPr/>
          <p:nvPr/>
        </p:nvSpPr>
        <p:spPr>
          <a:xfrm>
            <a:off x="7086600" y="5334000"/>
            <a:ext cx="1219200" cy="1369359"/>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5152978"/>
            <a:ext cx="1866900" cy="1569660"/>
          </a:xfrm>
          <a:prstGeom prst="rect">
            <a:avLst/>
          </a:prstGeom>
          <a:noFill/>
        </p:spPr>
        <p:txBody>
          <a:bodyPr wrap="square" rtlCol="0">
            <a:spAutoFit/>
          </a:bodyPr>
          <a:lstStyle/>
          <a:p>
            <a:r>
              <a:rPr lang="en-US" sz="2400" b="1" dirty="0" smtClean="0"/>
              <a:t>Click “Set status to in Transit: check-in”</a:t>
            </a:r>
            <a:endParaRPr lang="en-US" sz="2400" b="1" dirty="0"/>
          </a:p>
        </p:txBody>
      </p:sp>
    </p:spTree>
    <p:extLst>
      <p:ext uri="{BB962C8B-B14F-4D97-AF65-F5344CB8AC3E}">
        <p14:creationId xmlns:p14="http://schemas.microsoft.com/office/powerpoint/2010/main" val="2521000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Why do Moodle docs print so </a:t>
            </a:r>
            <a:r>
              <a:rPr lang="en-US" i="1" dirty="0" err="1" smtClean="0"/>
              <a:t>slooooowly</a:t>
            </a:r>
            <a:r>
              <a:rPr lang="en-US" i="1" dirty="0" smtClean="0"/>
              <a:t>?</a:t>
            </a:r>
            <a:endParaRPr lang="en-US" i="1" dirty="0"/>
          </a:p>
        </p:txBody>
      </p:sp>
      <p:sp>
        <p:nvSpPr>
          <p:cNvPr id="3" name="Content Placeholder 2"/>
          <p:cNvSpPr>
            <a:spLocks noGrp="1"/>
          </p:cNvSpPr>
          <p:nvPr>
            <p:ph idx="1"/>
          </p:nvPr>
        </p:nvSpPr>
        <p:spPr/>
        <p:txBody>
          <a:bodyPr/>
          <a:lstStyle/>
          <a:p>
            <a:r>
              <a:rPr lang="en-US" dirty="0" smtClean="0"/>
              <a:t>It depends on how the professor put them there, how clean the copy is, and the source</a:t>
            </a:r>
          </a:p>
          <a:p>
            <a:pPr marL="0" indent="0">
              <a:buNone/>
            </a:pPr>
            <a:endParaRPr lang="en-US" dirty="0" smtClean="0"/>
          </a:p>
          <a:p>
            <a:pPr lvl="1"/>
            <a:r>
              <a:rPr lang="en-US" dirty="0" smtClean="0"/>
              <a:t>Always download before printing</a:t>
            </a:r>
          </a:p>
          <a:p>
            <a:pPr lvl="1"/>
            <a:r>
              <a:rPr lang="en-US" dirty="0" smtClean="0"/>
              <a:t>Some of them have large dark borders and gutters </a:t>
            </a:r>
          </a:p>
          <a:p>
            <a:pPr lvl="1"/>
            <a:r>
              <a:rPr lang="en-US" dirty="0" smtClean="0"/>
              <a:t>Some are malformed PDFs</a:t>
            </a:r>
            <a:endParaRPr lang="en-US" dirty="0"/>
          </a:p>
        </p:txBody>
      </p:sp>
    </p:spTree>
    <p:extLst>
      <p:ext uri="{BB962C8B-B14F-4D97-AF65-F5344CB8AC3E}">
        <p14:creationId xmlns:p14="http://schemas.microsoft.com/office/powerpoint/2010/main" val="1270372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Colby, Bates, and Bowdoin may own the same title </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676400"/>
            <a:ext cx="8382000" cy="50493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Up Arrow 3"/>
          <p:cNvSpPr/>
          <p:nvPr/>
        </p:nvSpPr>
        <p:spPr>
          <a:xfrm>
            <a:off x="5374610" y="4953000"/>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51733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1397"/>
            <a:ext cx="7772400" cy="1169053"/>
          </a:xfrm>
        </p:spPr>
        <p:txBody>
          <a:bodyPr>
            <a:normAutofit fontScale="90000"/>
          </a:bodyPr>
          <a:lstStyle/>
          <a:p>
            <a:r>
              <a:rPr lang="en-US" dirty="0" smtClean="0"/>
              <a:t>Click “Fulfill hold” and put in the bin to go to Miller.</a:t>
            </a:r>
            <a:endParaRPr lang="en-US" dirty="0"/>
          </a:p>
        </p:txBody>
      </p:sp>
      <p:sp>
        <p:nvSpPr>
          <p:cNvPr id="3" name="Subtitle 2"/>
          <p:cNvSpPr>
            <a:spLocks noGrp="1"/>
          </p:cNvSpPr>
          <p:nvPr>
            <p:ph type="subTitle" idx="1"/>
          </p:nvPr>
        </p:nvSpPr>
        <p:spPr>
          <a:xfrm>
            <a:off x="6034648" y="3886200"/>
            <a:ext cx="2423552" cy="1752600"/>
          </a:xfrm>
        </p:spPr>
        <p:txBody>
          <a:bodyPr>
            <a:noAutofit/>
          </a:bodyPr>
          <a:lstStyle/>
          <a:p>
            <a:r>
              <a:rPr lang="en-US" sz="2400" b="1" dirty="0" smtClean="0">
                <a:solidFill>
                  <a:schemeClr val="tx1"/>
                </a:solidFill>
              </a:rPr>
              <a:t>“Yes” </a:t>
            </a:r>
          </a:p>
          <a:p>
            <a:r>
              <a:rPr lang="en-US" sz="2400" b="1" dirty="0" smtClean="0">
                <a:solidFill>
                  <a:schemeClr val="tx1"/>
                </a:solidFill>
              </a:rPr>
              <a:t>Print the slip, put the slip in the book and send to Miller.</a:t>
            </a:r>
            <a:endParaRPr lang="en-US" sz="2400" b="1" dirty="0">
              <a:solidFill>
                <a:schemeClr val="tx1"/>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24773" y="364472"/>
            <a:ext cx="2676525" cy="2066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24773" y="3810000"/>
            <a:ext cx="2809875" cy="1781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Left Arrow 3"/>
          <p:cNvSpPr/>
          <p:nvPr/>
        </p:nvSpPr>
        <p:spPr>
          <a:xfrm>
            <a:off x="5803392" y="99060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Up Arrow 4"/>
          <p:cNvSpPr/>
          <p:nvPr/>
        </p:nvSpPr>
        <p:spPr>
          <a:xfrm>
            <a:off x="4113970" y="5512667"/>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07245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Colby, Bates, and Bowdoin reserves will all show up in Millennium</a:t>
            </a:r>
            <a:endParaRPr lang="en-US" dirty="0"/>
          </a:p>
        </p:txBody>
      </p:sp>
      <p:sp>
        <p:nvSpPr>
          <p:cNvPr id="3" name="Content Placeholder 2"/>
          <p:cNvSpPr>
            <a:spLocks noGrp="1"/>
          </p:cNvSpPr>
          <p:nvPr>
            <p:ph idx="1"/>
          </p:nvPr>
        </p:nvSpPr>
        <p:spPr/>
        <p:txBody>
          <a:bodyPr/>
          <a:lstStyle/>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536405"/>
            <a:ext cx="8677275" cy="52271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47278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Patron barcodes</a:t>
            </a:r>
            <a:endParaRPr lang="en-US" dirty="0"/>
          </a:p>
        </p:txBody>
      </p:sp>
      <p:sp>
        <p:nvSpPr>
          <p:cNvPr id="3" name="Content Placeholder 2"/>
          <p:cNvSpPr>
            <a:spLocks noGrp="1"/>
          </p:cNvSpPr>
          <p:nvPr>
            <p:ph idx="1"/>
          </p:nvPr>
        </p:nvSpPr>
        <p:spPr/>
        <p:txBody>
          <a:bodyPr/>
          <a:lstStyle/>
          <a:p>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433300"/>
            <a:ext cx="8915400" cy="53706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Left Arrow 3"/>
          <p:cNvSpPr/>
          <p:nvPr/>
        </p:nvSpPr>
        <p:spPr>
          <a:xfrm rot="1205834">
            <a:off x="4663576" y="2439343"/>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143000" y="4648200"/>
            <a:ext cx="7620000" cy="1477328"/>
          </a:xfrm>
          <a:prstGeom prst="rect">
            <a:avLst/>
          </a:prstGeom>
          <a:noFill/>
        </p:spPr>
        <p:txBody>
          <a:bodyPr wrap="square" rtlCol="0">
            <a:spAutoFit/>
          </a:bodyPr>
          <a:lstStyle/>
          <a:p>
            <a:r>
              <a:rPr lang="en-US" dirty="0" smtClean="0"/>
              <a:t>If someone is still having trouble logging-in, remind them to only use the number part of their barcode.  Ignore the A &amp; B.</a:t>
            </a:r>
          </a:p>
          <a:p>
            <a:endParaRPr lang="en-US" dirty="0"/>
          </a:p>
          <a:p>
            <a:r>
              <a:rPr lang="en-US" dirty="0" smtClean="0"/>
              <a:t>THIS is also the number you should be writing down on the Manual Check </a:t>
            </a:r>
            <a:r>
              <a:rPr lang="en-US" smtClean="0"/>
              <a:t>out forms!  </a:t>
            </a:r>
            <a:endParaRPr lang="en-US" dirty="0"/>
          </a:p>
        </p:txBody>
      </p:sp>
    </p:spTree>
    <p:extLst>
      <p:ext uri="{BB962C8B-B14F-4D97-AF65-F5344CB8AC3E}">
        <p14:creationId xmlns:p14="http://schemas.microsoft.com/office/powerpoint/2010/main" val="1370579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Things that aren’t working quite right yet and what you can say/do about it</a:t>
            </a:r>
            <a:endParaRPr lang="en-US" dirty="0"/>
          </a:p>
        </p:txBody>
      </p:sp>
      <p:sp>
        <p:nvSpPr>
          <p:cNvPr id="3" name="Content Placeholder 2"/>
          <p:cNvSpPr>
            <a:spLocks noGrp="1"/>
          </p:cNvSpPr>
          <p:nvPr>
            <p:ph idx="1"/>
          </p:nvPr>
        </p:nvSpPr>
        <p:spPr>
          <a:xfrm>
            <a:off x="304800" y="1219200"/>
            <a:ext cx="8610600" cy="5638800"/>
          </a:xfrm>
        </p:spPr>
        <p:txBody>
          <a:bodyPr>
            <a:normAutofit fontScale="92500" lnSpcReduction="20000"/>
          </a:bodyPr>
          <a:lstStyle/>
          <a:p>
            <a:endParaRPr lang="en-US" dirty="0" smtClean="0"/>
          </a:p>
          <a:p>
            <a:r>
              <a:rPr lang="en-US" dirty="0" smtClean="0"/>
              <a:t>No courtesy notices are being sent</a:t>
            </a:r>
          </a:p>
          <a:p>
            <a:r>
              <a:rPr lang="en-US" dirty="0" smtClean="0"/>
              <a:t>Items requested/checked out in the old system</a:t>
            </a:r>
          </a:p>
          <a:p>
            <a:pPr lvl="1"/>
            <a:r>
              <a:rPr lang="en-US" dirty="0" smtClean="0"/>
              <a:t>Cannot be seen in new system</a:t>
            </a:r>
          </a:p>
          <a:p>
            <a:r>
              <a:rPr lang="en-US" dirty="0" smtClean="0"/>
              <a:t>Waiving fines</a:t>
            </a:r>
          </a:p>
          <a:p>
            <a:pPr marL="0" indent="0">
              <a:buNone/>
            </a:pPr>
            <a:endParaRPr lang="en-US" sz="1300" dirty="0" smtClean="0"/>
          </a:p>
          <a:p>
            <a:pPr marL="0" indent="0">
              <a:buNone/>
            </a:pPr>
            <a:r>
              <a:rPr lang="en-US" dirty="0" smtClean="0"/>
              <a:t>Be respectful of the patrons concerns.  Let them know we are aware of these issues and they are being worked on.  </a:t>
            </a:r>
          </a:p>
          <a:p>
            <a:pPr marL="0" indent="0">
              <a:buNone/>
            </a:pPr>
            <a:r>
              <a:rPr lang="en-US" dirty="0" smtClean="0"/>
              <a:t>If the person takes issue with this, send them to </a:t>
            </a:r>
            <a:r>
              <a:rPr lang="en-US" dirty="0" smtClean="0"/>
              <a:t>a Staff Member.  </a:t>
            </a:r>
            <a:r>
              <a:rPr lang="en-US" dirty="0" smtClean="0"/>
              <a:t>Not only can we say “No” in a polite way, we can help by waiving a fine, or may know another way to help them.</a:t>
            </a:r>
            <a:endParaRPr lang="en-US" dirty="0"/>
          </a:p>
        </p:txBody>
      </p:sp>
    </p:spTree>
    <p:extLst>
      <p:ext uri="{BB962C8B-B14F-4D97-AF65-F5344CB8AC3E}">
        <p14:creationId xmlns:p14="http://schemas.microsoft.com/office/powerpoint/2010/main" val="651433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 are still logging questions…or we should be!</a:t>
            </a:r>
            <a:endParaRPr lang="en-US" dirty="0"/>
          </a:p>
        </p:txBody>
      </p:sp>
      <p:sp>
        <p:nvSpPr>
          <p:cNvPr id="3" name="Content Placeholder 2"/>
          <p:cNvSpPr>
            <a:spLocks noGrp="1"/>
          </p:cNvSpPr>
          <p:nvPr>
            <p:ph idx="1"/>
          </p:nvPr>
        </p:nvSpPr>
        <p:spPr/>
        <p:txBody>
          <a:bodyPr/>
          <a:lstStyle/>
          <a:p>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7892" y="1752600"/>
            <a:ext cx="8182708" cy="4432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778624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381</TotalTime>
  <Words>362</Words>
  <Application>Microsoft Office PowerPoint</Application>
  <PresentationFormat>On-screen Show (4:3)</PresentationFormat>
  <Paragraphs>38</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A lack of your attention has come to our attention…</vt:lpstr>
      <vt:lpstr>What would you do with this pop-up?</vt:lpstr>
      <vt:lpstr>  Why do Moodle docs print so slooooowly?</vt:lpstr>
      <vt:lpstr>Colby, Bates, and Bowdoin may own the same title </vt:lpstr>
      <vt:lpstr>Click “Fulfill hold” and put in the bin to go to Miller.</vt:lpstr>
      <vt:lpstr>Colby, Bates, and Bowdoin reserves will all show up in Millennium</vt:lpstr>
      <vt:lpstr>Patron barcodes</vt:lpstr>
      <vt:lpstr>Things that aren’t working quite right yet and what you can say/do about it</vt:lpstr>
      <vt:lpstr>We are still logging questions…or we should be!</vt:lpstr>
      <vt:lpstr>PowerPoint Presentation</vt:lpstr>
    </vt:vector>
  </TitlesOfParts>
  <Company>Colby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would you do with this pop-up?</dc:title>
  <dc:creator>User</dc:creator>
  <cp:lastModifiedBy>Eileen F. Richards</cp:lastModifiedBy>
  <cp:revision>31</cp:revision>
  <cp:lastPrinted>2014-03-04T16:19:11Z</cp:lastPrinted>
  <dcterms:created xsi:type="dcterms:W3CDTF">2014-02-25T14:59:09Z</dcterms:created>
  <dcterms:modified xsi:type="dcterms:W3CDTF">2017-03-28T13:21:24Z</dcterms:modified>
</cp:coreProperties>
</file>