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9" r:id="rId4"/>
    <p:sldId id="270" r:id="rId5"/>
    <p:sldId id="265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Quattrocento Sans" panose="020B0502050000020003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Sx61Xjzl0DmrYkNF9WtPnMBXe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4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41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18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Logo">
  <p:cSld name="1_Title Slide with Log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/>
          <p:nvPr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2"/>
          </p:nvPr>
        </p:nvSpPr>
        <p:spPr>
          <a:xfrm>
            <a:off x="2624931" y="5068970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6215" y="219074"/>
            <a:ext cx="5119569" cy="2543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/>
          <p:nvPr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  <a:defRPr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>
                <a:solidFill>
                  <a:srgbClr val="57535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Char char="▪"/>
              <a:defRPr>
                <a:solidFill>
                  <a:srgbClr val="57535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17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/>
          <p:nvPr/>
        </p:nvSpPr>
        <p:spPr>
          <a:xfrm>
            <a:off x="-2" y="5922579"/>
            <a:ext cx="12192002" cy="935421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3352800" y="296380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7948"/>
              </a:buClr>
              <a:buSzPts val="6000"/>
              <a:buNone/>
              <a:defRPr sz="6000" b="1">
                <a:solidFill>
                  <a:srgbClr val="23794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2"/>
          </p:nvPr>
        </p:nvSpPr>
        <p:spPr>
          <a:xfrm>
            <a:off x="3983832" y="4023207"/>
            <a:ext cx="4224337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  <a:defRPr sz="2800"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24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5024" y="287116"/>
            <a:ext cx="4561952" cy="22665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4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#IUG2022</a:t>
            </a:r>
            <a:endParaRPr sz="16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56" y="6468692"/>
            <a:ext cx="262891" cy="21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 plain">
  <p:cSld name="1. Title Slide plai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/>
          <p:nvPr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 txBox="1"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2"/>
          </p:nvPr>
        </p:nvSpPr>
        <p:spPr>
          <a:xfrm>
            <a:off x="2624931" y="3864151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5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Two Bullets">
  <p:cSld name="Title, Subtitle and Two 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>
                <a:solidFill>
                  <a:srgbClr val="23794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1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6795888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3"/>
          </p:nvPr>
        </p:nvSpPr>
        <p:spPr>
          <a:xfrm>
            <a:off x="7518400" y="2178320"/>
            <a:ext cx="3516510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26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7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4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rPr>
              <a:t>#IUG2022</a:t>
            </a:r>
            <a:endParaRPr sz="1600" b="0" i="0" u="none" strike="noStrike" cap="none" baseline="30000">
              <a:solidFill>
                <a:srgbClr val="5753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2347" y="6468693"/>
            <a:ext cx="279846" cy="2238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vativeusers.org/forum/sierra-millennium-encore/14680-excel-get-transform-sample-files-from-iug-2021-present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novativeusers.org/forum/sierra-millennium-encore/15059-excel-get-transform-part-ii-sample-files-for-iug-2022-presenta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733107" y="3371100"/>
            <a:ext cx="8378456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solidFill>
                  <a:schemeClr val="bg1"/>
                </a:solidFill>
              </a:rPr>
              <a:t>   Excel’s Get &amp; Transform Part II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 dirty="0">
                <a:solidFill>
                  <a:schemeClr val="tx1"/>
                </a:solidFill>
              </a:rPr>
              <a:t>	Julie Cole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 dirty="0">
                <a:solidFill>
                  <a:schemeClr val="tx1"/>
                </a:solidFill>
              </a:rPr>
              <a:t>	Library Systems Administrator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 dirty="0">
                <a:solidFill>
                  <a:schemeClr val="tx1"/>
                </a:solidFill>
              </a:rPr>
              <a:t>	Langara College</a:t>
            </a:r>
            <a:endParaRPr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r>
              <a:rPr lang="en-CA" sz="3200" b="1" dirty="0"/>
              <a:t>Grouping and Pivoting</a:t>
            </a:r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endParaRPr lang="en-CA" sz="3200" b="1" dirty="0"/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r>
              <a:rPr lang="en-CA" sz="3200" b="1" dirty="0"/>
              <a:t>Counter5-Report Tool compiling data</a:t>
            </a:r>
            <a:br>
              <a:rPr lang="en-CA" sz="3200" b="1" dirty="0"/>
            </a:br>
            <a:endParaRPr lang="en-CA" sz="3200" b="1" dirty="0"/>
          </a:p>
          <a:p>
            <a:pPr marL="1155700" lvl="1" indent="-571500">
              <a:spcBef>
                <a:spcPts val="0"/>
              </a:spcBef>
              <a:buSzPts val="2000"/>
              <a:buFont typeface="+mj-lt"/>
              <a:buAutoNum type="romanLcPeriod"/>
            </a:pPr>
            <a:r>
              <a:rPr lang="en-CA" sz="3200" b="1" dirty="0"/>
              <a:t>Compiling TR_J1 data files in a folder to spreadsheet</a:t>
            </a:r>
            <a:br>
              <a:rPr lang="en-CA" sz="3200" b="1" dirty="0"/>
            </a:br>
            <a:endParaRPr lang="en-CA" sz="3200" b="1" dirty="0"/>
          </a:p>
          <a:p>
            <a:pPr marL="1155700" lvl="1" indent="-571500">
              <a:spcBef>
                <a:spcPts val="0"/>
              </a:spcBef>
              <a:buSzPts val="2000"/>
              <a:buFont typeface="+mj-lt"/>
              <a:buAutoNum type="romanLcPeriod"/>
            </a:pPr>
            <a:r>
              <a:rPr lang="en-CA" sz="3200" b="1" dirty="0"/>
              <a:t>Using Parameters and Function to detect errors in Reporting of Counter 5 tool</a:t>
            </a:r>
          </a:p>
          <a:p>
            <a:pPr marL="927100" lvl="1">
              <a:spcBef>
                <a:spcPts val="0"/>
              </a:spcBef>
              <a:buSzPts val="2000"/>
              <a:buFont typeface="+mj-lt"/>
              <a:buAutoNum type="romanLcPeriod"/>
            </a:pPr>
            <a:endParaRPr lang="en-CA" dirty="0"/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endParaRPr lang="en-CA" dirty="0"/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endParaRPr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dirty="0"/>
              <a:t>3 part presentation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r>
              <a:rPr lang="en-CA" sz="3200" b="1" dirty="0"/>
              <a:t>My last year’s IUG presentation</a:t>
            </a:r>
            <a:br>
              <a:rPr lang="en-CA" sz="3200" b="1" dirty="0"/>
            </a:br>
            <a:endParaRPr lang="en-CA" sz="3200" b="1" dirty="0"/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r>
              <a:rPr lang="en-CA" sz="3200" b="1" dirty="0"/>
              <a:t>Scott Carlton’s presentation on Counter5-Report tool</a:t>
            </a:r>
            <a:br>
              <a:rPr lang="en-CA" sz="3200" b="1" dirty="0"/>
            </a:br>
            <a:endParaRPr lang="en-CA" sz="3200" b="1" dirty="0"/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r>
              <a:rPr lang="en-CA" sz="3200" b="1" dirty="0"/>
              <a:t>This </a:t>
            </a:r>
            <a:r>
              <a:rPr lang="en-CA" sz="3200" b="1" dirty="0" err="1"/>
              <a:t>powerpoint</a:t>
            </a:r>
            <a:r>
              <a:rPr lang="en-CA" sz="3200" b="1" dirty="0"/>
              <a:t> with links to sample files on IUG site</a:t>
            </a:r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endParaRPr lang="en-CA" sz="3200" b="1" dirty="0"/>
          </a:p>
          <a:p>
            <a:pPr marL="927100" lvl="1">
              <a:spcBef>
                <a:spcPts val="0"/>
              </a:spcBef>
              <a:buSzPts val="2000"/>
              <a:buFont typeface="+mj-lt"/>
              <a:buAutoNum type="romanLcPeriod"/>
            </a:pPr>
            <a:endParaRPr lang="en-CA" dirty="0"/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endParaRPr lang="en-CA" dirty="0"/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endParaRPr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dirty="0"/>
              <a:t>Files Accompanying this presentation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2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r>
              <a:rPr lang="en-CA" sz="3200" b="1" dirty="0"/>
              <a:t>Last year’s IUG sample files:</a:t>
            </a:r>
            <a:br>
              <a:rPr lang="en-CA" sz="3200" b="1" dirty="0"/>
            </a:br>
            <a:r>
              <a:rPr lang="en-CA" sz="2400" dirty="0">
                <a:hlinkClick r:id="rId3"/>
              </a:rPr>
              <a:t>IUG 2021 Sample Files</a:t>
            </a:r>
            <a:br>
              <a:rPr lang="en-CA" sz="2400" dirty="0"/>
            </a:br>
            <a:endParaRPr lang="en-CA" sz="2400" dirty="0"/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r>
              <a:rPr lang="en-CA" sz="3200" b="1" dirty="0"/>
              <a:t>This year’s sample files:</a:t>
            </a:r>
            <a:br>
              <a:rPr lang="en-CA" sz="3200" b="1" dirty="0"/>
            </a:br>
            <a:r>
              <a:rPr lang="en-CA" sz="2400" dirty="0">
                <a:hlinkClick r:id="rId4"/>
              </a:rPr>
              <a:t>IUG 2022 Sample Files</a:t>
            </a:r>
            <a:endParaRPr lang="en-CA" sz="2400" b="1" dirty="0"/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endParaRPr lang="en-CA" sz="3200" b="1" dirty="0"/>
          </a:p>
          <a:p>
            <a:pPr marL="927100" lvl="1">
              <a:spcBef>
                <a:spcPts val="0"/>
              </a:spcBef>
              <a:buSzPts val="2000"/>
              <a:buFont typeface="+mj-lt"/>
              <a:buAutoNum type="romanLcPeriod"/>
            </a:pPr>
            <a:endParaRPr lang="en-CA" dirty="0"/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endParaRPr lang="en-CA" dirty="0"/>
          </a:p>
          <a:p>
            <a:pPr marL="584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+mj-lt"/>
              <a:buAutoNum type="arabicPeriod"/>
            </a:pPr>
            <a:endParaRPr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dirty="0"/>
              <a:t>Supporting Files on IUG site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94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3352800" y="296380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ct val="100000"/>
              <a:buNone/>
            </a:pPr>
            <a:r>
              <a:rPr lang="en-US" dirty="0"/>
              <a:t>THANK YOU</a:t>
            </a:r>
            <a:endParaRPr dirty="0"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2"/>
          </p:nvPr>
        </p:nvSpPr>
        <p:spPr>
          <a:xfrm>
            <a:off x="3983832" y="4023207"/>
            <a:ext cx="4224337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</a:pPr>
            <a:r>
              <a:rPr lang="en-US" dirty="0"/>
              <a:t>Julie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110</Words>
  <Application>Microsoft Office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Noto Sans Symbols</vt:lpstr>
      <vt:lpstr>Quattrocento Sans</vt:lpstr>
      <vt:lpstr>Calibri</vt:lpstr>
      <vt:lpstr>Roboto</vt:lpstr>
      <vt:lpstr>Office Theme</vt:lpstr>
      <vt:lpstr>PowerPoint Presentation</vt:lpstr>
      <vt:lpstr>3 part presentation</vt:lpstr>
      <vt:lpstr>Files Accompanying this presentation</vt:lpstr>
      <vt:lpstr>Supporting Files on IUG site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Menkins</dc:creator>
  <cp:lastModifiedBy>Julie Cole</cp:lastModifiedBy>
  <cp:revision>9</cp:revision>
  <dcterms:created xsi:type="dcterms:W3CDTF">2019-12-02T15:33:25Z</dcterms:created>
  <dcterms:modified xsi:type="dcterms:W3CDTF">2022-03-22T17:37:42Z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0x010100F2BB632626C47242ACF3B077C9BAEC55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