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0"/>
  </p:notesMasterIdLst>
  <p:sldIdLst>
    <p:sldId id="264" r:id="rId5"/>
    <p:sldId id="257" r:id="rId6"/>
    <p:sldId id="271" r:id="rId7"/>
    <p:sldId id="312" r:id="rId8"/>
    <p:sldId id="273" r:id="rId9"/>
    <p:sldId id="268" r:id="rId10"/>
    <p:sldId id="275" r:id="rId11"/>
    <p:sldId id="261" r:id="rId12"/>
    <p:sldId id="265" r:id="rId13"/>
    <p:sldId id="274" r:id="rId14"/>
    <p:sldId id="276" r:id="rId15"/>
    <p:sldId id="277" r:id="rId16"/>
    <p:sldId id="279" r:id="rId17"/>
    <p:sldId id="280" r:id="rId18"/>
    <p:sldId id="281" r:id="rId19"/>
    <p:sldId id="282" r:id="rId20"/>
    <p:sldId id="283" r:id="rId21"/>
    <p:sldId id="284" r:id="rId22"/>
    <p:sldId id="285" r:id="rId23"/>
    <p:sldId id="287" r:id="rId24"/>
    <p:sldId id="286" r:id="rId25"/>
    <p:sldId id="289" r:id="rId26"/>
    <p:sldId id="290" r:id="rId27"/>
    <p:sldId id="291" r:id="rId28"/>
    <p:sldId id="292" r:id="rId29"/>
    <p:sldId id="293" r:id="rId30"/>
    <p:sldId id="294" r:id="rId31"/>
    <p:sldId id="295" r:id="rId32"/>
    <p:sldId id="296" r:id="rId33"/>
    <p:sldId id="297" r:id="rId34"/>
    <p:sldId id="298" r:id="rId35"/>
    <p:sldId id="299" r:id="rId36"/>
    <p:sldId id="302" r:id="rId37"/>
    <p:sldId id="300" r:id="rId38"/>
    <p:sldId id="301" r:id="rId39"/>
    <p:sldId id="303" r:id="rId40"/>
    <p:sldId id="304" r:id="rId41"/>
    <p:sldId id="305" r:id="rId42"/>
    <p:sldId id="307" r:id="rId43"/>
    <p:sldId id="310" r:id="rId44"/>
    <p:sldId id="311" r:id="rId45"/>
    <p:sldId id="308" r:id="rId46"/>
    <p:sldId id="309" r:id="rId47"/>
    <p:sldId id="306" r:id="rId48"/>
    <p:sldId id="266"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023"/>
    <a:srgbClr val="FBD504"/>
    <a:srgbClr val="F68E29"/>
    <a:srgbClr val="575358"/>
    <a:srgbClr val="E7E8E9"/>
    <a:srgbClr val="D1D2D4"/>
    <a:srgbClr val="27272A"/>
    <a:srgbClr val="AFDECC"/>
    <a:srgbClr val="237948"/>
    <a:srgbClr val="308F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p:restoredTop sz="86422"/>
  </p:normalViewPr>
  <p:slideViewPr>
    <p:cSldViewPr snapToGrid="0" snapToObjects="1">
      <p:cViewPr varScale="1">
        <p:scale>
          <a:sx n="95" d="100"/>
          <a:sy n="95" d="100"/>
        </p:scale>
        <p:origin x="1074"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334264-8B43-9E43-BE6B-7B512C7060CC}" type="datetimeFigureOut">
              <a:rPr lang="en-US" smtClean="0"/>
              <a:t>5/9/2023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319937-0B8D-9A49-8EF5-04B6AE50A6B9}" type="slidenum">
              <a:rPr lang="en-US" smtClean="0"/>
              <a:t>‹#›</a:t>
            </a:fld>
            <a:endParaRPr lang="en-US"/>
          </a:p>
        </p:txBody>
      </p:sp>
    </p:spTree>
    <p:extLst>
      <p:ext uri="{BB962C8B-B14F-4D97-AF65-F5344CB8AC3E}">
        <p14:creationId xmlns:p14="http://schemas.microsoft.com/office/powerpoint/2010/main" val="1363131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5</a:t>
            </a:fld>
            <a:endParaRPr lang="en-US"/>
          </a:p>
        </p:txBody>
      </p:sp>
    </p:spTree>
    <p:extLst>
      <p:ext uri="{BB962C8B-B14F-4D97-AF65-F5344CB8AC3E}">
        <p14:creationId xmlns:p14="http://schemas.microsoft.com/office/powerpoint/2010/main" val="2864859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7</a:t>
            </a:fld>
            <a:endParaRPr lang="en-US"/>
          </a:p>
        </p:txBody>
      </p:sp>
    </p:spTree>
    <p:extLst>
      <p:ext uri="{BB962C8B-B14F-4D97-AF65-F5344CB8AC3E}">
        <p14:creationId xmlns:p14="http://schemas.microsoft.com/office/powerpoint/2010/main" val="1775040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24</a:t>
            </a:fld>
            <a:endParaRPr lang="en-US"/>
          </a:p>
        </p:txBody>
      </p:sp>
    </p:spTree>
    <p:extLst>
      <p:ext uri="{BB962C8B-B14F-4D97-AF65-F5344CB8AC3E}">
        <p14:creationId xmlns:p14="http://schemas.microsoft.com/office/powerpoint/2010/main" val="2972129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40</a:t>
            </a:fld>
            <a:endParaRPr lang="en-US"/>
          </a:p>
        </p:txBody>
      </p:sp>
    </p:spTree>
    <p:extLst>
      <p:ext uri="{BB962C8B-B14F-4D97-AF65-F5344CB8AC3E}">
        <p14:creationId xmlns:p14="http://schemas.microsoft.com/office/powerpoint/2010/main" val="17937822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ith Logo">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3BEFCE3-D531-DD4F-9287-FB4F1064481A}"/>
              </a:ext>
            </a:extLst>
          </p:cNvPr>
          <p:cNvSpPr/>
          <p:nvPr userDrawn="1"/>
        </p:nvSpPr>
        <p:spPr>
          <a:xfrm>
            <a:off x="-1" y="2796513"/>
            <a:ext cx="12192002" cy="3395316"/>
          </a:xfrm>
          <a:prstGeom prst="rect">
            <a:avLst/>
          </a:prstGeom>
          <a:gradFill>
            <a:gsLst>
              <a:gs pos="0">
                <a:srgbClr val="F05023"/>
              </a:gs>
              <a:gs pos="100000">
                <a:srgbClr val="F68E29"/>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686638A-9C89-C44E-B6A0-E4BED890833D}"/>
              </a:ext>
            </a:extLst>
          </p:cNvPr>
          <p:cNvSpPr>
            <a:spLocks noGrp="1"/>
          </p:cNvSpPr>
          <p:nvPr>
            <p:ph type="ctrTitle"/>
          </p:nvPr>
        </p:nvSpPr>
        <p:spPr>
          <a:xfrm>
            <a:off x="2629804" y="3107531"/>
            <a:ext cx="6932393" cy="750087"/>
          </a:xfrm>
        </p:spPr>
        <p:txBody>
          <a:bodyPr anchor="t" anchorCtr="0">
            <a:normAutofit/>
          </a:bodyPr>
          <a:lstStyle>
            <a:lvl1pPr algn="ctr">
              <a:defRPr sz="36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79E0024-B0D0-4F40-B166-E830B41F2683}"/>
              </a:ext>
            </a:extLst>
          </p:cNvPr>
          <p:cNvSpPr>
            <a:spLocks noGrp="1"/>
          </p:cNvSpPr>
          <p:nvPr>
            <p:ph type="subTitle" idx="1"/>
          </p:nvPr>
        </p:nvSpPr>
        <p:spPr>
          <a:xfrm>
            <a:off x="2622806" y="3942283"/>
            <a:ext cx="6946388" cy="369332"/>
          </a:xfr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4" name="Text Placeholder 23">
            <a:extLst>
              <a:ext uri="{FF2B5EF4-FFF2-40B4-BE49-F238E27FC236}">
                <a16:creationId xmlns:a16="http://schemas.microsoft.com/office/drawing/2014/main" id="{8C52A94A-1536-1240-BF88-53E91338831F}"/>
              </a:ext>
            </a:extLst>
          </p:cNvPr>
          <p:cNvSpPr>
            <a:spLocks noGrp="1"/>
          </p:cNvSpPr>
          <p:nvPr>
            <p:ph type="body" sz="quarter" idx="10" hasCustomPrompt="1"/>
          </p:nvPr>
        </p:nvSpPr>
        <p:spPr>
          <a:xfrm>
            <a:off x="2624931" y="5068970"/>
            <a:ext cx="6942138" cy="554038"/>
          </a:xfrm>
        </p:spPr>
        <p:txBody>
          <a:bodyPr>
            <a:normAutofit/>
          </a:bodyPr>
          <a:lstStyle>
            <a:lvl1pPr marL="0" indent="0" algn="ctr">
              <a:buNone/>
              <a:defRPr sz="2400">
                <a:solidFill>
                  <a:schemeClr val="bg1"/>
                </a:solidFill>
              </a:defRPr>
            </a:lvl1pPr>
          </a:lstStyle>
          <a:p>
            <a:pPr lvl="0"/>
            <a:r>
              <a:rPr lang="en-US" dirty="0"/>
              <a:t>Click to add presenter name</a:t>
            </a:r>
          </a:p>
        </p:txBody>
      </p:sp>
      <p:sp>
        <p:nvSpPr>
          <p:cNvPr id="15" name="TextBox 14">
            <a:extLst>
              <a:ext uri="{FF2B5EF4-FFF2-40B4-BE49-F238E27FC236}">
                <a16:creationId xmlns:a16="http://schemas.microsoft.com/office/drawing/2014/main" id="{D4CEFAD9-69FF-674E-B45B-21F8EAD0F4DC}"/>
              </a:ext>
            </a:extLst>
          </p:cNvPr>
          <p:cNvSpPr txBox="1"/>
          <p:nvPr userDrawn="1"/>
        </p:nvSpPr>
        <p:spPr>
          <a:xfrm>
            <a:off x="0" y="6402773"/>
            <a:ext cx="2202427" cy="338554"/>
          </a:xfrm>
          <a:prstGeom prst="rect">
            <a:avLst/>
          </a:prstGeom>
          <a:solidFill>
            <a:schemeClr val="bg1"/>
          </a:solidFill>
        </p:spPr>
        <p:txBody>
          <a:bodyPr wrap="square" rtlCol="0">
            <a:spAutoFit/>
          </a:bodyPr>
          <a:lstStyle/>
          <a:p>
            <a:pPr algn="ctr"/>
            <a:r>
              <a:rPr lang="en-US" sz="1600" dirty="0">
                <a:solidFill>
                  <a:schemeClr val="bg1"/>
                </a:solidFill>
              </a:rPr>
              <a:t>#IUG2021</a:t>
            </a:r>
            <a:endParaRPr lang="en-US" sz="1600" baseline="30000" dirty="0">
              <a:solidFill>
                <a:schemeClr val="bg1"/>
              </a:solidFill>
            </a:endParaRPr>
          </a:p>
        </p:txBody>
      </p:sp>
      <p:pic>
        <p:nvPicPr>
          <p:cNvPr id="14" name="Picture 13">
            <a:extLst>
              <a:ext uri="{FF2B5EF4-FFF2-40B4-BE49-F238E27FC236}">
                <a16:creationId xmlns:a16="http://schemas.microsoft.com/office/drawing/2014/main" id="{076AA4BA-F0A0-1D43-AF3A-B7FDFF78A5B0}"/>
              </a:ext>
            </a:extLst>
          </p:cNvPr>
          <p:cNvPicPr>
            <a:picLocks noChangeAspect="1"/>
          </p:cNvPicPr>
          <p:nvPr userDrawn="1"/>
        </p:nvPicPr>
        <p:blipFill>
          <a:blip r:embed="rId2"/>
          <a:stretch>
            <a:fillRect/>
          </a:stretch>
        </p:blipFill>
        <p:spPr>
          <a:xfrm>
            <a:off x="258456" y="6468693"/>
            <a:ext cx="258110" cy="210312"/>
          </a:xfrm>
          <a:prstGeom prst="rect">
            <a:avLst/>
          </a:prstGeom>
        </p:spPr>
      </p:pic>
      <p:pic>
        <p:nvPicPr>
          <p:cNvPr id="5" name="Picture 4" descr="Logo&#10;&#10;Description automatically generated">
            <a:extLst>
              <a:ext uri="{FF2B5EF4-FFF2-40B4-BE49-F238E27FC236}">
                <a16:creationId xmlns:a16="http://schemas.microsoft.com/office/drawing/2014/main" id="{AD942952-1C2A-788A-1870-EB9C680A3F0C}"/>
              </a:ext>
            </a:extLst>
          </p:cNvPr>
          <p:cNvPicPr>
            <a:picLocks noChangeAspect="1"/>
          </p:cNvPicPr>
          <p:nvPr userDrawn="1"/>
        </p:nvPicPr>
        <p:blipFill>
          <a:blip r:embed="rId3"/>
          <a:stretch>
            <a:fillRect/>
          </a:stretch>
        </p:blipFill>
        <p:spPr>
          <a:xfrm>
            <a:off x="4693920" y="91440"/>
            <a:ext cx="2794000" cy="2794000"/>
          </a:xfrm>
          <a:prstGeom prst="rect">
            <a:avLst/>
          </a:prstGeom>
        </p:spPr>
      </p:pic>
    </p:spTree>
    <p:extLst>
      <p:ext uri="{BB962C8B-B14F-4D97-AF65-F5344CB8AC3E}">
        <p14:creationId xmlns:p14="http://schemas.microsoft.com/office/powerpoint/2010/main" val="15455394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EE334B-5E56-854F-B6EE-33A6BE3828FC}"/>
              </a:ext>
            </a:extLst>
          </p:cNvPr>
          <p:cNvSpPr/>
          <p:nvPr userDrawn="1"/>
        </p:nvSpPr>
        <p:spPr>
          <a:xfrm>
            <a:off x="182880" y="6360160"/>
            <a:ext cx="1574800" cy="497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960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p:bg>
      <p:bgPr>
        <a:gradFill>
          <a:gsLst>
            <a:gs pos="0">
              <a:srgbClr val="AFDECC"/>
            </a:gs>
            <a:gs pos="100000">
              <a:srgbClr val="575358"/>
            </a:gs>
            <a:gs pos="58000">
              <a:srgbClr val="237948"/>
            </a:gs>
          </a:gsLst>
          <a:lin ang="1350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5E1742-5199-305E-01F0-98ADFD2292D2}"/>
              </a:ext>
            </a:extLst>
          </p:cNvPr>
          <p:cNvSpPr/>
          <p:nvPr userDrawn="1"/>
        </p:nvSpPr>
        <p:spPr>
          <a:xfrm>
            <a:off x="-1" y="0"/>
            <a:ext cx="12192002" cy="6858000"/>
          </a:xfrm>
          <a:prstGeom prst="rect">
            <a:avLst/>
          </a:prstGeom>
          <a:gradFill flip="none" rotWithShape="1">
            <a:gsLst>
              <a:gs pos="0">
                <a:srgbClr val="FBD504"/>
              </a:gs>
              <a:gs pos="100000">
                <a:srgbClr val="F05023"/>
              </a:gs>
              <a:gs pos="47000">
                <a:srgbClr val="F68E29"/>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68C45B-38A1-734C-B548-E0E8C04F0775}"/>
              </a:ext>
            </a:extLst>
          </p:cNvPr>
          <p:cNvSpPr>
            <a:spLocks noGrp="1"/>
          </p:cNvSpPr>
          <p:nvPr>
            <p:ph type="title" hasCustomPrompt="1"/>
          </p:nvPr>
        </p:nvSpPr>
        <p:spPr>
          <a:xfrm>
            <a:off x="831850" y="2508660"/>
            <a:ext cx="10515600" cy="920340"/>
          </a:xfrm>
        </p:spPr>
        <p:txBody>
          <a:bodyPr anchor="t">
            <a:normAutofit/>
          </a:bodyPr>
          <a:lstStyle>
            <a:lvl1pPr algn="ctr">
              <a:defRPr sz="4800">
                <a:solidFill>
                  <a:schemeClr val="bg1"/>
                </a:solidFill>
              </a:defRPr>
            </a:lvl1pPr>
          </a:lstStyle>
          <a:p>
            <a:r>
              <a:rPr lang="en-US" dirty="0"/>
              <a:t>Click to add section title</a:t>
            </a:r>
          </a:p>
        </p:txBody>
      </p:sp>
      <p:pic>
        <p:nvPicPr>
          <p:cNvPr id="4" name="Picture 3" descr="A picture containing text, plate, tableware, dishware&#10;&#10;Description automatically generated">
            <a:extLst>
              <a:ext uri="{FF2B5EF4-FFF2-40B4-BE49-F238E27FC236}">
                <a16:creationId xmlns:a16="http://schemas.microsoft.com/office/drawing/2014/main" id="{91B2F55D-A3B8-D289-9F07-BE0B2434098E}"/>
              </a:ext>
            </a:extLst>
          </p:cNvPr>
          <p:cNvPicPr>
            <a:picLocks noChangeAspect="1"/>
          </p:cNvPicPr>
          <p:nvPr userDrawn="1"/>
        </p:nvPicPr>
        <p:blipFill>
          <a:blip r:embed="rId2"/>
          <a:stretch>
            <a:fillRect/>
          </a:stretch>
        </p:blipFill>
        <p:spPr>
          <a:xfrm>
            <a:off x="10820400" y="6165166"/>
            <a:ext cx="1055914" cy="498963"/>
          </a:xfrm>
          <a:prstGeom prst="rect">
            <a:avLst/>
          </a:prstGeom>
        </p:spPr>
      </p:pic>
    </p:spTree>
    <p:extLst>
      <p:ext uri="{BB962C8B-B14F-4D97-AF65-F5344CB8AC3E}">
        <p14:creationId xmlns:p14="http://schemas.microsoft.com/office/powerpoint/2010/main" val="2816368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61FE68-CA8A-7644-B1D1-10628DC7BC61}"/>
              </a:ext>
            </a:extLst>
          </p:cNvPr>
          <p:cNvSpPr/>
          <p:nvPr userDrawn="1"/>
        </p:nvSpPr>
        <p:spPr>
          <a:xfrm>
            <a:off x="-2" y="5922579"/>
            <a:ext cx="12192002" cy="935421"/>
          </a:xfrm>
          <a:prstGeom prst="rect">
            <a:avLst/>
          </a:prstGeom>
          <a:gradFill>
            <a:gsLst>
              <a:gs pos="0">
                <a:srgbClr val="F05023"/>
              </a:gs>
              <a:gs pos="63000">
                <a:srgbClr val="F68E29"/>
              </a:gs>
              <a:gs pos="100000">
                <a:srgbClr val="FBD504"/>
              </a:gs>
            </a:gsLst>
            <a:lin ang="2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9F121E90-B8A9-CD4A-905D-E8667CD1240E}"/>
              </a:ext>
            </a:extLst>
          </p:cNvPr>
          <p:cNvSpPr>
            <a:spLocks noGrp="1"/>
          </p:cNvSpPr>
          <p:nvPr>
            <p:ph type="body" sz="quarter" idx="13" hasCustomPrompt="1"/>
          </p:nvPr>
        </p:nvSpPr>
        <p:spPr>
          <a:xfrm>
            <a:off x="3352800" y="2963809"/>
            <a:ext cx="5486400" cy="798020"/>
          </a:xfrm>
        </p:spPr>
        <p:txBody>
          <a:bodyPr>
            <a:normAutofit/>
          </a:bodyPr>
          <a:lstStyle>
            <a:lvl1pPr marL="0" indent="0" algn="ctr">
              <a:buNone/>
              <a:defRPr sz="6000" b="1">
                <a:solidFill>
                  <a:srgbClr val="F05023"/>
                </a:solidFill>
              </a:defRPr>
            </a:lvl1pPr>
          </a:lstStyle>
          <a:p>
            <a:pPr lvl="0"/>
            <a:r>
              <a:rPr lang="en-US" dirty="0"/>
              <a:t>THANK YOU!</a:t>
            </a:r>
          </a:p>
        </p:txBody>
      </p:sp>
      <p:sp>
        <p:nvSpPr>
          <p:cNvPr id="8" name="Text Placeholder 7">
            <a:extLst>
              <a:ext uri="{FF2B5EF4-FFF2-40B4-BE49-F238E27FC236}">
                <a16:creationId xmlns:a16="http://schemas.microsoft.com/office/drawing/2014/main" id="{B91FFD2C-B97A-D147-A098-DBA1D191D671}"/>
              </a:ext>
            </a:extLst>
          </p:cNvPr>
          <p:cNvSpPr>
            <a:spLocks noGrp="1"/>
          </p:cNvSpPr>
          <p:nvPr>
            <p:ph type="body" sz="quarter" idx="14" hasCustomPrompt="1"/>
          </p:nvPr>
        </p:nvSpPr>
        <p:spPr>
          <a:xfrm>
            <a:off x="3983832" y="4023207"/>
            <a:ext cx="4224337" cy="955675"/>
          </a:xfrm>
        </p:spPr>
        <p:txBody>
          <a:bodyPr>
            <a:normAutofit/>
          </a:bodyPr>
          <a:lstStyle>
            <a:lvl1pPr marL="0" indent="0" algn="ctr">
              <a:buNone/>
              <a:defRPr sz="2800">
                <a:solidFill>
                  <a:srgbClr val="575358"/>
                </a:solidFill>
              </a:defRPr>
            </a:lvl1pPr>
          </a:lstStyle>
          <a:p>
            <a:pPr lvl="0"/>
            <a:r>
              <a:rPr lang="en-US" dirty="0"/>
              <a:t>Questions?</a:t>
            </a:r>
          </a:p>
        </p:txBody>
      </p:sp>
      <p:pic>
        <p:nvPicPr>
          <p:cNvPr id="4" name="Picture 3" descr="Logo&#10;&#10;Description automatically generated">
            <a:extLst>
              <a:ext uri="{FF2B5EF4-FFF2-40B4-BE49-F238E27FC236}">
                <a16:creationId xmlns:a16="http://schemas.microsoft.com/office/drawing/2014/main" id="{8FA5156A-C064-B2FD-679D-5A1406DE0DB6}"/>
              </a:ext>
            </a:extLst>
          </p:cNvPr>
          <p:cNvPicPr>
            <a:picLocks noChangeAspect="1"/>
          </p:cNvPicPr>
          <p:nvPr userDrawn="1"/>
        </p:nvPicPr>
        <p:blipFill>
          <a:blip r:embed="rId2"/>
          <a:stretch>
            <a:fillRect/>
          </a:stretch>
        </p:blipFill>
        <p:spPr>
          <a:xfrm>
            <a:off x="4534422" y="82464"/>
            <a:ext cx="3099147" cy="3099147"/>
          </a:xfrm>
          <a:prstGeom prst="rect">
            <a:avLst/>
          </a:prstGeom>
        </p:spPr>
      </p:pic>
    </p:spTree>
    <p:extLst>
      <p:ext uri="{BB962C8B-B14F-4D97-AF65-F5344CB8AC3E}">
        <p14:creationId xmlns:p14="http://schemas.microsoft.com/office/powerpoint/2010/main" val="73284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Title Slide plai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66E8086-0CB6-0F55-C16B-56F634A46E7D}"/>
              </a:ext>
            </a:extLst>
          </p:cNvPr>
          <p:cNvSpPr/>
          <p:nvPr userDrawn="1"/>
        </p:nvSpPr>
        <p:spPr>
          <a:xfrm>
            <a:off x="-1" y="980239"/>
            <a:ext cx="12192002" cy="4243114"/>
          </a:xfrm>
          <a:prstGeom prst="rect">
            <a:avLst/>
          </a:prstGeom>
          <a:gradFill>
            <a:gsLst>
              <a:gs pos="0">
                <a:srgbClr val="F05023"/>
              </a:gs>
              <a:gs pos="100000">
                <a:srgbClr val="F68E29"/>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C5EFDC56-97C8-F84B-BEF5-C4621F08BA45}"/>
              </a:ext>
            </a:extLst>
          </p:cNvPr>
          <p:cNvSpPr/>
          <p:nvPr userDrawn="1"/>
        </p:nvSpPr>
        <p:spPr>
          <a:xfrm>
            <a:off x="10241280" y="5435600"/>
            <a:ext cx="1849120" cy="1315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86638A-9C89-C44E-B6A0-E4BED890833D}"/>
              </a:ext>
            </a:extLst>
          </p:cNvPr>
          <p:cNvSpPr>
            <a:spLocks noGrp="1"/>
          </p:cNvSpPr>
          <p:nvPr>
            <p:ph type="ctrTitle"/>
          </p:nvPr>
        </p:nvSpPr>
        <p:spPr>
          <a:xfrm>
            <a:off x="2629804" y="1901230"/>
            <a:ext cx="6932393" cy="780560"/>
          </a:xfrm>
        </p:spPr>
        <p:txBody>
          <a:bodyPr anchor="t" anchorCtr="0">
            <a:normAutofit/>
          </a:bodyPr>
          <a:lstStyle>
            <a:lvl1pPr algn="ctr">
              <a:defRPr sz="36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79E0024-B0D0-4F40-B166-E830B41F2683}"/>
              </a:ext>
            </a:extLst>
          </p:cNvPr>
          <p:cNvSpPr>
            <a:spLocks noGrp="1"/>
          </p:cNvSpPr>
          <p:nvPr>
            <p:ph type="subTitle" idx="1"/>
          </p:nvPr>
        </p:nvSpPr>
        <p:spPr>
          <a:xfrm>
            <a:off x="2622806" y="2869390"/>
            <a:ext cx="6946388" cy="369332"/>
          </a:xfr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4" name="Text Placeholder 23">
            <a:extLst>
              <a:ext uri="{FF2B5EF4-FFF2-40B4-BE49-F238E27FC236}">
                <a16:creationId xmlns:a16="http://schemas.microsoft.com/office/drawing/2014/main" id="{8C52A94A-1536-1240-BF88-53E91338831F}"/>
              </a:ext>
            </a:extLst>
          </p:cNvPr>
          <p:cNvSpPr>
            <a:spLocks noGrp="1"/>
          </p:cNvSpPr>
          <p:nvPr>
            <p:ph type="body" sz="quarter" idx="10" hasCustomPrompt="1"/>
          </p:nvPr>
        </p:nvSpPr>
        <p:spPr>
          <a:xfrm>
            <a:off x="2624931" y="3864151"/>
            <a:ext cx="6942138" cy="554038"/>
          </a:xfrm>
        </p:spPr>
        <p:txBody>
          <a:bodyPr>
            <a:normAutofit/>
          </a:bodyPr>
          <a:lstStyle>
            <a:lvl1pPr marL="0" indent="0" algn="ctr">
              <a:buNone/>
              <a:defRPr sz="2400">
                <a:solidFill>
                  <a:schemeClr val="bg1"/>
                </a:solidFill>
              </a:defRPr>
            </a:lvl1pPr>
          </a:lstStyle>
          <a:p>
            <a:pPr lvl="0"/>
            <a:r>
              <a:rPr lang="en-US" dirty="0"/>
              <a:t>Click to add presenter name</a:t>
            </a:r>
          </a:p>
        </p:txBody>
      </p:sp>
      <p:sp>
        <p:nvSpPr>
          <p:cNvPr id="15" name="TextBox 14">
            <a:extLst>
              <a:ext uri="{FF2B5EF4-FFF2-40B4-BE49-F238E27FC236}">
                <a16:creationId xmlns:a16="http://schemas.microsoft.com/office/drawing/2014/main" id="{D4CEFAD9-69FF-674E-B45B-21F8EAD0F4DC}"/>
              </a:ext>
            </a:extLst>
          </p:cNvPr>
          <p:cNvSpPr txBox="1"/>
          <p:nvPr userDrawn="1"/>
        </p:nvSpPr>
        <p:spPr>
          <a:xfrm>
            <a:off x="0" y="6402773"/>
            <a:ext cx="2202427" cy="338554"/>
          </a:xfrm>
          <a:prstGeom prst="rect">
            <a:avLst/>
          </a:prstGeom>
          <a:solidFill>
            <a:schemeClr val="bg1"/>
          </a:solidFill>
        </p:spPr>
        <p:txBody>
          <a:bodyPr wrap="square" rtlCol="0">
            <a:spAutoFit/>
          </a:bodyPr>
          <a:lstStyle/>
          <a:p>
            <a:pPr algn="ctr"/>
            <a:r>
              <a:rPr lang="en-US" sz="1600" dirty="0">
                <a:solidFill>
                  <a:schemeClr val="bg1"/>
                </a:solidFill>
              </a:rPr>
              <a:t>#IUG2021</a:t>
            </a:r>
            <a:endParaRPr lang="en-US" sz="1600" baseline="30000" dirty="0">
              <a:solidFill>
                <a:schemeClr val="bg1"/>
              </a:solidFill>
            </a:endParaRPr>
          </a:p>
        </p:txBody>
      </p:sp>
      <p:pic>
        <p:nvPicPr>
          <p:cNvPr id="14" name="Picture 13">
            <a:extLst>
              <a:ext uri="{FF2B5EF4-FFF2-40B4-BE49-F238E27FC236}">
                <a16:creationId xmlns:a16="http://schemas.microsoft.com/office/drawing/2014/main" id="{076AA4BA-F0A0-1D43-AF3A-B7FDFF78A5B0}"/>
              </a:ext>
            </a:extLst>
          </p:cNvPr>
          <p:cNvPicPr>
            <a:picLocks noChangeAspect="1"/>
          </p:cNvPicPr>
          <p:nvPr userDrawn="1"/>
        </p:nvPicPr>
        <p:blipFill>
          <a:blip r:embed="rId2"/>
          <a:stretch>
            <a:fillRect/>
          </a:stretch>
        </p:blipFill>
        <p:spPr>
          <a:xfrm>
            <a:off x="258456" y="6468693"/>
            <a:ext cx="258110" cy="210312"/>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D8917C68-4975-7DD8-41C8-1E7B10DA7202}"/>
              </a:ext>
            </a:extLst>
          </p:cNvPr>
          <p:cNvPicPr>
            <a:picLocks noChangeAspect="1"/>
          </p:cNvPicPr>
          <p:nvPr userDrawn="1"/>
        </p:nvPicPr>
        <p:blipFill>
          <a:blip r:embed="rId3"/>
          <a:stretch>
            <a:fillRect/>
          </a:stretch>
        </p:blipFill>
        <p:spPr>
          <a:xfrm>
            <a:off x="10827386" y="6167281"/>
            <a:ext cx="1043940" cy="488595"/>
          </a:xfrm>
          <a:prstGeom prst="rect">
            <a:avLst/>
          </a:prstGeom>
        </p:spPr>
      </p:pic>
    </p:spTree>
    <p:extLst>
      <p:ext uri="{BB962C8B-B14F-4D97-AF65-F5344CB8AC3E}">
        <p14:creationId xmlns:p14="http://schemas.microsoft.com/office/powerpoint/2010/main" val="914892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85A7F-EAA2-8A42-B4DB-6A238F352DE0}"/>
              </a:ext>
            </a:extLst>
          </p:cNvPr>
          <p:cNvSpPr>
            <a:spLocks noGrp="1"/>
          </p:cNvSpPr>
          <p:nvPr>
            <p:ph type="title"/>
          </p:nvPr>
        </p:nvSpPr>
        <p:spPr/>
        <p:txBody>
          <a:bodyPr/>
          <a:lstStyle>
            <a:lvl1pPr>
              <a:defRPr>
                <a:solidFill>
                  <a:srgbClr val="F0502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5BC886E-F226-9442-8C1A-DD942B797429}"/>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7">
            <a:extLst>
              <a:ext uri="{FF2B5EF4-FFF2-40B4-BE49-F238E27FC236}">
                <a16:creationId xmlns:a16="http://schemas.microsoft.com/office/drawing/2014/main" id="{5077DD83-E108-4648-BBE1-C44C6E355DE5}"/>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dirty="0"/>
          </a:p>
        </p:txBody>
      </p:sp>
      <p:pic>
        <p:nvPicPr>
          <p:cNvPr id="6" name="Picture 5" descr="Shape&#10;&#10;Description automatically generated with medium confidence">
            <a:extLst>
              <a:ext uri="{FF2B5EF4-FFF2-40B4-BE49-F238E27FC236}">
                <a16:creationId xmlns:a16="http://schemas.microsoft.com/office/drawing/2014/main" id="{1D2C9F53-2A88-794D-F8E0-3B469092056C}"/>
              </a:ext>
            </a:extLst>
          </p:cNvPr>
          <p:cNvPicPr>
            <a:picLocks noChangeAspect="1"/>
          </p:cNvPicPr>
          <p:nvPr userDrawn="1"/>
        </p:nvPicPr>
        <p:blipFill>
          <a:blip r:embed="rId2"/>
          <a:stretch>
            <a:fillRect/>
          </a:stretch>
        </p:blipFill>
        <p:spPr>
          <a:xfrm>
            <a:off x="10827386" y="6167281"/>
            <a:ext cx="1043940" cy="488595"/>
          </a:xfrm>
          <a:prstGeom prst="rect">
            <a:avLst/>
          </a:prstGeom>
        </p:spPr>
      </p:pic>
    </p:spTree>
    <p:extLst>
      <p:ext uri="{BB962C8B-B14F-4D97-AF65-F5344CB8AC3E}">
        <p14:creationId xmlns:p14="http://schemas.microsoft.com/office/powerpoint/2010/main" val="38050072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FA36F7-8C83-0D4A-BF54-39368ACCECF8}"/>
              </a:ext>
            </a:extLst>
          </p:cNvPr>
          <p:cNvSpPr/>
          <p:nvPr userDrawn="1"/>
        </p:nvSpPr>
        <p:spPr>
          <a:xfrm>
            <a:off x="-1" y="546749"/>
            <a:ext cx="12192002" cy="935421"/>
          </a:xfrm>
          <a:prstGeom prst="rect">
            <a:avLst/>
          </a:prstGeom>
          <a:gradFill>
            <a:gsLst>
              <a:gs pos="0">
                <a:srgbClr val="F05023"/>
              </a:gs>
              <a:gs pos="68000">
                <a:srgbClr val="F68E29"/>
              </a:gs>
              <a:gs pos="100000">
                <a:srgbClr val="FBD504"/>
              </a:gs>
            </a:gsLst>
            <a:lin ang="2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685A7F-EAA2-8A42-B4DB-6A238F352DE0}"/>
              </a:ext>
            </a:extLst>
          </p:cNvPr>
          <p:cNvSpPr>
            <a:spLocks noGrp="1"/>
          </p:cNvSpPr>
          <p:nvPr>
            <p:ph type="title"/>
          </p:nvPr>
        </p:nvSpPr>
        <p:spPr>
          <a:xfrm>
            <a:off x="516565" y="673324"/>
            <a:ext cx="11083555" cy="736060"/>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5BC886E-F226-9442-8C1A-DD942B797429}"/>
              </a:ext>
            </a:extLst>
          </p:cNvPr>
          <p:cNvSpPr>
            <a:spLocks noGrp="1"/>
          </p:cNvSpPr>
          <p:nvPr>
            <p:ph idx="1"/>
          </p:nvPr>
        </p:nvSpPr>
        <p:spPr>
          <a:xfrm>
            <a:off x="516565" y="1762297"/>
            <a:ext cx="11083555" cy="4414665"/>
          </a:xfrm>
        </p:spPr>
        <p:txBody>
          <a:bodyPr/>
          <a:lstStyle>
            <a:lvl1pPr>
              <a:defRPr>
                <a:solidFill>
                  <a:srgbClr val="575358"/>
                </a:solidFill>
              </a:defRPr>
            </a:lvl1pPr>
            <a:lvl2pPr>
              <a:defRPr>
                <a:solidFill>
                  <a:srgbClr val="575358"/>
                </a:solidFill>
              </a:defRPr>
            </a:lvl2pPr>
            <a:lvl3pPr>
              <a:defRPr>
                <a:solidFill>
                  <a:srgbClr val="575358"/>
                </a:solidFill>
              </a:defRPr>
            </a:lvl3pPr>
            <a:lvl4pPr>
              <a:defRPr>
                <a:solidFill>
                  <a:srgbClr val="575358"/>
                </a:solidFill>
              </a:defRPr>
            </a:lvl4pPr>
            <a:lvl5pPr>
              <a:defRPr>
                <a:solidFill>
                  <a:srgbClr val="5753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7">
            <a:extLst>
              <a:ext uri="{FF2B5EF4-FFF2-40B4-BE49-F238E27FC236}">
                <a16:creationId xmlns:a16="http://schemas.microsoft.com/office/drawing/2014/main" id="{79E27893-54C5-A144-89F8-156D755CA9B2}"/>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dirty="0"/>
          </a:p>
        </p:txBody>
      </p:sp>
      <p:pic>
        <p:nvPicPr>
          <p:cNvPr id="7" name="Picture 6" descr="Shape&#10;&#10;Description automatically generated with medium confidence">
            <a:extLst>
              <a:ext uri="{FF2B5EF4-FFF2-40B4-BE49-F238E27FC236}">
                <a16:creationId xmlns:a16="http://schemas.microsoft.com/office/drawing/2014/main" id="{E30186F8-1600-0345-E15E-91A7D24FBB63}"/>
              </a:ext>
            </a:extLst>
          </p:cNvPr>
          <p:cNvPicPr>
            <a:picLocks noChangeAspect="1"/>
          </p:cNvPicPr>
          <p:nvPr userDrawn="1"/>
        </p:nvPicPr>
        <p:blipFill>
          <a:blip r:embed="rId2"/>
          <a:stretch>
            <a:fillRect/>
          </a:stretch>
        </p:blipFill>
        <p:spPr>
          <a:xfrm>
            <a:off x="10827386" y="6167281"/>
            <a:ext cx="1043940" cy="488595"/>
          </a:xfrm>
          <a:prstGeom prst="rect">
            <a:avLst/>
          </a:prstGeom>
        </p:spPr>
      </p:pic>
    </p:spTree>
    <p:extLst>
      <p:ext uri="{BB962C8B-B14F-4D97-AF65-F5344CB8AC3E}">
        <p14:creationId xmlns:p14="http://schemas.microsoft.com/office/powerpoint/2010/main" val="3954030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Title, Subtitle and Two Bullet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174FCC-E1DA-0547-B958-1E077E3F4848}"/>
              </a:ext>
            </a:extLst>
          </p:cNvPr>
          <p:cNvSpPr>
            <a:spLocks noGrp="1"/>
          </p:cNvSpPr>
          <p:nvPr>
            <p:ph type="title"/>
          </p:nvPr>
        </p:nvSpPr>
        <p:spPr>
          <a:xfrm>
            <a:off x="519310" y="716623"/>
            <a:ext cx="10515600" cy="589788"/>
          </a:xfrm>
        </p:spPr>
        <p:txBody>
          <a:bodyPr/>
          <a:lstStyle>
            <a:lvl1pPr>
              <a:lnSpc>
                <a:spcPct val="100000"/>
              </a:lnSpc>
              <a:defRPr>
                <a:solidFill>
                  <a:srgbClr val="F05023"/>
                </a:solidFill>
              </a:defRPr>
            </a:lvl1pPr>
          </a:lstStyle>
          <a:p>
            <a:r>
              <a:rPr lang="en-US" dirty="0"/>
              <a:t>Click to edit Master title style</a:t>
            </a:r>
          </a:p>
        </p:txBody>
      </p:sp>
      <p:sp>
        <p:nvSpPr>
          <p:cNvPr id="14" name="Text Placeholder 13">
            <a:extLst>
              <a:ext uri="{FF2B5EF4-FFF2-40B4-BE49-F238E27FC236}">
                <a16:creationId xmlns:a16="http://schemas.microsoft.com/office/drawing/2014/main" id="{81429BD6-4F07-234B-9A2A-6B29FB97F38A}"/>
              </a:ext>
            </a:extLst>
          </p:cNvPr>
          <p:cNvSpPr>
            <a:spLocks noGrp="1"/>
          </p:cNvSpPr>
          <p:nvPr>
            <p:ph type="body" sz="quarter" idx="25" hasCustomPrompt="1"/>
          </p:nvPr>
        </p:nvSpPr>
        <p:spPr>
          <a:xfrm>
            <a:off x="519311" y="1588532"/>
            <a:ext cx="10515599" cy="589788"/>
          </a:xfrm>
          <a:prstGeom prst="rect">
            <a:avLst/>
          </a:prstGeom>
        </p:spPr>
        <p:txBody>
          <a:bodyPr rIns="91440">
            <a:normAutofit/>
          </a:bodyPr>
          <a:lstStyle>
            <a:lvl1pPr marL="0" indent="0">
              <a:lnSpc>
                <a:spcPct val="120000"/>
              </a:lnSpc>
              <a:buNone/>
              <a:defRPr sz="1800" b="1"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274320" indent="0">
              <a:buNone/>
              <a:defRPr sz="1800" b="0" i="0">
                <a:latin typeface="Roboto" panose="02000000000000000000" pitchFamily="2" charset="0"/>
                <a:ea typeface="Roboto" panose="02000000000000000000" pitchFamily="2" charset="0"/>
                <a:cs typeface="Roboto" panose="02000000000000000000" pitchFamily="2" charset="0"/>
              </a:defRPr>
            </a:lvl2pPr>
          </a:lstStyle>
          <a:p>
            <a:pPr lvl="0"/>
            <a:r>
              <a:rPr lang="en-US" dirty="0"/>
              <a:t>Optional subtitle</a:t>
            </a:r>
          </a:p>
        </p:txBody>
      </p:sp>
      <p:sp>
        <p:nvSpPr>
          <p:cNvPr id="9" name="Content Placeholder 8">
            <a:extLst>
              <a:ext uri="{FF2B5EF4-FFF2-40B4-BE49-F238E27FC236}">
                <a16:creationId xmlns:a16="http://schemas.microsoft.com/office/drawing/2014/main" id="{EC9F0FC1-73C2-094B-B805-3BAB5368ACFE}"/>
              </a:ext>
            </a:extLst>
          </p:cNvPr>
          <p:cNvSpPr>
            <a:spLocks noGrp="1"/>
          </p:cNvSpPr>
          <p:nvPr>
            <p:ph sz="quarter" idx="26"/>
          </p:nvPr>
        </p:nvSpPr>
        <p:spPr>
          <a:xfrm>
            <a:off x="519312" y="2178320"/>
            <a:ext cx="5135879" cy="3879580"/>
          </a:xfrm>
        </p:spPr>
        <p:txBody>
          <a:bodyPr>
            <a:normAutofit/>
          </a:bodyPr>
          <a:lstStyle>
            <a:lvl1pPr marL="27432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548640" indent="-274320">
              <a:lnSpc>
                <a:spcPct val="100000"/>
              </a:lnSpc>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82296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188720" indent="-274320">
              <a:lnSpc>
                <a:spcPct val="100000"/>
              </a:lnSpc>
              <a:buClr>
                <a:schemeClr val="tx2"/>
              </a:buClr>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463040" indent="-274320">
              <a:lnSpc>
                <a:spcPct val="100000"/>
              </a:lnSpc>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8">
            <a:extLst>
              <a:ext uri="{FF2B5EF4-FFF2-40B4-BE49-F238E27FC236}">
                <a16:creationId xmlns:a16="http://schemas.microsoft.com/office/drawing/2014/main" id="{4F57CA86-0C6A-A44C-99D0-016A2B04F3B3}"/>
              </a:ext>
            </a:extLst>
          </p:cNvPr>
          <p:cNvSpPr>
            <a:spLocks noGrp="1"/>
          </p:cNvSpPr>
          <p:nvPr>
            <p:ph sz="quarter" idx="27"/>
          </p:nvPr>
        </p:nvSpPr>
        <p:spPr>
          <a:xfrm>
            <a:off x="5899031" y="2178320"/>
            <a:ext cx="5135879" cy="3879580"/>
          </a:xfrm>
        </p:spPr>
        <p:txBody>
          <a:bodyPr>
            <a:normAutofit/>
          </a:bodyPr>
          <a:lstStyle>
            <a:lvl1pPr marL="27432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548640" indent="-274320">
              <a:lnSpc>
                <a:spcPct val="100000"/>
              </a:lnSpc>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82296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188720" indent="-274320">
              <a:lnSpc>
                <a:spcPct val="100000"/>
              </a:lnSpc>
              <a:buClr>
                <a:schemeClr val="tx2"/>
              </a:buClr>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463040" indent="-274320">
              <a:lnSpc>
                <a:spcPct val="100000"/>
              </a:lnSpc>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Shape&#10;&#10;Description automatically generated with medium confidence">
            <a:extLst>
              <a:ext uri="{FF2B5EF4-FFF2-40B4-BE49-F238E27FC236}">
                <a16:creationId xmlns:a16="http://schemas.microsoft.com/office/drawing/2014/main" id="{CF6D0D11-7DFD-A8FC-A50B-11D94EA846D9}"/>
              </a:ext>
            </a:extLst>
          </p:cNvPr>
          <p:cNvPicPr>
            <a:picLocks noChangeAspect="1"/>
          </p:cNvPicPr>
          <p:nvPr userDrawn="1"/>
        </p:nvPicPr>
        <p:blipFill>
          <a:blip r:embed="rId2"/>
          <a:stretch>
            <a:fillRect/>
          </a:stretch>
        </p:blipFill>
        <p:spPr>
          <a:xfrm>
            <a:off x="10827386" y="6167281"/>
            <a:ext cx="1043940" cy="488595"/>
          </a:xfrm>
          <a:prstGeom prst="rect">
            <a:avLst/>
          </a:prstGeom>
        </p:spPr>
      </p:pic>
    </p:spTree>
    <p:extLst>
      <p:ext uri="{BB962C8B-B14F-4D97-AF65-F5344CB8AC3E}">
        <p14:creationId xmlns:p14="http://schemas.microsoft.com/office/powerpoint/2010/main" val="402897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87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ubtitle and Two Bullet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174FCC-E1DA-0547-B958-1E077E3F4848}"/>
              </a:ext>
            </a:extLst>
          </p:cNvPr>
          <p:cNvSpPr>
            <a:spLocks noGrp="1"/>
          </p:cNvSpPr>
          <p:nvPr>
            <p:ph type="title"/>
          </p:nvPr>
        </p:nvSpPr>
        <p:spPr>
          <a:xfrm>
            <a:off x="519310" y="716623"/>
            <a:ext cx="10515600" cy="589788"/>
          </a:xfrm>
        </p:spPr>
        <p:txBody>
          <a:bodyPr/>
          <a:lstStyle>
            <a:lvl1pPr>
              <a:lnSpc>
                <a:spcPct val="100000"/>
              </a:lnSpc>
              <a:defRPr>
                <a:solidFill>
                  <a:srgbClr val="F05023"/>
                </a:solidFill>
              </a:defRPr>
            </a:lvl1pPr>
          </a:lstStyle>
          <a:p>
            <a:r>
              <a:rPr lang="en-US" dirty="0"/>
              <a:t>Click to edit Master title style</a:t>
            </a:r>
          </a:p>
        </p:txBody>
      </p:sp>
      <p:sp>
        <p:nvSpPr>
          <p:cNvPr id="14" name="Text Placeholder 13">
            <a:extLst>
              <a:ext uri="{FF2B5EF4-FFF2-40B4-BE49-F238E27FC236}">
                <a16:creationId xmlns:a16="http://schemas.microsoft.com/office/drawing/2014/main" id="{81429BD6-4F07-234B-9A2A-6B29FB97F38A}"/>
              </a:ext>
            </a:extLst>
          </p:cNvPr>
          <p:cNvSpPr>
            <a:spLocks noGrp="1"/>
          </p:cNvSpPr>
          <p:nvPr>
            <p:ph type="body" sz="quarter" idx="25" hasCustomPrompt="1"/>
          </p:nvPr>
        </p:nvSpPr>
        <p:spPr>
          <a:xfrm>
            <a:off x="519311" y="1588532"/>
            <a:ext cx="10515599" cy="589788"/>
          </a:xfrm>
          <a:prstGeom prst="rect">
            <a:avLst/>
          </a:prstGeom>
        </p:spPr>
        <p:txBody>
          <a:bodyPr rIns="91440">
            <a:normAutofit/>
          </a:bodyPr>
          <a:lstStyle>
            <a:lvl1pPr marL="0" indent="0">
              <a:lnSpc>
                <a:spcPct val="120000"/>
              </a:lnSpc>
              <a:buNone/>
              <a:defRPr sz="1800" b="1"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274320" indent="0">
              <a:buNone/>
              <a:defRPr sz="1800" b="0" i="0">
                <a:latin typeface="Roboto" panose="02000000000000000000" pitchFamily="2" charset="0"/>
                <a:ea typeface="Roboto" panose="02000000000000000000" pitchFamily="2" charset="0"/>
                <a:cs typeface="Roboto" panose="02000000000000000000" pitchFamily="2" charset="0"/>
              </a:defRPr>
            </a:lvl2pPr>
          </a:lstStyle>
          <a:p>
            <a:pPr lvl="0"/>
            <a:r>
              <a:rPr lang="en-US" dirty="0"/>
              <a:t>Optional subtitle</a:t>
            </a:r>
          </a:p>
        </p:txBody>
      </p:sp>
      <p:sp>
        <p:nvSpPr>
          <p:cNvPr id="9" name="Content Placeholder 8">
            <a:extLst>
              <a:ext uri="{FF2B5EF4-FFF2-40B4-BE49-F238E27FC236}">
                <a16:creationId xmlns:a16="http://schemas.microsoft.com/office/drawing/2014/main" id="{EC9F0FC1-73C2-094B-B805-3BAB5368ACFE}"/>
              </a:ext>
            </a:extLst>
          </p:cNvPr>
          <p:cNvSpPr>
            <a:spLocks noGrp="1"/>
          </p:cNvSpPr>
          <p:nvPr>
            <p:ph sz="quarter" idx="26"/>
          </p:nvPr>
        </p:nvSpPr>
        <p:spPr>
          <a:xfrm>
            <a:off x="519312" y="2178320"/>
            <a:ext cx="6795888" cy="3879580"/>
          </a:xfrm>
        </p:spPr>
        <p:txBody>
          <a:bodyPr>
            <a:normAutofit/>
          </a:bodyPr>
          <a:lstStyle>
            <a:lvl1pPr marL="274320" indent="-274320">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548640" indent="-274320">
              <a:lnSpc>
                <a:spcPct val="100000"/>
              </a:lnSpc>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822960" indent="-274320">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188720" indent="-274320">
              <a:lnSpc>
                <a:spcPct val="100000"/>
              </a:lnSpc>
              <a:buClr>
                <a:schemeClr val="tx2"/>
              </a:buClr>
              <a:buSzPct val="100000"/>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463040" indent="-274320">
              <a:lnSpc>
                <a:spcPct val="100000"/>
              </a:lnSpc>
              <a:buSzPct val="100000"/>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8">
            <a:extLst>
              <a:ext uri="{FF2B5EF4-FFF2-40B4-BE49-F238E27FC236}">
                <a16:creationId xmlns:a16="http://schemas.microsoft.com/office/drawing/2014/main" id="{4F57CA86-0C6A-A44C-99D0-016A2B04F3B3}"/>
              </a:ext>
            </a:extLst>
          </p:cNvPr>
          <p:cNvSpPr>
            <a:spLocks noGrp="1"/>
          </p:cNvSpPr>
          <p:nvPr>
            <p:ph sz="quarter" idx="27"/>
          </p:nvPr>
        </p:nvSpPr>
        <p:spPr>
          <a:xfrm>
            <a:off x="7518400" y="2178320"/>
            <a:ext cx="3516510" cy="3879580"/>
          </a:xfrm>
        </p:spPr>
        <p:txBody>
          <a:bodyPr>
            <a:normAutofit/>
          </a:bodyPr>
          <a:lstStyle>
            <a:lvl1pPr marL="274320" indent="-274320">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548640" indent="-274320">
              <a:lnSpc>
                <a:spcPct val="100000"/>
              </a:lnSpc>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822960" indent="-274320">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188720" indent="-274320">
              <a:lnSpc>
                <a:spcPct val="100000"/>
              </a:lnSpc>
              <a:buClr>
                <a:schemeClr val="tx2"/>
              </a:buClr>
              <a:buSzPct val="100000"/>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463040" indent="-274320">
              <a:lnSpc>
                <a:spcPct val="100000"/>
              </a:lnSpc>
              <a:buSzPct val="100000"/>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7">
            <a:extLst>
              <a:ext uri="{FF2B5EF4-FFF2-40B4-BE49-F238E27FC236}">
                <a16:creationId xmlns:a16="http://schemas.microsoft.com/office/drawing/2014/main" id="{DE17AD8D-0006-7048-9550-8189CED7C2C9}"/>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dirty="0"/>
          </a:p>
        </p:txBody>
      </p:sp>
      <p:pic>
        <p:nvPicPr>
          <p:cNvPr id="2" name="Picture 1" descr="Shape&#10;&#10;Description automatically generated with medium confidence">
            <a:extLst>
              <a:ext uri="{FF2B5EF4-FFF2-40B4-BE49-F238E27FC236}">
                <a16:creationId xmlns:a16="http://schemas.microsoft.com/office/drawing/2014/main" id="{3FE42139-FF84-0423-A3BD-682CDE80E1DC}"/>
              </a:ext>
            </a:extLst>
          </p:cNvPr>
          <p:cNvPicPr>
            <a:picLocks noChangeAspect="1"/>
          </p:cNvPicPr>
          <p:nvPr userDrawn="1"/>
        </p:nvPicPr>
        <p:blipFill>
          <a:blip r:embed="rId2"/>
          <a:stretch>
            <a:fillRect/>
          </a:stretch>
        </p:blipFill>
        <p:spPr>
          <a:xfrm>
            <a:off x="10827386" y="6167281"/>
            <a:ext cx="1043940" cy="488595"/>
          </a:xfrm>
          <a:prstGeom prst="rect">
            <a:avLst/>
          </a:prstGeom>
        </p:spPr>
      </p:pic>
    </p:spTree>
    <p:extLst>
      <p:ext uri="{BB962C8B-B14F-4D97-AF65-F5344CB8AC3E}">
        <p14:creationId xmlns:p14="http://schemas.microsoft.com/office/powerpoint/2010/main" val="271644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89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47870-437A-614A-9428-D8D1A96A95CB}"/>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C237430-2A09-1941-9B4F-0F3558D0C8D5}"/>
              </a:ext>
            </a:extLst>
          </p:cNvPr>
          <p:cNvSpPr>
            <a:spLocks noGrp="1"/>
          </p:cNvSpPr>
          <p:nvPr>
            <p:ph sz="half" idx="1"/>
          </p:nvPr>
        </p:nvSpPr>
        <p:spPr>
          <a:xfrm>
            <a:off x="516565" y="1552354"/>
            <a:ext cx="5440680" cy="4352544"/>
          </a:xfrm>
        </p:spPr>
        <p:txBody>
          <a:bodyPr/>
          <a:lstStyle>
            <a:lvl1pPr>
              <a:defRPr>
                <a:solidFill>
                  <a:srgbClr val="575358"/>
                </a:solidFill>
              </a:defRPr>
            </a:lvl1pPr>
            <a:lvl2pPr>
              <a:defRPr>
                <a:solidFill>
                  <a:srgbClr val="575358"/>
                </a:solidFill>
              </a:defRPr>
            </a:lvl2pPr>
            <a:lvl3pPr>
              <a:defRPr>
                <a:solidFill>
                  <a:srgbClr val="575358"/>
                </a:solidFill>
              </a:defRPr>
            </a:lvl3pPr>
            <a:lvl4pPr>
              <a:defRPr>
                <a:solidFill>
                  <a:srgbClr val="575358"/>
                </a:solidFill>
              </a:defRPr>
            </a:lvl4pPr>
            <a:lvl5pPr>
              <a:defRPr>
                <a:solidFill>
                  <a:srgbClr val="5753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5AE6294-92DF-3C46-A35E-CBDF77F1C8BC}"/>
              </a:ext>
            </a:extLst>
          </p:cNvPr>
          <p:cNvSpPr>
            <a:spLocks noGrp="1"/>
          </p:cNvSpPr>
          <p:nvPr>
            <p:ph sz="half" idx="2" hasCustomPrompt="1"/>
          </p:nvPr>
        </p:nvSpPr>
        <p:spPr>
          <a:xfrm>
            <a:off x="6159440" y="1552354"/>
            <a:ext cx="5440680" cy="3076313"/>
          </a:xfrm>
        </p:spPr>
        <p:txBody>
          <a:bodyPr/>
          <a:lstStyle>
            <a:lvl1pPr marL="0" indent="0">
              <a:buNone/>
              <a:defRPr>
                <a:solidFill>
                  <a:srgbClr val="575358"/>
                </a:solidFill>
              </a:defRPr>
            </a:lvl1pPr>
          </a:lstStyle>
          <a:p>
            <a:pPr lvl="0"/>
            <a:r>
              <a:rPr lang="en-US" dirty="0"/>
              <a:t>Click to add object</a:t>
            </a:r>
          </a:p>
        </p:txBody>
      </p:sp>
      <p:sp>
        <p:nvSpPr>
          <p:cNvPr id="9" name="Text Placeholder 8">
            <a:extLst>
              <a:ext uri="{FF2B5EF4-FFF2-40B4-BE49-F238E27FC236}">
                <a16:creationId xmlns:a16="http://schemas.microsoft.com/office/drawing/2014/main" id="{C94CC23C-2729-284A-9DEE-D73C34524DE0}"/>
              </a:ext>
            </a:extLst>
          </p:cNvPr>
          <p:cNvSpPr>
            <a:spLocks noGrp="1"/>
          </p:cNvSpPr>
          <p:nvPr>
            <p:ph type="body" sz="quarter" idx="13" hasCustomPrompt="1"/>
          </p:nvPr>
        </p:nvSpPr>
        <p:spPr>
          <a:xfrm>
            <a:off x="6159440" y="4628667"/>
            <a:ext cx="3362385" cy="989275"/>
          </a:xfrm>
        </p:spPr>
        <p:txBody>
          <a:bodyPr>
            <a:normAutofit/>
          </a:bodyPr>
          <a:lstStyle>
            <a:lvl1pPr marL="0" indent="0">
              <a:buNone/>
              <a:defRPr sz="1800" i="1">
                <a:solidFill>
                  <a:srgbClr val="575358"/>
                </a:solidFill>
              </a:defRPr>
            </a:lvl1pPr>
          </a:lstStyle>
          <a:p>
            <a:pPr lvl="0"/>
            <a:r>
              <a:rPr lang="en-US" dirty="0"/>
              <a:t>Click to add caption</a:t>
            </a:r>
          </a:p>
        </p:txBody>
      </p:sp>
      <p:sp>
        <p:nvSpPr>
          <p:cNvPr id="10" name="Slide Number Placeholder 7">
            <a:extLst>
              <a:ext uri="{FF2B5EF4-FFF2-40B4-BE49-F238E27FC236}">
                <a16:creationId xmlns:a16="http://schemas.microsoft.com/office/drawing/2014/main" id="{BEE62C2A-26E9-E94C-B34B-8EE4A1CCAF01}"/>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dirty="0"/>
          </a:p>
        </p:txBody>
      </p:sp>
      <p:pic>
        <p:nvPicPr>
          <p:cNvPr id="5" name="Picture 4" descr="Shape&#10;&#10;Description automatically generated with medium confidence">
            <a:extLst>
              <a:ext uri="{FF2B5EF4-FFF2-40B4-BE49-F238E27FC236}">
                <a16:creationId xmlns:a16="http://schemas.microsoft.com/office/drawing/2014/main" id="{4EA23A23-EC26-A127-8BCF-4F75263CE78E}"/>
              </a:ext>
            </a:extLst>
          </p:cNvPr>
          <p:cNvPicPr>
            <a:picLocks noChangeAspect="1"/>
          </p:cNvPicPr>
          <p:nvPr userDrawn="1"/>
        </p:nvPicPr>
        <p:blipFill>
          <a:blip r:embed="rId2"/>
          <a:stretch>
            <a:fillRect/>
          </a:stretch>
        </p:blipFill>
        <p:spPr>
          <a:xfrm>
            <a:off x="10827386" y="6167281"/>
            <a:ext cx="1043940" cy="488595"/>
          </a:xfrm>
          <a:prstGeom prst="rect">
            <a:avLst/>
          </a:prstGeom>
        </p:spPr>
      </p:pic>
    </p:spTree>
    <p:extLst>
      <p:ext uri="{BB962C8B-B14F-4D97-AF65-F5344CB8AC3E}">
        <p14:creationId xmlns:p14="http://schemas.microsoft.com/office/powerpoint/2010/main" val="1176146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ation - Dar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052FB59-7648-CA4A-BA58-2D45D0B0F0CB}"/>
              </a:ext>
            </a:extLst>
          </p:cNvPr>
          <p:cNvSpPr/>
          <p:nvPr userDrawn="1"/>
        </p:nvSpPr>
        <p:spPr>
          <a:xfrm>
            <a:off x="-1" y="0"/>
            <a:ext cx="12192002" cy="6858000"/>
          </a:xfrm>
          <a:prstGeom prst="rect">
            <a:avLst/>
          </a:prstGeom>
          <a:gradFill flip="none" rotWithShape="1">
            <a:gsLst>
              <a:gs pos="0">
                <a:srgbClr val="FBD504"/>
              </a:gs>
              <a:gs pos="100000">
                <a:srgbClr val="F05023"/>
              </a:gs>
              <a:gs pos="47000">
                <a:srgbClr val="F68E29"/>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186E52A5-4EFD-4CDC-84A0-69CD15B152A9}"/>
              </a:ext>
            </a:extLst>
          </p:cNvPr>
          <p:cNvSpPr>
            <a:spLocks noGrp="1"/>
          </p:cNvSpPr>
          <p:nvPr>
            <p:ph type="body" sz="quarter" idx="13" hasCustomPrompt="1"/>
          </p:nvPr>
        </p:nvSpPr>
        <p:spPr>
          <a:xfrm>
            <a:off x="1572767" y="1971040"/>
            <a:ext cx="9043416" cy="2627326"/>
          </a:xfrm>
          <a:prstGeom prst="rect">
            <a:avLst/>
          </a:prstGeom>
        </p:spPr>
        <p:txBody>
          <a:bodyPr rIns="0" anchor="ctr"/>
          <a:lstStyle>
            <a:lvl1pPr marL="0" indent="0" algn="ctr">
              <a:lnSpc>
                <a:spcPct val="120000"/>
              </a:lnSpc>
              <a:buFontTx/>
              <a:buNone/>
              <a:defRPr sz="3600" b="0" i="1">
                <a:solidFill>
                  <a:schemeClr val="bg1"/>
                </a:solidFill>
                <a:latin typeface="Georgia" panose="02040502050405020303" pitchFamily="18" charset="0"/>
                <a:ea typeface="Noto Serif" panose="02020600060500020200" pitchFamily="18" charset="0"/>
                <a:cs typeface="Noto Serif" panose="02020600060500020200" pitchFamily="18" charset="0"/>
              </a:defRPr>
            </a:lvl1pPr>
            <a:lvl2pPr marL="0" indent="0" algn="ctr">
              <a:lnSpc>
                <a:spcPct val="90000"/>
              </a:lnSpc>
              <a:spcBef>
                <a:spcPts val="3500"/>
              </a:spcBef>
              <a:spcAft>
                <a:spcPts val="0"/>
              </a:spcAft>
              <a:buFontTx/>
              <a:buNone/>
              <a:defRPr sz="1600" b="0" i="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2pPr>
            <a:lvl3pPr marL="576662" indent="0">
              <a:buFontTx/>
              <a:buNone/>
              <a:defRPr>
                <a:solidFill>
                  <a:schemeClr val="bg1"/>
                </a:solidFill>
              </a:defRPr>
            </a:lvl3pPr>
            <a:lvl4pPr marL="863600" indent="0">
              <a:buFontTx/>
              <a:buNone/>
              <a:defRPr>
                <a:solidFill>
                  <a:schemeClr val="bg1"/>
                </a:solidFill>
              </a:defRPr>
            </a:lvl4pPr>
            <a:lvl5pPr marL="1152525" indent="0">
              <a:buFontTx/>
              <a:buNone/>
              <a:defRPr>
                <a:solidFill>
                  <a:schemeClr val="bg1"/>
                </a:solidFill>
              </a:defRPr>
            </a:lvl5pPr>
          </a:lstStyle>
          <a:p>
            <a:pPr lvl="0"/>
            <a:r>
              <a:rPr lang="en-US" dirty="0"/>
              <a:t>Quote goes here. </a:t>
            </a:r>
          </a:p>
        </p:txBody>
      </p:sp>
      <p:sp>
        <p:nvSpPr>
          <p:cNvPr id="6" name="Text Placeholder 7">
            <a:extLst>
              <a:ext uri="{FF2B5EF4-FFF2-40B4-BE49-F238E27FC236}">
                <a16:creationId xmlns:a16="http://schemas.microsoft.com/office/drawing/2014/main" id="{9AC56A47-0786-C64D-9B11-6EA2A722C87B}"/>
              </a:ext>
            </a:extLst>
          </p:cNvPr>
          <p:cNvSpPr>
            <a:spLocks noGrp="1"/>
          </p:cNvSpPr>
          <p:nvPr>
            <p:ph type="body" sz="quarter" idx="16" hasCustomPrompt="1"/>
          </p:nvPr>
        </p:nvSpPr>
        <p:spPr>
          <a:xfrm>
            <a:off x="1572767" y="4598366"/>
            <a:ext cx="9043416" cy="772160"/>
          </a:xfrm>
          <a:prstGeom prst="rect">
            <a:avLst/>
          </a:prstGeom>
        </p:spPr>
        <p:txBody>
          <a:bodyPr rIns="0" anchor="ctr">
            <a:normAutofit/>
          </a:bodyPr>
          <a:lstStyle>
            <a:lvl1pPr marL="0" indent="0" algn="ctr">
              <a:lnSpc>
                <a:spcPct val="120000"/>
              </a:lnSpc>
              <a:buFontTx/>
              <a:buNone/>
              <a:defRPr sz="1400" b="0" i="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0" indent="0" algn="ctr">
              <a:lnSpc>
                <a:spcPct val="90000"/>
              </a:lnSpc>
              <a:spcBef>
                <a:spcPts val="3500"/>
              </a:spcBef>
              <a:spcAft>
                <a:spcPts val="0"/>
              </a:spcAft>
              <a:buFontTx/>
              <a:buNone/>
              <a:defRPr sz="1600" b="0" i="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2pPr>
            <a:lvl3pPr marL="576662" indent="0">
              <a:buFontTx/>
              <a:buNone/>
              <a:defRPr>
                <a:solidFill>
                  <a:schemeClr val="bg1"/>
                </a:solidFill>
              </a:defRPr>
            </a:lvl3pPr>
            <a:lvl4pPr marL="863600" indent="0">
              <a:buFontTx/>
              <a:buNone/>
              <a:defRPr>
                <a:solidFill>
                  <a:schemeClr val="bg1"/>
                </a:solidFill>
              </a:defRPr>
            </a:lvl4pPr>
            <a:lvl5pPr marL="1152525" indent="0">
              <a:buFontTx/>
              <a:buNone/>
              <a:defRPr>
                <a:solidFill>
                  <a:schemeClr val="bg1"/>
                </a:solidFill>
              </a:defRPr>
            </a:lvl5pPr>
          </a:lstStyle>
          <a:p>
            <a:pPr lvl="0"/>
            <a:r>
              <a:rPr lang="en-US" dirty="0"/>
              <a:t>Second level</a:t>
            </a:r>
          </a:p>
        </p:txBody>
      </p:sp>
      <p:sp>
        <p:nvSpPr>
          <p:cNvPr id="7" name="Slide Number Placeholder 7">
            <a:extLst>
              <a:ext uri="{FF2B5EF4-FFF2-40B4-BE49-F238E27FC236}">
                <a16:creationId xmlns:a16="http://schemas.microsoft.com/office/drawing/2014/main" id="{8F465DF8-9525-6E4D-8B2E-E5D4CBD2D575}"/>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bg1"/>
                </a:solidFill>
              </a:defRPr>
            </a:lvl1pPr>
          </a:lstStyle>
          <a:p>
            <a:fld id="{4E05448C-0736-1547-BEB1-CB30D0B29A88}" type="slidenum">
              <a:rPr lang="en-US" smtClean="0"/>
              <a:pPr/>
              <a:t>‹#›</a:t>
            </a:fld>
            <a:endParaRPr lang="en-US" dirty="0"/>
          </a:p>
        </p:txBody>
      </p:sp>
      <p:pic>
        <p:nvPicPr>
          <p:cNvPr id="13" name="Picture 12" descr="A picture containing text, plate, tableware, dishware&#10;&#10;Description automatically generated">
            <a:extLst>
              <a:ext uri="{FF2B5EF4-FFF2-40B4-BE49-F238E27FC236}">
                <a16:creationId xmlns:a16="http://schemas.microsoft.com/office/drawing/2014/main" id="{FA658B4D-7196-038B-8D74-9798D08F1C32}"/>
              </a:ext>
            </a:extLst>
          </p:cNvPr>
          <p:cNvPicPr>
            <a:picLocks noChangeAspect="1"/>
          </p:cNvPicPr>
          <p:nvPr userDrawn="1"/>
        </p:nvPicPr>
        <p:blipFill>
          <a:blip r:embed="rId2"/>
          <a:stretch>
            <a:fillRect/>
          </a:stretch>
        </p:blipFill>
        <p:spPr>
          <a:xfrm>
            <a:off x="10820400" y="6165166"/>
            <a:ext cx="1055914" cy="498963"/>
          </a:xfrm>
          <a:prstGeom prst="rect">
            <a:avLst/>
          </a:prstGeom>
        </p:spPr>
      </p:pic>
    </p:spTree>
    <p:extLst>
      <p:ext uri="{BB962C8B-B14F-4D97-AF65-F5344CB8AC3E}">
        <p14:creationId xmlns:p14="http://schemas.microsoft.com/office/powerpoint/2010/main" val="4039630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nset Photo Content Left">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E5DDFB5-623A-AD4C-8DAC-DE71973F9C52}"/>
              </a:ext>
            </a:extLst>
          </p:cNvPr>
          <p:cNvSpPr>
            <a:spLocks noGrp="1"/>
          </p:cNvSpPr>
          <p:nvPr>
            <p:ph type="pic" sz="quarter" idx="51" hasCustomPrompt="1"/>
          </p:nvPr>
        </p:nvSpPr>
        <p:spPr>
          <a:xfrm>
            <a:off x="1598386" y="754804"/>
            <a:ext cx="9033328" cy="5119792"/>
          </a:xfrm>
          <a:solidFill>
            <a:srgbClr val="B5B8AF">
              <a:alpha val="20000"/>
            </a:srgbClr>
          </a:solidFill>
        </p:spPr>
        <p:txBody>
          <a:bodyPr/>
          <a:lstStyle>
            <a:lvl1pPr marL="0" indent="0">
              <a:buNone/>
              <a:defRPr/>
            </a:lvl1pPr>
          </a:lstStyle>
          <a:p>
            <a:r>
              <a:rPr lang="en-US" dirty="0"/>
              <a:t> </a:t>
            </a:r>
          </a:p>
        </p:txBody>
      </p:sp>
      <p:sp>
        <p:nvSpPr>
          <p:cNvPr id="3" name="Text Placeholder 2">
            <a:extLst>
              <a:ext uri="{FF2B5EF4-FFF2-40B4-BE49-F238E27FC236}">
                <a16:creationId xmlns:a16="http://schemas.microsoft.com/office/drawing/2014/main" id="{70EFACB0-F151-EB49-9844-470727FF9B7E}"/>
              </a:ext>
            </a:extLst>
          </p:cNvPr>
          <p:cNvSpPr>
            <a:spLocks noGrp="1"/>
          </p:cNvSpPr>
          <p:nvPr>
            <p:ph type="body" sz="quarter" idx="55" hasCustomPrompt="1"/>
          </p:nvPr>
        </p:nvSpPr>
        <p:spPr>
          <a:xfrm>
            <a:off x="1598386" y="5962439"/>
            <a:ext cx="7770341" cy="308343"/>
          </a:xfrm>
        </p:spPr>
        <p:txBody>
          <a:bodyPr tIns="91440" bIns="91440" anchor="ctr" anchorCtr="0">
            <a:noAutofit/>
          </a:bodyPr>
          <a:lstStyle>
            <a:lvl1pPr marL="0" indent="0">
              <a:spcAft>
                <a:spcPts val="0"/>
              </a:spcAft>
              <a:buNone/>
              <a:defRPr sz="900" b="0" i="0">
                <a:solidFill>
                  <a:schemeClr val="tx1">
                    <a:lumMod val="50000"/>
                    <a:lumOff val="50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1pPr>
          </a:lstStyle>
          <a:p>
            <a:pPr lvl="0"/>
            <a:r>
              <a:rPr lang="en-US" dirty="0"/>
              <a:t>Source: Insert Source name here</a:t>
            </a:r>
          </a:p>
        </p:txBody>
      </p:sp>
      <p:sp>
        <p:nvSpPr>
          <p:cNvPr id="5" name="Slide Number Placeholder 7">
            <a:extLst>
              <a:ext uri="{FF2B5EF4-FFF2-40B4-BE49-F238E27FC236}">
                <a16:creationId xmlns:a16="http://schemas.microsoft.com/office/drawing/2014/main" id="{CFB397A5-BB4A-8E47-A30B-7B23F3738613}"/>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dirty="0"/>
          </a:p>
        </p:txBody>
      </p:sp>
    </p:spTree>
    <p:extLst>
      <p:ext uri="{BB962C8B-B14F-4D97-AF65-F5344CB8AC3E}">
        <p14:creationId xmlns:p14="http://schemas.microsoft.com/office/powerpoint/2010/main" val="255360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3E66CE-43D1-E149-B2DF-BD0DBA623545}"/>
              </a:ext>
            </a:extLst>
          </p:cNvPr>
          <p:cNvSpPr>
            <a:spLocks noGrp="1"/>
          </p:cNvSpPr>
          <p:nvPr>
            <p:ph type="title"/>
          </p:nvPr>
        </p:nvSpPr>
        <p:spPr>
          <a:xfrm>
            <a:off x="516565" y="659877"/>
            <a:ext cx="11083555" cy="7360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1DCBF0A-FE30-E040-A863-B2B20BEC4F16}"/>
              </a:ext>
            </a:extLst>
          </p:cNvPr>
          <p:cNvSpPr>
            <a:spLocks noGrp="1"/>
          </p:cNvSpPr>
          <p:nvPr>
            <p:ph type="body" idx="1"/>
          </p:nvPr>
        </p:nvSpPr>
        <p:spPr>
          <a:xfrm>
            <a:off x="516565" y="1545996"/>
            <a:ext cx="11083555" cy="46309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57A3DA9B-EA3F-0D4D-B060-2B79EC470456}"/>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dirty="0"/>
          </a:p>
        </p:txBody>
      </p:sp>
    </p:spTree>
    <p:extLst>
      <p:ext uri="{BB962C8B-B14F-4D97-AF65-F5344CB8AC3E}">
        <p14:creationId xmlns:p14="http://schemas.microsoft.com/office/powerpoint/2010/main" val="1834948040"/>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50" r:id="rId3"/>
    <p:sldLayoutId id="2147483668" r:id="rId4"/>
    <p:sldLayoutId id="2147483664" r:id="rId5"/>
    <p:sldLayoutId id="2147483663" r:id="rId6"/>
    <p:sldLayoutId id="2147483652" r:id="rId7"/>
    <p:sldLayoutId id="2147483665" r:id="rId8"/>
    <p:sldLayoutId id="2147483666" r:id="rId9"/>
    <p:sldLayoutId id="2147483670" r:id="rId10"/>
    <p:sldLayoutId id="2147483662" r:id="rId11"/>
    <p:sldLayoutId id="2147483655" r:id="rId12"/>
  </p:sldLayoutIdLst>
  <p:txStyles>
    <p:titleStyle>
      <a:lvl1pPr algn="l" defTabSz="914400" rtl="0" eaLnBrk="1" latinLnBrk="0" hangingPunct="1">
        <a:lnSpc>
          <a:spcPct val="90000"/>
        </a:lnSpc>
        <a:spcBef>
          <a:spcPct val="0"/>
        </a:spcBef>
        <a:buNone/>
        <a:defRPr sz="2800" b="1" kern="1200">
          <a:solidFill>
            <a:srgbClr val="F0502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itchFamily="2" charset="2"/>
        <a:buChar char="§"/>
        <a:defRPr sz="2000" kern="1200">
          <a:solidFill>
            <a:srgbClr val="5753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1800" kern="1200">
          <a:solidFill>
            <a:srgbClr val="5753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600" kern="1200">
          <a:solidFill>
            <a:srgbClr val="5753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400" kern="1200">
          <a:solidFill>
            <a:srgbClr val="5753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400" kern="1200">
          <a:solidFill>
            <a:srgbClr val="5753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file:///\\iwufiles\common\LIBRARY\librarycirc\Inventory\Withdraws"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hyperlink" Target="file:///\\iwufiles\common\LIBRARY\librarycirc\inventory\withdraws\" TargetMode="Externa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creativecommons.org/licenses/by-nc/3.0/"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kiranashraf.blogspot.com/2011/01/warning-frustration-ahed.html" TargetMode="External"/><Relationship Id="rId5" Type="http://schemas.openxmlformats.org/officeDocument/2006/relationships/image" Target="../media/image6.jpg"/><Relationship Id="rId4" Type="http://schemas.openxmlformats.org/officeDocument/2006/relationships/hyperlink" Target="https://www.freepngimg.com/png/49435-angry-person-images-hd-image-free-p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DC232-5D0F-5F4C-B30F-2CE56449F57F}"/>
              </a:ext>
            </a:extLst>
          </p:cNvPr>
          <p:cNvSpPr>
            <a:spLocks noGrp="1"/>
          </p:cNvSpPr>
          <p:nvPr>
            <p:ph type="ctrTitle"/>
          </p:nvPr>
        </p:nvSpPr>
        <p:spPr/>
        <p:txBody>
          <a:bodyPr>
            <a:normAutofit fontScale="90000"/>
          </a:bodyPr>
          <a:lstStyle/>
          <a:p>
            <a:r>
              <a:rPr lang="en-US" b="0" i="1" dirty="0">
                <a:solidFill>
                  <a:srgbClr val="333333"/>
                </a:solidFill>
                <a:effectLst/>
                <a:latin typeface="helvetica neue"/>
              </a:rPr>
              <a:t>Using Create Lists Import Records</a:t>
            </a:r>
            <a:endParaRPr lang="en-US" dirty="0"/>
          </a:p>
        </p:txBody>
      </p:sp>
      <p:sp>
        <p:nvSpPr>
          <p:cNvPr id="3" name="Subtitle 2">
            <a:extLst>
              <a:ext uri="{FF2B5EF4-FFF2-40B4-BE49-F238E27FC236}">
                <a16:creationId xmlns:a16="http://schemas.microsoft.com/office/drawing/2014/main" id="{64A331C7-1CAC-054C-A46F-A6B34A9923D1}"/>
              </a:ext>
            </a:extLst>
          </p:cNvPr>
          <p:cNvSpPr>
            <a:spLocks noGrp="1"/>
          </p:cNvSpPr>
          <p:nvPr>
            <p:ph type="subTitle" idx="1"/>
          </p:nvPr>
        </p:nvSpPr>
        <p:spPr/>
        <p:txBody>
          <a:bodyPr>
            <a:normAutofit fontScale="92500" lnSpcReduction="10000"/>
          </a:bodyPr>
          <a:lstStyle/>
          <a:p>
            <a:r>
              <a:rPr lang="en-US" b="0" i="1" dirty="0">
                <a:solidFill>
                  <a:srgbClr val="333333"/>
                </a:solidFill>
                <a:effectLst/>
                <a:latin typeface="helvetica neue"/>
              </a:rPr>
              <a:t>to Facilitate a Weeding Project</a:t>
            </a:r>
            <a:endParaRPr lang="en-US" dirty="0"/>
          </a:p>
        </p:txBody>
      </p:sp>
      <p:sp>
        <p:nvSpPr>
          <p:cNvPr id="4" name="Text Placeholder 3">
            <a:extLst>
              <a:ext uri="{FF2B5EF4-FFF2-40B4-BE49-F238E27FC236}">
                <a16:creationId xmlns:a16="http://schemas.microsoft.com/office/drawing/2014/main" id="{058DC0BC-28E1-3A44-A8FD-C24C50E63B4D}"/>
              </a:ext>
            </a:extLst>
          </p:cNvPr>
          <p:cNvSpPr>
            <a:spLocks noGrp="1"/>
          </p:cNvSpPr>
          <p:nvPr>
            <p:ph type="body" sz="quarter" idx="10"/>
          </p:nvPr>
        </p:nvSpPr>
        <p:spPr/>
        <p:txBody>
          <a:bodyPr/>
          <a:lstStyle/>
          <a:p>
            <a:r>
              <a:rPr lang="en-US" dirty="0"/>
              <a:t>Pam Childers – Indiana </a:t>
            </a:r>
            <a:r>
              <a:rPr lang="en-US"/>
              <a:t>Wesleyan University</a:t>
            </a:r>
            <a:endParaRPr lang="en-US" dirty="0"/>
          </a:p>
        </p:txBody>
      </p:sp>
    </p:spTree>
    <p:extLst>
      <p:ext uri="{BB962C8B-B14F-4D97-AF65-F5344CB8AC3E}">
        <p14:creationId xmlns:p14="http://schemas.microsoft.com/office/powerpoint/2010/main" val="383900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8255-A73C-2DB8-325B-511AA948CE03}"/>
              </a:ext>
            </a:extLst>
          </p:cNvPr>
          <p:cNvSpPr>
            <a:spLocks noGrp="1"/>
          </p:cNvSpPr>
          <p:nvPr>
            <p:ph type="title"/>
          </p:nvPr>
        </p:nvSpPr>
        <p:spPr/>
        <p:txBody>
          <a:bodyPr/>
          <a:lstStyle/>
          <a:p>
            <a:r>
              <a:rPr lang="en-US" dirty="0"/>
              <a:t>Saving the Data</a:t>
            </a:r>
          </a:p>
        </p:txBody>
      </p:sp>
      <p:sp>
        <p:nvSpPr>
          <p:cNvPr id="3" name="Content Placeholder 2">
            <a:extLst>
              <a:ext uri="{FF2B5EF4-FFF2-40B4-BE49-F238E27FC236}">
                <a16:creationId xmlns:a16="http://schemas.microsoft.com/office/drawing/2014/main" id="{96C4158B-7549-39A7-AE86-3C228CD0CBAD}"/>
              </a:ext>
            </a:extLst>
          </p:cNvPr>
          <p:cNvSpPr>
            <a:spLocks noGrp="1"/>
          </p:cNvSpPr>
          <p:nvPr>
            <p:ph idx="1"/>
          </p:nvPr>
        </p:nvSpPr>
        <p:spPr/>
        <p:txBody>
          <a:bodyPr/>
          <a:lstStyle/>
          <a:p>
            <a:pPr marL="342900" marR="0" lvl="0" indent="-342900">
              <a:lnSpc>
                <a:spcPct val="150000"/>
              </a:lnSpc>
              <a:spcBef>
                <a:spcPts val="0"/>
              </a:spcBef>
              <a:spcAft>
                <a:spcPts val="0"/>
              </a:spcAft>
              <a:buFont typeface="+mj-lt"/>
              <a:buAutoNum type="arabicPeriod"/>
            </a:pPr>
            <a:r>
              <a:rPr lang="en-US" b="1" dirty="0">
                <a:effectLst/>
                <a:latin typeface="Times New Roman" panose="02020603050405020304" pitchFamily="18" charset="0"/>
                <a:ea typeface="Calibri" panose="020F0502020204030204" pitchFamily="34" charset="0"/>
                <a:cs typeface="Times New Roman" panose="02020603050405020304" pitchFamily="18" charset="0"/>
              </a:rPr>
              <a:t>Plug scanner back into the computer.</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b="1" dirty="0">
                <a:effectLst/>
                <a:latin typeface="Times New Roman" panose="02020603050405020304" pitchFamily="18" charset="0"/>
                <a:ea typeface="Calibri" panose="020F0502020204030204" pitchFamily="34" charset="0"/>
                <a:cs typeface="Times New Roman" panose="02020603050405020304" pitchFamily="18" charset="0"/>
              </a:rPr>
              <a:t>Open folder on desktop “Scanned Weeding Barcodes - Shortcut”</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b="1" dirty="0">
                <a:effectLst/>
                <a:latin typeface="Times New Roman" panose="02020603050405020304" pitchFamily="18" charset="0"/>
                <a:ea typeface="Calibri" panose="020F0502020204030204" pitchFamily="34" charset="0"/>
                <a:cs typeface="Times New Roman" panose="02020603050405020304" pitchFamily="18" charset="0"/>
              </a:rPr>
              <a:t>Right click BARCODES.txt and select “Edit with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NotePad</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b="1" dirty="0">
                <a:effectLst/>
                <a:latin typeface="Times New Roman" panose="02020603050405020304" pitchFamily="18" charset="0"/>
                <a:ea typeface="Calibri" panose="020F0502020204030204" pitchFamily="34" charset="0"/>
                <a:cs typeface="Times New Roman" panose="02020603050405020304" pitchFamily="18" charset="0"/>
              </a:rPr>
              <a:t>Go to File </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b="1" dirty="0">
                <a:effectLst/>
                <a:latin typeface="Times New Roman" panose="02020603050405020304" pitchFamily="18" charset="0"/>
                <a:ea typeface="Calibri" panose="020F0502020204030204" pitchFamily="34" charset="0"/>
                <a:cs typeface="Times New Roman" panose="02020603050405020304" pitchFamily="18" charset="0"/>
              </a:rPr>
              <a:t>Click “Desktop” on the left side and save file in the “Weeding 2023 - Shortcut” folder and name the file. (Example: “main13” or “JE5”. . .no spaces)</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b="1" dirty="0">
                <a:effectLst/>
                <a:latin typeface="Times New Roman" panose="02020603050405020304" pitchFamily="18" charset="0"/>
                <a:ea typeface="Calibri" panose="020F0502020204030204" pitchFamily="34" charset="0"/>
                <a:cs typeface="Times New Roman" panose="02020603050405020304" pitchFamily="18" charset="0"/>
              </a:rPr>
              <a:t>Close text file</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b="1" dirty="0">
                <a:effectLst/>
                <a:latin typeface="Times New Roman" panose="02020603050405020304" pitchFamily="18" charset="0"/>
                <a:ea typeface="Calibri" panose="020F0502020204030204" pitchFamily="34" charset="0"/>
                <a:cs typeface="Times New Roman" panose="02020603050405020304" pitchFamily="18" charset="0"/>
              </a:rPr>
              <a:t>Delete the “Barcodes.txt” file from the “Scanned Weeding Barcodes - Shortcut” folder.</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mj-lt"/>
              <a:buAutoNum type="arabicPeriod"/>
            </a:pPr>
            <a:r>
              <a:rPr lang="en-US" b="1" dirty="0">
                <a:effectLst/>
                <a:latin typeface="Times New Roman" panose="02020603050405020304" pitchFamily="18" charset="0"/>
                <a:ea typeface="Calibri" panose="020F0502020204030204" pitchFamily="34" charset="0"/>
                <a:cs typeface="Times New Roman" panose="02020603050405020304" pitchFamily="18" charset="0"/>
              </a:rPr>
              <a:t>Close all windows and leave scanner plugged into computer until next use.</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636445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28EE0-DE98-4C5F-0575-9378291F16B8}"/>
              </a:ext>
            </a:extLst>
          </p:cNvPr>
          <p:cNvSpPr>
            <a:spLocks noGrp="1"/>
          </p:cNvSpPr>
          <p:nvPr>
            <p:ph type="title"/>
          </p:nvPr>
        </p:nvSpPr>
        <p:spPr/>
        <p:txBody>
          <a:bodyPr>
            <a:normAutofit/>
          </a:bodyPr>
          <a:lstStyle/>
          <a:p>
            <a:r>
              <a:rPr lang="en-US" dirty="0"/>
              <a:t>Importing Data Using Create Lists</a:t>
            </a:r>
          </a:p>
        </p:txBody>
      </p:sp>
      <p:sp>
        <p:nvSpPr>
          <p:cNvPr id="3" name="Content Placeholder 2">
            <a:extLst>
              <a:ext uri="{FF2B5EF4-FFF2-40B4-BE49-F238E27FC236}">
                <a16:creationId xmlns:a16="http://schemas.microsoft.com/office/drawing/2014/main" id="{B690B84E-9913-043D-105C-7D34705B3C0F}"/>
              </a:ext>
            </a:extLst>
          </p:cNvPr>
          <p:cNvSpPr>
            <a:spLocks noGrp="1"/>
          </p:cNvSpPr>
          <p:nvPr>
            <p:ph idx="1"/>
          </p:nvPr>
        </p:nvSpPr>
        <p:spPr/>
        <p:txBody>
          <a:bodyPr/>
          <a:lstStyle/>
          <a:p>
            <a:pPr marL="342900" marR="0" lvl="0" indent="-342900">
              <a:lnSpc>
                <a:spcPct val="107000"/>
              </a:lnSpc>
              <a:spcBef>
                <a:spcPts val="0"/>
              </a:spcBef>
              <a:spcAft>
                <a:spcPts val="0"/>
              </a:spcAf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Open Sierra Desktop</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Under Function go to Create Lists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Under Review Files select Main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Click on Import Records button at the top</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You will get a warning about overwriting records, click Yes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descr="Graphical user interface, text, application&#10;&#10;Description automatically generated">
            <a:extLst>
              <a:ext uri="{FF2B5EF4-FFF2-40B4-BE49-F238E27FC236}">
                <a16:creationId xmlns:a16="http://schemas.microsoft.com/office/drawing/2014/main" id="{53090394-54F1-FCC6-02B9-E7CF3C033125}"/>
              </a:ext>
            </a:extLst>
          </p:cNvPr>
          <p:cNvPicPr>
            <a:picLocks noChangeAspect="1"/>
          </p:cNvPicPr>
          <p:nvPr/>
        </p:nvPicPr>
        <p:blipFill rotWithShape="1">
          <a:blip r:embed="rId2"/>
          <a:srcRect t="7505" r="1523" b="11323"/>
          <a:stretch/>
        </p:blipFill>
        <p:spPr bwMode="auto">
          <a:xfrm>
            <a:off x="591881" y="3969629"/>
            <a:ext cx="5909404" cy="17082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62511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A30CC-9F07-EDE4-A5B7-CC603F909B16}"/>
              </a:ext>
            </a:extLst>
          </p:cNvPr>
          <p:cNvSpPr>
            <a:spLocks noGrp="1"/>
          </p:cNvSpPr>
          <p:nvPr>
            <p:ph type="title"/>
          </p:nvPr>
        </p:nvSpPr>
        <p:spPr/>
        <p:txBody>
          <a:bodyPr/>
          <a:lstStyle/>
          <a:p>
            <a:r>
              <a:rPr lang="en-US" dirty="0"/>
              <a:t>Importing Data Using Create Lists</a:t>
            </a:r>
          </a:p>
        </p:txBody>
      </p:sp>
      <p:sp>
        <p:nvSpPr>
          <p:cNvPr id="3" name="Content Placeholder 2">
            <a:extLst>
              <a:ext uri="{FF2B5EF4-FFF2-40B4-BE49-F238E27FC236}">
                <a16:creationId xmlns:a16="http://schemas.microsoft.com/office/drawing/2014/main" id="{A9E9272D-7B3C-E339-35EF-37FC9943DA6C}"/>
              </a:ext>
            </a:extLst>
          </p:cNvPr>
          <p:cNvSpPr>
            <a:spLocks noGrp="1"/>
          </p:cNvSpPr>
          <p:nvPr>
            <p:ph idx="1"/>
          </p:nvPr>
        </p:nvSpPr>
        <p:spPr>
          <a:xfrm>
            <a:off x="516566" y="1762298"/>
            <a:ext cx="10477750" cy="1303632"/>
          </a:xfrm>
        </p:spPr>
        <p:txBody>
          <a:bodyPr/>
          <a:lstStyle/>
          <a:p>
            <a:pPr marL="457200" marR="0" lvl="0" indent="-457200">
              <a:lnSpc>
                <a:spcPct val="107000"/>
              </a:lnSpc>
              <a:spcBef>
                <a:spcPts val="0"/>
              </a:spcBef>
              <a:spcAft>
                <a:spcPts val="0"/>
              </a:spcAft>
              <a:buFont typeface="+mj-lt"/>
              <a:buAutoNum type="arabicPeriod" startAt="6"/>
            </a:pPr>
            <a:r>
              <a:rPr lang="en-US" dirty="0">
                <a:effectLst/>
                <a:latin typeface="Times New Roman" panose="02020603050405020304" pitchFamily="18" charset="0"/>
                <a:ea typeface="Calibri" panose="020F0502020204030204" pitchFamily="34" charset="0"/>
                <a:cs typeface="Times New Roman" panose="02020603050405020304" pitchFamily="18" charset="0"/>
              </a:rPr>
              <a:t>Enter the review file name Weeding # -- We try and match the number to the export</a:t>
            </a:r>
            <a:br>
              <a:rPr lang="en-US" dirty="0">
                <a:effectLst/>
                <a:latin typeface="Times New Roman" panose="02020603050405020304" pitchFamily="18" charset="0"/>
                <a:ea typeface="Calibri" panose="020F0502020204030204" pitchFamily="34" charset="0"/>
                <a:cs typeface="Times New Roman" panose="02020603050405020304" pitchFamily="18" charset="0"/>
              </a:rPr>
            </a:b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mj-lt"/>
              <a:buAutoNum type="arabicPeriod" startAt="6"/>
            </a:pPr>
            <a:r>
              <a:rPr lang="en-US" dirty="0">
                <a:effectLst/>
                <a:latin typeface="Times New Roman" panose="02020603050405020304" pitchFamily="18" charset="0"/>
                <a:ea typeface="Calibri" panose="020F0502020204030204" pitchFamily="34" charset="0"/>
                <a:cs typeface="Times New Roman" panose="02020603050405020304" pitchFamily="18" charset="0"/>
              </a:rPr>
              <a:t>Make sure that the Barcode radio button is selected, and the Store Record Type is set to Item</a:t>
            </a:r>
          </a:p>
          <a:p>
            <a:pPr marL="0" marR="0" lvl="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9" name="Picture 8">
            <a:extLst>
              <a:ext uri="{FF2B5EF4-FFF2-40B4-BE49-F238E27FC236}">
                <a16:creationId xmlns:a16="http://schemas.microsoft.com/office/drawing/2014/main" id="{C03F02AC-284B-E8D9-E0E5-1746BFDE6A55}"/>
              </a:ext>
            </a:extLst>
          </p:cNvPr>
          <p:cNvPicPr>
            <a:picLocks noChangeAspect="1"/>
          </p:cNvPicPr>
          <p:nvPr/>
        </p:nvPicPr>
        <p:blipFill>
          <a:blip r:embed="rId2"/>
          <a:stretch>
            <a:fillRect/>
          </a:stretch>
        </p:blipFill>
        <p:spPr>
          <a:xfrm>
            <a:off x="1058195" y="3429000"/>
            <a:ext cx="6508213" cy="3170382"/>
          </a:xfrm>
          <a:prstGeom prst="rect">
            <a:avLst/>
          </a:prstGeom>
        </p:spPr>
      </p:pic>
    </p:spTree>
    <p:extLst>
      <p:ext uri="{BB962C8B-B14F-4D97-AF65-F5344CB8AC3E}">
        <p14:creationId xmlns:p14="http://schemas.microsoft.com/office/powerpoint/2010/main" val="1708574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7788E-7F77-EFC3-F7F5-5AF3A16C3494}"/>
              </a:ext>
            </a:extLst>
          </p:cNvPr>
          <p:cNvSpPr>
            <a:spLocks noGrp="1"/>
          </p:cNvSpPr>
          <p:nvPr>
            <p:ph type="title"/>
          </p:nvPr>
        </p:nvSpPr>
        <p:spPr/>
        <p:txBody>
          <a:bodyPr/>
          <a:lstStyle/>
          <a:p>
            <a:r>
              <a:rPr lang="en-US" dirty="0"/>
              <a:t>Importing Data Using Create Lists</a:t>
            </a:r>
          </a:p>
        </p:txBody>
      </p:sp>
      <p:sp>
        <p:nvSpPr>
          <p:cNvPr id="3" name="Content Placeholder 2">
            <a:extLst>
              <a:ext uri="{FF2B5EF4-FFF2-40B4-BE49-F238E27FC236}">
                <a16:creationId xmlns:a16="http://schemas.microsoft.com/office/drawing/2014/main" id="{07ACAD44-2685-148D-F2FC-1C2EDCF485A1}"/>
              </a:ext>
            </a:extLst>
          </p:cNvPr>
          <p:cNvSpPr>
            <a:spLocks noGrp="1"/>
          </p:cNvSpPr>
          <p:nvPr>
            <p:ph idx="1"/>
          </p:nvPr>
        </p:nvSpPr>
        <p:spPr/>
        <p:txBody>
          <a:bodyPr>
            <a:normAutofit/>
          </a:bodyPr>
          <a:lstStyle/>
          <a:p>
            <a:pPr marL="457200" indent="-457200">
              <a:buFont typeface="+mj-lt"/>
              <a:buAutoNum type="arabicPeriod" startAt="8"/>
            </a:pPr>
            <a:r>
              <a:rPr lang="en-US" sz="2400" dirty="0"/>
              <a:t>Click on the Choose File button to select the file</a:t>
            </a:r>
            <a:br>
              <a:rPr lang="en-US" sz="2400" dirty="0"/>
            </a:br>
            <a:endParaRPr lang="en-US" sz="2400" dirty="0"/>
          </a:p>
          <a:p>
            <a:pPr marL="457200" indent="-457200">
              <a:buFont typeface="+mj-lt"/>
              <a:buAutoNum type="arabicPeriod" startAt="8"/>
            </a:pPr>
            <a:r>
              <a:rPr lang="en-US" sz="2400" dirty="0"/>
              <a:t>The file will then load</a:t>
            </a:r>
            <a:br>
              <a:rPr lang="en-US" sz="2400" dirty="0"/>
            </a:br>
            <a:endParaRPr lang="en-US" sz="2400" dirty="0"/>
          </a:p>
          <a:p>
            <a:pPr marL="457200" indent="-457200">
              <a:buFont typeface="+mj-lt"/>
              <a:buAutoNum type="arabicPeriod" startAt="8"/>
            </a:pPr>
            <a:r>
              <a:rPr lang="en-US" sz="2400" dirty="0"/>
              <a:t>Once the file is loaded, click the import file button</a:t>
            </a:r>
          </a:p>
        </p:txBody>
      </p:sp>
      <p:pic>
        <p:nvPicPr>
          <p:cNvPr id="4" name="Picture 3" descr="Graphical user interface, text, application, email&#10;&#10;Description automatically generated">
            <a:extLst>
              <a:ext uri="{FF2B5EF4-FFF2-40B4-BE49-F238E27FC236}">
                <a16:creationId xmlns:a16="http://schemas.microsoft.com/office/drawing/2014/main" id="{1F2E7870-EEF7-C29A-C787-31BAAD788F8B}"/>
              </a:ext>
            </a:extLst>
          </p:cNvPr>
          <p:cNvPicPr>
            <a:picLocks noChangeAspect="1"/>
          </p:cNvPicPr>
          <p:nvPr/>
        </p:nvPicPr>
        <p:blipFill rotWithShape="1">
          <a:blip r:embed="rId2"/>
          <a:srcRect t="32120"/>
          <a:stretch/>
        </p:blipFill>
        <p:spPr>
          <a:xfrm>
            <a:off x="729862" y="4373067"/>
            <a:ext cx="5487035" cy="1803895"/>
          </a:xfrm>
          <a:prstGeom prst="rect">
            <a:avLst/>
          </a:prstGeom>
        </p:spPr>
      </p:pic>
    </p:spTree>
    <p:extLst>
      <p:ext uri="{BB962C8B-B14F-4D97-AF65-F5344CB8AC3E}">
        <p14:creationId xmlns:p14="http://schemas.microsoft.com/office/powerpoint/2010/main" val="186103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9BA00-C828-5557-B03D-56A5605C0C72}"/>
              </a:ext>
            </a:extLst>
          </p:cNvPr>
          <p:cNvSpPr>
            <a:spLocks noGrp="1"/>
          </p:cNvSpPr>
          <p:nvPr>
            <p:ph type="title"/>
          </p:nvPr>
        </p:nvSpPr>
        <p:spPr/>
        <p:txBody>
          <a:bodyPr/>
          <a:lstStyle/>
          <a:p>
            <a:r>
              <a:rPr lang="en-US"/>
              <a:t>Export the File</a:t>
            </a:r>
            <a:endParaRPr lang="en-US" dirty="0"/>
          </a:p>
        </p:txBody>
      </p:sp>
      <p:sp>
        <p:nvSpPr>
          <p:cNvPr id="3" name="Content Placeholder 2">
            <a:extLst>
              <a:ext uri="{FF2B5EF4-FFF2-40B4-BE49-F238E27FC236}">
                <a16:creationId xmlns:a16="http://schemas.microsoft.com/office/drawing/2014/main" id="{51537855-C39A-AC6A-BA53-DDF26EA69554}"/>
              </a:ext>
            </a:extLst>
          </p:cNvPr>
          <p:cNvSpPr>
            <a:spLocks noGrp="1"/>
          </p:cNvSpPr>
          <p:nvPr>
            <p:ph idx="1"/>
          </p:nvPr>
        </p:nvSpPr>
        <p:spPr>
          <a:xfrm>
            <a:off x="516566" y="1762297"/>
            <a:ext cx="4035338" cy="4658599"/>
          </a:xfrm>
        </p:spPr>
        <p:txBody>
          <a:bodyPr>
            <a:normAutofit/>
          </a:bodyPr>
          <a:lstStyle/>
          <a:p>
            <a:pPr marL="342900" marR="0" lvl="0" indent="-342900">
              <a:lnSpc>
                <a:spcPct val="107000"/>
              </a:lnSpc>
              <a:spcBef>
                <a:spcPts val="0"/>
              </a:spcBef>
              <a:spcAft>
                <a:spcPts val="800"/>
              </a:spcAft>
              <a:buFont typeface="+mj-lt"/>
              <a:buAutoNum type="arabicPeriod"/>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Go to Saved Exports – apply Weeding</a:t>
            </a: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2800" u="sng" dirty="0">
                <a:effectLst/>
                <a:latin typeface="Times New Roman" panose="02020603050405020304" pitchFamily="18" charset="0"/>
                <a:ea typeface="Calibri" panose="020F0502020204030204" pitchFamily="34" charset="0"/>
                <a:cs typeface="Times New Roman" panose="02020603050405020304" pitchFamily="18" charset="0"/>
              </a:rPr>
              <a:t>B</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rowse to the folder</a:t>
            </a: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Click </a:t>
            </a:r>
            <a:r>
              <a:rPr lang="en-US" sz="2800" u="sng" dirty="0">
                <a:effectLst/>
                <a:latin typeface="Times New Roman" panose="02020603050405020304" pitchFamily="18" charset="0"/>
                <a:ea typeface="Calibri" panose="020F0502020204030204" pitchFamily="34" charset="0"/>
                <a:cs typeface="Times New Roman" panose="02020603050405020304" pitchFamily="18" charset="0"/>
              </a:rPr>
              <a:t>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K</a:t>
            </a:r>
            <a:br>
              <a:rPr lang="en-US" sz="5800" dirty="0">
                <a:effectLst/>
                <a:latin typeface="Times New Roman" panose="02020603050405020304" pitchFamily="18" charset="0"/>
                <a:ea typeface="Calibri" panose="020F0502020204030204" pitchFamily="34" charset="0"/>
                <a:cs typeface="Times New Roman" panose="02020603050405020304" pitchFamily="18" charset="0"/>
              </a:rPr>
            </a:b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A picture containing diagram&#10;&#10;Description automatically generated">
            <a:extLst>
              <a:ext uri="{FF2B5EF4-FFF2-40B4-BE49-F238E27FC236}">
                <a16:creationId xmlns:a16="http://schemas.microsoft.com/office/drawing/2014/main" id="{D0DF5E5E-AC0F-3725-A1C2-61D32AEEE2E5}"/>
              </a:ext>
            </a:extLst>
          </p:cNvPr>
          <p:cNvPicPr>
            <a:picLocks noChangeAspect="1"/>
          </p:cNvPicPr>
          <p:nvPr/>
        </p:nvPicPr>
        <p:blipFill>
          <a:blip r:embed="rId2"/>
          <a:stretch>
            <a:fillRect/>
          </a:stretch>
        </p:blipFill>
        <p:spPr>
          <a:xfrm>
            <a:off x="6058342" y="1707926"/>
            <a:ext cx="3971925" cy="4476750"/>
          </a:xfrm>
          <a:prstGeom prst="rect">
            <a:avLst/>
          </a:prstGeom>
        </p:spPr>
      </p:pic>
    </p:spTree>
    <p:extLst>
      <p:ext uri="{BB962C8B-B14F-4D97-AF65-F5344CB8AC3E}">
        <p14:creationId xmlns:p14="http://schemas.microsoft.com/office/powerpoint/2010/main" val="1135882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83537-3FD7-FA84-1D0B-3FDBC049F6BF}"/>
              </a:ext>
            </a:extLst>
          </p:cNvPr>
          <p:cNvSpPr>
            <a:spLocks noGrp="1"/>
          </p:cNvSpPr>
          <p:nvPr>
            <p:ph type="title"/>
          </p:nvPr>
        </p:nvSpPr>
        <p:spPr/>
        <p:txBody>
          <a:bodyPr/>
          <a:lstStyle/>
          <a:p>
            <a:r>
              <a:rPr lang="en-US" dirty="0"/>
              <a:t>Our Shared Weeding Folder</a:t>
            </a:r>
          </a:p>
        </p:txBody>
      </p:sp>
      <p:pic>
        <p:nvPicPr>
          <p:cNvPr id="5" name="Content Placeholder 4">
            <a:extLst>
              <a:ext uri="{FF2B5EF4-FFF2-40B4-BE49-F238E27FC236}">
                <a16:creationId xmlns:a16="http://schemas.microsoft.com/office/drawing/2014/main" id="{DD2BB932-CFE7-10A5-C46F-EF76D91A7763}"/>
              </a:ext>
            </a:extLst>
          </p:cNvPr>
          <p:cNvPicPr>
            <a:picLocks noGrp="1" noChangeAspect="1"/>
          </p:cNvPicPr>
          <p:nvPr>
            <p:ph idx="1"/>
          </p:nvPr>
        </p:nvPicPr>
        <p:blipFill>
          <a:blip r:embed="rId2"/>
          <a:stretch>
            <a:fillRect/>
          </a:stretch>
        </p:blipFill>
        <p:spPr>
          <a:xfrm>
            <a:off x="2443629" y="1762125"/>
            <a:ext cx="7228543" cy="4414838"/>
          </a:xfrm>
        </p:spPr>
      </p:pic>
    </p:spTree>
    <p:extLst>
      <p:ext uri="{BB962C8B-B14F-4D97-AF65-F5344CB8AC3E}">
        <p14:creationId xmlns:p14="http://schemas.microsoft.com/office/powerpoint/2010/main" val="40136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8FA1F-28DD-60C0-D8CD-BE5B135E3905}"/>
              </a:ext>
            </a:extLst>
          </p:cNvPr>
          <p:cNvSpPr>
            <a:spLocks noGrp="1"/>
          </p:cNvSpPr>
          <p:nvPr>
            <p:ph type="title"/>
          </p:nvPr>
        </p:nvSpPr>
        <p:spPr/>
        <p:txBody>
          <a:bodyPr/>
          <a:lstStyle/>
          <a:p>
            <a:r>
              <a:rPr lang="en-US" dirty="0"/>
              <a:t>Open and Print the Export File</a:t>
            </a:r>
          </a:p>
        </p:txBody>
      </p:sp>
      <p:sp>
        <p:nvSpPr>
          <p:cNvPr id="3" name="Content Placeholder 2">
            <a:extLst>
              <a:ext uri="{FF2B5EF4-FFF2-40B4-BE49-F238E27FC236}">
                <a16:creationId xmlns:a16="http://schemas.microsoft.com/office/drawing/2014/main" id="{68CAEF37-513F-43EF-DF4B-93770CEBCA34}"/>
              </a:ext>
            </a:extLst>
          </p:cNvPr>
          <p:cNvSpPr>
            <a:spLocks noGrp="1"/>
          </p:cNvSpPr>
          <p:nvPr>
            <p:ph idx="1"/>
          </p:nvPr>
        </p:nvSpPr>
        <p:spPr/>
        <p:txBody>
          <a:bodyPr>
            <a:normAutofit lnSpcReduction="10000"/>
          </a:bodyPr>
          <a:lstStyle/>
          <a:p>
            <a:pPr marL="342900" marR="0" lvl="0" indent="-342900">
              <a:lnSpc>
                <a:spcPct val="107000"/>
              </a:lnSpc>
              <a:spcBef>
                <a:spcPts val="0"/>
              </a:spcBef>
              <a:spcAft>
                <a:spcPts val="0"/>
              </a:spcAft>
              <a:buFont typeface="+mj-lt"/>
              <a:buAutoNum type="arabicPeriod"/>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Open Excel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Click on Open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Click on Browse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Change the file drop down to All Files</a:t>
            </a: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Go to the folder that contains the export file.  </a:t>
            </a: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Click on the file name, then click the Open button</a:t>
            </a: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Make sure that the Delimited radio button is selected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26438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7E13F-2540-DBBA-8A11-AED250072853}"/>
              </a:ext>
            </a:extLst>
          </p:cNvPr>
          <p:cNvSpPr>
            <a:spLocks noGrp="1"/>
          </p:cNvSpPr>
          <p:nvPr>
            <p:ph type="title"/>
          </p:nvPr>
        </p:nvSpPr>
        <p:spPr/>
        <p:txBody>
          <a:bodyPr/>
          <a:lstStyle/>
          <a:p>
            <a:r>
              <a:rPr lang="en-US" dirty="0"/>
              <a:t>Open and Print the Export File</a:t>
            </a:r>
          </a:p>
        </p:txBody>
      </p:sp>
      <p:sp>
        <p:nvSpPr>
          <p:cNvPr id="3" name="Content Placeholder 2">
            <a:extLst>
              <a:ext uri="{FF2B5EF4-FFF2-40B4-BE49-F238E27FC236}">
                <a16:creationId xmlns:a16="http://schemas.microsoft.com/office/drawing/2014/main" id="{8E540D3F-15D0-FADE-F98E-C88B615E3AE5}"/>
              </a:ext>
            </a:extLst>
          </p:cNvPr>
          <p:cNvSpPr>
            <a:spLocks noGrp="1"/>
          </p:cNvSpPr>
          <p:nvPr>
            <p:ph idx="1"/>
          </p:nvPr>
        </p:nvSpPr>
        <p:spPr>
          <a:xfrm>
            <a:off x="516565" y="1762297"/>
            <a:ext cx="11083555" cy="4588261"/>
          </a:xfrm>
        </p:spPr>
        <p:txBody>
          <a:bodyPr>
            <a:normAutofit/>
          </a:bodyPr>
          <a:lstStyle/>
          <a:p>
            <a:pPr marL="457200" indent="-457200">
              <a:buFont typeface="+mj-lt"/>
              <a:buAutoNum type="arabicPeriod" startAt="6"/>
            </a:pPr>
            <a:r>
              <a:rPr lang="en-US" sz="2800" dirty="0">
                <a:effectLst/>
                <a:latin typeface="Times New Roman" panose="02020603050405020304" pitchFamily="18" charset="0"/>
                <a:ea typeface="Calibri" panose="020F0502020204030204" pitchFamily="34" charset="0"/>
              </a:rPr>
              <a:t>Click the Next button</a:t>
            </a:r>
            <a:endParaRPr lang="en-US" sz="2800" dirty="0"/>
          </a:p>
        </p:txBody>
      </p:sp>
      <p:pic>
        <p:nvPicPr>
          <p:cNvPr id="4" name="Picture 3" descr="Graphical user interface, text, application&#10;&#10;Description automatically generated">
            <a:extLst>
              <a:ext uri="{FF2B5EF4-FFF2-40B4-BE49-F238E27FC236}">
                <a16:creationId xmlns:a16="http://schemas.microsoft.com/office/drawing/2014/main" id="{80879BE1-9207-F089-B4FA-037745553162}"/>
              </a:ext>
            </a:extLst>
          </p:cNvPr>
          <p:cNvPicPr>
            <a:picLocks noChangeAspect="1"/>
          </p:cNvPicPr>
          <p:nvPr/>
        </p:nvPicPr>
        <p:blipFill>
          <a:blip r:embed="rId2"/>
          <a:stretch>
            <a:fillRect/>
          </a:stretch>
        </p:blipFill>
        <p:spPr>
          <a:xfrm>
            <a:off x="3090701" y="2216708"/>
            <a:ext cx="5467985" cy="4133850"/>
          </a:xfrm>
          <a:prstGeom prst="rect">
            <a:avLst/>
          </a:prstGeom>
        </p:spPr>
      </p:pic>
    </p:spTree>
    <p:extLst>
      <p:ext uri="{BB962C8B-B14F-4D97-AF65-F5344CB8AC3E}">
        <p14:creationId xmlns:p14="http://schemas.microsoft.com/office/powerpoint/2010/main" val="1847516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15E6F-E2F8-3095-7C47-54615E857F2B}"/>
              </a:ext>
            </a:extLst>
          </p:cNvPr>
          <p:cNvSpPr>
            <a:spLocks noGrp="1"/>
          </p:cNvSpPr>
          <p:nvPr>
            <p:ph type="title"/>
          </p:nvPr>
        </p:nvSpPr>
        <p:spPr/>
        <p:txBody>
          <a:bodyPr/>
          <a:lstStyle/>
          <a:p>
            <a:r>
              <a:rPr lang="en-US" dirty="0"/>
              <a:t>Open and Print the Export File</a:t>
            </a:r>
          </a:p>
        </p:txBody>
      </p:sp>
      <p:sp>
        <p:nvSpPr>
          <p:cNvPr id="3" name="Content Placeholder 2">
            <a:extLst>
              <a:ext uri="{FF2B5EF4-FFF2-40B4-BE49-F238E27FC236}">
                <a16:creationId xmlns:a16="http://schemas.microsoft.com/office/drawing/2014/main" id="{9D5C10AC-A090-FA69-C6DC-65E4D5963C01}"/>
              </a:ext>
            </a:extLst>
          </p:cNvPr>
          <p:cNvSpPr>
            <a:spLocks noGrp="1"/>
          </p:cNvSpPr>
          <p:nvPr>
            <p:ph idx="1"/>
          </p:nvPr>
        </p:nvSpPr>
        <p:spPr/>
        <p:txBody>
          <a:bodyPr/>
          <a:lstStyle/>
          <a:p>
            <a:pPr marL="457200" indent="-457200">
              <a:buFont typeface="+mj-lt"/>
              <a:buAutoNum type="arabicPeriod" startAt="7"/>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On the next screen uncheck Tab under Delimiters and check Other, then put the | character in the box.</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Picture 3" descr="Graphical user interface, application&#10;&#10;Description automatically generated">
            <a:extLst>
              <a:ext uri="{FF2B5EF4-FFF2-40B4-BE49-F238E27FC236}">
                <a16:creationId xmlns:a16="http://schemas.microsoft.com/office/drawing/2014/main" id="{F59A29F1-34DC-4F72-1F95-2C5161B8F0EE}"/>
              </a:ext>
            </a:extLst>
          </p:cNvPr>
          <p:cNvPicPr>
            <a:picLocks noChangeAspect="1"/>
          </p:cNvPicPr>
          <p:nvPr/>
        </p:nvPicPr>
        <p:blipFill>
          <a:blip r:embed="rId2"/>
          <a:stretch>
            <a:fillRect/>
          </a:stretch>
        </p:blipFill>
        <p:spPr>
          <a:xfrm>
            <a:off x="1931684" y="2606186"/>
            <a:ext cx="5420360" cy="4181475"/>
          </a:xfrm>
          <a:prstGeom prst="rect">
            <a:avLst/>
          </a:prstGeom>
        </p:spPr>
      </p:pic>
    </p:spTree>
    <p:extLst>
      <p:ext uri="{BB962C8B-B14F-4D97-AF65-F5344CB8AC3E}">
        <p14:creationId xmlns:p14="http://schemas.microsoft.com/office/powerpoint/2010/main" val="1604265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70686-421E-AF69-2B40-5EB2C0A8F5BF}"/>
              </a:ext>
            </a:extLst>
          </p:cNvPr>
          <p:cNvSpPr>
            <a:spLocks noGrp="1"/>
          </p:cNvSpPr>
          <p:nvPr>
            <p:ph type="title"/>
          </p:nvPr>
        </p:nvSpPr>
        <p:spPr/>
        <p:txBody>
          <a:bodyPr/>
          <a:lstStyle/>
          <a:p>
            <a:r>
              <a:rPr lang="en-US" dirty="0"/>
              <a:t>A Couple of Tips</a:t>
            </a:r>
          </a:p>
        </p:txBody>
      </p:sp>
      <p:sp>
        <p:nvSpPr>
          <p:cNvPr id="3" name="Content Placeholder 2">
            <a:extLst>
              <a:ext uri="{FF2B5EF4-FFF2-40B4-BE49-F238E27FC236}">
                <a16:creationId xmlns:a16="http://schemas.microsoft.com/office/drawing/2014/main" id="{910372A6-8BF6-B4FA-C214-5E5252B1C7F0}"/>
              </a:ext>
            </a:extLst>
          </p:cNvPr>
          <p:cNvSpPr>
            <a:spLocks noGrp="1"/>
          </p:cNvSpPr>
          <p:nvPr>
            <p:ph idx="1"/>
          </p:nvPr>
        </p:nvSpPr>
        <p:spPr/>
        <p:txBody>
          <a:bodyPr/>
          <a:lstStyle/>
          <a:p>
            <a:pPr marL="0" indent="0">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Make sure and change:</a:t>
            </a:r>
          </a:p>
          <a:p>
            <a:pPr marL="0" indent="0">
              <a:buNone/>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The Call Number field Column Data Format to text </a:t>
            </a:r>
          </a:p>
          <a:p>
            <a:pPr marL="0" indent="0">
              <a:buNone/>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Barcode field Column Data Format to number</a:t>
            </a:r>
          </a:p>
          <a:p>
            <a:pPr marL="0" indent="0">
              <a:buNone/>
            </a:pP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Click Finish</a:t>
            </a:r>
          </a:p>
          <a:p>
            <a:pPr marL="0" indent="0">
              <a:buNone/>
            </a:pPr>
            <a:r>
              <a:rPr lang="en-US" sz="2800" dirty="0">
                <a:latin typeface="Times New Roman" panose="02020603050405020304" pitchFamily="18" charset="0"/>
                <a:ea typeface="Calibri" panose="020F0502020204030204" pitchFamily="34" charset="0"/>
                <a:cs typeface="Times New Roman" panose="02020603050405020304" pitchFamily="18" charset="0"/>
              </a:rPr>
              <a:t>Make sure that you count the books when you scan – add a line at the top that has the report name and the number of books on this report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3612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6D3CC-FE89-674D-8E67-6D80743F6ADA}"/>
              </a:ext>
            </a:extLst>
          </p:cNvPr>
          <p:cNvSpPr>
            <a:spLocks noGrp="1"/>
          </p:cNvSpPr>
          <p:nvPr>
            <p:ph type="title"/>
          </p:nvPr>
        </p:nvSpPr>
        <p:spPr/>
        <p:txBody>
          <a:bodyPr/>
          <a:lstStyle/>
          <a:p>
            <a:r>
              <a:rPr lang="en-US" sz="4000" dirty="0"/>
              <a:t>Inventory and Weeding</a:t>
            </a:r>
            <a:r>
              <a:rPr lang="en-US" dirty="0"/>
              <a:t>	</a:t>
            </a:r>
          </a:p>
        </p:txBody>
      </p:sp>
      <p:sp>
        <p:nvSpPr>
          <p:cNvPr id="3" name="Content Placeholder 2">
            <a:extLst>
              <a:ext uri="{FF2B5EF4-FFF2-40B4-BE49-F238E27FC236}">
                <a16:creationId xmlns:a16="http://schemas.microsoft.com/office/drawing/2014/main" id="{C916D212-A4DA-3840-884C-2D436F3208A1}"/>
              </a:ext>
            </a:extLst>
          </p:cNvPr>
          <p:cNvSpPr>
            <a:spLocks noGrp="1"/>
          </p:cNvSpPr>
          <p:nvPr>
            <p:ph idx="1"/>
          </p:nvPr>
        </p:nvSpPr>
        <p:spPr/>
        <p:txBody>
          <a:bodyPr>
            <a:normAutofit lnSpcReduction="10000"/>
          </a:bodyPr>
          <a:lstStyle/>
          <a:p>
            <a:r>
              <a:rPr lang="en-US" sz="2800" dirty="0"/>
              <a:t>Each Summer the Jackson Library inventories the circulating collection</a:t>
            </a:r>
            <a:br>
              <a:rPr lang="en-US" sz="2800" dirty="0"/>
            </a:br>
            <a:endParaRPr lang="en-US" sz="2800" dirty="0"/>
          </a:p>
          <a:p>
            <a:r>
              <a:rPr lang="en-US" sz="2800" dirty="0"/>
              <a:t>We have developed a 5-year plan to weed specific areas of the collection during inventory – appears to be more like 7</a:t>
            </a:r>
            <a:br>
              <a:rPr lang="en-US" sz="2800" dirty="0"/>
            </a:br>
            <a:endParaRPr lang="en-US" sz="2800" dirty="0"/>
          </a:p>
          <a:p>
            <a:r>
              <a:rPr lang="en-US" sz="2800" dirty="0"/>
              <a:t>In the past the weeding process has been slow and limited us to how much we can process</a:t>
            </a:r>
            <a:br>
              <a:rPr lang="en-US" sz="2800" dirty="0"/>
            </a:br>
            <a:endParaRPr lang="en-US" sz="2800" dirty="0"/>
          </a:p>
          <a:p>
            <a:r>
              <a:rPr lang="en-US" sz="2800" dirty="0"/>
              <a:t>The ability to upload records into a create list as allowed us to streamline this process</a:t>
            </a:r>
          </a:p>
          <a:p>
            <a:endParaRPr lang="en-US" dirty="0"/>
          </a:p>
        </p:txBody>
      </p:sp>
    </p:spTree>
    <p:extLst>
      <p:ext uri="{BB962C8B-B14F-4D97-AF65-F5344CB8AC3E}">
        <p14:creationId xmlns:p14="http://schemas.microsoft.com/office/powerpoint/2010/main" val="394354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5682F-9FF7-22FA-0639-03E5CC3C2D54}"/>
              </a:ext>
            </a:extLst>
          </p:cNvPr>
          <p:cNvSpPr>
            <a:spLocks noGrp="1"/>
          </p:cNvSpPr>
          <p:nvPr>
            <p:ph type="title"/>
          </p:nvPr>
        </p:nvSpPr>
        <p:spPr/>
        <p:txBody>
          <a:bodyPr/>
          <a:lstStyle/>
          <a:p>
            <a:r>
              <a:rPr lang="en-US" dirty="0"/>
              <a:t>Add the page number to the report</a:t>
            </a:r>
          </a:p>
        </p:txBody>
      </p:sp>
      <p:pic>
        <p:nvPicPr>
          <p:cNvPr id="5" name="Content Placeholder 4">
            <a:extLst>
              <a:ext uri="{FF2B5EF4-FFF2-40B4-BE49-F238E27FC236}">
                <a16:creationId xmlns:a16="http://schemas.microsoft.com/office/drawing/2014/main" id="{DC2E585E-AA91-4C43-2753-E871A8747B73}"/>
              </a:ext>
            </a:extLst>
          </p:cNvPr>
          <p:cNvPicPr>
            <a:picLocks noGrp="1" noChangeAspect="1"/>
          </p:cNvPicPr>
          <p:nvPr>
            <p:ph idx="1"/>
          </p:nvPr>
        </p:nvPicPr>
        <p:blipFill>
          <a:blip r:embed="rId2"/>
          <a:stretch>
            <a:fillRect/>
          </a:stretch>
        </p:blipFill>
        <p:spPr>
          <a:xfrm>
            <a:off x="515938" y="1875716"/>
            <a:ext cx="11083925" cy="4187656"/>
          </a:xfrm>
        </p:spPr>
      </p:pic>
    </p:spTree>
    <p:extLst>
      <p:ext uri="{BB962C8B-B14F-4D97-AF65-F5344CB8AC3E}">
        <p14:creationId xmlns:p14="http://schemas.microsoft.com/office/powerpoint/2010/main" val="3816298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A14B4-CCDB-AB3A-ACD4-CE41FD9D04D6}"/>
              </a:ext>
            </a:extLst>
          </p:cNvPr>
          <p:cNvSpPr>
            <a:spLocks noGrp="1"/>
          </p:cNvSpPr>
          <p:nvPr>
            <p:ph type="title"/>
          </p:nvPr>
        </p:nvSpPr>
        <p:spPr/>
        <p:txBody>
          <a:bodyPr/>
          <a:lstStyle/>
          <a:p>
            <a:r>
              <a:rPr lang="en-US" dirty="0"/>
              <a:t>Repeat column headings and Gridlines</a:t>
            </a:r>
          </a:p>
        </p:txBody>
      </p:sp>
      <p:pic>
        <p:nvPicPr>
          <p:cNvPr id="5" name="Content Placeholder 4">
            <a:extLst>
              <a:ext uri="{FF2B5EF4-FFF2-40B4-BE49-F238E27FC236}">
                <a16:creationId xmlns:a16="http://schemas.microsoft.com/office/drawing/2014/main" id="{DDF089C0-EBEE-51A1-5A3D-D13D36B5AA61}"/>
              </a:ext>
            </a:extLst>
          </p:cNvPr>
          <p:cNvPicPr>
            <a:picLocks noGrp="1" noChangeAspect="1"/>
          </p:cNvPicPr>
          <p:nvPr>
            <p:ph idx="1"/>
          </p:nvPr>
        </p:nvPicPr>
        <p:blipFill>
          <a:blip r:embed="rId2"/>
          <a:stretch>
            <a:fillRect/>
          </a:stretch>
        </p:blipFill>
        <p:spPr>
          <a:xfrm>
            <a:off x="3571528" y="1821356"/>
            <a:ext cx="4972744" cy="4296375"/>
          </a:xfrm>
        </p:spPr>
      </p:pic>
    </p:spTree>
    <p:extLst>
      <p:ext uri="{BB962C8B-B14F-4D97-AF65-F5344CB8AC3E}">
        <p14:creationId xmlns:p14="http://schemas.microsoft.com/office/powerpoint/2010/main" val="1732987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475A8D5-E974-FF6B-A531-C10C8597A041}"/>
              </a:ext>
            </a:extLst>
          </p:cNvPr>
          <p:cNvPicPr>
            <a:picLocks noChangeAspect="1"/>
          </p:cNvPicPr>
          <p:nvPr/>
        </p:nvPicPr>
        <p:blipFill>
          <a:blip r:embed="rId2"/>
          <a:stretch>
            <a:fillRect/>
          </a:stretch>
        </p:blipFill>
        <p:spPr>
          <a:xfrm>
            <a:off x="1256045" y="29083"/>
            <a:ext cx="8852598" cy="6828917"/>
          </a:xfrm>
          <a:prstGeom prst="rect">
            <a:avLst/>
          </a:prstGeom>
        </p:spPr>
      </p:pic>
    </p:spTree>
    <p:extLst>
      <p:ext uri="{BB962C8B-B14F-4D97-AF65-F5344CB8AC3E}">
        <p14:creationId xmlns:p14="http://schemas.microsoft.com/office/powerpoint/2010/main" val="2734713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70686-421E-AF69-2B40-5EB2C0A8F5BF}"/>
              </a:ext>
            </a:extLst>
          </p:cNvPr>
          <p:cNvSpPr>
            <a:spLocks noGrp="1"/>
          </p:cNvSpPr>
          <p:nvPr>
            <p:ph type="title"/>
          </p:nvPr>
        </p:nvSpPr>
        <p:spPr/>
        <p:txBody>
          <a:bodyPr/>
          <a:lstStyle/>
          <a:p>
            <a:r>
              <a:rPr lang="en-US" dirty="0"/>
              <a:t>Report Is Place in Cart</a:t>
            </a:r>
          </a:p>
        </p:txBody>
      </p:sp>
      <p:sp>
        <p:nvSpPr>
          <p:cNvPr id="3" name="Content Placeholder 2">
            <a:extLst>
              <a:ext uri="{FF2B5EF4-FFF2-40B4-BE49-F238E27FC236}">
                <a16:creationId xmlns:a16="http://schemas.microsoft.com/office/drawing/2014/main" id="{910372A6-8BF6-B4FA-C214-5E5252B1C7F0}"/>
              </a:ext>
            </a:extLst>
          </p:cNvPr>
          <p:cNvSpPr>
            <a:spLocks noGrp="1"/>
          </p:cNvSpPr>
          <p:nvPr>
            <p:ph idx="1"/>
          </p:nvPr>
        </p:nvSpPr>
        <p:spPr/>
        <p:txBody>
          <a:bodyPr/>
          <a:lstStyle/>
          <a:p>
            <a:pPr marL="0" indent="0">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Excel report </a:t>
            </a:r>
            <a:r>
              <a:rPr lang="en-US" sz="2800" dirty="0">
                <a:latin typeface="Times New Roman" panose="02020603050405020304" pitchFamily="18" charset="0"/>
                <a:ea typeface="Calibri" panose="020F0502020204030204" pitchFamily="34" charset="0"/>
                <a:cs typeface="Times New Roman" panose="02020603050405020304" pitchFamily="18" charset="0"/>
              </a:rPr>
              <a:t>with all the important information on it is placed on the cart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librarians go through the report, remove any books that will be retained in the collection and highlight and initial the removed books on the report.</a:t>
            </a:r>
          </a:p>
          <a:p>
            <a:pPr marL="0" indent="0">
              <a:buNone/>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Once the cart is complete, then it goes on to the next stage of withdrawin</a:t>
            </a:r>
            <a:r>
              <a:rPr lang="en-US" sz="2800" dirty="0">
                <a:latin typeface="Times New Roman" panose="02020603050405020304" pitchFamily="18" charset="0"/>
                <a:ea typeface="Calibri" panose="020F0502020204030204" pitchFamily="34" charset="0"/>
                <a:cs typeface="Times New Roman" panose="02020603050405020304" pitchFamily="18" charset="0"/>
              </a:rPr>
              <a:t>g the unwanted items.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0336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F91BF-835B-9345-B9FB-FBCF17A62993}"/>
              </a:ext>
            </a:extLst>
          </p:cNvPr>
          <p:cNvSpPr>
            <a:spLocks noGrp="1"/>
          </p:cNvSpPr>
          <p:nvPr>
            <p:ph type="title"/>
          </p:nvPr>
        </p:nvSpPr>
        <p:spPr/>
        <p:txBody>
          <a:bodyPr>
            <a:normAutofit/>
          </a:bodyPr>
          <a:lstStyle/>
          <a:p>
            <a:r>
              <a:rPr lang="en-US" dirty="0"/>
              <a:t>The Withdraw Process</a:t>
            </a:r>
          </a:p>
        </p:txBody>
      </p:sp>
    </p:spTree>
    <p:extLst>
      <p:ext uri="{BB962C8B-B14F-4D97-AF65-F5344CB8AC3E}">
        <p14:creationId xmlns:p14="http://schemas.microsoft.com/office/powerpoint/2010/main" val="298830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EB7B0A-1040-D904-B863-D1DC106D7B85}"/>
              </a:ext>
            </a:extLst>
          </p:cNvPr>
          <p:cNvSpPr>
            <a:spLocks noGrp="1"/>
          </p:cNvSpPr>
          <p:nvPr>
            <p:ph type="title"/>
          </p:nvPr>
        </p:nvSpPr>
        <p:spPr/>
        <p:txBody>
          <a:bodyPr/>
          <a:lstStyle/>
          <a:p>
            <a:r>
              <a:rPr lang="en-US" dirty="0"/>
              <a:t>Cart of Books</a:t>
            </a:r>
          </a:p>
        </p:txBody>
      </p:sp>
      <p:sp>
        <p:nvSpPr>
          <p:cNvPr id="4" name="Content Placeholder 3">
            <a:extLst>
              <a:ext uri="{FF2B5EF4-FFF2-40B4-BE49-F238E27FC236}">
                <a16:creationId xmlns:a16="http://schemas.microsoft.com/office/drawing/2014/main" id="{9EF6D43B-B496-0F86-02E8-BF7596EA70E2}"/>
              </a:ext>
            </a:extLst>
          </p:cNvPr>
          <p:cNvSpPr>
            <a:spLocks noGrp="1"/>
          </p:cNvSpPr>
          <p:nvPr>
            <p:ph idx="1"/>
          </p:nvPr>
        </p:nvSpPr>
        <p:spPr/>
        <p:txBody>
          <a:bodyPr/>
          <a:lstStyle/>
          <a:p>
            <a:pPr marL="0" marR="0" indent="0">
              <a:lnSpc>
                <a:spcPct val="107000"/>
              </a:lnSpc>
              <a:spcBef>
                <a:spcPts val="0"/>
              </a:spcBef>
              <a:spcAft>
                <a:spcPts val="800"/>
              </a:spcAft>
              <a:buNone/>
            </a:pPr>
            <a:r>
              <a:rPr lang="en-US" dirty="0">
                <a:effectLst/>
                <a:latin typeface="Arial" panose="020B0604020202020204" pitchFamily="34" charset="0"/>
                <a:ea typeface="Calibri" panose="020F0502020204030204" pitchFamily="34" charset="0"/>
                <a:cs typeface="Times New Roman" panose="02020603050405020304" pitchFamily="18" charset="0"/>
              </a:rPr>
              <a:t>Cart Checklist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800"/>
              </a:spcAft>
              <a:buFont typeface="+mj-lt"/>
              <a:buAutoNum type="arabicPeriod"/>
            </a:pPr>
            <a:r>
              <a:rPr lang="en-US" sz="2000" dirty="0">
                <a:effectLst/>
                <a:latin typeface="Arial" panose="020B0604020202020204" pitchFamily="34" charset="0"/>
                <a:ea typeface="Calibri" panose="020F0502020204030204" pitchFamily="34" charset="0"/>
                <a:cs typeface="Times New Roman" panose="02020603050405020304" pitchFamily="18" charset="0"/>
              </a:rPr>
              <a:t>Remove any books that are additional copies as these must be done individually</a:t>
            </a:r>
          </a:p>
          <a:p>
            <a:pPr marL="800100" lvl="1" indent="-342900">
              <a:lnSpc>
                <a:spcPct val="107000"/>
              </a:lnSpc>
              <a:spcBef>
                <a:spcPts val="0"/>
              </a:spcBef>
              <a:spcAft>
                <a:spcPts val="800"/>
              </a:spcAft>
              <a:buFont typeface="+mj-lt"/>
              <a:buAutoNum type="arabicPeriod"/>
            </a:pPr>
            <a:r>
              <a:rPr lang="en-US" sz="2000" dirty="0">
                <a:ea typeface="Calibri" panose="020F0502020204030204" pitchFamily="34" charset="0"/>
                <a:cs typeface="Times New Roman" panose="02020603050405020304" pitchFamily="18" charset="0"/>
              </a:rPr>
              <a:t>Count the remaining books on the cart to be able to check the number of books scanned to the number of books on the cart.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dirty="0">
                <a:effectLst/>
                <a:latin typeface="Arial" panose="020B0604020202020204" pitchFamily="34" charset="0"/>
                <a:ea typeface="Calibri" panose="020F0502020204030204" pitchFamily="34" charset="0"/>
                <a:cs typeface="Times New Roman" panose="02020603050405020304" pitchFamily="18" charset="0"/>
              </a:rPr>
              <a:t>Scan the Cart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mj-lt"/>
              <a:buAutoNum type="arabicPeriod"/>
            </a:pPr>
            <a:r>
              <a:rPr lang="en-US" sz="2000" dirty="0">
                <a:effectLst/>
                <a:latin typeface="Arial" panose="020B0604020202020204" pitchFamily="34" charset="0"/>
                <a:ea typeface="Calibri" panose="020F0502020204030204" pitchFamily="34" charset="0"/>
                <a:cs typeface="Times New Roman" panose="02020603050405020304" pitchFamily="18" charset="0"/>
              </a:rPr>
              <a:t>Scan the items for deletion using the scanner in technical services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fontAlgn="base">
              <a:lnSpc>
                <a:spcPct val="107000"/>
              </a:lnSpc>
              <a:spcBef>
                <a:spcPts val="0"/>
              </a:spcBef>
              <a:buFont typeface="+mj-lt"/>
              <a:buAutoNum type="arabicPeriod"/>
            </a:pPr>
            <a:r>
              <a:rPr lang="en-US" sz="2000" dirty="0">
                <a:solidFill>
                  <a:srgbClr val="303030"/>
                </a:solidFill>
                <a:effectLst/>
                <a:latin typeface="Arial" panose="020B0604020202020204" pitchFamily="34" charset="0"/>
                <a:ea typeface="Times New Roman" panose="02020603050405020304" pitchFamily="18" charset="0"/>
                <a:cs typeface="Times New Roman" panose="02020603050405020304" pitchFamily="18" charset="0"/>
              </a:rPr>
              <a:t>Plug the scanner into computer via the USB port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mj-lt"/>
              <a:buAutoNum type="arabicPeriod"/>
            </a:pPr>
            <a:r>
              <a:rPr lang="en-US" sz="2000" dirty="0">
                <a:effectLst/>
                <a:latin typeface="Arial" panose="020B0604020202020204" pitchFamily="34" charset="0"/>
                <a:ea typeface="Calibri" panose="020F0502020204030204" pitchFamily="34" charset="0"/>
                <a:cs typeface="Times New Roman" panose="02020603050405020304" pitchFamily="18" charset="0"/>
              </a:rPr>
              <a:t>Use a desktop shortcut or File Explorer to navigate to the scanner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mj-lt"/>
              <a:buAutoNum type="arabicPeriod"/>
            </a:pPr>
            <a:r>
              <a:rPr lang="en-US" sz="2000" dirty="0">
                <a:effectLst/>
                <a:latin typeface="Arial" panose="020B0604020202020204" pitchFamily="34" charset="0"/>
                <a:ea typeface="Calibri" panose="020F0502020204030204" pitchFamily="34" charset="0"/>
                <a:cs typeface="Times New Roman" panose="02020603050405020304" pitchFamily="18" charset="0"/>
              </a:rPr>
              <a:t>Open the file Barcodes.txt in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NotePad</a:t>
            </a:r>
            <a:r>
              <a:rPr lang="en-US" sz="2000" dirty="0">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mj-lt"/>
              <a:buAutoNum type="arabicPeriod"/>
            </a:pPr>
            <a:r>
              <a:rPr lang="en-US" sz="2000" dirty="0">
                <a:effectLst/>
                <a:latin typeface="Arial" panose="020B0604020202020204" pitchFamily="34" charset="0"/>
                <a:ea typeface="Calibri" panose="020F0502020204030204" pitchFamily="34" charset="0"/>
                <a:cs typeface="Times New Roman" panose="02020603050405020304" pitchFamily="18" charset="0"/>
              </a:rPr>
              <a:t>Use the line numbers in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NotePad</a:t>
            </a:r>
            <a:r>
              <a:rPr lang="en-US" sz="2000" dirty="0">
                <a:effectLst/>
                <a:latin typeface="Arial" panose="020B0604020202020204" pitchFamily="34" charset="0"/>
                <a:ea typeface="Calibri" panose="020F0502020204030204" pitchFamily="34" charset="0"/>
                <a:cs typeface="Times New Roman" panose="02020603050405020304" pitchFamily="18" charset="0"/>
              </a:rPr>
              <a:t>++ to check to make sure that all items have been scanned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72404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EB7B0A-1040-D904-B863-D1DC106D7B85}"/>
              </a:ext>
            </a:extLst>
          </p:cNvPr>
          <p:cNvSpPr>
            <a:spLocks noGrp="1"/>
          </p:cNvSpPr>
          <p:nvPr>
            <p:ph type="title"/>
          </p:nvPr>
        </p:nvSpPr>
        <p:spPr/>
        <p:txBody>
          <a:bodyPr/>
          <a:lstStyle/>
          <a:p>
            <a:r>
              <a:rPr lang="en-US" dirty="0"/>
              <a:t>Save the Withdraws File</a:t>
            </a:r>
          </a:p>
        </p:txBody>
      </p:sp>
      <p:sp>
        <p:nvSpPr>
          <p:cNvPr id="4" name="Content Placeholder 3">
            <a:extLst>
              <a:ext uri="{FF2B5EF4-FFF2-40B4-BE49-F238E27FC236}">
                <a16:creationId xmlns:a16="http://schemas.microsoft.com/office/drawing/2014/main" id="{9EF6D43B-B496-0F86-02E8-BF7596EA70E2}"/>
              </a:ext>
            </a:extLst>
          </p:cNvPr>
          <p:cNvSpPr>
            <a:spLocks noGrp="1"/>
          </p:cNvSpPr>
          <p:nvPr>
            <p:ph idx="1"/>
          </p:nvPr>
        </p:nvSpPr>
        <p:spPr/>
        <p:txBody>
          <a:bodyPr/>
          <a:lstStyle/>
          <a:p>
            <a:pPr marL="800100" lvl="1" indent="-342900" fontAlgn="base">
              <a:lnSpc>
                <a:spcPct val="107000"/>
              </a:lnSpc>
              <a:spcBef>
                <a:spcPts val="0"/>
              </a:spcBef>
              <a:buFont typeface="+mj-lt"/>
              <a:buAutoNum type="arabicPeriod"/>
            </a:pPr>
            <a:r>
              <a:rPr lang="en-US" sz="2200" dirty="0">
                <a:solidFill>
                  <a:srgbClr val="303030"/>
                </a:solidFill>
                <a:effectLst/>
                <a:latin typeface="Arial" panose="020B0604020202020204" pitchFamily="34" charset="0"/>
                <a:ea typeface="Times New Roman" panose="02020603050405020304" pitchFamily="18" charset="0"/>
                <a:cs typeface="Times New Roman" panose="02020603050405020304" pitchFamily="18" charset="0"/>
              </a:rPr>
              <a:t>Save the file Barcodes.txt to the computer as Withdraws (1, 2, etc.) using the desktop shortcut to Withdraws</a:t>
            </a:r>
            <a:br>
              <a:rPr lang="en-US" sz="2200" dirty="0">
                <a:solidFill>
                  <a:srgbClr val="303030"/>
                </a:solidFill>
                <a:effectLst/>
                <a:latin typeface="Arial" panose="020B0604020202020204" pitchFamily="34" charset="0"/>
                <a:ea typeface="Times New Roman" panose="02020603050405020304" pitchFamily="18" charset="0"/>
                <a:cs typeface="Times New Roman" panose="02020603050405020304" pitchFamily="18" charset="0"/>
              </a:rPr>
            </a:br>
            <a:r>
              <a:rPr lang="en-US" sz="22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2" action="ppaction://hlinkfile"/>
              </a:rPr>
              <a:t>\\iwufiles\common\LIBRARY\librarycirc\Inventory\Withdraws</a:t>
            </a:r>
            <a:endParaRPr lang="en-US" sz="22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fontAlgn="base">
              <a:lnSpc>
                <a:spcPct val="107000"/>
              </a:lnSpc>
              <a:spcBef>
                <a:spcPts val="0"/>
              </a:spcBef>
              <a:buFont typeface="+mj-lt"/>
              <a:buAutoNum type="arabicPeriod"/>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mj-lt"/>
              <a:buAutoNum type="arabicPeriod"/>
            </a:pPr>
            <a:r>
              <a:rPr lang="en-US" sz="2200" dirty="0">
                <a:effectLst/>
                <a:latin typeface="Arial" panose="020B0604020202020204" pitchFamily="34" charset="0"/>
                <a:ea typeface="Calibri" panose="020F0502020204030204" pitchFamily="34" charset="0"/>
                <a:cs typeface="Times New Roman" panose="02020603050405020304" pitchFamily="18" charset="0"/>
              </a:rPr>
              <a:t>Delete the Barcodes.txt file from the scanner</a:t>
            </a:r>
          </a:p>
          <a:p>
            <a:pPr marL="800100" lvl="1" indent="-342900">
              <a:lnSpc>
                <a:spcPct val="107000"/>
              </a:lnSpc>
              <a:spcBef>
                <a:spcPts val="0"/>
              </a:spcBef>
              <a:buFont typeface="+mj-lt"/>
              <a:buAutoNum type="arabicPeriod"/>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800"/>
              </a:spcAft>
              <a:buFont typeface="+mj-lt"/>
              <a:buAutoNum type="arabicPeriod"/>
            </a:pPr>
            <a:r>
              <a:rPr lang="en-US" sz="2200" dirty="0">
                <a:effectLst/>
                <a:latin typeface="Arial" panose="020B0604020202020204" pitchFamily="34" charset="0"/>
                <a:ea typeface="Calibri" panose="020F0502020204030204" pitchFamily="34" charset="0"/>
                <a:cs typeface="Times New Roman" panose="02020603050405020304" pitchFamily="18" charset="0"/>
              </a:rPr>
              <a:t>Unplug the scanner from computer USB port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891831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EB7B0A-1040-D904-B863-D1DC106D7B85}"/>
              </a:ext>
            </a:extLst>
          </p:cNvPr>
          <p:cNvSpPr>
            <a:spLocks noGrp="1"/>
          </p:cNvSpPr>
          <p:nvPr>
            <p:ph type="title"/>
          </p:nvPr>
        </p:nvSpPr>
        <p:spPr/>
        <p:txBody>
          <a:bodyPr/>
          <a:lstStyle/>
          <a:p>
            <a:r>
              <a:rPr lang="en-US" dirty="0"/>
              <a:t>Import Withdraws File Into Sierra Create Lists</a:t>
            </a:r>
          </a:p>
        </p:txBody>
      </p:sp>
      <p:sp>
        <p:nvSpPr>
          <p:cNvPr id="4" name="Content Placeholder 3">
            <a:extLst>
              <a:ext uri="{FF2B5EF4-FFF2-40B4-BE49-F238E27FC236}">
                <a16:creationId xmlns:a16="http://schemas.microsoft.com/office/drawing/2014/main" id="{9EF6D43B-B496-0F86-02E8-BF7596EA70E2}"/>
              </a:ext>
            </a:extLst>
          </p:cNvPr>
          <p:cNvSpPr>
            <a:spLocks noGrp="1"/>
          </p:cNvSpPr>
          <p:nvPr>
            <p:ph idx="1"/>
          </p:nvPr>
        </p:nvSpPr>
        <p:spPr/>
        <p:txBody>
          <a:bodyPr/>
          <a:lstStyle/>
          <a:p>
            <a:pPr marL="800100" lvl="1" indent="-342900">
              <a:lnSpc>
                <a:spcPct val="107000"/>
              </a:lnSpc>
              <a:spcBef>
                <a:spcPts val="0"/>
              </a:spcBef>
              <a:buFont typeface="+mj-lt"/>
              <a:buAutoNum type="arabicPeriod"/>
            </a:pPr>
            <a:r>
              <a:rPr lang="en-US" sz="2400" dirty="0">
                <a:effectLst/>
                <a:latin typeface="Arial" panose="020B0604020202020204" pitchFamily="34" charset="0"/>
                <a:ea typeface="Calibri" panose="020F0502020204030204" pitchFamily="34" charset="0"/>
                <a:cs typeface="Times New Roman" panose="02020603050405020304" pitchFamily="18" charset="0"/>
              </a:rPr>
              <a:t>Open Sierra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mj-lt"/>
              <a:buAutoNum type="arabicPeriod"/>
            </a:pPr>
            <a:r>
              <a:rPr lang="en-US" sz="2400" dirty="0">
                <a:effectLst/>
                <a:latin typeface="Arial" panose="020B0604020202020204" pitchFamily="34" charset="0"/>
                <a:ea typeface="Calibri" panose="020F0502020204030204" pitchFamily="34" charset="0"/>
                <a:cs typeface="Times New Roman" panose="02020603050405020304" pitchFamily="18" charset="0"/>
              </a:rPr>
              <a:t>Select </a:t>
            </a:r>
            <a:r>
              <a:rPr lang="en-US" sz="2400" b="1" dirty="0">
                <a:effectLst/>
                <a:latin typeface="Arial" panose="020B0604020202020204" pitchFamily="34" charset="0"/>
                <a:ea typeface="Calibri" panose="020F0502020204030204" pitchFamily="34" charset="0"/>
                <a:cs typeface="Times New Roman" panose="02020603050405020304" pitchFamily="18" charset="0"/>
              </a:rPr>
              <a:t>Create Lists </a:t>
            </a:r>
            <a:r>
              <a:rPr lang="en-US" sz="2400" dirty="0">
                <a:effectLst/>
                <a:latin typeface="Arial" panose="020B0604020202020204" pitchFamily="34" charset="0"/>
                <a:ea typeface="Calibri" panose="020F0502020204030204" pitchFamily="34" charset="0"/>
                <a:cs typeface="Times New Roman" panose="02020603050405020304" pitchFamily="18" charset="0"/>
              </a:rPr>
              <a:t>from the </a:t>
            </a:r>
            <a:r>
              <a:rPr lang="en-US" sz="2400" b="1" dirty="0">
                <a:effectLst/>
                <a:latin typeface="Arial" panose="020B0604020202020204" pitchFamily="34" charset="0"/>
                <a:ea typeface="Calibri" panose="020F0502020204030204" pitchFamily="34" charset="0"/>
                <a:cs typeface="Times New Roman" panose="02020603050405020304" pitchFamily="18" charset="0"/>
              </a:rPr>
              <a:t>Function</a:t>
            </a:r>
            <a:r>
              <a:rPr lang="en-US" sz="2400" dirty="0">
                <a:effectLst/>
                <a:latin typeface="Arial" panose="020B0604020202020204" pitchFamily="34" charset="0"/>
                <a:ea typeface="Calibri" panose="020F0502020204030204" pitchFamily="34" charset="0"/>
                <a:cs typeface="Times New Roman" panose="02020603050405020304" pitchFamily="18" charset="0"/>
              </a:rPr>
              <a:t> dropdown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mj-lt"/>
              <a:buAutoNum type="arabicPeriod"/>
            </a:pPr>
            <a:r>
              <a:rPr lang="en-US" sz="2400" dirty="0">
                <a:effectLst/>
                <a:latin typeface="Arial" panose="020B0604020202020204" pitchFamily="34" charset="0"/>
                <a:ea typeface="Calibri" panose="020F0502020204030204" pitchFamily="34" charset="0"/>
                <a:cs typeface="Times New Roman" panose="02020603050405020304" pitchFamily="18" charset="0"/>
              </a:rPr>
              <a:t>Click on a Withdraws Review File – or an empty file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mj-lt"/>
              <a:buAutoNum type="arabicPeriod"/>
            </a:pPr>
            <a:r>
              <a:rPr lang="en-US" sz="2400" dirty="0">
                <a:effectLst/>
                <a:latin typeface="Arial" panose="020B0604020202020204" pitchFamily="34" charset="0"/>
                <a:ea typeface="Calibri" panose="020F0502020204030204" pitchFamily="34" charset="0"/>
                <a:cs typeface="Times New Roman" panose="02020603050405020304" pitchFamily="18" charset="0"/>
              </a:rPr>
              <a:t>Click on the Import Records button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800"/>
              </a:spcAft>
              <a:buFont typeface="+mj-lt"/>
              <a:buAutoNum type="arabicPeriod"/>
            </a:pPr>
            <a:r>
              <a:rPr lang="en-US" sz="2400" dirty="0">
                <a:effectLst/>
                <a:latin typeface="Arial" panose="020B0604020202020204" pitchFamily="34" charset="0"/>
                <a:ea typeface="Calibri" panose="020F0502020204030204" pitchFamily="34" charset="0"/>
                <a:cs typeface="Times New Roman" panose="02020603050405020304" pitchFamily="18" charset="0"/>
              </a:rPr>
              <a:t>You will get a message that says you are about to over-write a file, click Yes to continue</a:t>
            </a:r>
          </a:p>
          <a:p>
            <a:pPr marL="800100" lvl="1" indent="-342900">
              <a:lnSpc>
                <a:spcPct val="107000"/>
              </a:lnSpc>
              <a:spcBef>
                <a:spcPts val="0"/>
              </a:spcBef>
              <a:spcAft>
                <a:spcPts val="800"/>
              </a:spcAft>
              <a:buFont typeface="+mj-lt"/>
              <a:buAutoNum type="arabicPeriod"/>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2" name="Picture 1" descr="Graphical user interface, application&#10;&#10;Description automatically generated">
            <a:extLst>
              <a:ext uri="{FF2B5EF4-FFF2-40B4-BE49-F238E27FC236}">
                <a16:creationId xmlns:a16="http://schemas.microsoft.com/office/drawing/2014/main" id="{D8751076-A21F-BA37-4784-8C54F72E95D6}"/>
              </a:ext>
            </a:extLst>
          </p:cNvPr>
          <p:cNvPicPr>
            <a:picLocks noChangeAspect="1"/>
          </p:cNvPicPr>
          <p:nvPr/>
        </p:nvPicPr>
        <p:blipFill>
          <a:blip r:embed="rId2"/>
          <a:stretch>
            <a:fillRect/>
          </a:stretch>
        </p:blipFill>
        <p:spPr>
          <a:xfrm>
            <a:off x="1510184" y="4149969"/>
            <a:ext cx="6114894" cy="1918398"/>
          </a:xfrm>
          <a:prstGeom prst="rect">
            <a:avLst/>
          </a:prstGeom>
        </p:spPr>
      </p:pic>
    </p:spTree>
    <p:extLst>
      <p:ext uri="{BB962C8B-B14F-4D97-AF65-F5344CB8AC3E}">
        <p14:creationId xmlns:p14="http://schemas.microsoft.com/office/powerpoint/2010/main" val="381246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53E5A-299C-9CA6-2BA6-770F4E9EAF3B}"/>
              </a:ext>
            </a:extLst>
          </p:cNvPr>
          <p:cNvSpPr>
            <a:spLocks noGrp="1"/>
          </p:cNvSpPr>
          <p:nvPr>
            <p:ph type="title"/>
          </p:nvPr>
        </p:nvSpPr>
        <p:spPr/>
        <p:txBody>
          <a:bodyPr/>
          <a:lstStyle/>
          <a:p>
            <a:r>
              <a:rPr lang="en-US"/>
              <a:t>Import Withdraws File into Sierra Create Lists</a:t>
            </a:r>
            <a:endParaRPr lang="en-US" dirty="0"/>
          </a:p>
        </p:txBody>
      </p:sp>
      <p:pic>
        <p:nvPicPr>
          <p:cNvPr id="4" name="Content Placeholder 3" descr="Graphical user interface, text, application, email&#10;&#10;Description automatically generated">
            <a:extLst>
              <a:ext uri="{FF2B5EF4-FFF2-40B4-BE49-F238E27FC236}">
                <a16:creationId xmlns:a16="http://schemas.microsoft.com/office/drawing/2014/main" id="{849516C1-CFDE-31B2-45E7-A392908B221D}"/>
              </a:ext>
            </a:extLst>
          </p:cNvPr>
          <p:cNvPicPr>
            <a:picLocks noGrp="1" noChangeAspect="1"/>
          </p:cNvPicPr>
          <p:nvPr>
            <p:ph idx="1"/>
          </p:nvPr>
        </p:nvPicPr>
        <p:blipFill>
          <a:blip r:embed="rId2"/>
          <a:stretch>
            <a:fillRect/>
          </a:stretch>
        </p:blipFill>
        <p:spPr>
          <a:xfrm>
            <a:off x="550346" y="2163621"/>
            <a:ext cx="5496692" cy="2667372"/>
          </a:xfrm>
          <a:prstGeom prst="rect">
            <a:avLst/>
          </a:prstGeom>
        </p:spPr>
      </p:pic>
      <p:sp>
        <p:nvSpPr>
          <p:cNvPr id="6" name="TextBox 5">
            <a:extLst>
              <a:ext uri="{FF2B5EF4-FFF2-40B4-BE49-F238E27FC236}">
                <a16:creationId xmlns:a16="http://schemas.microsoft.com/office/drawing/2014/main" id="{00D4423E-A2F1-CA2A-273B-411C6CDAB1A8}"/>
              </a:ext>
            </a:extLst>
          </p:cNvPr>
          <p:cNvSpPr txBox="1"/>
          <p:nvPr/>
        </p:nvSpPr>
        <p:spPr>
          <a:xfrm>
            <a:off x="6274062" y="2163621"/>
            <a:ext cx="5367592" cy="1559209"/>
          </a:xfrm>
          <a:prstGeom prst="rect">
            <a:avLst/>
          </a:prstGeom>
          <a:noFill/>
        </p:spPr>
        <p:txBody>
          <a:bodyPr wrap="square">
            <a:spAutoFit/>
          </a:bodyPr>
          <a:lstStyle/>
          <a:p>
            <a:pPr marL="342900" marR="0" lvl="0" indent="-342900">
              <a:lnSpc>
                <a:spcPct val="107000"/>
              </a:lnSpc>
              <a:spcBef>
                <a:spcPts val="0"/>
              </a:spcBef>
              <a:spcAft>
                <a:spcPts val="0"/>
              </a:spcAft>
              <a:buFont typeface="+mj-lt"/>
              <a:buAutoNum type="arabicPeriod" startAt="6"/>
            </a:pPr>
            <a:r>
              <a:rPr lang="en-US" sz="1800" dirty="0">
                <a:effectLst/>
                <a:latin typeface="Arial" panose="020B0604020202020204" pitchFamily="34" charset="0"/>
                <a:ea typeface="Calibri" panose="020F0502020204030204" pitchFamily="34" charset="0"/>
                <a:cs typeface="Times New Roman" panose="02020603050405020304" pitchFamily="18" charset="0"/>
              </a:rPr>
              <a:t>In the Review file name enter </a:t>
            </a:r>
            <a:r>
              <a:rPr lang="en-US" dirty="0">
                <a:latin typeface="Arial" panose="020B0604020202020204" pitchFamily="34" charset="0"/>
                <a:ea typeface="Calibri" panose="020F0502020204030204" pitchFamily="34" charset="0"/>
                <a:cs typeface="Times New Roman" panose="02020603050405020304" pitchFamily="18" charset="0"/>
              </a:rPr>
              <a:t>name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6"/>
            </a:pPr>
            <a:r>
              <a:rPr lang="en-US" sz="1800" dirty="0">
                <a:effectLst/>
                <a:latin typeface="Arial" panose="020B0604020202020204" pitchFamily="34" charset="0"/>
                <a:ea typeface="Calibri" panose="020F0502020204030204" pitchFamily="34" charset="0"/>
                <a:cs typeface="Times New Roman" panose="02020603050405020304" pitchFamily="18" charset="0"/>
              </a:rPr>
              <a:t>The radio box for Barcode should be selected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6"/>
            </a:pPr>
            <a:r>
              <a:rPr lang="en-US" sz="1800" dirty="0">
                <a:effectLst/>
                <a:latin typeface="Arial" panose="020B0604020202020204" pitchFamily="34" charset="0"/>
                <a:ea typeface="Calibri" panose="020F0502020204030204" pitchFamily="34" charset="0"/>
                <a:cs typeface="Times New Roman" panose="02020603050405020304" pitchFamily="18" charset="0"/>
              </a:rPr>
              <a:t>Store Record Type should be ITEM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startAt="6"/>
            </a:pPr>
            <a:r>
              <a:rPr lang="en-US" sz="1800" dirty="0">
                <a:effectLst/>
                <a:latin typeface="Arial" panose="020B0604020202020204" pitchFamily="34" charset="0"/>
                <a:ea typeface="Calibri" panose="020F0502020204030204" pitchFamily="34" charset="0"/>
                <a:cs typeface="Times New Roman" panose="02020603050405020304" pitchFamily="18" charset="0"/>
              </a:rPr>
              <a:t>Click on the Choose File button and select Withdraw1,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etc</a:t>
            </a:r>
            <a:r>
              <a:rPr lang="en-US" sz="1800" dirty="0">
                <a:effectLst/>
                <a:latin typeface="Arial" panose="020B0604020202020204" pitchFamily="34" charset="0"/>
                <a:ea typeface="Calibri" panose="020F0502020204030204" pitchFamily="34" charset="0"/>
                <a:cs typeface="Times New Roman" panose="02020603050405020304" pitchFamily="18" charset="0"/>
              </a:rPr>
              <a:t>… file to upload it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0389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F6E79-D3EC-96AE-6A94-EAC5ACC5778F}"/>
              </a:ext>
            </a:extLst>
          </p:cNvPr>
          <p:cNvSpPr>
            <a:spLocks noGrp="1"/>
          </p:cNvSpPr>
          <p:nvPr>
            <p:ph type="title"/>
          </p:nvPr>
        </p:nvSpPr>
        <p:spPr/>
        <p:txBody>
          <a:bodyPr>
            <a:normAutofit fontScale="90000"/>
          </a:bodyPr>
          <a:lstStyle/>
          <a:p>
            <a:r>
              <a:rPr lang="en-US" dirty="0"/>
              <a:t>Create </a:t>
            </a:r>
            <a:r>
              <a:rPr lang="en-US" dirty="0" err="1"/>
              <a:t>WithdrawsExport</a:t>
            </a:r>
            <a:r>
              <a:rPr lang="en-US" dirty="0"/>
              <a:t> Report – Get the Bib Record Numbers</a:t>
            </a:r>
          </a:p>
        </p:txBody>
      </p:sp>
      <p:sp>
        <p:nvSpPr>
          <p:cNvPr id="10" name="Content Placeholder 9">
            <a:extLst>
              <a:ext uri="{FF2B5EF4-FFF2-40B4-BE49-F238E27FC236}">
                <a16:creationId xmlns:a16="http://schemas.microsoft.com/office/drawing/2014/main" id="{7E977834-F440-7DB2-0F84-5DA3D74BF0B0}"/>
              </a:ext>
            </a:extLst>
          </p:cNvPr>
          <p:cNvSpPr>
            <a:spLocks noGrp="1"/>
          </p:cNvSpPr>
          <p:nvPr>
            <p:ph sz="quarter" idx="27"/>
          </p:nvPr>
        </p:nvSpPr>
        <p:spPr>
          <a:xfrm>
            <a:off x="7124281" y="1754784"/>
            <a:ext cx="3910629" cy="3879580"/>
          </a:xfrm>
        </p:spPr>
        <p:txBody>
          <a:bodyPr>
            <a:normAutofit fontScale="92500"/>
          </a:bodyPr>
          <a:lstStyle/>
          <a:p>
            <a:pPr marL="342900" marR="0" lvl="0" indent="-342900">
              <a:lnSpc>
                <a:spcPct val="107000"/>
              </a:lnSpc>
              <a:spcBef>
                <a:spcPts val="0"/>
              </a:spcBef>
              <a:spcAft>
                <a:spcPts val="0"/>
              </a:spcAft>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In Create Lists click on Withdraws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Click on the Export Records button</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800" dirty="0">
                <a:effectLst/>
                <a:latin typeface="Arial" panose="020B0604020202020204" pitchFamily="34" charset="0"/>
                <a:ea typeface="Calibri" panose="020F0502020204030204" pitchFamily="34" charset="0"/>
              </a:rPr>
              <a:t>When the dialog box comes up, click on the Apply Saved Export button</a:t>
            </a:r>
          </a:p>
          <a:p>
            <a:pPr marL="342900" marR="0" lvl="0" indent="-342900">
              <a:lnSpc>
                <a:spcPct val="107000"/>
              </a:lnSpc>
              <a:spcBef>
                <a:spcPts val="0"/>
              </a:spcBef>
              <a:spcAft>
                <a:spcPts val="0"/>
              </a:spcAft>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Go to Saved Exports – Select Weeding under Export Name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Click the Browse button and go to the Withdraws folder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Type in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WithdrawsExport</a:t>
            </a:r>
            <a:r>
              <a:rPr lang="en-US" sz="1800" dirty="0">
                <a:effectLst/>
                <a:latin typeface="Arial" panose="020B0604020202020204" pitchFamily="34" charset="0"/>
                <a:ea typeface="Calibri" panose="020F0502020204030204" pitchFamily="34" charset="0"/>
                <a:cs typeface="Times New Roman" panose="02020603050405020304" pitchFamily="18" charset="0"/>
              </a:rPr>
              <a:t> 1, 2, etc. txt – always match the number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Click OK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12" name="Picture 11">
            <a:extLst>
              <a:ext uri="{FF2B5EF4-FFF2-40B4-BE49-F238E27FC236}">
                <a16:creationId xmlns:a16="http://schemas.microsoft.com/office/drawing/2014/main" id="{78FB794E-461B-DDB7-91F0-426D994C31B2}"/>
              </a:ext>
            </a:extLst>
          </p:cNvPr>
          <p:cNvPicPr>
            <a:picLocks noChangeAspect="1"/>
          </p:cNvPicPr>
          <p:nvPr/>
        </p:nvPicPr>
        <p:blipFill>
          <a:blip r:embed="rId2"/>
          <a:stretch>
            <a:fillRect/>
          </a:stretch>
        </p:blipFill>
        <p:spPr>
          <a:xfrm>
            <a:off x="519312" y="1736860"/>
            <a:ext cx="6477000" cy="4762500"/>
          </a:xfrm>
          <a:prstGeom prst="rect">
            <a:avLst/>
          </a:prstGeom>
        </p:spPr>
      </p:pic>
    </p:spTree>
    <p:extLst>
      <p:ext uri="{BB962C8B-B14F-4D97-AF65-F5344CB8AC3E}">
        <p14:creationId xmlns:p14="http://schemas.microsoft.com/office/powerpoint/2010/main" val="2853911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7695F05-24F9-E740-9E1B-D63ADCC926CC}"/>
              </a:ext>
            </a:extLst>
          </p:cNvPr>
          <p:cNvSpPr>
            <a:spLocks noGrp="1"/>
          </p:cNvSpPr>
          <p:nvPr>
            <p:ph idx="1"/>
          </p:nvPr>
        </p:nvSpPr>
        <p:spPr/>
        <p:txBody>
          <a:bodyPr>
            <a:normAutofit/>
          </a:bodyPr>
          <a:lstStyle/>
          <a:p>
            <a:r>
              <a:rPr lang="en-US" sz="2400" dirty="0"/>
              <a:t>After the section selected for weeding has been inventoried, we begin pulling books and placing them in carts</a:t>
            </a:r>
          </a:p>
          <a:p>
            <a:pPr marL="0" indent="0">
              <a:buNone/>
            </a:pPr>
            <a:endParaRPr lang="en-US" sz="2400" dirty="0"/>
          </a:p>
          <a:p>
            <a:r>
              <a:rPr lang="en-US" sz="2400" dirty="0"/>
              <a:t>In the past a technical service staff member, checked the number of checkouts, internal use and the last checkout date for each book, write it on a paper so that the librarians could evaluate the book.</a:t>
            </a:r>
          </a:p>
          <a:p>
            <a:endParaRPr lang="en-US" sz="2400" dirty="0"/>
          </a:p>
          <a:p>
            <a:r>
              <a:rPr lang="en-US" sz="2400" dirty="0"/>
              <a:t>After the cart was ready it was taken to the reference desk area.  All of the librarians would go through the books checking the paper and moving which books were to be kept to one side of the cart.</a:t>
            </a:r>
          </a:p>
        </p:txBody>
      </p:sp>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Prior to the Upload Create List Feature	</a:t>
            </a:r>
          </a:p>
        </p:txBody>
      </p:sp>
    </p:spTree>
    <p:extLst>
      <p:ext uri="{BB962C8B-B14F-4D97-AF65-F5344CB8AC3E}">
        <p14:creationId xmlns:p14="http://schemas.microsoft.com/office/powerpoint/2010/main" val="179265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09FBE-BF25-8E21-4050-167611AA6640}"/>
              </a:ext>
            </a:extLst>
          </p:cNvPr>
          <p:cNvSpPr>
            <a:spLocks noGrp="1"/>
          </p:cNvSpPr>
          <p:nvPr>
            <p:ph type="title"/>
          </p:nvPr>
        </p:nvSpPr>
        <p:spPr/>
        <p:txBody>
          <a:bodyPr/>
          <a:lstStyle/>
          <a:p>
            <a:r>
              <a:rPr lang="en-US" dirty="0"/>
              <a:t>Create An </a:t>
            </a:r>
            <a:r>
              <a:rPr lang="en-US" dirty="0" err="1"/>
              <a:t>OCLCDeletes</a:t>
            </a:r>
            <a:r>
              <a:rPr lang="en-US" dirty="0"/>
              <a:t> File – Get the OCLC Numbers</a:t>
            </a:r>
          </a:p>
        </p:txBody>
      </p:sp>
      <p:sp>
        <p:nvSpPr>
          <p:cNvPr id="7" name="Content Placeholder 6">
            <a:extLst>
              <a:ext uri="{FF2B5EF4-FFF2-40B4-BE49-F238E27FC236}">
                <a16:creationId xmlns:a16="http://schemas.microsoft.com/office/drawing/2014/main" id="{E7671713-F2BA-AE1E-8B22-1FDAFD54409D}"/>
              </a:ext>
            </a:extLst>
          </p:cNvPr>
          <p:cNvSpPr>
            <a:spLocks noGrp="1"/>
          </p:cNvSpPr>
          <p:nvPr>
            <p:ph sz="quarter" idx="27"/>
          </p:nvPr>
        </p:nvSpPr>
        <p:spPr>
          <a:xfrm>
            <a:off x="7036078" y="1937159"/>
            <a:ext cx="3755851" cy="4204217"/>
          </a:xfrm>
        </p:spPr>
        <p:txBody>
          <a:bodyPr>
            <a:normAutofit fontScale="92500" lnSpcReduction="10000"/>
          </a:bodyPr>
          <a:lstStyle/>
          <a:p>
            <a:pPr marL="342900" marR="0" lvl="0" indent="-342900">
              <a:lnSpc>
                <a:spcPct val="107000"/>
              </a:lnSpc>
              <a:spcBef>
                <a:spcPts val="0"/>
              </a:spcBef>
              <a:spcAft>
                <a:spcPts val="0"/>
              </a:spcAft>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In Create Lists click on Withdraws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Click on the Export Records button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Arial" panose="020B0604020202020204" pitchFamily="34" charset="0"/>
                <a:ea typeface="Calibri" panose="020F0502020204030204" pitchFamily="34" charset="0"/>
              </a:rPr>
              <a:t>When the dialog box comes up, click on the Apply Saved Export button</a:t>
            </a:r>
            <a:br>
              <a:rPr lang="en-US" sz="1800" dirty="0">
                <a:effectLst/>
                <a:latin typeface="Arial" panose="020B0604020202020204" pitchFamily="34" charset="0"/>
                <a:ea typeface="Calibri" panose="020F0502020204030204" pitchFamily="34" charset="0"/>
              </a:rPr>
            </a:br>
            <a:r>
              <a:rPr lang="en-US" sz="1800" dirty="0">
                <a:effectLst/>
                <a:latin typeface="Arial" panose="020B0604020202020204" pitchFamily="34" charset="0"/>
                <a:ea typeface="Calibri" panose="020F0502020204030204" pitchFamily="34" charset="0"/>
                <a:cs typeface="Times New Roman" panose="02020603050405020304" pitchFamily="18" charset="0"/>
              </a:rPr>
              <a:t>Go to Saved Exports—Select OCLC Deletes under Export Name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Click on the Browse button and go to the Withdraws folder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Overwrite the file OCLCDeletes.txt</a:t>
            </a:r>
            <a:br>
              <a:rPr lang="en-US" sz="1800" dirty="0">
                <a:effectLst/>
                <a:latin typeface="Arial" panose="020B0604020202020204" pitchFamily="34" charset="0"/>
                <a:ea typeface="Calibri" panose="020F0502020204030204" pitchFamily="34" charset="0"/>
              </a:rPr>
            </a:br>
            <a:endParaRPr lang="en-US" dirty="0"/>
          </a:p>
        </p:txBody>
      </p:sp>
      <p:graphicFrame>
        <p:nvGraphicFramePr>
          <p:cNvPr id="10" name="Object 9">
            <a:extLst>
              <a:ext uri="{FF2B5EF4-FFF2-40B4-BE49-F238E27FC236}">
                <a16:creationId xmlns:a16="http://schemas.microsoft.com/office/drawing/2014/main" id="{28959AA6-F464-87E2-8CE5-3EF851505FB3}"/>
              </a:ext>
            </a:extLst>
          </p:cNvPr>
          <p:cNvGraphicFramePr>
            <a:graphicFrameLocks noChangeAspect="1"/>
          </p:cNvGraphicFramePr>
          <p:nvPr>
            <p:extLst>
              <p:ext uri="{D42A27DB-BD31-4B8C-83A1-F6EECF244321}">
                <p14:modId xmlns:p14="http://schemas.microsoft.com/office/powerpoint/2010/main" val="600089958"/>
              </p:ext>
            </p:extLst>
          </p:nvPr>
        </p:nvGraphicFramePr>
        <p:xfrm>
          <a:off x="275074" y="1649064"/>
          <a:ext cx="6477000" cy="4762500"/>
        </p:xfrm>
        <a:graphic>
          <a:graphicData uri="http://schemas.openxmlformats.org/presentationml/2006/ole">
            <mc:AlternateContent xmlns:mc="http://schemas.openxmlformats.org/markup-compatibility/2006">
              <mc:Choice xmlns:v="urn:schemas-microsoft-com:vml" Requires="v">
                <p:oleObj name="PHOTO-PAINT" r:id="rId2" imgW="6476760" imgH="4762440" progId="CorelPHOTOPAINT.Image.24">
                  <p:embed/>
                </p:oleObj>
              </mc:Choice>
              <mc:Fallback>
                <p:oleObj name="PHOTO-PAINT" r:id="rId2" imgW="6476760" imgH="4762440" progId="CorelPHOTOPAINT.Image.24">
                  <p:embed/>
                  <p:pic>
                    <p:nvPicPr>
                      <p:cNvPr id="10" name="Object 9">
                        <a:extLst>
                          <a:ext uri="{FF2B5EF4-FFF2-40B4-BE49-F238E27FC236}">
                            <a16:creationId xmlns:a16="http://schemas.microsoft.com/office/drawing/2014/main" id="{28959AA6-F464-87E2-8CE5-3EF851505FB3}"/>
                          </a:ext>
                        </a:extLst>
                      </p:cNvPr>
                      <p:cNvPicPr/>
                      <p:nvPr/>
                    </p:nvPicPr>
                    <p:blipFill>
                      <a:blip r:embed="rId3"/>
                      <a:stretch>
                        <a:fillRect/>
                      </a:stretch>
                    </p:blipFill>
                    <p:spPr>
                      <a:xfrm>
                        <a:off x="275074" y="1649064"/>
                        <a:ext cx="6477000" cy="4762500"/>
                      </a:xfrm>
                      <a:prstGeom prst="rect">
                        <a:avLst/>
                      </a:prstGeom>
                    </p:spPr>
                  </p:pic>
                </p:oleObj>
              </mc:Fallback>
            </mc:AlternateContent>
          </a:graphicData>
        </a:graphic>
      </p:graphicFrame>
    </p:spTree>
    <p:extLst>
      <p:ext uri="{BB962C8B-B14F-4D97-AF65-F5344CB8AC3E}">
        <p14:creationId xmlns:p14="http://schemas.microsoft.com/office/powerpoint/2010/main" val="314254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5E05AE-366D-92C3-7586-B65827C055F6}"/>
              </a:ext>
            </a:extLst>
          </p:cNvPr>
          <p:cNvSpPr>
            <a:spLocks noGrp="1"/>
          </p:cNvSpPr>
          <p:nvPr>
            <p:ph type="title"/>
          </p:nvPr>
        </p:nvSpPr>
        <p:spPr>
          <a:xfrm>
            <a:off x="473930" y="127314"/>
            <a:ext cx="11083555" cy="736060"/>
          </a:xfrm>
        </p:spPr>
        <p:txBody>
          <a:bodyPr/>
          <a:lstStyle/>
          <a:p>
            <a:r>
              <a:rPr lang="en-US" dirty="0"/>
              <a:t>Network Directory with the Exported Files</a:t>
            </a:r>
          </a:p>
        </p:txBody>
      </p:sp>
      <p:pic>
        <p:nvPicPr>
          <p:cNvPr id="8" name="Content Placeholder 7" descr="Graphical user interface, text&#10;&#10;Description automatically generated">
            <a:extLst>
              <a:ext uri="{FF2B5EF4-FFF2-40B4-BE49-F238E27FC236}">
                <a16:creationId xmlns:a16="http://schemas.microsoft.com/office/drawing/2014/main" id="{8ECADEC0-187B-AE22-010A-C70187A21C7A}"/>
              </a:ext>
            </a:extLst>
          </p:cNvPr>
          <p:cNvPicPr>
            <a:picLocks noGrp="1" noChangeAspect="1"/>
          </p:cNvPicPr>
          <p:nvPr>
            <p:ph idx="1"/>
          </p:nvPr>
        </p:nvPicPr>
        <p:blipFill rotWithShape="1">
          <a:blip r:embed="rId2"/>
          <a:srcRect l="2185" t="2321" b="6962"/>
          <a:stretch/>
        </p:blipFill>
        <p:spPr bwMode="auto">
          <a:xfrm>
            <a:off x="2301073" y="1282931"/>
            <a:ext cx="6398359" cy="47273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323999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985F7-91CB-2C35-1C7B-A582FBA91365}"/>
              </a:ext>
            </a:extLst>
          </p:cNvPr>
          <p:cNvSpPr>
            <a:spLocks noGrp="1"/>
          </p:cNvSpPr>
          <p:nvPr>
            <p:ph type="title"/>
          </p:nvPr>
        </p:nvSpPr>
        <p:spPr/>
        <p:txBody>
          <a:bodyPr/>
          <a:lstStyle/>
          <a:p>
            <a:r>
              <a:rPr lang="en-US" dirty="0"/>
              <a:t>Create </a:t>
            </a:r>
            <a:r>
              <a:rPr lang="en-US" dirty="0" err="1"/>
              <a:t>EDSDeletes</a:t>
            </a:r>
            <a:r>
              <a:rPr lang="en-US" dirty="0"/>
              <a:t> File</a:t>
            </a:r>
          </a:p>
        </p:txBody>
      </p:sp>
      <p:sp>
        <p:nvSpPr>
          <p:cNvPr id="4" name="Text Placeholder 3">
            <a:extLst>
              <a:ext uri="{FF2B5EF4-FFF2-40B4-BE49-F238E27FC236}">
                <a16:creationId xmlns:a16="http://schemas.microsoft.com/office/drawing/2014/main" id="{24F57DC0-A878-FE51-472C-EC7DE5497407}"/>
              </a:ext>
            </a:extLst>
          </p:cNvPr>
          <p:cNvSpPr>
            <a:spLocks noGrp="1"/>
          </p:cNvSpPr>
          <p:nvPr>
            <p:ph type="body" sz="quarter" idx="25"/>
          </p:nvPr>
        </p:nvSpPr>
        <p:spPr/>
        <p:txBody>
          <a:bodyPr/>
          <a:lstStyle/>
          <a:p>
            <a:r>
              <a:rPr lang="en-US" dirty="0"/>
              <a:t>File with Bib Record Numbers for Removing Records From EDS</a:t>
            </a:r>
          </a:p>
        </p:txBody>
      </p:sp>
      <p:pic>
        <p:nvPicPr>
          <p:cNvPr id="8" name="Content Placeholder 7">
            <a:extLst>
              <a:ext uri="{FF2B5EF4-FFF2-40B4-BE49-F238E27FC236}">
                <a16:creationId xmlns:a16="http://schemas.microsoft.com/office/drawing/2014/main" id="{AD3BCBE5-728A-259A-D6C0-C43A121AF929}"/>
              </a:ext>
            </a:extLst>
          </p:cNvPr>
          <p:cNvPicPr>
            <a:picLocks noGrp="1" noChangeAspect="1"/>
          </p:cNvPicPr>
          <p:nvPr>
            <p:ph sz="quarter" idx="26"/>
          </p:nvPr>
        </p:nvPicPr>
        <p:blipFill>
          <a:blip r:embed="rId2"/>
          <a:stretch>
            <a:fillRect/>
          </a:stretch>
        </p:blipFill>
        <p:spPr>
          <a:xfrm>
            <a:off x="819404" y="2057470"/>
            <a:ext cx="5276596" cy="3879850"/>
          </a:xfrm>
        </p:spPr>
      </p:pic>
      <p:sp>
        <p:nvSpPr>
          <p:cNvPr id="6" name="Content Placeholder 5">
            <a:extLst>
              <a:ext uri="{FF2B5EF4-FFF2-40B4-BE49-F238E27FC236}">
                <a16:creationId xmlns:a16="http://schemas.microsoft.com/office/drawing/2014/main" id="{28526AB5-30C5-7E79-8C9F-DF623C56CF7D}"/>
              </a:ext>
            </a:extLst>
          </p:cNvPr>
          <p:cNvSpPr>
            <a:spLocks noGrp="1"/>
          </p:cNvSpPr>
          <p:nvPr>
            <p:ph sz="quarter" idx="27"/>
          </p:nvPr>
        </p:nvSpPr>
        <p:spPr/>
        <p:txBody>
          <a:bodyPr>
            <a:normAutofit fontScale="92500" lnSpcReduction="10000"/>
          </a:bodyPr>
          <a:lstStyle/>
          <a:p>
            <a:pPr marL="342900" marR="0" lvl="0" indent="-342900">
              <a:lnSpc>
                <a:spcPct val="107000"/>
              </a:lnSpc>
              <a:spcBef>
                <a:spcPts val="0"/>
              </a:spcBef>
              <a:spcAft>
                <a:spcPts val="0"/>
              </a:spcAft>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In Create Lists click on Withdraws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Click on the Export Records button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Arial" panose="020B0604020202020204" pitchFamily="34" charset="0"/>
                <a:ea typeface="Calibri" panose="020F0502020204030204" pitchFamily="34" charset="0"/>
              </a:rPr>
              <a:t>When the dialog box comes up, click on the Apply Saved Export button</a:t>
            </a:r>
            <a:br>
              <a:rPr lang="en-US" sz="1800" dirty="0">
                <a:effectLst/>
                <a:latin typeface="Arial" panose="020B0604020202020204" pitchFamily="34" charset="0"/>
                <a:ea typeface="Calibri" panose="020F0502020204030204" pitchFamily="34" charset="0"/>
              </a:rPr>
            </a:br>
            <a:r>
              <a:rPr lang="en-US" sz="1800" dirty="0">
                <a:effectLst/>
                <a:latin typeface="Arial" panose="020B0604020202020204" pitchFamily="34" charset="0"/>
                <a:ea typeface="Calibri" panose="020F0502020204030204" pitchFamily="34" charset="0"/>
                <a:cs typeface="Times New Roman" panose="02020603050405020304" pitchFamily="18" charset="0"/>
              </a:rPr>
              <a:t>Go to Saved Exports—Select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EDSDeletes</a:t>
            </a:r>
            <a:r>
              <a:rPr lang="en-US" sz="1800">
                <a:effectLst/>
                <a:latin typeface="Arial" panose="020B0604020202020204" pitchFamily="34" charset="0"/>
                <a:ea typeface="Calibri" panose="020F0502020204030204" pitchFamily="34" charset="0"/>
                <a:cs typeface="Times New Roman" panose="02020603050405020304" pitchFamily="18" charset="0"/>
              </a:rPr>
              <a:t> under </a:t>
            </a:r>
            <a:r>
              <a:rPr lang="en-US" sz="1800" dirty="0">
                <a:effectLst/>
                <a:latin typeface="Arial" panose="020B0604020202020204" pitchFamily="34" charset="0"/>
                <a:ea typeface="Calibri" panose="020F0502020204030204" pitchFamily="34" charset="0"/>
                <a:cs typeface="Times New Roman" panose="02020603050405020304" pitchFamily="18" charset="0"/>
              </a:rPr>
              <a:t>Export Name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Click on the Browse button and go to the Withdraws folder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Overwrite the file EDSDeletes.txt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75831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8158FB-C2A8-FC34-67CB-E2352CD6E96F}"/>
              </a:ext>
            </a:extLst>
          </p:cNvPr>
          <p:cNvSpPr>
            <a:spLocks noGrp="1"/>
          </p:cNvSpPr>
          <p:nvPr>
            <p:ph type="title"/>
          </p:nvPr>
        </p:nvSpPr>
        <p:spPr/>
        <p:txBody>
          <a:bodyPr/>
          <a:lstStyle/>
          <a:p>
            <a:r>
              <a:rPr lang="en-US" dirty="0" err="1"/>
              <a:t>EDSDeletes</a:t>
            </a:r>
            <a:endParaRPr lang="en-US" dirty="0"/>
          </a:p>
        </p:txBody>
      </p:sp>
      <p:sp>
        <p:nvSpPr>
          <p:cNvPr id="7" name="Content Placeholder 6">
            <a:extLst>
              <a:ext uri="{FF2B5EF4-FFF2-40B4-BE49-F238E27FC236}">
                <a16:creationId xmlns:a16="http://schemas.microsoft.com/office/drawing/2014/main" id="{60DCFDDF-38C4-611C-01FD-A1F8DAA9812F}"/>
              </a:ext>
            </a:extLst>
          </p:cNvPr>
          <p:cNvSpPr>
            <a:spLocks noGrp="1"/>
          </p:cNvSpPr>
          <p:nvPr>
            <p:ph idx="1"/>
          </p:nvPr>
        </p:nvSpPr>
        <p:spPr/>
        <p:txBody>
          <a:bodyPr/>
          <a:lstStyle/>
          <a:p>
            <a:r>
              <a:rPr lang="en-US" sz="4400" dirty="0"/>
              <a:t>The export file has all the bib record numbers of the items on the cart.</a:t>
            </a:r>
            <a:br>
              <a:rPr lang="en-US" sz="4400" dirty="0"/>
            </a:br>
            <a:endParaRPr lang="en-US" sz="4400" dirty="0"/>
          </a:p>
          <a:p>
            <a:r>
              <a:rPr lang="en-US" sz="4400" dirty="0"/>
              <a:t>Now the file can be imported back into Sierra</a:t>
            </a:r>
          </a:p>
          <a:p>
            <a:endParaRPr lang="en-US" dirty="0"/>
          </a:p>
        </p:txBody>
      </p:sp>
    </p:spTree>
    <p:extLst>
      <p:ext uri="{BB962C8B-B14F-4D97-AF65-F5344CB8AC3E}">
        <p14:creationId xmlns:p14="http://schemas.microsoft.com/office/powerpoint/2010/main" val="1524242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30825B-DE46-D393-DAF2-3A5FCAC07B72}"/>
              </a:ext>
            </a:extLst>
          </p:cNvPr>
          <p:cNvSpPr>
            <a:spLocks noGrp="1"/>
          </p:cNvSpPr>
          <p:nvPr>
            <p:ph type="title"/>
          </p:nvPr>
        </p:nvSpPr>
        <p:spPr/>
        <p:txBody>
          <a:bodyPr/>
          <a:lstStyle/>
          <a:p>
            <a:r>
              <a:rPr lang="en-US" dirty="0"/>
              <a:t>Import </a:t>
            </a:r>
            <a:r>
              <a:rPr lang="en-US" dirty="0" err="1"/>
              <a:t>EDSDeletes</a:t>
            </a:r>
            <a:r>
              <a:rPr lang="en-US" dirty="0"/>
              <a:t> File in Sierra Create Lists</a:t>
            </a:r>
          </a:p>
        </p:txBody>
      </p:sp>
      <p:sp>
        <p:nvSpPr>
          <p:cNvPr id="7" name="Content Placeholder 6">
            <a:extLst>
              <a:ext uri="{FF2B5EF4-FFF2-40B4-BE49-F238E27FC236}">
                <a16:creationId xmlns:a16="http://schemas.microsoft.com/office/drawing/2014/main" id="{BEFB19BD-9C12-698F-1045-9D34FEE83E74}"/>
              </a:ext>
            </a:extLst>
          </p:cNvPr>
          <p:cNvSpPr>
            <a:spLocks noGrp="1"/>
          </p:cNvSpPr>
          <p:nvPr>
            <p:ph idx="1"/>
          </p:nvPr>
        </p:nvSpPr>
        <p:spPr/>
        <p:txBody>
          <a:bodyPr>
            <a:normAutofit fontScale="92500" lnSpcReduction="10000"/>
          </a:bodyPr>
          <a:lstStyle/>
          <a:p>
            <a:pPr marL="342900" marR="0" lvl="0" indent="-342900">
              <a:lnSpc>
                <a:spcPct val="107000"/>
              </a:lnSpc>
              <a:spcBef>
                <a:spcPts val="0"/>
              </a:spcBef>
              <a:spcAft>
                <a:spcPts val="0"/>
              </a:spcAft>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Open Sierra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Select </a:t>
            </a:r>
            <a:r>
              <a:rPr lang="en-US" sz="1800" b="1" dirty="0">
                <a:effectLst/>
                <a:latin typeface="Arial" panose="020B0604020202020204" pitchFamily="34" charset="0"/>
                <a:ea typeface="Calibri" panose="020F0502020204030204" pitchFamily="34" charset="0"/>
                <a:cs typeface="Times New Roman" panose="02020603050405020304" pitchFamily="18" charset="0"/>
              </a:rPr>
              <a:t>Create Lists </a:t>
            </a:r>
            <a:r>
              <a:rPr lang="en-US" sz="1800" dirty="0">
                <a:effectLst/>
                <a:latin typeface="Arial" panose="020B0604020202020204" pitchFamily="34" charset="0"/>
                <a:ea typeface="Calibri" panose="020F0502020204030204" pitchFamily="34" charset="0"/>
                <a:cs typeface="Times New Roman" panose="02020603050405020304" pitchFamily="18" charset="0"/>
              </a:rPr>
              <a:t>from the </a:t>
            </a:r>
            <a:r>
              <a:rPr lang="en-US" sz="1800" b="1" dirty="0">
                <a:effectLst/>
                <a:latin typeface="Arial" panose="020B0604020202020204" pitchFamily="34" charset="0"/>
                <a:ea typeface="Calibri" panose="020F0502020204030204" pitchFamily="34" charset="0"/>
                <a:cs typeface="Times New Roman" panose="02020603050405020304" pitchFamily="18" charset="0"/>
              </a:rPr>
              <a:t>Function</a:t>
            </a:r>
            <a:r>
              <a:rPr lang="en-US" sz="1800" dirty="0">
                <a:effectLst/>
                <a:latin typeface="Arial" panose="020B0604020202020204" pitchFamily="34" charset="0"/>
                <a:ea typeface="Calibri" panose="020F0502020204030204" pitchFamily="34" charset="0"/>
                <a:cs typeface="Times New Roman" panose="02020603050405020304" pitchFamily="18" charset="0"/>
              </a:rPr>
              <a:t> dropdown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Click on the Review file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EDSDeletes</a:t>
            </a:r>
            <a:r>
              <a:rPr lang="en-US" sz="1800" dirty="0">
                <a:effectLst/>
                <a:latin typeface="Arial" panose="020B0604020202020204" pitchFamily="34" charset="0"/>
                <a:ea typeface="Calibri" panose="020F0502020204030204" pitchFamily="34" charset="0"/>
                <a:cs typeface="Times New Roman" panose="02020603050405020304" pitchFamily="18" charset="0"/>
              </a:rPr>
              <a:t> -- # 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Click on the Import Records button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You will get a message that says you are about to over-write a file, click Yes to continue</a:t>
            </a:r>
          </a:p>
          <a:p>
            <a:pPr marL="0" marR="0" lvl="0" indent="0">
              <a:lnSpc>
                <a:spcPct val="107000"/>
              </a:lnSpc>
              <a:spcBef>
                <a:spcPts val="0"/>
              </a:spcBef>
              <a:spcAft>
                <a:spcPts val="800"/>
              </a:spcAft>
              <a:buNone/>
            </a:pPr>
            <a:endParaRPr lang="en-US" sz="1800" dirty="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br>
              <a:rPr lang="en-US" sz="1800" dirty="0">
                <a:effectLst/>
                <a:latin typeface="Arial" panose="020B0604020202020204" pitchFamily="34"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6"/>
            </a:pPr>
            <a:r>
              <a:rPr lang="en-US" sz="1800" dirty="0">
                <a:effectLst/>
                <a:latin typeface="Arial" panose="020B0604020202020204" pitchFamily="34" charset="0"/>
                <a:ea typeface="Calibri" panose="020F0502020204030204" pitchFamily="34" charset="0"/>
                <a:cs typeface="Times New Roman" panose="02020603050405020304" pitchFamily="18" charset="0"/>
              </a:rPr>
              <a:t>In the Review file name enter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EDSDeletes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6"/>
            </a:pPr>
            <a:r>
              <a:rPr lang="en-US" sz="1800" dirty="0">
                <a:effectLst/>
                <a:latin typeface="Arial" panose="020B0604020202020204" pitchFamily="34" charset="0"/>
                <a:ea typeface="Calibri" panose="020F0502020204030204" pitchFamily="34" charset="0"/>
                <a:cs typeface="Times New Roman" panose="02020603050405020304" pitchFamily="18" charset="0"/>
              </a:rPr>
              <a:t>The radio box for Record Number should be selected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6"/>
            </a:pPr>
            <a:r>
              <a:rPr lang="en-US" sz="1800" dirty="0">
                <a:effectLst/>
                <a:latin typeface="Arial" panose="020B0604020202020204" pitchFamily="34" charset="0"/>
                <a:ea typeface="Calibri" panose="020F0502020204030204" pitchFamily="34" charset="0"/>
                <a:cs typeface="Times New Roman" panose="02020603050405020304" pitchFamily="18" charset="0"/>
              </a:rPr>
              <a:t>Store Record Type should be BIBLIOGRAPHIC b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startAt="6"/>
            </a:pPr>
            <a:r>
              <a:rPr lang="en-US" sz="1800" dirty="0">
                <a:effectLst/>
                <a:latin typeface="Arial" panose="020B0604020202020204" pitchFamily="34" charset="0"/>
                <a:ea typeface="Calibri" panose="020F0502020204030204" pitchFamily="34" charset="0"/>
                <a:cs typeface="Times New Roman" panose="02020603050405020304" pitchFamily="18" charset="0"/>
              </a:rPr>
              <a:t>Click on the Choose File button and EDSDeletes.txt to Upload it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startAt="6"/>
            </a:pPr>
            <a:r>
              <a:rPr lang="en-US" sz="1800" dirty="0">
                <a:effectLst/>
                <a:latin typeface="Arial" panose="020B0604020202020204" pitchFamily="34" charset="0"/>
                <a:ea typeface="Calibri" panose="020F0502020204030204" pitchFamily="34" charset="0"/>
              </a:rPr>
              <a:t>Click Import</a:t>
            </a:r>
            <a:br>
              <a:rPr lang="en-US" sz="1800" dirty="0">
                <a:effectLst/>
                <a:latin typeface="Arial" panose="020B0604020202020204" pitchFamily="34" charset="0"/>
                <a:ea typeface="Calibri" panose="020F0502020204030204" pitchFamily="34" charset="0"/>
              </a:rPr>
            </a:br>
            <a:endParaRPr lang="en-US" dirty="0"/>
          </a:p>
        </p:txBody>
      </p:sp>
      <p:pic>
        <p:nvPicPr>
          <p:cNvPr id="8" name="Picture 7" descr="Graphical user interface, application&#10;&#10;Description automatically generated">
            <a:extLst>
              <a:ext uri="{FF2B5EF4-FFF2-40B4-BE49-F238E27FC236}">
                <a16:creationId xmlns:a16="http://schemas.microsoft.com/office/drawing/2014/main" id="{703DA63C-E8A8-0839-9884-4E9ACD3007F0}"/>
              </a:ext>
            </a:extLst>
          </p:cNvPr>
          <p:cNvPicPr>
            <a:picLocks noChangeAspect="1"/>
          </p:cNvPicPr>
          <p:nvPr/>
        </p:nvPicPr>
        <p:blipFill>
          <a:blip r:embed="rId2"/>
          <a:stretch>
            <a:fillRect/>
          </a:stretch>
        </p:blipFill>
        <p:spPr>
          <a:xfrm>
            <a:off x="1128346" y="3241431"/>
            <a:ext cx="3886200" cy="1219200"/>
          </a:xfrm>
          <a:prstGeom prst="rect">
            <a:avLst/>
          </a:prstGeom>
        </p:spPr>
      </p:pic>
    </p:spTree>
    <p:extLst>
      <p:ext uri="{BB962C8B-B14F-4D97-AF65-F5344CB8AC3E}">
        <p14:creationId xmlns:p14="http://schemas.microsoft.com/office/powerpoint/2010/main" val="1415523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F1B45-4549-B440-5990-AD4376AC51DF}"/>
              </a:ext>
            </a:extLst>
          </p:cNvPr>
          <p:cNvSpPr>
            <a:spLocks noGrp="1"/>
          </p:cNvSpPr>
          <p:nvPr>
            <p:ph type="title"/>
          </p:nvPr>
        </p:nvSpPr>
        <p:spPr/>
        <p:txBody>
          <a:bodyPr/>
          <a:lstStyle/>
          <a:p>
            <a:r>
              <a:rPr lang="en-US" dirty="0"/>
              <a:t>Importing the File</a:t>
            </a:r>
          </a:p>
        </p:txBody>
      </p:sp>
      <p:pic>
        <p:nvPicPr>
          <p:cNvPr id="4" name="Content Placeholder 3" descr="Graphical user interface, text, application, email&#10;&#10;Description automatically generated">
            <a:extLst>
              <a:ext uri="{FF2B5EF4-FFF2-40B4-BE49-F238E27FC236}">
                <a16:creationId xmlns:a16="http://schemas.microsoft.com/office/drawing/2014/main" id="{BC66489A-B3B7-1D20-891C-0829250D7131}"/>
              </a:ext>
            </a:extLst>
          </p:cNvPr>
          <p:cNvPicPr>
            <a:picLocks noGrp="1" noChangeAspect="1"/>
          </p:cNvPicPr>
          <p:nvPr>
            <p:ph idx="1"/>
          </p:nvPr>
        </p:nvPicPr>
        <p:blipFill>
          <a:blip r:embed="rId2"/>
          <a:stretch>
            <a:fillRect/>
          </a:stretch>
        </p:blipFill>
        <p:spPr>
          <a:xfrm>
            <a:off x="841901" y="1995960"/>
            <a:ext cx="5468113" cy="2600688"/>
          </a:xfrm>
          <a:prstGeom prst="rect">
            <a:avLst/>
          </a:prstGeom>
        </p:spPr>
      </p:pic>
      <p:sp>
        <p:nvSpPr>
          <p:cNvPr id="5" name="TextBox 4">
            <a:extLst>
              <a:ext uri="{FF2B5EF4-FFF2-40B4-BE49-F238E27FC236}">
                <a16:creationId xmlns:a16="http://schemas.microsoft.com/office/drawing/2014/main" id="{D3C018FF-1563-1CD1-383D-D7D3DBBDB8B8}"/>
              </a:ext>
            </a:extLst>
          </p:cNvPr>
          <p:cNvSpPr txBox="1"/>
          <p:nvPr/>
        </p:nvSpPr>
        <p:spPr>
          <a:xfrm>
            <a:off x="841901" y="5183224"/>
            <a:ext cx="6094324" cy="1069075"/>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Note: the record count in this review should match the record count in the Withdraws review file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2773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A1CF5-E0B3-12D5-E0AE-334F177511E9}"/>
              </a:ext>
            </a:extLst>
          </p:cNvPr>
          <p:cNvSpPr>
            <a:spLocks noGrp="1"/>
          </p:cNvSpPr>
          <p:nvPr>
            <p:ph type="title"/>
          </p:nvPr>
        </p:nvSpPr>
        <p:spPr/>
        <p:txBody>
          <a:bodyPr/>
          <a:lstStyle/>
          <a:p>
            <a:r>
              <a:rPr lang="en-US" dirty="0"/>
              <a:t>Update the </a:t>
            </a:r>
            <a:r>
              <a:rPr lang="en-US" dirty="0" err="1"/>
              <a:t>EDSDeletes</a:t>
            </a:r>
            <a:r>
              <a:rPr lang="en-US" dirty="0"/>
              <a:t> Records</a:t>
            </a:r>
          </a:p>
        </p:txBody>
      </p:sp>
      <p:sp>
        <p:nvSpPr>
          <p:cNvPr id="3" name="Content Placeholder 2">
            <a:extLst>
              <a:ext uri="{FF2B5EF4-FFF2-40B4-BE49-F238E27FC236}">
                <a16:creationId xmlns:a16="http://schemas.microsoft.com/office/drawing/2014/main" id="{67BDCE00-66B8-DED5-472A-C4F419B30989}"/>
              </a:ext>
            </a:extLst>
          </p:cNvPr>
          <p:cNvSpPr>
            <a:spLocks noGrp="1"/>
          </p:cNvSpPr>
          <p:nvPr>
            <p:ph idx="1"/>
          </p:nvPr>
        </p:nvSpPr>
        <p:spPr/>
        <p:txBody>
          <a:bodyPr/>
          <a:lstStyle/>
          <a:p>
            <a:pPr marL="342900" marR="0" lvl="0" indent="-342900">
              <a:lnSpc>
                <a:spcPct val="107000"/>
              </a:lnSpc>
              <a:spcBef>
                <a:spcPts val="0"/>
              </a:spcBef>
              <a:spcAft>
                <a:spcPts val="0"/>
              </a:spcAft>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From the Function menu go to Global Update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Make sure the record type selected is BIBLIOGRAPHIC and the dropdown is set to Review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Under Review file select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EDSDeletes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800" dirty="0">
                <a:effectLst/>
                <a:latin typeface="Arial" panose="020B0604020202020204" pitchFamily="34" charset="0"/>
                <a:ea typeface="Calibri" panose="020F0502020204030204" pitchFamily="34" charset="0"/>
              </a:rPr>
              <a:t>Select the Search button</a:t>
            </a:r>
            <a:br>
              <a:rPr lang="en-US" sz="1800" dirty="0">
                <a:effectLst/>
                <a:latin typeface="Arial" panose="020B0604020202020204" pitchFamily="34" charset="0"/>
                <a:ea typeface="Calibri" panose="020F0502020204030204" pitchFamily="34" charset="0"/>
              </a:rPr>
            </a:br>
            <a:br>
              <a:rPr lang="en-US" sz="1800" dirty="0">
                <a:effectLst/>
                <a:latin typeface="Arial" panose="020B0604020202020204" pitchFamily="34" charset="0"/>
                <a:ea typeface="Calibri" panose="020F0502020204030204" pitchFamily="34" charset="0"/>
              </a:rPr>
            </a:br>
            <a:endParaRPr lang="en-US" sz="1800" dirty="0">
              <a:effectLst/>
              <a:latin typeface="Arial" panose="020B0604020202020204" pitchFamily="34" charset="0"/>
              <a:ea typeface="Calibri" panose="020F0502020204030204" pitchFamily="34" charset="0"/>
            </a:endParaRPr>
          </a:p>
          <a:p>
            <a:pPr marL="342900" marR="0" lvl="0" indent="-342900">
              <a:lnSpc>
                <a:spcPct val="107000"/>
              </a:lnSpc>
              <a:spcBef>
                <a:spcPts val="0"/>
              </a:spcBef>
              <a:spcAft>
                <a:spcPts val="800"/>
              </a:spcAft>
              <a:buFont typeface="+mj-lt"/>
              <a:buAutoNum type="arabicPeriod"/>
            </a:pPr>
            <a:br>
              <a:rPr lang="en-US" sz="1800" dirty="0">
                <a:effectLst/>
                <a:latin typeface="Arial" panose="020B0604020202020204" pitchFamily="34" charset="0"/>
                <a:ea typeface="Calibri" panose="020F0502020204030204" pitchFamily="34" charset="0"/>
              </a:rPr>
            </a:br>
            <a:endParaRPr lang="en-US" dirty="0"/>
          </a:p>
        </p:txBody>
      </p:sp>
      <p:pic>
        <p:nvPicPr>
          <p:cNvPr id="4" name="Picture 3">
            <a:extLst>
              <a:ext uri="{FF2B5EF4-FFF2-40B4-BE49-F238E27FC236}">
                <a16:creationId xmlns:a16="http://schemas.microsoft.com/office/drawing/2014/main" id="{9C9784F5-EE9E-5835-58DA-3430BF8DA260}"/>
              </a:ext>
            </a:extLst>
          </p:cNvPr>
          <p:cNvPicPr>
            <a:picLocks noChangeAspect="1"/>
          </p:cNvPicPr>
          <p:nvPr/>
        </p:nvPicPr>
        <p:blipFill>
          <a:blip r:embed="rId2"/>
          <a:stretch>
            <a:fillRect/>
          </a:stretch>
        </p:blipFill>
        <p:spPr>
          <a:xfrm>
            <a:off x="923611" y="3080702"/>
            <a:ext cx="6140380" cy="719658"/>
          </a:xfrm>
          <a:prstGeom prst="rect">
            <a:avLst/>
          </a:prstGeom>
        </p:spPr>
      </p:pic>
    </p:spTree>
    <p:extLst>
      <p:ext uri="{BB962C8B-B14F-4D97-AF65-F5344CB8AC3E}">
        <p14:creationId xmlns:p14="http://schemas.microsoft.com/office/powerpoint/2010/main" val="27449913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00135E-A175-0F2F-F105-13065A372F74}"/>
              </a:ext>
            </a:extLst>
          </p:cNvPr>
          <p:cNvSpPr>
            <a:spLocks noGrp="1"/>
          </p:cNvSpPr>
          <p:nvPr>
            <p:ph sz="quarter" idx="26"/>
          </p:nvPr>
        </p:nvSpPr>
        <p:spPr>
          <a:xfrm>
            <a:off x="205723" y="238530"/>
            <a:ext cx="5135879" cy="3879580"/>
          </a:xfrm>
        </p:spPr>
        <p:txBody>
          <a:bodyPr anchor="t">
            <a:normAutofit/>
          </a:bodyPr>
          <a:lstStyle/>
          <a:p>
            <a:pPr marL="457200" marR="0" lvl="0" indent="-457200">
              <a:spcBef>
                <a:spcPts val="0"/>
              </a:spcBef>
              <a:spcAft>
                <a:spcPts val="800"/>
              </a:spcAft>
              <a:buFont typeface="+mj-lt"/>
              <a:buAutoNum type="arabicPeriod" startAt="5"/>
            </a:pPr>
            <a:r>
              <a:rPr lang="en-US" dirty="0">
                <a:solidFill>
                  <a:srgbClr val="595959"/>
                </a:solidFill>
                <a:effectLst/>
                <a:latin typeface="Arial" panose="020B0604020202020204" pitchFamily="34" charset="0"/>
                <a:ea typeface="Calibri" panose="020F0502020204030204" pitchFamily="34" charset="0"/>
                <a:cs typeface="Times New Roman" panose="02020603050405020304" pitchFamily="18" charset="0"/>
              </a:rPr>
              <a:t>Click on 2. Command Input, when the dialog box comes up, click CANCEL</a:t>
            </a:r>
          </a:p>
          <a:p>
            <a:pPr marL="457200" marR="0" lvl="0" indent="-457200">
              <a:spcBef>
                <a:spcPts val="0"/>
              </a:spcBef>
              <a:spcAft>
                <a:spcPts val="800"/>
              </a:spcAft>
              <a:buFont typeface="+mj-lt"/>
              <a:buAutoNum type="arabicPeriod" startAt="5"/>
            </a:pPr>
            <a:endParaRPr lang="en-US" dirty="0">
              <a:solidFill>
                <a:srgbClr val="595959"/>
              </a:solidFill>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spcBef>
                <a:spcPts val="0"/>
              </a:spcBef>
              <a:spcAft>
                <a:spcPts val="800"/>
              </a:spcAft>
              <a:buFont typeface="+mj-lt"/>
              <a:buAutoNum type="arabicPeriod" startAt="5"/>
            </a:pPr>
            <a:r>
              <a:rPr lang="en-US" dirty="0">
                <a:solidFill>
                  <a:srgbClr val="595959"/>
                </a:solidFill>
                <a:effectLst/>
                <a:latin typeface="Arial" panose="020B0604020202020204" pitchFamily="34" charset="0"/>
                <a:ea typeface="Calibri" panose="020F0502020204030204" pitchFamily="34" charset="0"/>
              </a:rPr>
              <a:t>Under File, select Load (Server)</a:t>
            </a:r>
          </a:p>
          <a:p>
            <a:pPr marL="457200" marR="0" lvl="0" indent="-457200">
              <a:spcBef>
                <a:spcPts val="0"/>
              </a:spcBef>
              <a:spcAft>
                <a:spcPts val="800"/>
              </a:spcAft>
              <a:buFont typeface="+mj-lt"/>
              <a:buAutoNum type="arabicPeriod" startAt="5"/>
            </a:pPr>
            <a:endParaRPr lang="en-US" dirty="0">
              <a:solidFill>
                <a:srgbClr val="595959"/>
              </a:solidFill>
              <a:effectLst/>
              <a:latin typeface="Arial" panose="020B0604020202020204" pitchFamily="34" charset="0"/>
              <a:ea typeface="Calibri" panose="020F0502020204030204" pitchFamily="34" charset="0"/>
            </a:endParaRPr>
          </a:p>
          <a:p>
            <a:pPr marL="457200" marR="0" lvl="0" indent="-457200">
              <a:spcBef>
                <a:spcPts val="0"/>
              </a:spcBef>
              <a:spcAft>
                <a:spcPts val="800"/>
              </a:spcAft>
              <a:buFont typeface="+mj-lt"/>
              <a:buAutoNum type="arabicPeriod" startAt="5"/>
            </a:pPr>
            <a:r>
              <a:rPr lang="en-US" sz="1800" dirty="0">
                <a:effectLst/>
                <a:latin typeface="Arial" panose="020B0604020202020204" pitchFamily="34" charset="0"/>
                <a:ea typeface="Calibri" panose="020F0502020204030204" pitchFamily="34" charset="0"/>
              </a:rPr>
              <a:t>When the Load Macro box comes up, select EDS Deletes, then OK</a:t>
            </a:r>
            <a:endParaRPr lang="en-US" dirty="0">
              <a:solidFill>
                <a:srgbClr val="595959"/>
              </a:solidFill>
              <a:effectLst/>
              <a:latin typeface="Arial" panose="020B0604020202020204" pitchFamily="34" charset="0"/>
              <a:ea typeface="Calibri" panose="020F0502020204030204" pitchFamily="34" charset="0"/>
            </a:endParaRPr>
          </a:p>
          <a:p>
            <a:pPr marL="0" marR="0" lvl="0" indent="0">
              <a:spcBef>
                <a:spcPts val="0"/>
              </a:spcBef>
              <a:spcAft>
                <a:spcPts val="800"/>
              </a:spcAft>
              <a:buNone/>
            </a:pPr>
            <a:br>
              <a:rPr lang="en-US" dirty="0">
                <a:solidFill>
                  <a:srgbClr val="595959"/>
                </a:solidFill>
                <a:effectLst/>
                <a:latin typeface="Arial" panose="020B0604020202020204" pitchFamily="34" charset="0"/>
                <a:ea typeface="Calibri" panose="020F0502020204030204" pitchFamily="34" charset="0"/>
              </a:rPr>
            </a:br>
            <a:endParaRPr lang="en-US" dirty="0">
              <a:solidFill>
                <a:srgbClr val="595959"/>
              </a:solidFill>
            </a:endParaRPr>
          </a:p>
        </p:txBody>
      </p:sp>
      <p:pic>
        <p:nvPicPr>
          <p:cNvPr id="4" name="Picture 3" descr="A screenshot of a phone&#10;&#10;Description automatically generated with low confidence">
            <a:extLst>
              <a:ext uri="{FF2B5EF4-FFF2-40B4-BE49-F238E27FC236}">
                <a16:creationId xmlns:a16="http://schemas.microsoft.com/office/drawing/2014/main" id="{499FF531-BAA8-1940-1ECA-C793C83B3C7D}"/>
              </a:ext>
            </a:extLst>
          </p:cNvPr>
          <p:cNvPicPr>
            <a:picLocks noChangeAspect="1"/>
          </p:cNvPicPr>
          <p:nvPr/>
        </p:nvPicPr>
        <p:blipFill>
          <a:blip r:embed="rId2"/>
          <a:stretch>
            <a:fillRect/>
          </a:stretch>
        </p:blipFill>
        <p:spPr>
          <a:xfrm>
            <a:off x="6096000" y="93050"/>
            <a:ext cx="3244903" cy="5531972"/>
          </a:xfrm>
          <a:prstGeom prst="rect">
            <a:avLst/>
          </a:prstGeom>
        </p:spPr>
      </p:pic>
      <p:pic>
        <p:nvPicPr>
          <p:cNvPr id="10" name="Picture 9" descr="Graphical user interface, text, application, chat or text message&#10;&#10;Description automatically generated">
            <a:extLst>
              <a:ext uri="{FF2B5EF4-FFF2-40B4-BE49-F238E27FC236}">
                <a16:creationId xmlns:a16="http://schemas.microsoft.com/office/drawing/2014/main" id="{1BC8492E-4F84-3522-6857-33CFCCF8036E}"/>
              </a:ext>
            </a:extLst>
          </p:cNvPr>
          <p:cNvPicPr>
            <a:picLocks noChangeAspect="1"/>
          </p:cNvPicPr>
          <p:nvPr/>
        </p:nvPicPr>
        <p:blipFill>
          <a:blip r:embed="rId3"/>
          <a:stretch>
            <a:fillRect/>
          </a:stretch>
        </p:blipFill>
        <p:spPr>
          <a:xfrm>
            <a:off x="709873" y="2751272"/>
            <a:ext cx="3590821" cy="3845394"/>
          </a:xfrm>
          <a:prstGeom prst="rect">
            <a:avLst/>
          </a:prstGeom>
        </p:spPr>
      </p:pic>
    </p:spTree>
    <p:extLst>
      <p:ext uri="{BB962C8B-B14F-4D97-AF65-F5344CB8AC3E}">
        <p14:creationId xmlns:p14="http://schemas.microsoft.com/office/powerpoint/2010/main" val="340078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6FC36F8-6506-AF04-2CBC-F7742C6F01E9}"/>
              </a:ext>
            </a:extLst>
          </p:cNvPr>
          <p:cNvSpPr txBox="1"/>
          <p:nvPr/>
        </p:nvSpPr>
        <p:spPr>
          <a:xfrm>
            <a:off x="150725" y="190919"/>
            <a:ext cx="11033090" cy="4942635"/>
          </a:xfrm>
          <a:prstGeom prst="rect">
            <a:avLst/>
          </a:prstGeom>
          <a:noFill/>
        </p:spPr>
        <p:txBody>
          <a:bodyPr wrap="square">
            <a:spAutoFit/>
          </a:bodyPr>
          <a:lstStyle/>
          <a:p>
            <a:pPr marL="342900" indent="-342900">
              <a:buFont typeface="+mj-lt"/>
              <a:buAutoNum type="arabicPeriod" startAt="8"/>
            </a:pPr>
            <a:r>
              <a:rPr lang="en-US" sz="1800" dirty="0">
                <a:effectLst/>
                <a:latin typeface="Arial" panose="020B0604020202020204" pitchFamily="34" charset="0"/>
                <a:ea typeface="Calibri" panose="020F0502020204030204" pitchFamily="34" charset="0"/>
              </a:rPr>
              <a:t>The Command should look like the image below</a:t>
            </a:r>
          </a:p>
          <a:p>
            <a:pPr marL="342900" indent="-342900">
              <a:buFont typeface="+mj-lt"/>
              <a:buAutoNum type="arabicPeriod" startAt="8"/>
            </a:pPr>
            <a:endParaRPr lang="en-US" dirty="0">
              <a:latin typeface="Arial" panose="020B0604020202020204" pitchFamily="34" charset="0"/>
              <a:ea typeface="Calibri" panose="020F0502020204030204" pitchFamily="34" charset="0"/>
            </a:endParaRPr>
          </a:p>
          <a:p>
            <a:pPr marL="342900" indent="-342900">
              <a:buFont typeface="+mj-lt"/>
              <a:buAutoNum type="arabicPeriod" startAt="8"/>
            </a:pPr>
            <a:endParaRPr lang="en-US" sz="1800" dirty="0">
              <a:effectLst/>
              <a:latin typeface="Arial" panose="020B0604020202020204" pitchFamily="34" charset="0"/>
              <a:ea typeface="Calibri" panose="020F0502020204030204" pitchFamily="34" charset="0"/>
            </a:endParaRPr>
          </a:p>
          <a:p>
            <a:pPr marL="342900" indent="-342900">
              <a:buFont typeface="+mj-lt"/>
              <a:buAutoNum type="arabicPeriod" startAt="8"/>
            </a:pPr>
            <a:endParaRPr lang="en-US" dirty="0">
              <a:latin typeface="Arial" panose="020B0604020202020204" pitchFamily="34" charset="0"/>
              <a:ea typeface="Calibri" panose="020F0502020204030204" pitchFamily="34" charset="0"/>
            </a:endParaRPr>
          </a:p>
          <a:p>
            <a:pPr marL="342900" indent="-342900">
              <a:buFont typeface="+mj-lt"/>
              <a:buAutoNum type="arabicPeriod" startAt="8"/>
            </a:pPr>
            <a:endParaRPr lang="en-US" sz="1800" dirty="0">
              <a:effectLst/>
              <a:latin typeface="Arial" panose="020B0604020202020204" pitchFamily="34" charset="0"/>
              <a:ea typeface="Calibri" panose="020F0502020204030204" pitchFamily="34" charset="0"/>
            </a:endParaRPr>
          </a:p>
          <a:p>
            <a:pPr marL="342900" indent="-342900">
              <a:buFont typeface="+mj-lt"/>
              <a:buAutoNum type="arabicPeriod" startAt="8"/>
            </a:pPr>
            <a:r>
              <a:rPr lang="en-US" sz="1800" dirty="0">
                <a:effectLst/>
                <a:latin typeface="Arial" panose="020B0604020202020204" pitchFamily="34" charset="0"/>
                <a:ea typeface="Calibri" panose="020F0502020204030204" pitchFamily="34" charset="0"/>
              </a:rPr>
              <a:t>Click the 3. Preview button, you should see that the REC.STAT is changing from “c” to “d” on all lines</a:t>
            </a:r>
          </a:p>
          <a:p>
            <a:pPr marL="342900" indent="-342900">
              <a:buFont typeface="+mj-lt"/>
              <a:buAutoNum type="arabicPeriod" startAt="8"/>
            </a:pPr>
            <a:endParaRPr lang="en-US" sz="1800" dirty="0">
              <a:effectLst/>
              <a:latin typeface="Arial" panose="020B0604020202020204" pitchFamily="34" charset="0"/>
              <a:ea typeface="Calibri" panose="020F0502020204030204" pitchFamily="34" charset="0"/>
            </a:endParaRPr>
          </a:p>
          <a:p>
            <a:pPr marL="342900" indent="-342900">
              <a:buFont typeface="+mj-lt"/>
              <a:buAutoNum type="arabicPeriod" startAt="8"/>
            </a:pPr>
            <a:endParaRPr lang="en-US" dirty="0">
              <a:latin typeface="Arial" panose="020B0604020202020204" pitchFamily="34" charset="0"/>
              <a:ea typeface="Calibri" panose="020F0502020204030204" pitchFamily="34" charset="0"/>
            </a:endParaRPr>
          </a:p>
          <a:p>
            <a:pPr marL="342900" indent="-342900">
              <a:buFont typeface="+mj-lt"/>
              <a:buAutoNum type="arabicPeriod" startAt="8"/>
            </a:pPr>
            <a:endParaRPr lang="en-US" dirty="0">
              <a:latin typeface="Arial" panose="020B0604020202020204" pitchFamily="34" charset="0"/>
              <a:ea typeface="Calibri" panose="020F0502020204030204" pitchFamily="34" charset="0"/>
            </a:endParaRPr>
          </a:p>
          <a:p>
            <a:pPr marL="342900" marR="0" lvl="0" indent="-342900">
              <a:lnSpc>
                <a:spcPct val="107000"/>
              </a:lnSpc>
              <a:spcBef>
                <a:spcPts val="0"/>
              </a:spcBef>
              <a:spcAft>
                <a:spcPts val="0"/>
              </a:spcAft>
              <a:buFont typeface="+mj-lt"/>
              <a:buAutoNum type="arabicPeriod" startAt="8"/>
            </a:pPr>
            <a:r>
              <a:rPr lang="en-US" sz="1800" dirty="0">
                <a:effectLst/>
                <a:latin typeface="Arial" panose="020B0604020202020204" pitchFamily="34" charset="0"/>
                <a:ea typeface="Calibri" panose="020F0502020204030204" pitchFamily="34" charset="0"/>
                <a:cs typeface="Times New Roman" panose="02020603050405020304" pitchFamily="18" charset="0"/>
              </a:rPr>
              <a:t>Click the Process button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startAt="8"/>
            </a:pPr>
            <a:r>
              <a:rPr lang="en-US" sz="1800" dirty="0">
                <a:effectLst/>
                <a:latin typeface="Arial" panose="020B0604020202020204" pitchFamily="34" charset="0"/>
                <a:ea typeface="Calibri" panose="020F0502020204030204" pitchFamily="34" charset="0"/>
                <a:cs typeface="Times New Roman" panose="02020603050405020304" pitchFamily="18" charset="0"/>
              </a:rPr>
              <a:t>Click Yes when the Process Changes dialog box comes up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startAt="8"/>
            </a:pPr>
            <a:r>
              <a:rPr lang="en-US" sz="1800" dirty="0">
                <a:effectLst/>
                <a:latin typeface="Arial" panose="020B0604020202020204" pitchFamily="34" charset="0"/>
                <a:ea typeface="Calibri" panose="020F0502020204030204" pitchFamily="34" charset="0"/>
              </a:rPr>
              <a:t>The summary that appears should have the same number of records as your previous files</a:t>
            </a:r>
          </a:p>
          <a:p>
            <a:pPr marL="342900" indent="-342900">
              <a:buFont typeface="+mj-lt"/>
              <a:buAutoNum type="arabicPeriod" startAt="8"/>
            </a:pPr>
            <a:endParaRPr lang="en-US" dirty="0">
              <a:latin typeface="Arial" panose="020B0604020202020204" pitchFamily="34" charset="0"/>
            </a:endParaRPr>
          </a:p>
          <a:p>
            <a:pPr marL="342900" indent="-342900">
              <a:buFont typeface="+mj-lt"/>
              <a:buAutoNum type="arabicPeriod" startAt="8"/>
            </a:pPr>
            <a:endParaRPr lang="en-US" dirty="0">
              <a:latin typeface="Arial" panose="020B0604020202020204" pitchFamily="34" charset="0"/>
            </a:endParaRPr>
          </a:p>
          <a:p>
            <a:pPr marL="342900" indent="-342900">
              <a:buFont typeface="+mj-lt"/>
              <a:buAutoNum type="arabicPeriod" startAt="8"/>
            </a:pPr>
            <a:endParaRPr lang="en-US" dirty="0">
              <a:latin typeface="Arial" panose="020B0604020202020204" pitchFamily="34" charset="0"/>
            </a:endParaRPr>
          </a:p>
          <a:p>
            <a:pPr marL="342900" indent="-342900">
              <a:buFont typeface="+mj-lt"/>
              <a:buAutoNum type="arabicPeriod" startAt="8"/>
            </a:pPr>
            <a:endParaRPr lang="en-US" dirty="0">
              <a:latin typeface="Arial" panose="020B0604020202020204" pitchFamily="34" charset="0"/>
            </a:endParaRPr>
          </a:p>
          <a:p>
            <a:pPr marL="342900" indent="-342900">
              <a:buFont typeface="+mj-lt"/>
              <a:buAutoNum type="arabicPeriod" startAt="8"/>
            </a:pPr>
            <a:endParaRPr lang="en-US" dirty="0"/>
          </a:p>
        </p:txBody>
      </p:sp>
      <p:pic>
        <p:nvPicPr>
          <p:cNvPr id="11" name="Picture 10" descr="Graphical user interface, application&#10;&#10;Description automatically generated with medium confidence">
            <a:extLst>
              <a:ext uri="{FF2B5EF4-FFF2-40B4-BE49-F238E27FC236}">
                <a16:creationId xmlns:a16="http://schemas.microsoft.com/office/drawing/2014/main" id="{17EB4D79-FB98-352B-D03F-6D444206F3C6}"/>
              </a:ext>
            </a:extLst>
          </p:cNvPr>
          <p:cNvPicPr>
            <a:picLocks noChangeAspect="1"/>
          </p:cNvPicPr>
          <p:nvPr/>
        </p:nvPicPr>
        <p:blipFill>
          <a:blip r:embed="rId2"/>
          <a:stretch>
            <a:fillRect/>
          </a:stretch>
        </p:blipFill>
        <p:spPr>
          <a:xfrm>
            <a:off x="732274" y="496192"/>
            <a:ext cx="3733800" cy="781050"/>
          </a:xfrm>
          <a:prstGeom prst="rect">
            <a:avLst/>
          </a:prstGeom>
        </p:spPr>
      </p:pic>
      <p:pic>
        <p:nvPicPr>
          <p:cNvPr id="12" name="Picture 11" descr="Table&#10;&#10;Description automatically generated">
            <a:extLst>
              <a:ext uri="{FF2B5EF4-FFF2-40B4-BE49-F238E27FC236}">
                <a16:creationId xmlns:a16="http://schemas.microsoft.com/office/drawing/2014/main" id="{E4098CFC-AB16-E435-AB5D-89E65FFDD10C}"/>
              </a:ext>
            </a:extLst>
          </p:cNvPr>
          <p:cNvPicPr>
            <a:picLocks noChangeAspect="1"/>
          </p:cNvPicPr>
          <p:nvPr/>
        </p:nvPicPr>
        <p:blipFill>
          <a:blip r:embed="rId3"/>
          <a:stretch>
            <a:fillRect/>
          </a:stretch>
        </p:blipFill>
        <p:spPr>
          <a:xfrm>
            <a:off x="732274" y="1969739"/>
            <a:ext cx="3324225" cy="590550"/>
          </a:xfrm>
          <a:prstGeom prst="rect">
            <a:avLst/>
          </a:prstGeom>
        </p:spPr>
      </p:pic>
      <p:pic>
        <p:nvPicPr>
          <p:cNvPr id="13" name="Picture 12" descr="Text&#10;&#10;Description automatically generated with medium confidence">
            <a:extLst>
              <a:ext uri="{FF2B5EF4-FFF2-40B4-BE49-F238E27FC236}">
                <a16:creationId xmlns:a16="http://schemas.microsoft.com/office/drawing/2014/main" id="{E4EE5A0C-DCFF-E89B-33E4-9F6D11AB9779}"/>
              </a:ext>
            </a:extLst>
          </p:cNvPr>
          <p:cNvPicPr>
            <a:picLocks noChangeAspect="1"/>
          </p:cNvPicPr>
          <p:nvPr/>
        </p:nvPicPr>
        <p:blipFill>
          <a:blip r:embed="rId4"/>
          <a:stretch>
            <a:fillRect/>
          </a:stretch>
        </p:blipFill>
        <p:spPr>
          <a:xfrm>
            <a:off x="591282" y="3934135"/>
            <a:ext cx="2990850" cy="1914525"/>
          </a:xfrm>
          <a:prstGeom prst="rect">
            <a:avLst/>
          </a:prstGeom>
        </p:spPr>
      </p:pic>
    </p:spTree>
    <p:extLst>
      <p:ext uri="{BB962C8B-B14F-4D97-AF65-F5344CB8AC3E}">
        <p14:creationId xmlns:p14="http://schemas.microsoft.com/office/powerpoint/2010/main" val="19314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D5E0B-1305-0A09-DDAB-6C244EF12C5E}"/>
              </a:ext>
            </a:extLst>
          </p:cNvPr>
          <p:cNvSpPr>
            <a:spLocks noGrp="1"/>
          </p:cNvSpPr>
          <p:nvPr>
            <p:ph type="title"/>
          </p:nvPr>
        </p:nvSpPr>
        <p:spPr/>
        <p:txBody>
          <a:bodyPr/>
          <a:lstStyle/>
          <a:p>
            <a:r>
              <a:rPr lang="en-US" dirty="0"/>
              <a:t>Create the </a:t>
            </a:r>
            <a:r>
              <a:rPr lang="en-US" dirty="0" err="1"/>
              <a:t>EDSWeeding</a:t>
            </a:r>
            <a:r>
              <a:rPr lang="en-US" dirty="0"/>
              <a:t> MARC File</a:t>
            </a:r>
          </a:p>
        </p:txBody>
      </p:sp>
      <p:sp>
        <p:nvSpPr>
          <p:cNvPr id="3" name="Content Placeholder 2">
            <a:extLst>
              <a:ext uri="{FF2B5EF4-FFF2-40B4-BE49-F238E27FC236}">
                <a16:creationId xmlns:a16="http://schemas.microsoft.com/office/drawing/2014/main" id="{4341792C-E293-F08E-5C71-A5090BEE6BB5}"/>
              </a:ext>
            </a:extLst>
          </p:cNvPr>
          <p:cNvSpPr>
            <a:spLocks noGrp="1"/>
          </p:cNvSpPr>
          <p:nvPr>
            <p:ph idx="1"/>
          </p:nvPr>
        </p:nvSpPr>
        <p:spPr/>
        <p:txBody>
          <a:bodyPr/>
          <a:lstStyle/>
          <a:p>
            <a:pPr marL="342900" marR="0" lvl="0" indent="-342900">
              <a:lnSpc>
                <a:spcPct val="107000"/>
              </a:lnSpc>
              <a:spcBef>
                <a:spcPts val="0"/>
              </a:spcBef>
              <a:spcAft>
                <a:spcPts val="800"/>
              </a:spcAft>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Go to Data Exchange in Sierra</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800" dirty="0">
                <a:effectLst/>
                <a:latin typeface="Arial" panose="020B0604020202020204" pitchFamily="34" charset="0"/>
                <a:ea typeface="Calibri" panose="020F0502020204030204" pitchFamily="34" charset="0"/>
              </a:rPr>
              <a:t>Under Select Process choose Output MARC records (out)</a:t>
            </a:r>
            <a:br>
              <a:rPr lang="en-US" sz="1800" dirty="0">
                <a:effectLst/>
                <a:latin typeface="Arial" panose="020B0604020202020204" pitchFamily="34" charset="0"/>
                <a:ea typeface="Calibri" panose="020F0502020204030204" pitchFamily="34" charset="0"/>
              </a:rPr>
            </a:br>
            <a:br>
              <a:rPr lang="en-US" sz="1800" dirty="0">
                <a:effectLst/>
                <a:latin typeface="Arial" panose="020B0604020202020204" pitchFamily="34" charset="0"/>
                <a:ea typeface="Calibri" panose="020F0502020204030204" pitchFamily="34" charset="0"/>
              </a:rPr>
            </a:br>
            <a:endParaRPr lang="en-US" sz="1800" dirty="0">
              <a:effectLst/>
              <a:latin typeface="Arial" panose="020B0604020202020204" pitchFamily="34" charset="0"/>
              <a:ea typeface="Calibri" panose="020F0502020204030204" pitchFamily="34" charset="0"/>
            </a:endParaRPr>
          </a:p>
          <a:p>
            <a:pPr marL="342900" marR="0" lvl="0" indent="-342900">
              <a:lnSpc>
                <a:spcPct val="107000"/>
              </a:lnSpc>
              <a:spcBef>
                <a:spcPts val="0"/>
              </a:spcBef>
              <a:spcAft>
                <a:spcPts val="800"/>
              </a:spcAft>
              <a:buFont typeface="+mj-lt"/>
              <a:buAutoNum type="arabicPeriod"/>
            </a:pPr>
            <a:r>
              <a:rPr lang="en-US" sz="1800" dirty="0">
                <a:effectLst/>
                <a:latin typeface="Arial" panose="020B0604020202020204" pitchFamily="34" charset="0"/>
                <a:ea typeface="Calibri" panose="020F0502020204030204" pitchFamily="34" charset="0"/>
              </a:rPr>
              <a:t>Click on the Create button which is in the upper right of the screen</a:t>
            </a:r>
            <a:br>
              <a:rPr lang="en-US" sz="1800" dirty="0">
                <a:effectLst/>
                <a:latin typeface="Arial" panose="020B0604020202020204" pitchFamily="34" charset="0"/>
                <a:ea typeface="Calibri" panose="020F0502020204030204" pitchFamily="34" charset="0"/>
              </a:rPr>
            </a:br>
            <a:br>
              <a:rPr lang="en-US" sz="1800" dirty="0">
                <a:effectLst/>
                <a:latin typeface="Arial" panose="020B0604020202020204" pitchFamily="34" charset="0"/>
                <a:ea typeface="Calibri" panose="020F0502020204030204" pitchFamily="34" charset="0"/>
              </a:rPr>
            </a:br>
            <a:endParaRPr lang="en-US" sz="1800" dirty="0">
              <a:effectLst/>
              <a:latin typeface="Arial" panose="020B0604020202020204" pitchFamily="34" charset="0"/>
              <a:ea typeface="Calibri" panose="020F0502020204030204" pitchFamily="34" charset="0"/>
            </a:endParaRPr>
          </a:p>
          <a:p>
            <a:pPr marL="342900" marR="0" lvl="0" indent="-342900">
              <a:lnSpc>
                <a:spcPct val="107000"/>
              </a:lnSpc>
              <a:spcBef>
                <a:spcPts val="0"/>
              </a:spcBef>
              <a:spcAft>
                <a:spcPts val="0"/>
              </a:spcAft>
              <a:buFont typeface="+mj-lt"/>
              <a:buAutoNum type="arabicPeriod"/>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Enter a name for your output file, use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EDSWeeding</a:t>
            </a:r>
            <a:r>
              <a:rPr lang="en-US" sz="1800" dirty="0">
                <a:effectLst/>
                <a:latin typeface="Arial" panose="020B0604020202020204" pitchFamily="34" charset="0"/>
                <a:ea typeface="Calibri" panose="020F0502020204030204" pitchFamily="34" charset="0"/>
                <a:cs typeface="Times New Roman" panose="02020603050405020304" pitchFamily="18" charset="0"/>
              </a:rPr>
              <a:t> with the number that matches your Withdraws export file</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Select Review from the dropdown and the Review file should be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EDSDeletes</a:t>
            </a:r>
            <a:br>
              <a:rPr lang="en-US" sz="1800" dirty="0">
                <a:effectLst/>
                <a:latin typeface="Arial" panose="020B0604020202020204" pitchFamily="34" charset="0"/>
                <a:ea typeface="Calibri" panose="020F0502020204030204" pitchFamily="34" charset="0"/>
              </a:rPr>
            </a:br>
            <a:endParaRPr lang="en-US" dirty="0"/>
          </a:p>
        </p:txBody>
      </p:sp>
      <p:pic>
        <p:nvPicPr>
          <p:cNvPr id="4" name="Picture 3" descr="Graphical user interface, text&#10;&#10;Description automatically generated">
            <a:extLst>
              <a:ext uri="{FF2B5EF4-FFF2-40B4-BE49-F238E27FC236}">
                <a16:creationId xmlns:a16="http://schemas.microsoft.com/office/drawing/2014/main" id="{7D28F178-6F2E-FEC4-DB59-DC08C903EA56}"/>
              </a:ext>
            </a:extLst>
          </p:cNvPr>
          <p:cNvPicPr>
            <a:picLocks noChangeAspect="1"/>
          </p:cNvPicPr>
          <p:nvPr/>
        </p:nvPicPr>
        <p:blipFill>
          <a:blip r:embed="rId2"/>
          <a:stretch>
            <a:fillRect/>
          </a:stretch>
        </p:blipFill>
        <p:spPr>
          <a:xfrm>
            <a:off x="946900" y="2574680"/>
            <a:ext cx="4048125" cy="523875"/>
          </a:xfrm>
          <a:prstGeom prst="rect">
            <a:avLst/>
          </a:prstGeom>
        </p:spPr>
      </p:pic>
      <p:pic>
        <p:nvPicPr>
          <p:cNvPr id="5" name="Picture 4">
            <a:extLst>
              <a:ext uri="{FF2B5EF4-FFF2-40B4-BE49-F238E27FC236}">
                <a16:creationId xmlns:a16="http://schemas.microsoft.com/office/drawing/2014/main" id="{96E372BB-52BB-B671-0229-562A9609E264}"/>
              </a:ext>
            </a:extLst>
          </p:cNvPr>
          <p:cNvPicPr>
            <a:picLocks noChangeAspect="1"/>
          </p:cNvPicPr>
          <p:nvPr/>
        </p:nvPicPr>
        <p:blipFill>
          <a:blip r:embed="rId3"/>
          <a:stretch>
            <a:fillRect/>
          </a:stretch>
        </p:blipFill>
        <p:spPr>
          <a:xfrm>
            <a:off x="946900" y="3429000"/>
            <a:ext cx="2733675" cy="1009650"/>
          </a:xfrm>
          <a:prstGeom prst="rect">
            <a:avLst/>
          </a:prstGeom>
        </p:spPr>
      </p:pic>
    </p:spTree>
    <p:extLst>
      <p:ext uri="{BB962C8B-B14F-4D97-AF65-F5344CB8AC3E}">
        <p14:creationId xmlns:p14="http://schemas.microsoft.com/office/powerpoint/2010/main" val="2087248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292E0-B05D-7DA1-B396-A58F2C4B6CEB}"/>
              </a:ext>
            </a:extLst>
          </p:cNvPr>
          <p:cNvSpPr>
            <a:spLocks noGrp="1"/>
          </p:cNvSpPr>
          <p:nvPr>
            <p:ph type="title"/>
          </p:nvPr>
        </p:nvSpPr>
        <p:spPr/>
        <p:txBody>
          <a:bodyPr/>
          <a:lstStyle/>
          <a:p>
            <a:r>
              <a:rPr lang="en-US" dirty="0"/>
              <a:t>Deleting the Books</a:t>
            </a:r>
          </a:p>
        </p:txBody>
      </p:sp>
      <p:sp>
        <p:nvSpPr>
          <p:cNvPr id="3" name="Content Placeholder 2">
            <a:extLst>
              <a:ext uri="{FF2B5EF4-FFF2-40B4-BE49-F238E27FC236}">
                <a16:creationId xmlns:a16="http://schemas.microsoft.com/office/drawing/2014/main" id="{DDA7D901-ACF0-2CD3-63C5-45478DDAB7CD}"/>
              </a:ext>
            </a:extLst>
          </p:cNvPr>
          <p:cNvSpPr>
            <a:spLocks noGrp="1"/>
          </p:cNvSpPr>
          <p:nvPr>
            <p:ph idx="1"/>
          </p:nvPr>
        </p:nvSpPr>
        <p:spPr/>
        <p:txBody>
          <a:bodyPr/>
          <a:lstStyle/>
          <a:p>
            <a:r>
              <a:rPr lang="en-US" sz="2400" dirty="0"/>
              <a:t>The cart with the books to be weeded was returned to the Tech Services Area</a:t>
            </a:r>
          </a:p>
          <a:p>
            <a:r>
              <a:rPr lang="en-US" sz="2400" dirty="0"/>
              <a:t>One by One each book had to be removed</a:t>
            </a:r>
          </a:p>
          <a:p>
            <a:pPr lvl="1"/>
            <a:r>
              <a:rPr lang="en-US" sz="2400" dirty="0"/>
              <a:t>Sierra</a:t>
            </a:r>
          </a:p>
          <a:p>
            <a:pPr lvl="2"/>
            <a:r>
              <a:rPr lang="en-US" sz="2400" dirty="0"/>
              <a:t>In Sierra each book had to marked for Deletion</a:t>
            </a:r>
          </a:p>
          <a:p>
            <a:pPr lvl="2"/>
            <a:r>
              <a:rPr lang="en-US" sz="2400" dirty="0"/>
              <a:t>A create list was created</a:t>
            </a:r>
          </a:p>
          <a:p>
            <a:pPr lvl="1"/>
            <a:r>
              <a:rPr lang="en-US" sz="2400" dirty="0"/>
              <a:t>EDS</a:t>
            </a:r>
          </a:p>
          <a:p>
            <a:pPr lvl="1"/>
            <a:r>
              <a:rPr lang="en-US" sz="2400" dirty="0"/>
              <a:t>The create list was used to remove the books from Sierra and EDS</a:t>
            </a:r>
          </a:p>
          <a:p>
            <a:pPr lvl="1"/>
            <a:r>
              <a:rPr lang="en-US" sz="2400" dirty="0"/>
              <a:t>OCLC</a:t>
            </a:r>
          </a:p>
          <a:p>
            <a:pPr lvl="2"/>
            <a:r>
              <a:rPr lang="en-US" sz="2400" dirty="0"/>
              <a:t>Each book had to be removed individually using a printout from the create list</a:t>
            </a:r>
          </a:p>
          <a:p>
            <a:pPr marL="914400" lvl="2" indent="0">
              <a:buNone/>
            </a:pPr>
            <a:endParaRPr lang="en-US" dirty="0"/>
          </a:p>
        </p:txBody>
      </p:sp>
    </p:spTree>
    <p:extLst>
      <p:ext uri="{BB962C8B-B14F-4D97-AF65-F5344CB8AC3E}">
        <p14:creationId xmlns:p14="http://schemas.microsoft.com/office/powerpoint/2010/main" val="31540240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D5E0B-1305-0A09-DDAB-6C244EF12C5E}"/>
              </a:ext>
            </a:extLst>
          </p:cNvPr>
          <p:cNvSpPr>
            <a:spLocks noGrp="1"/>
          </p:cNvSpPr>
          <p:nvPr>
            <p:ph type="title"/>
          </p:nvPr>
        </p:nvSpPr>
        <p:spPr/>
        <p:txBody>
          <a:bodyPr/>
          <a:lstStyle/>
          <a:p>
            <a:r>
              <a:rPr lang="en-US" dirty="0"/>
              <a:t>Create the </a:t>
            </a:r>
            <a:r>
              <a:rPr lang="en-US" dirty="0" err="1"/>
              <a:t>EDSWeeding</a:t>
            </a:r>
            <a:r>
              <a:rPr lang="en-US" dirty="0"/>
              <a:t> MARC File</a:t>
            </a:r>
          </a:p>
        </p:txBody>
      </p:sp>
      <p:sp>
        <p:nvSpPr>
          <p:cNvPr id="3" name="Content Placeholder 2">
            <a:extLst>
              <a:ext uri="{FF2B5EF4-FFF2-40B4-BE49-F238E27FC236}">
                <a16:creationId xmlns:a16="http://schemas.microsoft.com/office/drawing/2014/main" id="{4341792C-E293-F08E-5C71-A5090BEE6BB5}"/>
              </a:ext>
            </a:extLst>
          </p:cNvPr>
          <p:cNvSpPr>
            <a:spLocks noGrp="1"/>
          </p:cNvSpPr>
          <p:nvPr>
            <p:ph idx="1"/>
          </p:nvPr>
        </p:nvSpPr>
        <p:spPr/>
        <p:txBody>
          <a:bodyPr/>
          <a:lstStyle/>
          <a:p>
            <a:pPr marL="342900" marR="0" lvl="0" indent="-342900">
              <a:lnSpc>
                <a:spcPct val="107000"/>
              </a:lnSpc>
              <a:spcBef>
                <a:spcPts val="0"/>
              </a:spcBef>
              <a:spcAft>
                <a:spcPts val="0"/>
              </a:spcAft>
              <a:buFont typeface="+mj-lt"/>
              <a:buAutoNum type="arabicPeriod" startAt="6"/>
            </a:pPr>
            <a:r>
              <a:rPr lang="en-US" sz="1800" dirty="0">
                <a:effectLst/>
                <a:latin typeface="Arial" panose="020B0604020202020204" pitchFamily="34" charset="0"/>
                <a:ea typeface="Calibri" panose="020F0502020204030204" pitchFamily="34" charset="0"/>
                <a:cs typeface="Times New Roman" panose="02020603050405020304" pitchFamily="18" charset="0"/>
              </a:rPr>
              <a:t>Click the Start button</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6"/>
            </a:pPr>
            <a:r>
              <a:rPr lang="en-US" sz="1800" dirty="0">
                <a:effectLst/>
                <a:latin typeface="Arial" panose="020B0604020202020204" pitchFamily="34" charset="0"/>
                <a:ea typeface="Calibri" panose="020F0502020204030204" pitchFamily="34" charset="0"/>
              </a:rPr>
              <a:t>When the process is completed, it should look like so</a:t>
            </a:r>
          </a:p>
          <a:p>
            <a:pPr marL="342900" marR="0" lvl="0" indent="-342900">
              <a:lnSpc>
                <a:spcPct val="107000"/>
              </a:lnSpc>
              <a:spcBef>
                <a:spcPts val="0"/>
              </a:spcBef>
              <a:spcAft>
                <a:spcPts val="0"/>
              </a:spcAft>
              <a:buFont typeface="+mj-lt"/>
              <a:buAutoNum type="arabicPeriod" startAt="6"/>
            </a:pPr>
            <a:r>
              <a:rPr lang="en-US" sz="1800" dirty="0">
                <a:ea typeface="Calibri" panose="020F0502020204030204" pitchFamily="34" charset="0"/>
              </a:rPr>
              <a:t>We store the output file on our network </a:t>
            </a:r>
            <a:endParaRPr lang="en-US" sz="1800" dirty="0">
              <a:effectLst/>
              <a:latin typeface="Arial" panose="020B0604020202020204" pitchFamily="34" charset="0"/>
              <a:ea typeface="Calibri" panose="020F0502020204030204" pitchFamily="34" charset="0"/>
            </a:endParaRPr>
          </a:p>
          <a:p>
            <a:pPr marL="342900" marR="0" lvl="0" indent="-342900">
              <a:lnSpc>
                <a:spcPct val="107000"/>
              </a:lnSpc>
              <a:spcBef>
                <a:spcPts val="0"/>
              </a:spcBef>
              <a:spcAft>
                <a:spcPts val="0"/>
              </a:spcAft>
              <a:buFont typeface="+mj-lt"/>
              <a:buAutoNum type="arabicPeriod" startAt="6"/>
            </a:pPr>
            <a:endParaRPr lang="en-US" sz="1800" dirty="0">
              <a:effectLst/>
              <a:latin typeface="Arial" panose="020B0604020202020204" pitchFamily="34" charset="0"/>
              <a:ea typeface="Calibri" panose="020F0502020204030204" pitchFamily="34" charset="0"/>
            </a:endParaRPr>
          </a:p>
          <a:p>
            <a:pPr marL="342900" marR="0" lvl="0" indent="-342900">
              <a:lnSpc>
                <a:spcPct val="107000"/>
              </a:lnSpc>
              <a:spcBef>
                <a:spcPts val="0"/>
              </a:spcBef>
              <a:spcAft>
                <a:spcPts val="0"/>
              </a:spcAft>
              <a:buFont typeface="+mj-lt"/>
              <a:buAutoNum type="arabicPeriod" startAt="6"/>
            </a:pPr>
            <a:endParaRPr lang="en-US" sz="1800" dirty="0">
              <a:effectLst/>
              <a:latin typeface="Arial" panose="020B0604020202020204" pitchFamily="34" charset="0"/>
              <a:ea typeface="Calibri" panose="020F0502020204030204" pitchFamily="34" charset="0"/>
            </a:endParaRPr>
          </a:p>
          <a:p>
            <a:pPr marL="342900" marR="0" lvl="0" indent="-342900">
              <a:lnSpc>
                <a:spcPct val="107000"/>
              </a:lnSpc>
              <a:spcBef>
                <a:spcPts val="0"/>
              </a:spcBef>
              <a:spcAft>
                <a:spcPts val="0"/>
              </a:spcAft>
              <a:buFont typeface="+mj-lt"/>
              <a:buAutoNum type="arabicPeriod" startAt="6"/>
            </a:pPr>
            <a:endParaRPr lang="en-US" sz="1800" dirty="0">
              <a:ea typeface="Calibri" panose="020F0502020204030204" pitchFamily="34" charset="0"/>
            </a:endParaRPr>
          </a:p>
          <a:p>
            <a:pPr marL="0" marR="0" lvl="0" indent="0">
              <a:lnSpc>
                <a:spcPct val="107000"/>
              </a:lnSpc>
              <a:spcBef>
                <a:spcPts val="0"/>
              </a:spcBef>
              <a:spcAft>
                <a:spcPts val="0"/>
              </a:spcAft>
              <a:buNone/>
            </a:pPr>
            <a:endParaRPr lang="en-US" sz="1800" dirty="0">
              <a:effectLst/>
              <a:latin typeface="Arial" panose="020B0604020202020204" pitchFamily="34" charset="0"/>
              <a:ea typeface="Calibri" panose="020F0502020204030204" pitchFamily="34" charset="0"/>
            </a:endParaRPr>
          </a:p>
          <a:p>
            <a:pPr marL="0" marR="0" lvl="0" indent="0">
              <a:lnSpc>
                <a:spcPct val="107000"/>
              </a:lnSpc>
              <a:spcBef>
                <a:spcPts val="0"/>
              </a:spcBef>
              <a:spcAft>
                <a:spcPts val="0"/>
              </a:spcAft>
              <a:buNone/>
            </a:pPr>
            <a:br>
              <a:rPr lang="en-US" sz="1800" dirty="0">
                <a:effectLst/>
                <a:latin typeface="Arial" panose="020B0604020202020204" pitchFamily="34" charset="0"/>
                <a:ea typeface="Calibri" panose="020F0502020204030204" pitchFamily="34" charset="0"/>
              </a:rPr>
            </a:br>
            <a:endParaRPr lang="en-US" dirty="0"/>
          </a:p>
        </p:txBody>
      </p:sp>
      <p:pic>
        <p:nvPicPr>
          <p:cNvPr id="6" name="Picture 5" descr="Graphical user interface, application&#10;&#10;Description automatically generated">
            <a:extLst>
              <a:ext uri="{FF2B5EF4-FFF2-40B4-BE49-F238E27FC236}">
                <a16:creationId xmlns:a16="http://schemas.microsoft.com/office/drawing/2014/main" id="{8FA8CA60-29E3-CA9D-D55A-6D3FD6176823}"/>
              </a:ext>
            </a:extLst>
          </p:cNvPr>
          <p:cNvPicPr>
            <a:picLocks noChangeAspect="1"/>
          </p:cNvPicPr>
          <p:nvPr/>
        </p:nvPicPr>
        <p:blipFill>
          <a:blip r:embed="rId3"/>
          <a:stretch>
            <a:fillRect/>
          </a:stretch>
        </p:blipFill>
        <p:spPr>
          <a:xfrm>
            <a:off x="591880" y="3077995"/>
            <a:ext cx="8902618" cy="3798831"/>
          </a:xfrm>
          <a:prstGeom prst="rect">
            <a:avLst/>
          </a:prstGeom>
        </p:spPr>
      </p:pic>
    </p:spTree>
    <p:extLst>
      <p:ext uri="{BB962C8B-B14F-4D97-AF65-F5344CB8AC3E}">
        <p14:creationId xmlns:p14="http://schemas.microsoft.com/office/powerpoint/2010/main" val="1162631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82F16-9F93-B339-9500-8F8D361CDA9F}"/>
              </a:ext>
            </a:extLst>
          </p:cNvPr>
          <p:cNvSpPr>
            <a:spLocks noGrp="1"/>
          </p:cNvSpPr>
          <p:nvPr>
            <p:ph type="title"/>
          </p:nvPr>
        </p:nvSpPr>
        <p:spPr/>
        <p:txBody>
          <a:bodyPr/>
          <a:lstStyle/>
          <a:p>
            <a:r>
              <a:rPr lang="en-US" dirty="0"/>
              <a:t>FTP the </a:t>
            </a:r>
            <a:r>
              <a:rPr lang="en-US" dirty="0" err="1"/>
              <a:t>EDSWeeding</a:t>
            </a:r>
            <a:r>
              <a:rPr lang="en-US" dirty="0"/>
              <a:t> MARC File to EBSCO</a:t>
            </a:r>
          </a:p>
        </p:txBody>
      </p:sp>
      <p:sp>
        <p:nvSpPr>
          <p:cNvPr id="3" name="Content Placeholder 2">
            <a:extLst>
              <a:ext uri="{FF2B5EF4-FFF2-40B4-BE49-F238E27FC236}">
                <a16:creationId xmlns:a16="http://schemas.microsoft.com/office/drawing/2014/main" id="{E10C9BD2-CD65-E37F-56FE-6B7D31952348}"/>
              </a:ext>
            </a:extLst>
          </p:cNvPr>
          <p:cNvSpPr>
            <a:spLocks noGrp="1"/>
          </p:cNvSpPr>
          <p:nvPr>
            <p:ph idx="1"/>
          </p:nvPr>
        </p:nvSpPr>
        <p:spPr/>
        <p:txBody>
          <a:bodyPr/>
          <a:lstStyle/>
          <a:p>
            <a:r>
              <a:rPr lang="en-US" dirty="0"/>
              <a:t>We use FileZilla to get this file to EBSCO.  It usually takes 24 hours, but it will delete the holdings from EDS – our discover service</a:t>
            </a:r>
          </a:p>
          <a:p>
            <a:endParaRPr lang="en-US" dirty="0"/>
          </a:p>
          <a:p>
            <a:pPr marL="0" indent="0">
              <a:buNone/>
            </a:pPr>
            <a:endParaRPr lang="en-US" dirty="0"/>
          </a:p>
        </p:txBody>
      </p:sp>
      <p:pic>
        <p:nvPicPr>
          <p:cNvPr id="4" name="Picture 3" descr="Graphical user interface, application&#10;&#10;Description automatically generated">
            <a:extLst>
              <a:ext uri="{FF2B5EF4-FFF2-40B4-BE49-F238E27FC236}">
                <a16:creationId xmlns:a16="http://schemas.microsoft.com/office/drawing/2014/main" id="{565BFD32-3DC3-6598-94B1-49F7522E6466}"/>
              </a:ext>
            </a:extLst>
          </p:cNvPr>
          <p:cNvPicPr>
            <a:picLocks noChangeAspect="1"/>
          </p:cNvPicPr>
          <p:nvPr/>
        </p:nvPicPr>
        <p:blipFill>
          <a:blip r:embed="rId2"/>
          <a:stretch>
            <a:fillRect/>
          </a:stretch>
        </p:blipFill>
        <p:spPr>
          <a:xfrm>
            <a:off x="800548" y="2482532"/>
            <a:ext cx="8171330" cy="4513438"/>
          </a:xfrm>
          <a:prstGeom prst="rect">
            <a:avLst/>
          </a:prstGeom>
        </p:spPr>
      </p:pic>
    </p:spTree>
    <p:extLst>
      <p:ext uri="{BB962C8B-B14F-4D97-AF65-F5344CB8AC3E}">
        <p14:creationId xmlns:p14="http://schemas.microsoft.com/office/powerpoint/2010/main" val="34649282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A178E-DBB6-C969-FB4F-E6A4F7B9D5FF}"/>
              </a:ext>
            </a:extLst>
          </p:cNvPr>
          <p:cNvSpPr>
            <a:spLocks noGrp="1"/>
          </p:cNvSpPr>
          <p:nvPr>
            <p:ph type="title"/>
          </p:nvPr>
        </p:nvSpPr>
        <p:spPr/>
        <p:txBody>
          <a:bodyPr/>
          <a:lstStyle/>
          <a:p>
            <a:r>
              <a:rPr lang="en-US" dirty="0"/>
              <a:t>Create the </a:t>
            </a:r>
            <a:r>
              <a:rPr lang="en-US" dirty="0" err="1"/>
              <a:t>OrderRecordDeletes</a:t>
            </a:r>
            <a:r>
              <a:rPr lang="en-US" dirty="0"/>
              <a:t> File</a:t>
            </a:r>
          </a:p>
        </p:txBody>
      </p:sp>
      <p:sp>
        <p:nvSpPr>
          <p:cNvPr id="3" name="Content Placeholder 2">
            <a:extLst>
              <a:ext uri="{FF2B5EF4-FFF2-40B4-BE49-F238E27FC236}">
                <a16:creationId xmlns:a16="http://schemas.microsoft.com/office/drawing/2014/main" id="{BDE02535-C435-26BB-7AF7-BD754A90DDD4}"/>
              </a:ext>
            </a:extLst>
          </p:cNvPr>
          <p:cNvSpPr>
            <a:spLocks noGrp="1"/>
          </p:cNvSpPr>
          <p:nvPr>
            <p:ph idx="1"/>
          </p:nvPr>
        </p:nvSpPr>
        <p:spPr/>
        <p:txBody>
          <a:bodyPr/>
          <a:lstStyle/>
          <a:p>
            <a:pPr marL="342900" marR="0" lvl="0" indent="-342900">
              <a:lnSpc>
                <a:spcPct val="107000"/>
              </a:lnSpc>
              <a:spcBef>
                <a:spcPts val="0"/>
              </a:spcBef>
              <a:spcAft>
                <a:spcPts val="0"/>
              </a:spcAft>
              <a:buFont typeface="+mj-lt"/>
              <a:buAutoNum type="arabicPeriod"/>
            </a:pPr>
            <a:r>
              <a:rPr lang="en-US" dirty="0">
                <a:effectLst/>
                <a:latin typeface="Arial" panose="020B0604020202020204" pitchFamily="34" charset="0"/>
                <a:ea typeface="Calibri" panose="020F0502020204030204" pitchFamily="34" charset="0"/>
                <a:cs typeface="Times New Roman" panose="02020603050405020304" pitchFamily="18" charset="0"/>
              </a:rPr>
              <a:t>Note: this file will only contain bibs that have order records.  It is possible that you may not have any order records in your scanned cart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effectLst/>
                <a:latin typeface="Arial" panose="020B0604020202020204" pitchFamily="34" charset="0"/>
                <a:ea typeface="Calibri" panose="020F0502020204030204" pitchFamily="34" charset="0"/>
                <a:cs typeface="Times New Roman" panose="02020603050405020304" pitchFamily="18" charset="0"/>
              </a:rPr>
              <a:t>In Create Lists click on Withdraws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dirty="0">
                <a:effectLst/>
                <a:latin typeface="Arial" panose="020B0604020202020204" pitchFamily="34" charset="0"/>
                <a:ea typeface="Calibri" panose="020F0502020204030204" pitchFamily="34" charset="0"/>
                <a:cs typeface="Times New Roman" panose="02020603050405020304" pitchFamily="18" charset="0"/>
              </a:rPr>
              <a:t>Click on the Export Records button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dirty="0">
                <a:effectLst/>
                <a:latin typeface="Arial" panose="020B0604020202020204" pitchFamily="34" charset="0"/>
                <a:ea typeface="Calibri" panose="020F0502020204030204" pitchFamily="34" charset="0"/>
              </a:rPr>
              <a:t>When the dialog box comes up, click on the Apply Saved Export button </a:t>
            </a:r>
          </a:p>
          <a:p>
            <a:pPr marL="342900" marR="0" lvl="0" indent="-342900">
              <a:lnSpc>
                <a:spcPct val="107000"/>
              </a:lnSpc>
              <a:spcBef>
                <a:spcPts val="0"/>
              </a:spcBef>
              <a:spcAft>
                <a:spcPts val="0"/>
              </a:spcAft>
              <a:buFont typeface="+mj-lt"/>
              <a:buAutoNum type="arabicPeriod"/>
            </a:pPr>
            <a:r>
              <a:rPr lang="en-US" dirty="0">
                <a:effectLst/>
                <a:latin typeface="Arial" panose="020B0604020202020204" pitchFamily="34" charset="0"/>
                <a:ea typeface="Calibri" panose="020F0502020204030204" pitchFamily="34" charset="0"/>
                <a:cs typeface="Times New Roman" panose="02020603050405020304" pitchFamily="18" charset="0"/>
              </a:rPr>
              <a:t>Go to Saved Exports—Select </a:t>
            </a:r>
            <a:r>
              <a:rPr lang="en-US" dirty="0" err="1">
                <a:effectLst/>
                <a:latin typeface="Arial" panose="020B0604020202020204" pitchFamily="34" charset="0"/>
                <a:ea typeface="Calibri" panose="020F0502020204030204" pitchFamily="34" charset="0"/>
                <a:cs typeface="Times New Roman" panose="02020603050405020304" pitchFamily="18" charset="0"/>
              </a:rPr>
              <a:t>OrderRecordDeletes</a:t>
            </a:r>
            <a:r>
              <a:rPr lang="en-US" dirty="0">
                <a:effectLst/>
                <a:latin typeface="Arial" panose="020B0604020202020204" pitchFamily="34" charset="0"/>
                <a:ea typeface="Calibri" panose="020F0502020204030204" pitchFamily="34" charset="0"/>
                <a:cs typeface="Times New Roman" panose="02020603050405020304" pitchFamily="18" charset="0"/>
              </a:rPr>
              <a:t> #33 under Export Name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effectLst/>
                <a:latin typeface="Arial" panose="020B0604020202020204" pitchFamily="34" charset="0"/>
                <a:ea typeface="Calibri" panose="020F0502020204030204" pitchFamily="34" charset="0"/>
                <a:cs typeface="Times New Roman" panose="02020603050405020304" pitchFamily="18" charset="0"/>
              </a:rPr>
              <a:t>Click on the Browse button and go to the Withdraws folder</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effectLst/>
                <a:latin typeface="Arial" panose="020B0604020202020204" pitchFamily="34" charset="0"/>
                <a:ea typeface="Calibri" panose="020F0502020204030204" pitchFamily="34" charset="0"/>
                <a:cs typeface="Times New Roman" panose="02020603050405020304" pitchFamily="18" charset="0"/>
              </a:rPr>
              <a:t>Overwrite the file OrderRecordsDeletes.txt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effectLst/>
                <a:latin typeface="Arial" panose="020B0604020202020204" pitchFamily="34" charset="0"/>
                <a:ea typeface="Calibri" panose="020F0502020204030204" pitchFamily="34" charset="0"/>
                <a:cs typeface="Times New Roman" panose="02020603050405020304" pitchFamily="18" charset="0"/>
              </a:rPr>
              <a:t>Right click on the OrderRecordsDeletes.txt and select Edit with </a:t>
            </a:r>
            <a:r>
              <a:rPr lang="en-US" dirty="0" err="1">
                <a:effectLst/>
                <a:latin typeface="Arial" panose="020B0604020202020204" pitchFamily="34" charset="0"/>
                <a:ea typeface="Calibri" panose="020F0502020204030204" pitchFamily="34" charset="0"/>
                <a:cs typeface="Times New Roman" panose="02020603050405020304" pitchFamily="18" charset="0"/>
              </a:rPr>
              <a:t>NotePad</a:t>
            </a:r>
            <a:r>
              <a:rPr lang="en-US" dirty="0">
                <a:effectLst/>
                <a:latin typeface="Arial" panose="020B0604020202020204" pitchFamily="34"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effectLst/>
                <a:latin typeface="Arial" panose="020B0604020202020204" pitchFamily="34" charset="0"/>
                <a:ea typeface="Calibri" panose="020F0502020204030204" pitchFamily="34" charset="0"/>
                <a:cs typeface="Times New Roman" panose="02020603050405020304" pitchFamily="18" charset="0"/>
              </a:rPr>
              <a:t>If the file contains any record numbers, then to the section Delete Order Records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dirty="0">
                <a:effectLst/>
                <a:latin typeface="Arial" panose="020B0604020202020204" pitchFamily="34" charset="0"/>
                <a:ea typeface="Calibri" panose="020F0502020204030204" pitchFamily="34" charset="0"/>
                <a:cs typeface="Times New Roman" panose="02020603050405020304" pitchFamily="18" charset="0"/>
              </a:rPr>
              <a:t>If the file DOES NOT contain any record number, then skip the Delete Order Records section and go to the Delete Bib Records section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endParaRPr lang="en-US" dirty="0"/>
          </a:p>
        </p:txBody>
      </p:sp>
    </p:spTree>
    <p:extLst>
      <p:ext uri="{BB962C8B-B14F-4D97-AF65-F5344CB8AC3E}">
        <p14:creationId xmlns:p14="http://schemas.microsoft.com/office/powerpoint/2010/main" val="15603231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B359B-B7EE-3BD9-B104-564CF0268813}"/>
              </a:ext>
            </a:extLst>
          </p:cNvPr>
          <p:cNvSpPr>
            <a:spLocks noGrp="1"/>
          </p:cNvSpPr>
          <p:nvPr>
            <p:ph type="title"/>
          </p:nvPr>
        </p:nvSpPr>
        <p:spPr/>
        <p:txBody>
          <a:bodyPr/>
          <a:lstStyle/>
          <a:p>
            <a:r>
              <a:rPr lang="en-US" dirty="0"/>
              <a:t>Delete Order Records/Delete Bib Records</a:t>
            </a:r>
          </a:p>
        </p:txBody>
      </p:sp>
      <p:sp>
        <p:nvSpPr>
          <p:cNvPr id="3" name="Content Placeholder 2">
            <a:extLst>
              <a:ext uri="{FF2B5EF4-FFF2-40B4-BE49-F238E27FC236}">
                <a16:creationId xmlns:a16="http://schemas.microsoft.com/office/drawing/2014/main" id="{7F40EFD2-097C-FE4D-28F9-D1A2FF27940C}"/>
              </a:ext>
            </a:extLst>
          </p:cNvPr>
          <p:cNvSpPr>
            <a:spLocks noGrp="1"/>
          </p:cNvSpPr>
          <p:nvPr>
            <p:ph idx="1"/>
          </p:nvPr>
        </p:nvSpPr>
        <p:spPr/>
        <p:txBody>
          <a:bodyPr>
            <a:normAutofit lnSpcReduction="10000"/>
          </a:bodyPr>
          <a:lstStyle/>
          <a:p>
            <a:pPr marL="0" indent="0">
              <a:buNone/>
            </a:pPr>
            <a:r>
              <a:rPr lang="en-US" dirty="0"/>
              <a:t>Delete Order Records</a:t>
            </a:r>
          </a:p>
          <a:p>
            <a:pPr marL="342900" indent="-342900">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If there are order records in the OrderRecordDeletes.txt, then import them into a create list</a:t>
            </a:r>
          </a:p>
          <a:p>
            <a:pPr marL="342900" indent="-342900">
              <a:buFont typeface="+mj-lt"/>
              <a:buAutoNum type="arabicPeriod"/>
            </a:pPr>
            <a:endParaRPr lang="en-US" sz="1800" dirty="0">
              <a:ea typeface="Calibri" panose="020F0502020204030204" pitchFamily="34" charset="0"/>
              <a:cs typeface="Times New Roman" panose="02020603050405020304" pitchFamily="18" charset="0"/>
            </a:endParaRPr>
          </a:p>
          <a:p>
            <a:pPr marL="0" indent="0">
              <a:buNone/>
            </a:pPr>
            <a:r>
              <a:rPr lang="en-US" dirty="0">
                <a:latin typeface="+mj-lt"/>
                <a:ea typeface="Calibri" panose="020F0502020204030204" pitchFamily="34" charset="0"/>
                <a:cs typeface="Times New Roman" panose="02020603050405020304" pitchFamily="18" charset="0"/>
              </a:rPr>
              <a:t>Delete Bib Records</a:t>
            </a:r>
            <a:endParaRPr lang="en-US" dirty="0">
              <a:effectLst/>
              <a:latin typeface="+mj-lt"/>
              <a:ea typeface="Calibri" panose="020F0502020204030204" pitchFamily="34" charset="0"/>
              <a:cs typeface="Times New Roman" panose="02020603050405020304" pitchFamily="18" charset="0"/>
            </a:endParaRPr>
          </a:p>
          <a:p>
            <a:pPr marL="800100" lvl="1" indent="-342900">
              <a:buFont typeface="+mj-lt"/>
              <a:buAutoNum type="arabicPeriod"/>
            </a:pPr>
            <a:r>
              <a:rPr lang="en-US" sz="1600" dirty="0">
                <a:effectLst/>
                <a:latin typeface="Arial" panose="020B0604020202020204" pitchFamily="34" charset="0"/>
                <a:ea typeface="Calibri" panose="020F0502020204030204" pitchFamily="34" charset="0"/>
              </a:rPr>
              <a:t>Select the Delete Records from the drop-down menu in Sierra</a:t>
            </a:r>
          </a:p>
          <a:p>
            <a:pPr marL="800100" lvl="1" indent="-342900">
              <a:lnSpc>
                <a:spcPct val="107000"/>
              </a:lnSpc>
              <a:spcBef>
                <a:spcPts val="0"/>
              </a:spcBef>
              <a:buFont typeface="+mj-lt"/>
              <a:buAutoNum type="arabicPeriod"/>
            </a:pPr>
            <a:r>
              <a:rPr lang="en-US" sz="1600" dirty="0">
                <a:effectLst/>
                <a:latin typeface="Arial" panose="020B0604020202020204" pitchFamily="34" charset="0"/>
                <a:ea typeface="Calibri" panose="020F0502020204030204" pitchFamily="34" charset="0"/>
                <a:cs typeface="Times New Roman" panose="02020603050405020304" pitchFamily="18" charset="0"/>
              </a:rPr>
              <a:t>Make sure the Review is selected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800"/>
              </a:spcAft>
              <a:buFont typeface="+mj-lt"/>
              <a:buAutoNum type="arabicPeriod"/>
            </a:pPr>
            <a:r>
              <a:rPr lang="en-US" sz="1600" dirty="0">
                <a:effectLst/>
                <a:latin typeface="Arial" panose="020B0604020202020204" pitchFamily="34" charset="0"/>
                <a:ea typeface="Calibri" panose="020F0502020204030204" pitchFamily="34" charset="0"/>
                <a:cs typeface="Times New Roman" panose="02020603050405020304" pitchFamily="18" charset="0"/>
              </a:rPr>
              <a:t>Use the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EDSDeletes</a:t>
            </a:r>
            <a:r>
              <a:rPr lang="en-US" sz="1600" dirty="0">
                <a:effectLst/>
                <a:latin typeface="Arial" panose="020B0604020202020204" pitchFamily="34" charset="0"/>
                <a:ea typeface="Calibri" panose="020F0502020204030204" pitchFamily="34" charset="0"/>
                <a:cs typeface="Times New Roman" panose="02020603050405020304" pitchFamily="18" charset="0"/>
              </a:rPr>
              <a:t> review file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800"/>
              </a:spcAft>
              <a:buFont typeface="+mj-lt"/>
              <a:buAutoNum type="arabicPeriod"/>
            </a:pPr>
            <a:r>
              <a:rPr lang="en-US" sz="1600" dirty="0">
                <a:effectLst/>
                <a:latin typeface="Arial" panose="020B0604020202020204" pitchFamily="34" charset="0"/>
                <a:ea typeface="Calibri" panose="020F0502020204030204" pitchFamily="34" charset="0"/>
              </a:rPr>
              <a:t>Click Start</a:t>
            </a:r>
          </a:p>
          <a:p>
            <a:pPr marL="800100" lvl="1" indent="-342900">
              <a:lnSpc>
                <a:spcPct val="107000"/>
              </a:lnSpc>
              <a:spcBef>
                <a:spcPts val="0"/>
              </a:spcBef>
              <a:buFont typeface="+mj-lt"/>
              <a:buAutoNum type="arabicPeriod"/>
            </a:pPr>
            <a:r>
              <a:rPr lang="en-US" sz="1600" dirty="0">
                <a:effectLst/>
                <a:latin typeface="Arial" panose="020B0604020202020204" pitchFamily="34" charset="0"/>
                <a:ea typeface="Calibri" panose="020F0502020204030204" pitchFamily="34" charset="0"/>
                <a:cs typeface="Times New Roman" panose="02020603050405020304" pitchFamily="18" charset="0"/>
              </a:rPr>
              <a:t>Select Delete the bibliographic record and all attached records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mj-lt"/>
              <a:buAutoNum type="arabicPeriod"/>
            </a:pPr>
            <a:r>
              <a:rPr lang="en-US" sz="1600" dirty="0">
                <a:effectLst/>
                <a:latin typeface="Arial" panose="020B0604020202020204" pitchFamily="34" charset="0"/>
                <a:ea typeface="Calibri" panose="020F0502020204030204" pitchFamily="34" charset="0"/>
                <a:cs typeface="Times New Roman" panose="02020603050405020304" pitchFamily="18" charset="0"/>
              </a:rPr>
              <a:t>Click the Delete Records button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mj-lt"/>
              <a:buAutoNum type="arabicPeriod"/>
            </a:pPr>
            <a:r>
              <a:rPr lang="en-US" sz="1600" dirty="0">
                <a:effectLst/>
                <a:latin typeface="Arial" panose="020B0604020202020204" pitchFamily="34" charset="0"/>
                <a:ea typeface="Calibri" panose="020F0502020204030204" pitchFamily="34" charset="0"/>
                <a:cs typeface="Times New Roman" panose="02020603050405020304" pitchFamily="18" charset="0"/>
              </a:rPr>
              <a:t>Check the errors file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800"/>
              </a:spcAft>
              <a:buFont typeface="+mj-lt"/>
              <a:buAutoNum type="arabicPeriod"/>
            </a:pPr>
            <a:r>
              <a:rPr lang="en-US" sz="1600" dirty="0">
                <a:effectLst/>
                <a:latin typeface="Arial" panose="020B0604020202020204" pitchFamily="34" charset="0"/>
                <a:ea typeface="Calibri" panose="020F0502020204030204" pitchFamily="34" charset="0"/>
                <a:cs typeface="Times New Roman" panose="02020603050405020304" pitchFamily="18" charset="0"/>
              </a:rPr>
              <a:t>Fix any errors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br>
              <a:rPr lang="en-US" sz="1800" dirty="0">
                <a:effectLst/>
                <a:latin typeface="Arial" panose="020B0604020202020204" pitchFamily="34" charset="0"/>
                <a:ea typeface="Calibri" panose="020F0502020204030204" pitchFamily="34" charset="0"/>
              </a:rPr>
            </a:br>
            <a:endParaRPr lang="en-US" dirty="0"/>
          </a:p>
        </p:txBody>
      </p:sp>
    </p:spTree>
    <p:extLst>
      <p:ext uri="{BB962C8B-B14F-4D97-AF65-F5344CB8AC3E}">
        <p14:creationId xmlns:p14="http://schemas.microsoft.com/office/powerpoint/2010/main" val="3115879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27359-5BBE-63B1-9DF7-8B480EDBC71E}"/>
              </a:ext>
            </a:extLst>
          </p:cNvPr>
          <p:cNvSpPr>
            <a:spLocks noGrp="1"/>
          </p:cNvSpPr>
          <p:nvPr>
            <p:ph type="title"/>
          </p:nvPr>
        </p:nvSpPr>
        <p:spPr/>
        <p:txBody>
          <a:bodyPr/>
          <a:lstStyle/>
          <a:p>
            <a:r>
              <a:rPr lang="en-US" dirty="0"/>
              <a:t>Remove Records From OCLC</a:t>
            </a:r>
          </a:p>
        </p:txBody>
      </p:sp>
      <p:sp>
        <p:nvSpPr>
          <p:cNvPr id="3" name="Content Placeholder 2">
            <a:extLst>
              <a:ext uri="{FF2B5EF4-FFF2-40B4-BE49-F238E27FC236}">
                <a16:creationId xmlns:a16="http://schemas.microsoft.com/office/drawing/2014/main" id="{21F56688-5247-CA7F-EB45-9531DBB4D64B}"/>
              </a:ext>
            </a:extLst>
          </p:cNvPr>
          <p:cNvSpPr>
            <a:spLocks noGrp="1"/>
          </p:cNvSpPr>
          <p:nvPr>
            <p:ph idx="1"/>
          </p:nvPr>
        </p:nvSpPr>
        <p:spPr/>
        <p:txBody>
          <a:bodyPr>
            <a:normAutofit lnSpcReduction="10000"/>
          </a:bodyPr>
          <a:lstStyle/>
          <a:p>
            <a:pPr marL="342900" marR="0" lvl="0" indent="-342900">
              <a:lnSpc>
                <a:spcPct val="107000"/>
              </a:lnSpc>
              <a:spcBef>
                <a:spcPts val="0"/>
              </a:spcBef>
              <a:spcAft>
                <a:spcPts val="800"/>
              </a:spcAft>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Open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Connexion</a:t>
            </a:r>
            <a:r>
              <a:rPr lang="en-US" sz="1800" dirty="0">
                <a:effectLst/>
                <a:latin typeface="Arial" panose="020B0604020202020204" pitchFamily="34" charset="0"/>
                <a:ea typeface="Calibri" panose="020F0502020204030204" pitchFamily="34" charset="0"/>
                <a:cs typeface="Times New Roman" panose="02020603050405020304" pitchFamily="18" charset="0"/>
              </a:rPr>
              <a:t> Client and log 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95885" lvl="0" indent="-342900">
              <a:lnSpc>
                <a:spcPct val="105000"/>
              </a:lnSpc>
              <a:spcBef>
                <a:spcPts val="0"/>
              </a:spcBef>
              <a:spcAft>
                <a:spcPts val="485"/>
              </a:spcAft>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Click on the </a:t>
            </a:r>
            <a:r>
              <a:rPr lang="en-US" sz="1800" b="1" dirty="0">
                <a:effectLst/>
                <a:latin typeface="Arial" panose="020B0604020202020204" pitchFamily="34" charset="0"/>
                <a:ea typeface="Calibri" panose="020F0502020204030204" pitchFamily="34" charset="0"/>
                <a:cs typeface="Times New Roman" panose="02020603050405020304" pitchFamily="18" charset="0"/>
              </a:rPr>
              <a:t>Batch </a:t>
            </a:r>
            <a:r>
              <a:rPr lang="en-US" sz="1800" dirty="0">
                <a:effectLst/>
                <a:latin typeface="Arial" panose="020B0604020202020204" pitchFamily="34" charset="0"/>
                <a:ea typeface="Calibri" panose="020F0502020204030204" pitchFamily="34" charset="0"/>
                <a:cs typeface="Times New Roman" panose="02020603050405020304" pitchFamily="18" charset="0"/>
              </a:rPr>
              <a:t>tab on your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Connexion</a:t>
            </a:r>
            <a:r>
              <a:rPr lang="en-US" sz="1800" dirty="0">
                <a:effectLst/>
                <a:latin typeface="Arial" panose="020B0604020202020204" pitchFamily="34" charset="0"/>
                <a:ea typeface="Calibri" panose="020F0502020204030204" pitchFamily="34" charset="0"/>
                <a:cs typeface="Times New Roman" panose="02020603050405020304" pitchFamily="18" charset="0"/>
              </a:rPr>
              <a:t> toolbar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95885" lvl="0" indent="-342900">
              <a:lnSpc>
                <a:spcPct val="106000"/>
              </a:lnSpc>
              <a:spcBef>
                <a:spcPts val="0"/>
              </a:spcBef>
              <a:spcAft>
                <a:spcPts val="490"/>
              </a:spcAft>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Click </a:t>
            </a:r>
            <a:r>
              <a:rPr lang="en-US" sz="1800" b="1" dirty="0">
                <a:effectLst/>
                <a:latin typeface="Arial" panose="020B0604020202020204" pitchFamily="34" charset="0"/>
                <a:ea typeface="Calibri" panose="020F0502020204030204" pitchFamily="34" charset="0"/>
                <a:cs typeface="Times New Roman" panose="02020603050405020304" pitchFamily="18" charset="0"/>
              </a:rPr>
              <a:t>Batch </a:t>
            </a:r>
            <a:r>
              <a:rPr lang="en-US" sz="1800" dirty="0">
                <a:effectLst/>
                <a:latin typeface="Arial" panose="020B0604020202020204" pitchFamily="34" charset="0"/>
                <a:ea typeface="Calibri" panose="020F0502020204030204" pitchFamily="34" charset="0"/>
                <a:cs typeface="Times New Roman" panose="02020603050405020304" pitchFamily="18" charset="0"/>
              </a:rPr>
              <a:t>&gt; </a:t>
            </a:r>
            <a:r>
              <a:rPr lang="en-US" sz="1800" b="1" dirty="0">
                <a:effectLst/>
                <a:latin typeface="Arial" panose="020B0604020202020204" pitchFamily="34" charset="0"/>
                <a:ea typeface="Calibri" panose="020F0502020204030204" pitchFamily="34" charset="0"/>
                <a:cs typeface="Times New Roman" panose="02020603050405020304" pitchFamily="18" charset="0"/>
              </a:rPr>
              <a:t>Holdings by OCLC number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800" b="1" dirty="0">
                <a:effectLst/>
                <a:latin typeface="Arial" panose="020B0604020202020204" pitchFamily="34" charset="0"/>
                <a:ea typeface="Calibri" panose="020F0502020204030204" pitchFamily="34" charset="0"/>
                <a:cs typeface="Times New Roman" panose="02020603050405020304" pitchFamily="18" charset="0"/>
              </a:rPr>
              <a:t>Browse </a:t>
            </a:r>
            <a:r>
              <a:rPr lang="en-US" sz="1800" dirty="0">
                <a:effectLst/>
                <a:latin typeface="Arial" panose="020B0604020202020204" pitchFamily="34" charset="0"/>
                <a:ea typeface="Calibri" panose="020F0502020204030204" pitchFamily="34" charset="0"/>
                <a:cs typeface="Times New Roman" panose="02020603050405020304" pitchFamily="18" charset="0"/>
              </a:rPr>
              <a:t>to the file of OCNs that you created, using </a:t>
            </a:r>
            <a:r>
              <a:rPr lang="en-US" sz="1800" b="1" dirty="0">
                <a:effectLst/>
                <a:latin typeface="Arial" panose="020B0604020202020204" pitchFamily="34" charset="0"/>
                <a:ea typeface="Calibri" panose="020F0502020204030204" pitchFamily="34" charset="0"/>
                <a:cs typeface="Times New Roman" panose="02020603050405020304" pitchFamily="18" charset="0"/>
              </a:rPr>
              <a:t>Notepad++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95885" lvl="0" indent="-342900">
              <a:lnSpc>
                <a:spcPct val="105000"/>
              </a:lnSpc>
              <a:spcBef>
                <a:spcPts val="0"/>
              </a:spcBef>
              <a:spcAft>
                <a:spcPts val="485"/>
              </a:spcAft>
              <a:buFont typeface="+mj-lt"/>
              <a:buAutoNum type="arabicPeriod"/>
            </a:pPr>
            <a:r>
              <a:rPr lang="en-US" sz="1800" b="1" dirty="0">
                <a:effectLst/>
                <a:latin typeface="Arial" panose="020B0604020202020204" pitchFamily="34" charset="0"/>
                <a:ea typeface="Calibri" panose="020F0502020204030204" pitchFamily="34" charset="0"/>
                <a:cs typeface="Times New Roman" panose="02020603050405020304" pitchFamily="18" charset="0"/>
              </a:rPr>
              <a:t>Import </a:t>
            </a:r>
            <a:r>
              <a:rPr lang="en-US" sz="1800" dirty="0">
                <a:effectLst/>
                <a:latin typeface="Arial" panose="020B0604020202020204" pitchFamily="34" charset="0"/>
                <a:ea typeface="Calibri" panose="020F0502020204030204" pitchFamily="34" charset="0"/>
                <a:cs typeface="Times New Roman" panose="02020603050405020304" pitchFamily="18" charset="0"/>
              </a:rPr>
              <a:t>a file of OCNs by clicking </a:t>
            </a:r>
            <a:r>
              <a:rPr lang="en-US" sz="1800" b="1" dirty="0">
                <a:effectLst/>
                <a:latin typeface="Arial" panose="020B0604020202020204" pitchFamily="34" charset="0"/>
                <a:ea typeface="Calibri" panose="020F0502020204030204" pitchFamily="34" charset="0"/>
                <a:cs typeface="Times New Roman" panose="02020603050405020304" pitchFamily="18" charset="0"/>
              </a:rPr>
              <a:t>Import; </a:t>
            </a:r>
            <a:r>
              <a:rPr lang="en-US" sz="1800" dirty="0">
                <a:effectLst/>
                <a:latin typeface="Arial" panose="020B0604020202020204" pitchFamily="34" charset="0"/>
                <a:ea typeface="Calibri" panose="020F0502020204030204" pitchFamily="34" charset="0"/>
                <a:cs typeface="Times New Roman" panose="02020603050405020304" pitchFamily="18" charset="0"/>
              </a:rPr>
              <a:t>this will run very quickly; the OCNs will be listed in the large white box.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95885" lvl="0" indent="-342900">
              <a:lnSpc>
                <a:spcPct val="105000"/>
              </a:lnSpc>
              <a:spcBef>
                <a:spcPts val="0"/>
              </a:spcBef>
              <a:spcAft>
                <a:spcPts val="485"/>
              </a:spcAft>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When </a:t>
            </a:r>
            <a:r>
              <a:rPr lang="en-US" sz="1800" b="1" dirty="0">
                <a:effectLst/>
                <a:latin typeface="Arial" panose="020B0604020202020204" pitchFamily="34" charset="0"/>
                <a:ea typeface="Calibri" panose="020F0502020204030204" pitchFamily="34" charset="0"/>
                <a:cs typeface="Times New Roman" panose="02020603050405020304" pitchFamily="18" charset="0"/>
              </a:rPr>
              <a:t>import </a:t>
            </a:r>
            <a:r>
              <a:rPr lang="en-US" sz="1800" dirty="0">
                <a:effectLst/>
                <a:latin typeface="Arial" panose="020B0604020202020204" pitchFamily="34" charset="0"/>
                <a:ea typeface="Calibri" panose="020F0502020204030204" pitchFamily="34" charset="0"/>
                <a:cs typeface="Times New Roman" panose="02020603050405020304" pitchFamily="18" charset="0"/>
              </a:rPr>
              <a:t>completes, answer </a:t>
            </a:r>
            <a:r>
              <a:rPr lang="en-US" sz="1800" b="1" dirty="0">
                <a:effectLst/>
                <a:latin typeface="Arial" panose="020B0604020202020204" pitchFamily="34" charset="0"/>
                <a:ea typeface="Calibri" panose="020F0502020204030204" pitchFamily="34" charset="0"/>
                <a:cs typeface="Times New Roman" panose="02020603050405020304" pitchFamily="18" charset="0"/>
              </a:rPr>
              <a:t>NO </a:t>
            </a:r>
            <a:r>
              <a:rPr lang="en-US" sz="1800" dirty="0">
                <a:effectLst/>
                <a:latin typeface="Arial" panose="020B0604020202020204" pitchFamily="34" charset="0"/>
                <a:ea typeface="Calibri" panose="020F0502020204030204" pitchFamily="34" charset="0"/>
                <a:cs typeface="Times New Roman" panose="02020603050405020304" pitchFamily="18" charset="0"/>
              </a:rPr>
              <a:t>to whether you want </a:t>
            </a:r>
            <a:r>
              <a:rPr lang="en-US" sz="1800" b="1" dirty="0">
                <a:effectLst/>
                <a:latin typeface="Arial" panose="020B0604020202020204" pitchFamily="34" charset="0"/>
                <a:ea typeface="Calibri" panose="020F0502020204030204" pitchFamily="34" charset="0"/>
                <a:cs typeface="Times New Roman" panose="02020603050405020304" pitchFamily="18" charset="0"/>
              </a:rPr>
              <a:t>to delete your file</a:t>
            </a:r>
            <a:r>
              <a:rPr lang="en-US" sz="1800" dirty="0">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95885" lvl="0" indent="-342900">
              <a:lnSpc>
                <a:spcPct val="105000"/>
              </a:lnSpc>
              <a:spcBef>
                <a:spcPts val="0"/>
              </a:spcBef>
              <a:spcAft>
                <a:spcPts val="485"/>
              </a:spcAft>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Click </a:t>
            </a:r>
            <a:r>
              <a:rPr lang="en-US" sz="1800" b="1" dirty="0">
                <a:effectLst/>
                <a:latin typeface="Arial" panose="020B0604020202020204" pitchFamily="34" charset="0"/>
                <a:ea typeface="Calibri" panose="020F0502020204030204" pitchFamily="34" charset="0"/>
                <a:cs typeface="Times New Roman" panose="02020603050405020304" pitchFamily="18" charset="0"/>
              </a:rPr>
              <a:t>Delete Holdings </a:t>
            </a:r>
            <a:r>
              <a:rPr lang="en-US" sz="1800" dirty="0">
                <a:effectLst/>
                <a:latin typeface="Arial" panose="020B0604020202020204" pitchFamily="34" charset="0"/>
                <a:ea typeface="Calibri" panose="020F0502020204030204" pitchFamily="34" charset="0"/>
                <a:cs typeface="Times New Roman" panose="02020603050405020304" pitchFamily="18" charset="0"/>
              </a:rPr>
              <a:t>to chose that option.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95885" lvl="0" indent="-342900">
              <a:lnSpc>
                <a:spcPct val="105000"/>
              </a:lnSpc>
              <a:spcBef>
                <a:spcPts val="0"/>
              </a:spcBef>
              <a:spcAft>
                <a:spcPts val="485"/>
              </a:spcAft>
              <a:buFont typeface="+mj-lt"/>
              <a:buAutoNum type="arabicPeriod"/>
            </a:pPr>
            <a:r>
              <a:rPr lang="en-US" sz="1800" b="1" dirty="0">
                <a:effectLst/>
                <a:latin typeface="Arial" panose="020B0604020202020204" pitchFamily="34" charset="0"/>
                <a:ea typeface="Calibri" panose="020F0502020204030204" pitchFamily="34" charset="0"/>
                <a:cs typeface="Times New Roman" panose="02020603050405020304" pitchFamily="18" charset="0"/>
              </a:rPr>
              <a:t>Click OK</a:t>
            </a:r>
            <a:r>
              <a:rPr lang="en-US" sz="1800" dirty="0">
                <a:effectLst/>
                <a:latin typeface="Arial" panose="020B0604020202020204" pitchFamily="34" charset="0"/>
                <a:ea typeface="Calibri" panose="020F0502020204030204" pitchFamily="34" charset="0"/>
                <a:cs typeface="Times New Roman" panose="02020603050405020304" pitchFamily="18" charset="0"/>
              </a:rPr>
              <a:t>, the batch processes very quickly 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if the </a:t>
            </a:r>
            <a:r>
              <a:rPr lang="en-US" sz="1800" b="1" dirty="0">
                <a:effectLst/>
                <a:latin typeface="Arial" panose="020B0604020202020204" pitchFamily="34" charset="0"/>
                <a:ea typeface="Calibri" panose="020F0502020204030204" pitchFamily="34" charset="0"/>
                <a:cs typeface="Times New Roman" panose="02020603050405020304" pitchFamily="18" charset="0"/>
              </a:rPr>
              <a:t>report option </a:t>
            </a:r>
            <a:r>
              <a:rPr lang="en-US" sz="1800" dirty="0">
                <a:effectLst/>
                <a:latin typeface="Arial" panose="020B0604020202020204" pitchFamily="34" charset="0"/>
                <a:ea typeface="Calibri" panose="020F0502020204030204" pitchFamily="34" charset="0"/>
                <a:cs typeface="Times New Roman" panose="02020603050405020304" pitchFamily="18" charset="0"/>
              </a:rPr>
              <a:t>or </a:t>
            </a:r>
            <a:r>
              <a:rPr lang="en-US" sz="1800" b="1" dirty="0">
                <a:effectLst/>
                <a:latin typeface="Arial" panose="020B0604020202020204" pitchFamily="34" charset="0"/>
                <a:ea typeface="Calibri" panose="020F0502020204030204" pitchFamily="34" charset="0"/>
                <a:cs typeface="Times New Roman" panose="02020603050405020304" pitchFamily="18" charset="0"/>
              </a:rPr>
              <a:t>print report option </a:t>
            </a:r>
            <a:r>
              <a:rPr lang="en-US" sz="1800" dirty="0">
                <a:effectLst/>
                <a:latin typeface="Arial" panose="020B0604020202020204" pitchFamily="34" charset="0"/>
                <a:ea typeface="Calibri" panose="020F0502020204030204" pitchFamily="34" charset="0"/>
                <a:cs typeface="Times New Roman" panose="02020603050405020304" pitchFamily="18" charset="0"/>
              </a:rPr>
              <a:t>was selected (or both), the report will immediately appear, and the report will immediately print, depending on options chosen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Save the report as a pdf file to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2"/>
              </a:rPr>
              <a:t>\\iwufiles\common\LIBRARY\librarycirc\inventory\withdraws\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084613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4F0737-FD5B-614C-BB8F-D7B4016604A2}"/>
              </a:ext>
            </a:extLst>
          </p:cNvPr>
          <p:cNvSpPr>
            <a:spLocks noGrp="1"/>
          </p:cNvSpPr>
          <p:nvPr>
            <p:ph type="body" sz="quarter" idx="13"/>
          </p:nvPr>
        </p:nvSpPr>
        <p:spPr/>
        <p:txBody>
          <a:bodyPr>
            <a:normAutofit fontScale="92500" lnSpcReduction="10000"/>
          </a:bodyPr>
          <a:lstStyle/>
          <a:p>
            <a:r>
              <a:rPr lang="en-US" dirty="0"/>
              <a:t>THANK YOU</a:t>
            </a:r>
          </a:p>
        </p:txBody>
      </p:sp>
      <p:sp>
        <p:nvSpPr>
          <p:cNvPr id="3" name="Text Placeholder 2">
            <a:extLst>
              <a:ext uri="{FF2B5EF4-FFF2-40B4-BE49-F238E27FC236}">
                <a16:creationId xmlns:a16="http://schemas.microsoft.com/office/drawing/2014/main" id="{653C0485-4C36-B94F-BBEF-E899653BFD8D}"/>
              </a:ext>
            </a:extLst>
          </p:cNvPr>
          <p:cNvSpPr>
            <a:spLocks noGrp="1"/>
          </p:cNvSpPr>
          <p:nvPr>
            <p:ph type="body" sz="quarter" idx="14"/>
          </p:nvPr>
        </p:nvSpPr>
        <p:spPr/>
        <p:txBody>
          <a:bodyPr/>
          <a:lstStyle/>
          <a:p>
            <a:r>
              <a:rPr lang="en-US" dirty="0"/>
              <a:t>Questions?</a:t>
            </a:r>
          </a:p>
        </p:txBody>
      </p:sp>
    </p:spTree>
    <p:extLst>
      <p:ext uri="{BB962C8B-B14F-4D97-AF65-F5344CB8AC3E}">
        <p14:creationId xmlns:p14="http://schemas.microsoft.com/office/powerpoint/2010/main" val="335098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2">
            <a:extLst>
              <a:ext uri="{FF2B5EF4-FFF2-40B4-BE49-F238E27FC236}">
                <a16:creationId xmlns:a16="http://schemas.microsoft.com/office/drawing/2014/main" id="{A061BA2E-A388-41C5-B73A-B0FEB6B10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erson with his hands on his head&#10;&#10;Description automatically generated with medium confidence">
            <a:extLst>
              <a:ext uri="{FF2B5EF4-FFF2-40B4-BE49-F238E27FC236}">
                <a16:creationId xmlns:a16="http://schemas.microsoft.com/office/drawing/2014/main" id="{0BC76592-ED0A-6523-7190-1C81F159A8B9}"/>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2222" r="18224" b="2"/>
          <a:stretch/>
        </p:blipFill>
        <p:spPr>
          <a:xfrm>
            <a:off x="-1" y="10"/>
            <a:ext cx="6096001" cy="6857990"/>
          </a:xfrm>
          <a:prstGeom prst="rect">
            <a:avLst/>
          </a:prstGeom>
        </p:spPr>
      </p:pic>
      <p:pic>
        <p:nvPicPr>
          <p:cNvPr id="5" name="Content Placeholder 4" descr="A red and white sign">
            <a:extLst>
              <a:ext uri="{FF2B5EF4-FFF2-40B4-BE49-F238E27FC236}">
                <a16:creationId xmlns:a16="http://schemas.microsoft.com/office/drawing/2014/main" id="{036143DF-AA0E-A187-FEE5-889711EC93C0}"/>
              </a:ext>
            </a:extLst>
          </p:cNvPr>
          <p:cNvPicPr>
            <a:picLocks noGrp="1" noChangeAspect="1"/>
          </p:cNvPicPr>
          <p:nvPr>
            <p:ph idx="1"/>
          </p:nvPr>
        </p:nvPicPr>
        <p:blipFill rotWithShape="1">
          <a:blip r:embed="rId5">
            <a:extLst>
              <a:ext uri="{837473B0-CC2E-450A-ABE3-18F120FF3D39}">
                <a1611:picAttrSrcUrl xmlns:a1611="http://schemas.microsoft.com/office/drawing/2016/11/main" r:id="rId6"/>
              </a:ext>
            </a:extLst>
          </a:blip>
          <a:srcRect l="2230" r="9125"/>
          <a:stretch/>
        </p:blipFill>
        <p:spPr>
          <a:xfrm>
            <a:off x="6094476" y="10"/>
            <a:ext cx="6094477" cy="6857990"/>
          </a:xfrm>
          <a:prstGeom prst="rect">
            <a:avLst/>
          </a:prstGeom>
        </p:spPr>
      </p:pic>
      <p:sp>
        <p:nvSpPr>
          <p:cNvPr id="34" name="Rectangle 24">
            <a:extLst>
              <a:ext uri="{FF2B5EF4-FFF2-40B4-BE49-F238E27FC236}">
                <a16:creationId xmlns:a16="http://schemas.microsoft.com/office/drawing/2014/main" id="{76E192A2-3ED3-4081-8A86-A22B51141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152902" y="-1181101"/>
            <a:ext cx="3886200" cy="12192001"/>
          </a:xfrm>
          <a:prstGeom prst="rect">
            <a:avLst/>
          </a:prstGeom>
          <a:gradFill>
            <a:gsLst>
              <a:gs pos="41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FE44EE-7DCA-56FE-A90A-BB63E152DCF3}"/>
              </a:ext>
            </a:extLst>
          </p:cNvPr>
          <p:cNvSpPr>
            <a:spLocks noGrp="1"/>
          </p:cNvSpPr>
          <p:nvPr>
            <p:ph type="title"/>
          </p:nvPr>
        </p:nvSpPr>
        <p:spPr>
          <a:xfrm>
            <a:off x="404553" y="3091928"/>
            <a:ext cx="9079991" cy="2387600"/>
          </a:xfrm>
        </p:spPr>
        <p:txBody>
          <a:bodyPr vert="horz" lIns="91440" tIns="45720" rIns="91440" bIns="45720" rtlCol="0" anchor="b">
            <a:normAutofit/>
          </a:bodyPr>
          <a:lstStyle/>
          <a:p>
            <a:r>
              <a:rPr lang="en-US" sz="7200" kern="1200">
                <a:latin typeface="+mj-lt"/>
                <a:ea typeface="+mj-ea"/>
                <a:cs typeface="+mj-cs"/>
              </a:rPr>
              <a:t>HELP!!!!</a:t>
            </a:r>
            <a:endParaRPr lang="en-US" sz="7200" kern="1200" dirty="0">
              <a:latin typeface="+mj-lt"/>
              <a:ea typeface="+mj-ea"/>
              <a:cs typeface="+mj-cs"/>
            </a:endParaRPr>
          </a:p>
        </p:txBody>
      </p:sp>
      <p:sp>
        <p:nvSpPr>
          <p:cNvPr id="35" name="Rectangle: Rounded Corners 26">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575039"/>
            <a:ext cx="97840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9" name="TextBox 8">
            <a:extLst>
              <a:ext uri="{FF2B5EF4-FFF2-40B4-BE49-F238E27FC236}">
                <a16:creationId xmlns:a16="http://schemas.microsoft.com/office/drawing/2014/main" id="{2C059709-9101-6B56-0BE1-E3E2BC8E1993}"/>
              </a:ext>
            </a:extLst>
          </p:cNvPr>
          <p:cNvSpPr txBox="1"/>
          <p:nvPr/>
        </p:nvSpPr>
        <p:spPr>
          <a:xfrm>
            <a:off x="3521257" y="6657945"/>
            <a:ext cx="257474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freepngimg.com/png/49435-angry-person-images-hd-image-free-pn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1872940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EE779-B99E-3F67-6164-DF32D6BDE2E5}"/>
              </a:ext>
            </a:extLst>
          </p:cNvPr>
          <p:cNvSpPr>
            <a:spLocks noGrp="1"/>
          </p:cNvSpPr>
          <p:nvPr>
            <p:ph type="title"/>
          </p:nvPr>
        </p:nvSpPr>
        <p:spPr/>
        <p:txBody>
          <a:bodyPr/>
          <a:lstStyle/>
          <a:p>
            <a:r>
              <a:rPr lang="en-US" dirty="0"/>
              <a:t>Add a Field to Create Lists Export	</a:t>
            </a:r>
          </a:p>
        </p:txBody>
      </p:sp>
      <p:sp>
        <p:nvSpPr>
          <p:cNvPr id="3" name="Content Placeholder 2">
            <a:extLst>
              <a:ext uri="{FF2B5EF4-FFF2-40B4-BE49-F238E27FC236}">
                <a16:creationId xmlns:a16="http://schemas.microsoft.com/office/drawing/2014/main" id="{35E71071-29E8-777B-F680-3418A4A81E3D}"/>
              </a:ext>
            </a:extLst>
          </p:cNvPr>
          <p:cNvSpPr>
            <a:spLocks noGrp="1"/>
          </p:cNvSpPr>
          <p:nvPr>
            <p:ph idx="1"/>
          </p:nvPr>
        </p:nvSpPr>
        <p:spPr/>
        <p:txBody>
          <a:bodyPr>
            <a:normAutofit/>
          </a:bodyPr>
          <a:lstStyle/>
          <a:p>
            <a:r>
              <a:rPr lang="en-US" sz="2800" dirty="0"/>
              <a:t>One of the first things I had to do was submit a ticket have Innovative add this fixed length field:</a:t>
            </a:r>
          </a:p>
          <a:p>
            <a:pPr lvl="1"/>
            <a:r>
              <a:rPr lang="en-US" sz="2800" b="0" i="0" dirty="0">
                <a:solidFill>
                  <a:srgbClr val="666666"/>
                </a:solidFill>
                <a:effectLst/>
                <a:latin typeface="Calibri" panose="020F0502020204030204" pitchFamily="34" charset="0"/>
              </a:rPr>
              <a:t>LCHKIN #68</a:t>
            </a:r>
            <a:br>
              <a:rPr lang="en-US" sz="2800" b="0" i="0" dirty="0">
                <a:solidFill>
                  <a:srgbClr val="666666"/>
                </a:solidFill>
                <a:effectLst/>
                <a:latin typeface="Calibri" panose="020F0502020204030204" pitchFamily="34" charset="0"/>
              </a:rPr>
            </a:br>
            <a:endParaRPr lang="en-US" sz="2800" b="0" i="0" dirty="0">
              <a:solidFill>
                <a:srgbClr val="666666"/>
              </a:solidFill>
              <a:effectLst/>
              <a:latin typeface="Calibri" panose="020F0502020204030204" pitchFamily="34" charset="0"/>
            </a:endParaRPr>
          </a:p>
          <a:p>
            <a:r>
              <a:rPr lang="en-US" sz="2800" dirty="0">
                <a:solidFill>
                  <a:srgbClr val="666666"/>
                </a:solidFill>
                <a:latin typeface="Calibri" panose="020F0502020204030204" pitchFamily="34" charset="0"/>
              </a:rPr>
              <a:t>We needed the </a:t>
            </a:r>
            <a:r>
              <a:rPr lang="en-US" sz="2800" b="0" i="0" dirty="0">
                <a:solidFill>
                  <a:srgbClr val="666666"/>
                </a:solidFill>
                <a:effectLst/>
                <a:latin typeface="Calibri" panose="020F0502020204030204" pitchFamily="34" charset="0"/>
              </a:rPr>
              <a:t>LCHKIN #68 or Last Check In Date to help us evaluate w</a:t>
            </a:r>
            <a:r>
              <a:rPr lang="en-US" sz="2800" dirty="0">
                <a:solidFill>
                  <a:srgbClr val="666666"/>
                </a:solidFill>
                <a:latin typeface="Calibri" panose="020F0502020204030204" pitchFamily="34" charset="0"/>
              </a:rPr>
              <a:t>hether a resource was being used recently</a:t>
            </a:r>
            <a:br>
              <a:rPr lang="en-US" sz="2800" dirty="0">
                <a:solidFill>
                  <a:srgbClr val="666666"/>
                </a:solidFill>
                <a:latin typeface="Calibri" panose="020F0502020204030204" pitchFamily="34" charset="0"/>
              </a:rPr>
            </a:br>
            <a:endParaRPr lang="en-US" sz="2800" dirty="0">
              <a:solidFill>
                <a:srgbClr val="666666"/>
              </a:solidFill>
              <a:latin typeface="Calibri" panose="020F0502020204030204" pitchFamily="34" charset="0"/>
            </a:endParaRPr>
          </a:p>
          <a:p>
            <a:r>
              <a:rPr lang="en-US" sz="2800" dirty="0">
                <a:solidFill>
                  <a:srgbClr val="666666"/>
                </a:solidFill>
                <a:latin typeface="Calibri" panose="020F0502020204030204" pitchFamily="34" charset="0"/>
              </a:rPr>
              <a:t>Number of checkouts and internal use numbers don’t tell us whether something has been checked out in the past 5 years</a:t>
            </a:r>
            <a:endParaRPr lang="en-US" sz="2800" dirty="0"/>
          </a:p>
        </p:txBody>
      </p:sp>
    </p:spTree>
    <p:extLst>
      <p:ext uri="{BB962C8B-B14F-4D97-AF65-F5344CB8AC3E}">
        <p14:creationId xmlns:p14="http://schemas.microsoft.com/office/powerpoint/2010/main" val="3010161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7" name="Rectangle 1030">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2">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60A9FB-388A-85D8-DE9C-1E05CBE1F632}"/>
              </a:ext>
            </a:extLst>
          </p:cNvPr>
          <p:cNvSpPr>
            <a:spLocks noGrp="1"/>
          </p:cNvSpPr>
          <p:nvPr>
            <p:ph type="title"/>
          </p:nvPr>
        </p:nvSpPr>
        <p:spPr>
          <a:xfrm>
            <a:off x="4004484" y="-128101"/>
            <a:ext cx="4267200" cy="1351472"/>
          </a:xfrm>
        </p:spPr>
        <p:txBody>
          <a:bodyPr>
            <a:normAutofit/>
          </a:bodyPr>
          <a:lstStyle/>
          <a:p>
            <a:pPr algn="ctr"/>
            <a:r>
              <a:rPr lang="en-US" dirty="0">
                <a:solidFill>
                  <a:schemeClr val="tx1">
                    <a:lumMod val="85000"/>
                    <a:lumOff val="15000"/>
                  </a:schemeClr>
                </a:solidFill>
              </a:rPr>
              <a:t>Items Used For Weeding/Withdraws</a:t>
            </a:r>
          </a:p>
        </p:txBody>
      </p:sp>
      <p:pic>
        <p:nvPicPr>
          <p:cNvPr id="1026" name="Picture 2">
            <a:extLst>
              <a:ext uri="{FF2B5EF4-FFF2-40B4-BE49-F238E27FC236}">
                <a16:creationId xmlns:a16="http://schemas.microsoft.com/office/drawing/2014/main" id="{1597D500-674F-0EF1-7DF2-00E022A9D0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826" r="21285"/>
          <a:stretch/>
        </p:blipFill>
        <p:spPr bwMode="auto">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75EBFEA-6F39-67BC-20FD-F31D0246B69D}"/>
              </a:ext>
            </a:extLst>
          </p:cNvPr>
          <p:cNvSpPr>
            <a:spLocks noGrp="1"/>
          </p:cNvSpPr>
          <p:nvPr>
            <p:ph idx="1"/>
          </p:nvPr>
        </p:nvSpPr>
        <p:spPr>
          <a:xfrm>
            <a:off x="3795770" y="1095269"/>
            <a:ext cx="4267200" cy="5677319"/>
          </a:xfrm>
        </p:spPr>
        <p:txBody>
          <a:bodyPr>
            <a:normAutofit/>
          </a:bodyPr>
          <a:lstStyle/>
          <a:p>
            <a:r>
              <a:rPr lang="en-US" sz="2400" dirty="0">
                <a:solidFill>
                  <a:schemeClr val="tx1">
                    <a:lumMod val="85000"/>
                    <a:lumOff val="15000"/>
                  </a:schemeClr>
                </a:solidFill>
              </a:rPr>
              <a:t>A small mini wireless handheld scanner</a:t>
            </a:r>
            <a:br>
              <a:rPr lang="en-US" sz="2400" dirty="0">
                <a:solidFill>
                  <a:schemeClr val="tx1">
                    <a:lumMod val="85000"/>
                    <a:lumOff val="15000"/>
                  </a:schemeClr>
                </a:solidFill>
              </a:rPr>
            </a:br>
            <a:endParaRPr lang="en-US" sz="2400" dirty="0">
              <a:solidFill>
                <a:schemeClr val="tx1">
                  <a:lumMod val="85000"/>
                  <a:lumOff val="15000"/>
                </a:schemeClr>
              </a:solidFill>
            </a:endParaRPr>
          </a:p>
          <a:p>
            <a:r>
              <a:rPr lang="en-US" sz="2400" dirty="0" err="1">
                <a:solidFill>
                  <a:schemeClr val="tx1">
                    <a:lumMod val="85000"/>
                    <a:lumOff val="15000"/>
                  </a:schemeClr>
                </a:solidFill>
              </a:rPr>
              <a:t>NotePad</a:t>
            </a:r>
            <a:r>
              <a:rPr lang="en-US" sz="2400" dirty="0">
                <a:solidFill>
                  <a:schemeClr val="tx1">
                    <a:lumMod val="85000"/>
                    <a:lumOff val="15000"/>
                  </a:schemeClr>
                </a:solidFill>
              </a:rPr>
              <a:t>++ -- free advanced text editor</a:t>
            </a:r>
            <a:br>
              <a:rPr lang="en-US" sz="2400" dirty="0">
                <a:solidFill>
                  <a:schemeClr val="tx1">
                    <a:lumMod val="85000"/>
                    <a:lumOff val="15000"/>
                  </a:schemeClr>
                </a:solidFill>
              </a:rPr>
            </a:br>
            <a:endParaRPr lang="en-US" sz="2400" dirty="0">
              <a:solidFill>
                <a:schemeClr val="tx1">
                  <a:lumMod val="85000"/>
                  <a:lumOff val="15000"/>
                </a:schemeClr>
              </a:solidFill>
            </a:endParaRPr>
          </a:p>
          <a:p>
            <a:r>
              <a:rPr lang="en-US" sz="2400" dirty="0">
                <a:solidFill>
                  <a:schemeClr val="tx1">
                    <a:lumMod val="85000"/>
                    <a:lumOff val="15000"/>
                  </a:schemeClr>
                </a:solidFill>
              </a:rPr>
              <a:t>Sierra Create Lists</a:t>
            </a:r>
          </a:p>
          <a:p>
            <a:endParaRPr lang="en-US" sz="2400" dirty="0">
              <a:solidFill>
                <a:schemeClr val="tx1">
                  <a:lumMod val="85000"/>
                  <a:lumOff val="15000"/>
                </a:schemeClr>
              </a:solidFill>
            </a:endParaRPr>
          </a:p>
          <a:p>
            <a:r>
              <a:rPr lang="en-US" sz="2400" dirty="0">
                <a:solidFill>
                  <a:schemeClr val="tx1">
                    <a:lumMod val="85000"/>
                    <a:lumOff val="15000"/>
                  </a:schemeClr>
                </a:solidFill>
              </a:rPr>
              <a:t>OCLC </a:t>
            </a:r>
            <a:r>
              <a:rPr lang="en-US" sz="2400" dirty="0" err="1">
                <a:solidFill>
                  <a:schemeClr val="tx1">
                    <a:lumMod val="85000"/>
                    <a:lumOff val="15000"/>
                  </a:schemeClr>
                </a:solidFill>
              </a:rPr>
              <a:t>Connexion</a:t>
            </a:r>
            <a:endParaRPr lang="en-US" sz="2400" dirty="0">
              <a:solidFill>
                <a:schemeClr val="tx1">
                  <a:lumMod val="85000"/>
                  <a:lumOff val="15000"/>
                </a:schemeClr>
              </a:solidFill>
            </a:endParaRPr>
          </a:p>
          <a:p>
            <a:pPr marL="914400" lvl="2" indent="0">
              <a:buNone/>
            </a:pPr>
            <a:endParaRPr lang="en-US" sz="1700" dirty="0">
              <a:solidFill>
                <a:schemeClr val="tx1">
                  <a:lumMod val="85000"/>
                  <a:lumOff val="15000"/>
                </a:schemeClr>
              </a:solidFill>
            </a:endParaRPr>
          </a:p>
        </p:txBody>
      </p:sp>
      <p:pic>
        <p:nvPicPr>
          <p:cNvPr id="6" name="Picture 5">
            <a:extLst>
              <a:ext uri="{FF2B5EF4-FFF2-40B4-BE49-F238E27FC236}">
                <a16:creationId xmlns:a16="http://schemas.microsoft.com/office/drawing/2014/main" id="{CFBAE994-805B-A631-05C3-395F5FCF0AE4}"/>
              </a:ext>
            </a:extLst>
          </p:cNvPr>
          <p:cNvPicPr>
            <a:picLocks noChangeAspect="1"/>
          </p:cNvPicPr>
          <p:nvPr/>
        </p:nvPicPr>
        <p:blipFill rotWithShape="1">
          <a:blip r:embed="rId4"/>
          <a:srcRect l="18034" r="34966"/>
          <a:stretch/>
        </p:blipFill>
        <p:spPr>
          <a:xfrm>
            <a:off x="8580467" y="-2"/>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Tree>
    <p:extLst>
      <p:ext uri="{BB962C8B-B14F-4D97-AF65-F5344CB8AC3E}">
        <p14:creationId xmlns:p14="http://schemas.microsoft.com/office/powerpoint/2010/main" val="2712564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F91BF-835B-9345-B9FB-FBCF17A62993}"/>
              </a:ext>
            </a:extLst>
          </p:cNvPr>
          <p:cNvSpPr>
            <a:spLocks noGrp="1"/>
          </p:cNvSpPr>
          <p:nvPr>
            <p:ph type="title"/>
          </p:nvPr>
        </p:nvSpPr>
        <p:spPr/>
        <p:txBody>
          <a:bodyPr>
            <a:normAutofit/>
          </a:bodyPr>
          <a:lstStyle/>
          <a:p>
            <a:r>
              <a:rPr lang="en-US" dirty="0"/>
              <a:t>The Weeding Report</a:t>
            </a:r>
          </a:p>
        </p:txBody>
      </p:sp>
    </p:spTree>
    <p:extLst>
      <p:ext uri="{BB962C8B-B14F-4D97-AF65-F5344CB8AC3E}">
        <p14:creationId xmlns:p14="http://schemas.microsoft.com/office/powerpoint/2010/main" val="140739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B8507-23AB-7742-BD3B-1A9D1D84BEAA}"/>
              </a:ext>
            </a:extLst>
          </p:cNvPr>
          <p:cNvSpPr>
            <a:spLocks noGrp="1"/>
          </p:cNvSpPr>
          <p:nvPr>
            <p:ph type="title"/>
          </p:nvPr>
        </p:nvSpPr>
        <p:spPr/>
        <p:txBody>
          <a:bodyPr/>
          <a:lstStyle/>
          <a:p>
            <a:r>
              <a:rPr lang="en-US" dirty="0"/>
              <a:t>Scanning</a:t>
            </a:r>
          </a:p>
        </p:txBody>
      </p:sp>
      <p:sp>
        <p:nvSpPr>
          <p:cNvPr id="6" name="Content Placeholder 5">
            <a:extLst>
              <a:ext uri="{FF2B5EF4-FFF2-40B4-BE49-F238E27FC236}">
                <a16:creationId xmlns:a16="http://schemas.microsoft.com/office/drawing/2014/main" id="{6E2DD2AF-B747-5CDE-1257-605D727D1DC1}"/>
              </a:ext>
            </a:extLst>
          </p:cNvPr>
          <p:cNvSpPr>
            <a:spLocks noGrp="1"/>
          </p:cNvSpPr>
          <p:nvPr>
            <p:ph idx="1"/>
          </p:nvPr>
        </p:nvSpPr>
        <p:spPr/>
        <p:txBody>
          <a:bodyPr/>
          <a:lstStyle/>
          <a:p>
            <a:pPr marL="457200" indent="-457200">
              <a:lnSpc>
                <a:spcPct val="300000"/>
              </a:lnSpc>
              <a:buFont typeface="+mj-lt"/>
              <a:buAutoNum type="arabicPeriod"/>
            </a:pPr>
            <a:r>
              <a:rPr lang="en-US" b="1" dirty="0"/>
              <a:t>Arrange books on cart for scanning</a:t>
            </a:r>
          </a:p>
          <a:p>
            <a:pPr marL="457200" indent="-457200">
              <a:lnSpc>
                <a:spcPct val="300000"/>
              </a:lnSpc>
              <a:buFont typeface="+mj-lt"/>
              <a:buAutoNum type="arabicPeriod"/>
            </a:pPr>
            <a:r>
              <a:rPr lang="en-US" b="1" dirty="0"/>
              <a:t>Unplug scanner from the charging cable</a:t>
            </a:r>
          </a:p>
          <a:p>
            <a:pPr marL="457200" indent="-457200">
              <a:lnSpc>
                <a:spcPct val="300000"/>
              </a:lnSpc>
              <a:buFont typeface="+mj-lt"/>
              <a:buAutoNum type="arabicPeriod"/>
            </a:pPr>
            <a:r>
              <a:rPr lang="en-US" b="1" dirty="0"/>
              <a:t>Scan each book on the cart</a:t>
            </a:r>
          </a:p>
        </p:txBody>
      </p:sp>
    </p:spTree>
    <p:extLst>
      <p:ext uri="{BB962C8B-B14F-4D97-AF65-F5344CB8AC3E}">
        <p14:creationId xmlns:p14="http://schemas.microsoft.com/office/powerpoint/2010/main" val="307283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BB632626C47242ACF3B077C9BAEC55" ma:contentTypeVersion="22" ma:contentTypeDescription="Create a new document." ma:contentTypeScope="" ma:versionID="c8f74275c4c5ae93311d7d1c85fee7a9">
  <xsd:schema xmlns:xsd="http://www.w3.org/2001/XMLSchema" xmlns:xs="http://www.w3.org/2001/XMLSchema" xmlns:p="http://schemas.microsoft.com/office/2006/metadata/properties" xmlns:ns2="1ee16b87-d06b-4acc-bab3-ebea1d9e5ffa" xmlns:ns3="15b4db40-66c5-4774-a7a4-592c47258125" xmlns:ns4="a82fdb6e-c179-430d-8182-68f5a58a7fb4" targetNamespace="http://schemas.microsoft.com/office/2006/metadata/properties" ma:root="true" ma:fieldsID="67303df0d8e8b74d072de3270bc8af29" ns2:_="" ns3:_="" ns4:_="">
    <xsd:import namespace="1ee16b87-d06b-4acc-bab3-ebea1d9e5ffa"/>
    <xsd:import namespace="15b4db40-66c5-4774-a7a4-592c47258125"/>
    <xsd:import namespace="a82fdb6e-c179-430d-8182-68f5a58a7f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4:Im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e16b87-d06b-4acc-bab3-ebea1d9e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5b4db40-66c5-4774-a7a4-592c4725812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2fdb6e-c179-430d-8182-68f5a58a7fb4" elementFormDefault="qualified">
    <xsd:import namespace="http://schemas.microsoft.com/office/2006/documentManagement/types"/>
    <xsd:import namespace="http://schemas.microsoft.com/office/infopath/2007/PartnerControls"/>
    <xsd:element name="Image" ma:index="21" nillable="true" ma:displayName="Image" ma:format="Thumbnail" ma:internalName="Imag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15b4db40-66c5-4774-a7a4-592c47258125">
      <UserInfo>
        <DisplayName>Tom  Jacobson</DisplayName>
        <AccountId>18</AccountId>
        <AccountType/>
      </UserInfo>
      <UserInfo>
        <DisplayName>Stephanie Smith</DisplayName>
        <AccountId>58</AccountId>
        <AccountType/>
      </UserInfo>
      <UserInfo>
        <DisplayName>Ellen Wallace</DisplayName>
        <AccountId>39</AccountId>
        <AccountType/>
      </UserInfo>
    </SharedWithUsers>
    <MediaLengthInSeconds xmlns="1ee16b87-d06b-4acc-bab3-ebea1d9e5ffa" xsi:nil="true"/>
    <Image xmlns="a82fdb6e-c179-430d-8182-68f5a58a7fb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F1133D-B442-4AEA-9C40-CBADD23E96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e16b87-d06b-4acc-bab3-ebea1d9e5ffa"/>
    <ds:schemaRef ds:uri="15b4db40-66c5-4774-a7a4-592c47258125"/>
    <ds:schemaRef ds:uri="a82fdb6e-c179-430d-8182-68f5a58a7f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8F9655-2023-4CDE-8CF6-16CB6DC1D549}">
  <ds:schemaRefs>
    <ds:schemaRef ds:uri="http://schemas.microsoft.com/office/2006/metadata/properties"/>
    <ds:schemaRef ds:uri="http://schemas.microsoft.com/office/infopath/2007/PartnerControls"/>
    <ds:schemaRef ds:uri="15b4db40-66c5-4774-a7a4-592c47258125"/>
    <ds:schemaRef ds:uri="1ee16b87-d06b-4acc-bab3-ebea1d9e5ffa"/>
    <ds:schemaRef ds:uri="a82fdb6e-c179-430d-8182-68f5a58a7fb4"/>
  </ds:schemaRefs>
</ds:datastoreItem>
</file>

<file path=customXml/itemProps3.xml><?xml version="1.0" encoding="utf-8"?>
<ds:datastoreItem xmlns:ds="http://schemas.openxmlformats.org/officeDocument/2006/customXml" ds:itemID="{36A7E153-2A2C-4AC4-9EDE-4335049703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1577</TotalTime>
  <Words>2153</Words>
  <Application>Microsoft Office PowerPoint</Application>
  <PresentationFormat>Widescreen</PresentationFormat>
  <Paragraphs>253</Paragraphs>
  <Slides>45</Slides>
  <Notes>4</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7" baseType="lpstr">
      <vt:lpstr>Arial</vt:lpstr>
      <vt:lpstr>Avenir Next LT Pro</vt:lpstr>
      <vt:lpstr>Calibri</vt:lpstr>
      <vt:lpstr>Georgia</vt:lpstr>
      <vt:lpstr>helvetica neue</vt:lpstr>
      <vt:lpstr>Roboto</vt:lpstr>
      <vt:lpstr>Roboto Medium</vt:lpstr>
      <vt:lpstr>Segoe UI Historic</vt:lpstr>
      <vt:lpstr>Times New Roman</vt:lpstr>
      <vt:lpstr>Wingdings</vt:lpstr>
      <vt:lpstr>Office Theme</vt:lpstr>
      <vt:lpstr>PHOTO-PAINT</vt:lpstr>
      <vt:lpstr>Using Create Lists Import Records</vt:lpstr>
      <vt:lpstr>Inventory and Weeding </vt:lpstr>
      <vt:lpstr>Prior to the Upload Create List Feature </vt:lpstr>
      <vt:lpstr>Deleting the Books</vt:lpstr>
      <vt:lpstr>HELP!!!!</vt:lpstr>
      <vt:lpstr>Add a Field to Create Lists Export </vt:lpstr>
      <vt:lpstr>Items Used For Weeding/Withdraws</vt:lpstr>
      <vt:lpstr>The Weeding Report</vt:lpstr>
      <vt:lpstr>Scanning</vt:lpstr>
      <vt:lpstr>Saving the Data</vt:lpstr>
      <vt:lpstr>Importing Data Using Create Lists</vt:lpstr>
      <vt:lpstr>Importing Data Using Create Lists</vt:lpstr>
      <vt:lpstr>Importing Data Using Create Lists</vt:lpstr>
      <vt:lpstr>Export the File</vt:lpstr>
      <vt:lpstr>Our Shared Weeding Folder</vt:lpstr>
      <vt:lpstr>Open and Print the Export File</vt:lpstr>
      <vt:lpstr>Open and Print the Export File</vt:lpstr>
      <vt:lpstr>Open and Print the Export File</vt:lpstr>
      <vt:lpstr>A Couple of Tips</vt:lpstr>
      <vt:lpstr>Add the page number to the report</vt:lpstr>
      <vt:lpstr>Repeat column headings and Gridlines</vt:lpstr>
      <vt:lpstr>PowerPoint Presentation</vt:lpstr>
      <vt:lpstr>Report Is Place in Cart</vt:lpstr>
      <vt:lpstr>The Withdraw Process</vt:lpstr>
      <vt:lpstr>Cart of Books</vt:lpstr>
      <vt:lpstr>Save the Withdraws File</vt:lpstr>
      <vt:lpstr>Import Withdraws File Into Sierra Create Lists</vt:lpstr>
      <vt:lpstr>Import Withdraws File into Sierra Create Lists</vt:lpstr>
      <vt:lpstr>Create WithdrawsExport Report – Get the Bib Record Numbers</vt:lpstr>
      <vt:lpstr>Create An OCLCDeletes File – Get the OCLC Numbers</vt:lpstr>
      <vt:lpstr>Network Directory with the Exported Files</vt:lpstr>
      <vt:lpstr>Create EDSDeletes File</vt:lpstr>
      <vt:lpstr>EDSDeletes</vt:lpstr>
      <vt:lpstr>Import EDSDeletes File in Sierra Create Lists</vt:lpstr>
      <vt:lpstr>Importing the File</vt:lpstr>
      <vt:lpstr>Update the EDSDeletes Records</vt:lpstr>
      <vt:lpstr>PowerPoint Presentation</vt:lpstr>
      <vt:lpstr>PowerPoint Presentation</vt:lpstr>
      <vt:lpstr>Create the EDSWeeding MARC File</vt:lpstr>
      <vt:lpstr>Create the EDSWeeding MARC File</vt:lpstr>
      <vt:lpstr>FTP the EDSWeeding MARC File to EBSCO</vt:lpstr>
      <vt:lpstr>Create the OrderRecordDeletes File</vt:lpstr>
      <vt:lpstr>Delete Order Records/Delete Bib Records</vt:lpstr>
      <vt:lpstr>Remove Records From OCLC</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 of a really interesting presentation</dc:title>
  <dc:subject/>
  <dc:creator>Kristine Menkins</dc:creator>
  <cp:keywords/>
  <dc:description/>
  <cp:lastModifiedBy>Childers, Pam</cp:lastModifiedBy>
  <cp:revision>79</cp:revision>
  <dcterms:created xsi:type="dcterms:W3CDTF">2019-12-02T15:33:25Z</dcterms:created>
  <dcterms:modified xsi:type="dcterms:W3CDTF">2023-05-09T18:01:03Z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0x010100F2BB632626C47242ACF3B077C9BAEC55</vt:lpwstr>
  </property>
  <property fmtid="{D5CDD505-2E9C-101B-9397-08002B2CF9AE}" pid="3" name="GUID">
    <vt:lpwstr>2d7a31a0-7a97-4f76-b0fc-f8b4c67b2840</vt:lpwstr>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ComplianceAssetId">
    <vt:lpwstr/>
  </property>
  <property fmtid="{D5CDD505-2E9C-101B-9397-08002B2CF9AE}" pid="8" name="TemplateUrl">
    <vt:lpwstr/>
  </property>
</Properties>
</file>